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377" r:id="rId2"/>
    <p:sldId id="384" r:id="rId3"/>
    <p:sldId id="393" r:id="rId4"/>
    <p:sldId id="405" r:id="rId5"/>
    <p:sldId id="385" r:id="rId6"/>
    <p:sldId id="400" r:id="rId7"/>
    <p:sldId id="386" r:id="rId8"/>
    <p:sldId id="401" r:id="rId9"/>
    <p:sldId id="388" r:id="rId10"/>
    <p:sldId id="394" r:id="rId11"/>
    <p:sldId id="389" r:id="rId12"/>
    <p:sldId id="395" r:id="rId13"/>
    <p:sldId id="402" r:id="rId14"/>
    <p:sldId id="403" r:id="rId15"/>
    <p:sldId id="390" r:id="rId16"/>
    <p:sldId id="396" r:id="rId17"/>
    <p:sldId id="406" r:id="rId18"/>
    <p:sldId id="397" r:id="rId19"/>
    <p:sldId id="398" r:id="rId20"/>
    <p:sldId id="399" r:id="rId21"/>
    <p:sldId id="404" r:id="rId22"/>
    <p:sldId id="259" r:id="rId23"/>
    <p:sldId id="378" r:id="rId24"/>
    <p:sldId id="379" r:id="rId25"/>
    <p:sldId id="380" r:id="rId26"/>
    <p:sldId id="263" r:id="rId27"/>
    <p:sldId id="381" r:id="rId28"/>
    <p:sldId id="382" r:id="rId29"/>
    <p:sldId id="383" r:id="rId30"/>
    <p:sldId id="37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86"/>
    <p:restoredTop sz="95940"/>
  </p:normalViewPr>
  <p:slideViewPr>
    <p:cSldViewPr snapToGrid="0" snapToObjects="1">
      <p:cViewPr varScale="1">
        <p:scale>
          <a:sx n="53" d="100"/>
          <a:sy n="53" d="100"/>
        </p:scale>
        <p:origin x="858"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17B4A6-7369-9143-886F-3F3643082603}" type="datetimeFigureOut">
              <a:rPr lang="en-US" smtClean="0"/>
              <a:t>10/12/2022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59B693-71EB-E949-AA10-F891D1AC49F2}" type="slidenum">
              <a:rPr lang="en-US" smtClean="0"/>
              <a:t>‹#›</a:t>
            </a:fld>
            <a:endParaRPr lang="en-US"/>
          </a:p>
        </p:txBody>
      </p:sp>
    </p:spTree>
    <p:extLst>
      <p:ext uri="{BB962C8B-B14F-4D97-AF65-F5344CB8AC3E}">
        <p14:creationId xmlns:p14="http://schemas.microsoft.com/office/powerpoint/2010/main" val="1606229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9" name="Shape 16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2400" b="0" i="0" u="none" strike="noStrike" cap="none" baseline="0">
              <a:solidFill>
                <a:schemeClr val="dk1"/>
              </a:solidFill>
              <a:latin typeface="Lato"/>
              <a:ea typeface="Lato"/>
              <a:cs typeface="Lato"/>
              <a:sym typeface="Lato"/>
            </a:endParaRPr>
          </a:p>
        </p:txBody>
      </p:sp>
      <p:sp>
        <p:nvSpPr>
          <p:cNvPr id="170" name="Shape 17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id-ID" sz="1200" b="0" i="0" u="none" strike="noStrike" cap="none" baseline="0">
                <a:solidFill>
                  <a:schemeClr val="dk1"/>
                </a:solidFill>
                <a:latin typeface="Lato"/>
                <a:ea typeface="Lato"/>
                <a:cs typeface="Lato"/>
                <a:sym typeface="Lato"/>
              </a:rPr>
              <a:t>1</a:t>
            </a:fld>
            <a:endParaRPr lang="id-ID" sz="1200" b="0" i="0" u="none" strike="noStrike" cap="none" baseline="0">
              <a:solidFill>
                <a:schemeClr val="dk1"/>
              </a:solidFill>
              <a:latin typeface="Lato"/>
              <a:ea typeface="Lato"/>
              <a:cs typeface="Lato"/>
              <a:sym typeface="Lato"/>
            </a:endParaRPr>
          </a:p>
        </p:txBody>
      </p:sp>
    </p:spTree>
    <p:extLst>
      <p:ext uri="{BB962C8B-B14F-4D97-AF65-F5344CB8AC3E}">
        <p14:creationId xmlns:p14="http://schemas.microsoft.com/office/powerpoint/2010/main" val="289763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4"/>
        <p:cNvGrpSpPr/>
        <p:nvPr/>
      </p:nvGrpSpPr>
      <p:grpSpPr>
        <a:xfrm>
          <a:off x="0" y="0"/>
          <a:ext cx="0" cy="0"/>
          <a:chOff x="0" y="0"/>
          <a:chExt cx="0" cy="0"/>
        </a:xfrm>
      </p:grpSpPr>
      <p:sp>
        <p:nvSpPr>
          <p:cNvPr id="8035" name="Shape 80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8036" name="Shape 80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76303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41E8FF-71E9-4A40-B001-CA8213BB21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420D92B-3165-D34E-B032-DC05CEB14E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B5D57FF-A96D-7C4B-A456-348D4E12DD53}"/>
              </a:ext>
            </a:extLst>
          </p:cNvPr>
          <p:cNvSpPr>
            <a:spLocks noGrp="1"/>
          </p:cNvSpPr>
          <p:nvPr>
            <p:ph type="dt" sz="half" idx="10"/>
          </p:nvPr>
        </p:nvSpPr>
        <p:spPr/>
        <p:txBody>
          <a:bodyPr/>
          <a:lstStyle/>
          <a:p>
            <a:fld id="{9160A85F-E5BC-5047-83DC-63ADE0AD48FB}" type="datetimeFigureOut">
              <a:rPr lang="en-US" smtClean="0"/>
              <a:t>10/12/2022</a:t>
            </a:fld>
            <a:endParaRPr lang="en-US"/>
          </a:p>
        </p:txBody>
      </p:sp>
      <p:sp>
        <p:nvSpPr>
          <p:cNvPr id="5" name="Footer Placeholder 4">
            <a:extLst>
              <a:ext uri="{FF2B5EF4-FFF2-40B4-BE49-F238E27FC236}">
                <a16:creationId xmlns:a16="http://schemas.microsoft.com/office/drawing/2014/main" xmlns="" id="{726ED80A-8FC1-724C-A128-5377B4FA44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F763F33-D31F-0743-BB1E-E9C7AE829C8E}"/>
              </a:ext>
            </a:extLst>
          </p:cNvPr>
          <p:cNvSpPr>
            <a:spLocks noGrp="1"/>
          </p:cNvSpPr>
          <p:nvPr>
            <p:ph type="sldNum" sz="quarter" idx="12"/>
          </p:nvPr>
        </p:nvSpPr>
        <p:spPr/>
        <p:txBody>
          <a:bodyPr/>
          <a:lstStyle/>
          <a:p>
            <a:fld id="{DAF4AD70-64B5-D041-BB7F-93D52B17382D}" type="slidenum">
              <a:rPr lang="en-US" smtClean="0"/>
              <a:t>‹#›</a:t>
            </a:fld>
            <a:endParaRPr lang="en-US"/>
          </a:p>
        </p:txBody>
      </p:sp>
    </p:spTree>
    <p:extLst>
      <p:ext uri="{BB962C8B-B14F-4D97-AF65-F5344CB8AC3E}">
        <p14:creationId xmlns:p14="http://schemas.microsoft.com/office/powerpoint/2010/main" val="1308961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85D4A6-D2F1-0A40-A50F-7AE3B99752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EDBC8B8-D69F-8248-9914-726807A341D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10547A7-8FCF-B74B-BD2E-DA98D52F81DD}"/>
              </a:ext>
            </a:extLst>
          </p:cNvPr>
          <p:cNvSpPr>
            <a:spLocks noGrp="1"/>
          </p:cNvSpPr>
          <p:nvPr>
            <p:ph type="dt" sz="half" idx="10"/>
          </p:nvPr>
        </p:nvSpPr>
        <p:spPr/>
        <p:txBody>
          <a:bodyPr/>
          <a:lstStyle/>
          <a:p>
            <a:fld id="{9160A85F-E5BC-5047-83DC-63ADE0AD48FB}" type="datetimeFigureOut">
              <a:rPr lang="en-US" smtClean="0"/>
              <a:t>10/12/2022</a:t>
            </a:fld>
            <a:endParaRPr lang="en-US"/>
          </a:p>
        </p:txBody>
      </p:sp>
      <p:sp>
        <p:nvSpPr>
          <p:cNvPr id="5" name="Footer Placeholder 4">
            <a:extLst>
              <a:ext uri="{FF2B5EF4-FFF2-40B4-BE49-F238E27FC236}">
                <a16:creationId xmlns:a16="http://schemas.microsoft.com/office/drawing/2014/main" xmlns="" id="{D99B45D0-606F-6848-9A6A-8CDA6B325E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A23A847-FB8B-0B49-B40C-4C72AC0D44CB}"/>
              </a:ext>
            </a:extLst>
          </p:cNvPr>
          <p:cNvSpPr>
            <a:spLocks noGrp="1"/>
          </p:cNvSpPr>
          <p:nvPr>
            <p:ph type="sldNum" sz="quarter" idx="12"/>
          </p:nvPr>
        </p:nvSpPr>
        <p:spPr/>
        <p:txBody>
          <a:bodyPr/>
          <a:lstStyle/>
          <a:p>
            <a:fld id="{DAF4AD70-64B5-D041-BB7F-93D52B17382D}" type="slidenum">
              <a:rPr lang="en-US" smtClean="0"/>
              <a:t>‹#›</a:t>
            </a:fld>
            <a:endParaRPr lang="en-US"/>
          </a:p>
        </p:txBody>
      </p:sp>
    </p:spTree>
    <p:extLst>
      <p:ext uri="{BB962C8B-B14F-4D97-AF65-F5344CB8AC3E}">
        <p14:creationId xmlns:p14="http://schemas.microsoft.com/office/powerpoint/2010/main" val="534801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57FAE24-CAF4-914F-BB77-1E23BC7CC9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F042E87-3509-6F4E-9E54-A1B6B14096D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3579AE2-B2B1-114B-A95D-DBB82253913E}"/>
              </a:ext>
            </a:extLst>
          </p:cNvPr>
          <p:cNvSpPr>
            <a:spLocks noGrp="1"/>
          </p:cNvSpPr>
          <p:nvPr>
            <p:ph type="dt" sz="half" idx="10"/>
          </p:nvPr>
        </p:nvSpPr>
        <p:spPr/>
        <p:txBody>
          <a:bodyPr/>
          <a:lstStyle/>
          <a:p>
            <a:fld id="{9160A85F-E5BC-5047-83DC-63ADE0AD48FB}" type="datetimeFigureOut">
              <a:rPr lang="en-US" smtClean="0"/>
              <a:t>10/12/2022</a:t>
            </a:fld>
            <a:endParaRPr lang="en-US"/>
          </a:p>
        </p:txBody>
      </p:sp>
      <p:sp>
        <p:nvSpPr>
          <p:cNvPr id="5" name="Footer Placeholder 4">
            <a:extLst>
              <a:ext uri="{FF2B5EF4-FFF2-40B4-BE49-F238E27FC236}">
                <a16:creationId xmlns:a16="http://schemas.microsoft.com/office/drawing/2014/main" xmlns="" id="{797283F1-F24F-494A-AF1D-AE9487BE4D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4ABA714-0745-9A41-895F-3AB352DEB4EC}"/>
              </a:ext>
            </a:extLst>
          </p:cNvPr>
          <p:cNvSpPr>
            <a:spLocks noGrp="1"/>
          </p:cNvSpPr>
          <p:nvPr>
            <p:ph type="sldNum" sz="quarter" idx="12"/>
          </p:nvPr>
        </p:nvSpPr>
        <p:spPr/>
        <p:txBody>
          <a:bodyPr/>
          <a:lstStyle/>
          <a:p>
            <a:fld id="{DAF4AD70-64B5-D041-BB7F-93D52B17382D}" type="slidenum">
              <a:rPr lang="en-US" smtClean="0"/>
              <a:t>‹#›</a:t>
            </a:fld>
            <a:endParaRPr lang="en-US"/>
          </a:p>
        </p:txBody>
      </p:sp>
    </p:spTree>
    <p:extLst>
      <p:ext uri="{BB962C8B-B14F-4D97-AF65-F5344CB8AC3E}">
        <p14:creationId xmlns:p14="http://schemas.microsoft.com/office/powerpoint/2010/main" val="2095717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Master Slide 1">
    <p:spTree>
      <p:nvGrpSpPr>
        <p:cNvPr id="1" name="Shape 17"/>
        <p:cNvGrpSpPr/>
        <p:nvPr/>
      </p:nvGrpSpPr>
      <p:grpSpPr>
        <a:xfrm>
          <a:off x="0" y="0"/>
          <a:ext cx="0" cy="0"/>
          <a:chOff x="0" y="0"/>
          <a:chExt cx="0" cy="0"/>
        </a:xfrm>
      </p:grpSpPr>
    </p:spTree>
    <p:extLst>
      <p:ext uri="{BB962C8B-B14F-4D97-AF65-F5344CB8AC3E}">
        <p14:creationId xmlns:p14="http://schemas.microsoft.com/office/powerpoint/2010/main" val="2346360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997DC5-485B-2145-A5F3-CB8473CC8F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421E807-B012-904E-828B-317645DBA4F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0151250-D22C-C148-B71A-07871884D1CB}"/>
              </a:ext>
            </a:extLst>
          </p:cNvPr>
          <p:cNvSpPr>
            <a:spLocks noGrp="1"/>
          </p:cNvSpPr>
          <p:nvPr>
            <p:ph type="dt" sz="half" idx="10"/>
          </p:nvPr>
        </p:nvSpPr>
        <p:spPr/>
        <p:txBody>
          <a:bodyPr/>
          <a:lstStyle/>
          <a:p>
            <a:fld id="{9160A85F-E5BC-5047-83DC-63ADE0AD48FB}" type="datetimeFigureOut">
              <a:rPr lang="en-US" smtClean="0"/>
              <a:t>10/12/2022</a:t>
            </a:fld>
            <a:endParaRPr lang="en-US"/>
          </a:p>
        </p:txBody>
      </p:sp>
      <p:sp>
        <p:nvSpPr>
          <p:cNvPr id="5" name="Footer Placeholder 4">
            <a:extLst>
              <a:ext uri="{FF2B5EF4-FFF2-40B4-BE49-F238E27FC236}">
                <a16:creationId xmlns:a16="http://schemas.microsoft.com/office/drawing/2014/main" xmlns="" id="{B4DF38CA-7527-D04C-81AA-346E799F68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5CA4D94-D4F2-3347-B110-456071F29776}"/>
              </a:ext>
            </a:extLst>
          </p:cNvPr>
          <p:cNvSpPr>
            <a:spLocks noGrp="1"/>
          </p:cNvSpPr>
          <p:nvPr>
            <p:ph type="sldNum" sz="quarter" idx="12"/>
          </p:nvPr>
        </p:nvSpPr>
        <p:spPr/>
        <p:txBody>
          <a:bodyPr/>
          <a:lstStyle/>
          <a:p>
            <a:fld id="{DAF4AD70-64B5-D041-BB7F-93D52B17382D}" type="slidenum">
              <a:rPr lang="en-US" smtClean="0"/>
              <a:t>‹#›</a:t>
            </a:fld>
            <a:endParaRPr lang="en-US"/>
          </a:p>
        </p:txBody>
      </p:sp>
    </p:spTree>
    <p:extLst>
      <p:ext uri="{BB962C8B-B14F-4D97-AF65-F5344CB8AC3E}">
        <p14:creationId xmlns:p14="http://schemas.microsoft.com/office/powerpoint/2010/main" val="616247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215FF6-91F0-DC4C-9F2F-E64E22BF4A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3A61BCC-3862-EB46-A0F5-15FE429F1E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F5EDFDCA-64EE-BD40-AA12-47DA28C96C05}"/>
              </a:ext>
            </a:extLst>
          </p:cNvPr>
          <p:cNvSpPr>
            <a:spLocks noGrp="1"/>
          </p:cNvSpPr>
          <p:nvPr>
            <p:ph type="dt" sz="half" idx="10"/>
          </p:nvPr>
        </p:nvSpPr>
        <p:spPr/>
        <p:txBody>
          <a:bodyPr/>
          <a:lstStyle/>
          <a:p>
            <a:fld id="{9160A85F-E5BC-5047-83DC-63ADE0AD48FB}" type="datetimeFigureOut">
              <a:rPr lang="en-US" smtClean="0"/>
              <a:t>10/12/2022</a:t>
            </a:fld>
            <a:endParaRPr lang="en-US"/>
          </a:p>
        </p:txBody>
      </p:sp>
      <p:sp>
        <p:nvSpPr>
          <p:cNvPr id="5" name="Footer Placeholder 4">
            <a:extLst>
              <a:ext uri="{FF2B5EF4-FFF2-40B4-BE49-F238E27FC236}">
                <a16:creationId xmlns:a16="http://schemas.microsoft.com/office/drawing/2014/main" xmlns="" id="{5F48A67E-0EFE-CE4A-85D0-AB2B88633D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8BF6084-01DB-0848-8EAB-548495473A79}"/>
              </a:ext>
            </a:extLst>
          </p:cNvPr>
          <p:cNvSpPr>
            <a:spLocks noGrp="1"/>
          </p:cNvSpPr>
          <p:nvPr>
            <p:ph type="sldNum" sz="quarter" idx="12"/>
          </p:nvPr>
        </p:nvSpPr>
        <p:spPr/>
        <p:txBody>
          <a:bodyPr/>
          <a:lstStyle/>
          <a:p>
            <a:fld id="{DAF4AD70-64B5-D041-BB7F-93D52B17382D}" type="slidenum">
              <a:rPr lang="en-US" smtClean="0"/>
              <a:t>‹#›</a:t>
            </a:fld>
            <a:endParaRPr lang="en-US"/>
          </a:p>
        </p:txBody>
      </p:sp>
    </p:spTree>
    <p:extLst>
      <p:ext uri="{BB962C8B-B14F-4D97-AF65-F5344CB8AC3E}">
        <p14:creationId xmlns:p14="http://schemas.microsoft.com/office/powerpoint/2010/main" val="432563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3A3545-ED73-3E49-9F1E-60A4C0371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AB3A669-6A51-6A4C-8A49-7DB9845844C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B92D4FE-4A20-594C-84AC-6D878FB1232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3B3233D-0C14-E74A-8578-BC8868A20FFE}"/>
              </a:ext>
            </a:extLst>
          </p:cNvPr>
          <p:cNvSpPr>
            <a:spLocks noGrp="1"/>
          </p:cNvSpPr>
          <p:nvPr>
            <p:ph type="dt" sz="half" idx="10"/>
          </p:nvPr>
        </p:nvSpPr>
        <p:spPr/>
        <p:txBody>
          <a:bodyPr/>
          <a:lstStyle/>
          <a:p>
            <a:fld id="{9160A85F-E5BC-5047-83DC-63ADE0AD48FB}" type="datetimeFigureOut">
              <a:rPr lang="en-US" smtClean="0"/>
              <a:t>10/12/2022</a:t>
            </a:fld>
            <a:endParaRPr lang="en-US"/>
          </a:p>
        </p:txBody>
      </p:sp>
      <p:sp>
        <p:nvSpPr>
          <p:cNvPr id="6" name="Footer Placeholder 5">
            <a:extLst>
              <a:ext uri="{FF2B5EF4-FFF2-40B4-BE49-F238E27FC236}">
                <a16:creationId xmlns:a16="http://schemas.microsoft.com/office/drawing/2014/main" xmlns="" id="{FA7BE6C8-6FBF-464B-8052-79492C9E4E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6976D07-E508-F94A-A98E-EFD6D6F1EDA0}"/>
              </a:ext>
            </a:extLst>
          </p:cNvPr>
          <p:cNvSpPr>
            <a:spLocks noGrp="1"/>
          </p:cNvSpPr>
          <p:nvPr>
            <p:ph type="sldNum" sz="quarter" idx="12"/>
          </p:nvPr>
        </p:nvSpPr>
        <p:spPr/>
        <p:txBody>
          <a:bodyPr/>
          <a:lstStyle/>
          <a:p>
            <a:fld id="{DAF4AD70-64B5-D041-BB7F-93D52B17382D}" type="slidenum">
              <a:rPr lang="en-US" smtClean="0"/>
              <a:t>‹#›</a:t>
            </a:fld>
            <a:endParaRPr lang="en-US"/>
          </a:p>
        </p:txBody>
      </p:sp>
    </p:spTree>
    <p:extLst>
      <p:ext uri="{BB962C8B-B14F-4D97-AF65-F5344CB8AC3E}">
        <p14:creationId xmlns:p14="http://schemas.microsoft.com/office/powerpoint/2010/main" val="611687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B96AB2-44AE-4742-944E-6A407B7077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1F6E23B-E71B-1C4E-A1AA-E575C477A2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641ABDF8-B078-C149-AEE2-E951BD3932C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CE029D6-3E09-724F-B77A-1305DB1623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8B0D0D18-0749-B640-BCD7-A79DBAF7647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81CDD68-0FE6-BF4B-A882-08B67EDEB2DE}"/>
              </a:ext>
            </a:extLst>
          </p:cNvPr>
          <p:cNvSpPr>
            <a:spLocks noGrp="1"/>
          </p:cNvSpPr>
          <p:nvPr>
            <p:ph type="dt" sz="half" idx="10"/>
          </p:nvPr>
        </p:nvSpPr>
        <p:spPr/>
        <p:txBody>
          <a:bodyPr/>
          <a:lstStyle/>
          <a:p>
            <a:fld id="{9160A85F-E5BC-5047-83DC-63ADE0AD48FB}" type="datetimeFigureOut">
              <a:rPr lang="en-US" smtClean="0"/>
              <a:t>10/12/2022</a:t>
            </a:fld>
            <a:endParaRPr lang="en-US"/>
          </a:p>
        </p:txBody>
      </p:sp>
      <p:sp>
        <p:nvSpPr>
          <p:cNvPr id="8" name="Footer Placeholder 7">
            <a:extLst>
              <a:ext uri="{FF2B5EF4-FFF2-40B4-BE49-F238E27FC236}">
                <a16:creationId xmlns:a16="http://schemas.microsoft.com/office/drawing/2014/main" xmlns="" id="{25934850-F5B9-AE44-A6AA-C38DE0251E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A26A9EC8-B8FB-3646-8DE0-5C2DBFB23548}"/>
              </a:ext>
            </a:extLst>
          </p:cNvPr>
          <p:cNvSpPr>
            <a:spLocks noGrp="1"/>
          </p:cNvSpPr>
          <p:nvPr>
            <p:ph type="sldNum" sz="quarter" idx="12"/>
          </p:nvPr>
        </p:nvSpPr>
        <p:spPr/>
        <p:txBody>
          <a:bodyPr/>
          <a:lstStyle/>
          <a:p>
            <a:fld id="{DAF4AD70-64B5-D041-BB7F-93D52B17382D}" type="slidenum">
              <a:rPr lang="en-US" smtClean="0"/>
              <a:t>‹#›</a:t>
            </a:fld>
            <a:endParaRPr lang="en-US"/>
          </a:p>
        </p:txBody>
      </p:sp>
    </p:spTree>
    <p:extLst>
      <p:ext uri="{BB962C8B-B14F-4D97-AF65-F5344CB8AC3E}">
        <p14:creationId xmlns:p14="http://schemas.microsoft.com/office/powerpoint/2010/main" val="4073194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4A1CEA-EF0C-1449-9EAC-DC712772D6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8F52798-6AAF-674C-892F-7D9F86E04B10}"/>
              </a:ext>
            </a:extLst>
          </p:cNvPr>
          <p:cNvSpPr>
            <a:spLocks noGrp="1"/>
          </p:cNvSpPr>
          <p:nvPr>
            <p:ph type="dt" sz="half" idx="10"/>
          </p:nvPr>
        </p:nvSpPr>
        <p:spPr/>
        <p:txBody>
          <a:bodyPr/>
          <a:lstStyle/>
          <a:p>
            <a:fld id="{9160A85F-E5BC-5047-83DC-63ADE0AD48FB}" type="datetimeFigureOut">
              <a:rPr lang="en-US" smtClean="0"/>
              <a:t>10/12/2022</a:t>
            </a:fld>
            <a:endParaRPr lang="en-US"/>
          </a:p>
        </p:txBody>
      </p:sp>
      <p:sp>
        <p:nvSpPr>
          <p:cNvPr id="4" name="Footer Placeholder 3">
            <a:extLst>
              <a:ext uri="{FF2B5EF4-FFF2-40B4-BE49-F238E27FC236}">
                <a16:creationId xmlns:a16="http://schemas.microsoft.com/office/drawing/2014/main" xmlns="" id="{74BA4DF3-A274-944D-862F-F4ED23622E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4212E009-E1FE-3448-A708-69E4353CBC10}"/>
              </a:ext>
            </a:extLst>
          </p:cNvPr>
          <p:cNvSpPr>
            <a:spLocks noGrp="1"/>
          </p:cNvSpPr>
          <p:nvPr>
            <p:ph type="sldNum" sz="quarter" idx="12"/>
          </p:nvPr>
        </p:nvSpPr>
        <p:spPr/>
        <p:txBody>
          <a:bodyPr/>
          <a:lstStyle/>
          <a:p>
            <a:fld id="{DAF4AD70-64B5-D041-BB7F-93D52B17382D}" type="slidenum">
              <a:rPr lang="en-US" smtClean="0"/>
              <a:t>‹#›</a:t>
            </a:fld>
            <a:endParaRPr lang="en-US"/>
          </a:p>
        </p:txBody>
      </p:sp>
    </p:spTree>
    <p:extLst>
      <p:ext uri="{BB962C8B-B14F-4D97-AF65-F5344CB8AC3E}">
        <p14:creationId xmlns:p14="http://schemas.microsoft.com/office/powerpoint/2010/main" val="2537265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478A656-DE40-DE44-8550-4551020294EB}"/>
              </a:ext>
            </a:extLst>
          </p:cNvPr>
          <p:cNvSpPr>
            <a:spLocks noGrp="1"/>
          </p:cNvSpPr>
          <p:nvPr>
            <p:ph type="dt" sz="half" idx="10"/>
          </p:nvPr>
        </p:nvSpPr>
        <p:spPr/>
        <p:txBody>
          <a:bodyPr/>
          <a:lstStyle/>
          <a:p>
            <a:fld id="{9160A85F-E5BC-5047-83DC-63ADE0AD48FB}" type="datetimeFigureOut">
              <a:rPr lang="en-US" smtClean="0"/>
              <a:t>10/12/2022</a:t>
            </a:fld>
            <a:endParaRPr lang="en-US"/>
          </a:p>
        </p:txBody>
      </p:sp>
      <p:sp>
        <p:nvSpPr>
          <p:cNvPr id="3" name="Footer Placeholder 2">
            <a:extLst>
              <a:ext uri="{FF2B5EF4-FFF2-40B4-BE49-F238E27FC236}">
                <a16:creationId xmlns:a16="http://schemas.microsoft.com/office/drawing/2014/main" xmlns="" id="{65FA6528-9ADC-1E42-A83C-53A042FFD4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827E8144-9C6E-9540-B6F4-0BA741D9E96B}"/>
              </a:ext>
            </a:extLst>
          </p:cNvPr>
          <p:cNvSpPr>
            <a:spLocks noGrp="1"/>
          </p:cNvSpPr>
          <p:nvPr>
            <p:ph type="sldNum" sz="quarter" idx="12"/>
          </p:nvPr>
        </p:nvSpPr>
        <p:spPr/>
        <p:txBody>
          <a:bodyPr/>
          <a:lstStyle/>
          <a:p>
            <a:fld id="{DAF4AD70-64B5-D041-BB7F-93D52B17382D}" type="slidenum">
              <a:rPr lang="en-US" smtClean="0"/>
              <a:t>‹#›</a:t>
            </a:fld>
            <a:endParaRPr lang="en-US"/>
          </a:p>
        </p:txBody>
      </p:sp>
    </p:spTree>
    <p:extLst>
      <p:ext uri="{BB962C8B-B14F-4D97-AF65-F5344CB8AC3E}">
        <p14:creationId xmlns:p14="http://schemas.microsoft.com/office/powerpoint/2010/main" val="2049392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3D44D9-3645-6D4D-9AF1-27B5E4C0CE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6BEF27FC-C2C1-6D41-B0CB-04A96F7EFC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78B201D-79EF-C347-B712-F60B74FCB0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7994683-ECD5-2345-91D0-D730679B7FFD}"/>
              </a:ext>
            </a:extLst>
          </p:cNvPr>
          <p:cNvSpPr>
            <a:spLocks noGrp="1"/>
          </p:cNvSpPr>
          <p:nvPr>
            <p:ph type="dt" sz="half" idx="10"/>
          </p:nvPr>
        </p:nvSpPr>
        <p:spPr/>
        <p:txBody>
          <a:bodyPr/>
          <a:lstStyle/>
          <a:p>
            <a:fld id="{9160A85F-E5BC-5047-83DC-63ADE0AD48FB}" type="datetimeFigureOut">
              <a:rPr lang="en-US" smtClean="0"/>
              <a:t>10/12/2022</a:t>
            </a:fld>
            <a:endParaRPr lang="en-US"/>
          </a:p>
        </p:txBody>
      </p:sp>
      <p:sp>
        <p:nvSpPr>
          <p:cNvPr id="6" name="Footer Placeholder 5">
            <a:extLst>
              <a:ext uri="{FF2B5EF4-FFF2-40B4-BE49-F238E27FC236}">
                <a16:creationId xmlns:a16="http://schemas.microsoft.com/office/drawing/2014/main" xmlns="" id="{05C2EECE-D584-5646-9382-CC0097CB12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22B0BD3-A3D2-DA4F-B9E8-19A724785CE9}"/>
              </a:ext>
            </a:extLst>
          </p:cNvPr>
          <p:cNvSpPr>
            <a:spLocks noGrp="1"/>
          </p:cNvSpPr>
          <p:nvPr>
            <p:ph type="sldNum" sz="quarter" idx="12"/>
          </p:nvPr>
        </p:nvSpPr>
        <p:spPr/>
        <p:txBody>
          <a:bodyPr/>
          <a:lstStyle/>
          <a:p>
            <a:fld id="{DAF4AD70-64B5-D041-BB7F-93D52B17382D}" type="slidenum">
              <a:rPr lang="en-US" smtClean="0"/>
              <a:t>‹#›</a:t>
            </a:fld>
            <a:endParaRPr lang="en-US"/>
          </a:p>
        </p:txBody>
      </p:sp>
    </p:spTree>
    <p:extLst>
      <p:ext uri="{BB962C8B-B14F-4D97-AF65-F5344CB8AC3E}">
        <p14:creationId xmlns:p14="http://schemas.microsoft.com/office/powerpoint/2010/main" val="2121110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CE11E8-5313-984D-A991-267AD3E89A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E01298A-02BD-2040-B3F9-17B9BF37C5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DA64448-629F-4A43-88CB-E03846840A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65B1C3AE-F756-F946-B149-FDB53E0CF194}"/>
              </a:ext>
            </a:extLst>
          </p:cNvPr>
          <p:cNvSpPr>
            <a:spLocks noGrp="1"/>
          </p:cNvSpPr>
          <p:nvPr>
            <p:ph type="dt" sz="half" idx="10"/>
          </p:nvPr>
        </p:nvSpPr>
        <p:spPr/>
        <p:txBody>
          <a:bodyPr/>
          <a:lstStyle/>
          <a:p>
            <a:fld id="{9160A85F-E5BC-5047-83DC-63ADE0AD48FB}" type="datetimeFigureOut">
              <a:rPr lang="en-US" smtClean="0"/>
              <a:t>10/12/2022</a:t>
            </a:fld>
            <a:endParaRPr lang="en-US"/>
          </a:p>
        </p:txBody>
      </p:sp>
      <p:sp>
        <p:nvSpPr>
          <p:cNvPr id="6" name="Footer Placeholder 5">
            <a:extLst>
              <a:ext uri="{FF2B5EF4-FFF2-40B4-BE49-F238E27FC236}">
                <a16:creationId xmlns:a16="http://schemas.microsoft.com/office/drawing/2014/main" xmlns="" id="{C9A54586-6481-1943-88E8-E34CDAC25C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D5CCD77-0E2C-4F4F-BFA0-50BCE7543A11}"/>
              </a:ext>
            </a:extLst>
          </p:cNvPr>
          <p:cNvSpPr>
            <a:spLocks noGrp="1"/>
          </p:cNvSpPr>
          <p:nvPr>
            <p:ph type="sldNum" sz="quarter" idx="12"/>
          </p:nvPr>
        </p:nvSpPr>
        <p:spPr/>
        <p:txBody>
          <a:bodyPr/>
          <a:lstStyle/>
          <a:p>
            <a:fld id="{DAF4AD70-64B5-D041-BB7F-93D52B17382D}" type="slidenum">
              <a:rPr lang="en-US" smtClean="0"/>
              <a:t>‹#›</a:t>
            </a:fld>
            <a:endParaRPr lang="en-US"/>
          </a:p>
        </p:txBody>
      </p:sp>
    </p:spTree>
    <p:extLst>
      <p:ext uri="{BB962C8B-B14F-4D97-AF65-F5344CB8AC3E}">
        <p14:creationId xmlns:p14="http://schemas.microsoft.com/office/powerpoint/2010/main" val="4077989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E471D4A-2710-DA48-B6EE-9E7F781464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AA02729-B0DA-7E46-9E2E-9EC262CD4B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39E858C-0C5E-F84A-8CA7-C5D1BE59AF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60A85F-E5BC-5047-83DC-63ADE0AD48FB}" type="datetimeFigureOut">
              <a:rPr lang="en-US" smtClean="0"/>
              <a:t>10/12/2022</a:t>
            </a:fld>
            <a:endParaRPr lang="en-US"/>
          </a:p>
        </p:txBody>
      </p:sp>
      <p:sp>
        <p:nvSpPr>
          <p:cNvPr id="5" name="Footer Placeholder 4">
            <a:extLst>
              <a:ext uri="{FF2B5EF4-FFF2-40B4-BE49-F238E27FC236}">
                <a16:creationId xmlns:a16="http://schemas.microsoft.com/office/drawing/2014/main" xmlns="" id="{3A43E829-11D3-DE49-BB7A-46C9BDD4A0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3955BD02-4978-6D42-A248-3E5CA424F2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F4AD70-64B5-D041-BB7F-93D52B17382D}" type="slidenum">
              <a:rPr lang="en-US" smtClean="0"/>
              <a:t>‹#›</a:t>
            </a:fld>
            <a:endParaRPr lang="en-US"/>
          </a:p>
        </p:txBody>
      </p:sp>
    </p:spTree>
    <p:extLst>
      <p:ext uri="{BB962C8B-B14F-4D97-AF65-F5344CB8AC3E}">
        <p14:creationId xmlns:p14="http://schemas.microsoft.com/office/powerpoint/2010/main" val="3543754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sjaworski@utah.gov" TargetMode="External"/><Relationship Id="rId2" Type="http://schemas.openxmlformats.org/officeDocument/2006/relationships/hyperlink" Target="mailto:cbdalton@utah.gov"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hyperlink" Target="mailto:rbeckstr@utah.gov" TargetMode="External"/><Relationship Id="rId2" Type="http://schemas.openxmlformats.org/officeDocument/2006/relationships/hyperlink" Target="mailto:ccogswell@utah.gov"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lorihicks@utah.gov"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g.utah.gov/businesses/regulatory-services/cottage-food-productio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Shape 153"/>
          <p:cNvPicPr preferRelativeResize="0"/>
          <p:nvPr/>
        </p:nvPicPr>
        <p:blipFill rotWithShape="1">
          <a:blip r:embed="rId3">
            <a:alphaModFix/>
          </a:blip>
          <a:srcRect l="12" r="13"/>
          <a:stretch/>
        </p:blipFill>
        <p:spPr>
          <a:xfrm>
            <a:off x="1588" y="0"/>
            <a:ext cx="12188825" cy="6858000"/>
          </a:xfrm>
          <a:prstGeom prst="rect">
            <a:avLst/>
          </a:prstGeom>
          <a:noFill/>
          <a:ln>
            <a:noFill/>
          </a:ln>
        </p:spPr>
      </p:pic>
      <p:pic>
        <p:nvPicPr>
          <p:cNvPr id="3" name="Picture 2" descr="A field with a mountain in the background&#10;&#10;Description automatically generated">
            <a:extLst>
              <a:ext uri="{FF2B5EF4-FFF2-40B4-BE49-F238E27FC236}">
                <a16:creationId xmlns:a16="http://schemas.microsoft.com/office/drawing/2014/main" xmlns="" id="{017A8676-0247-4C93-8EE2-08D92D7AE108}"/>
              </a:ext>
            </a:extLst>
          </p:cNvPr>
          <p:cNvPicPr>
            <a:picLocks noChangeAspect="1"/>
          </p:cNvPicPr>
          <p:nvPr/>
        </p:nvPicPr>
        <p:blipFill>
          <a:blip r:embed="rId4"/>
          <a:stretch>
            <a:fillRect/>
          </a:stretch>
        </p:blipFill>
        <p:spPr>
          <a:xfrm>
            <a:off x="0" y="0"/>
            <a:ext cx="12188825" cy="6959661"/>
          </a:xfrm>
          <a:prstGeom prst="rect">
            <a:avLst/>
          </a:prstGeom>
        </p:spPr>
      </p:pic>
      <p:pic>
        <p:nvPicPr>
          <p:cNvPr id="5" name="Picture 4" descr="A close up of a sign&#10;&#10;Description automatically generated">
            <a:extLst>
              <a:ext uri="{FF2B5EF4-FFF2-40B4-BE49-F238E27FC236}">
                <a16:creationId xmlns:a16="http://schemas.microsoft.com/office/drawing/2014/main" xmlns="" id="{F4CA2AC9-A5A0-4D97-B5E5-56A70B46E28D}"/>
              </a:ext>
            </a:extLst>
          </p:cNvPr>
          <p:cNvPicPr>
            <a:picLocks noChangeAspect="1"/>
          </p:cNvPicPr>
          <p:nvPr/>
        </p:nvPicPr>
        <p:blipFill>
          <a:blip r:embed="rId5"/>
          <a:stretch>
            <a:fillRect/>
          </a:stretch>
        </p:blipFill>
        <p:spPr>
          <a:xfrm>
            <a:off x="2335911" y="3706187"/>
            <a:ext cx="1633430" cy="2113851"/>
          </a:xfrm>
          <a:prstGeom prst="rect">
            <a:avLst/>
          </a:prstGeom>
        </p:spPr>
      </p:pic>
      <p:grpSp>
        <p:nvGrpSpPr>
          <p:cNvPr id="20" name="Shape 156">
            <a:extLst>
              <a:ext uri="{FF2B5EF4-FFF2-40B4-BE49-F238E27FC236}">
                <a16:creationId xmlns:a16="http://schemas.microsoft.com/office/drawing/2014/main" xmlns="" id="{50A0F10C-0309-47DC-8546-8AC9E6191653}"/>
              </a:ext>
            </a:extLst>
          </p:cNvPr>
          <p:cNvGrpSpPr/>
          <p:nvPr/>
        </p:nvGrpSpPr>
        <p:grpSpPr>
          <a:xfrm>
            <a:off x="3969341" y="1422400"/>
            <a:ext cx="6179850" cy="4113045"/>
            <a:chOff x="7808007" y="483018"/>
            <a:chExt cx="12359700" cy="2409370"/>
          </a:xfrm>
        </p:grpSpPr>
        <p:sp>
          <p:nvSpPr>
            <p:cNvPr id="21" name="Shape 157">
              <a:extLst>
                <a:ext uri="{FF2B5EF4-FFF2-40B4-BE49-F238E27FC236}">
                  <a16:creationId xmlns:a16="http://schemas.microsoft.com/office/drawing/2014/main" xmlns="" id="{024A86DD-E8CB-412F-B4D6-7F9762788769}"/>
                </a:ext>
              </a:extLst>
            </p:cNvPr>
            <p:cNvSpPr txBox="1"/>
            <p:nvPr/>
          </p:nvSpPr>
          <p:spPr>
            <a:xfrm>
              <a:off x="7808007" y="483018"/>
              <a:ext cx="12359700" cy="1446531"/>
            </a:xfrm>
            <a:prstGeom prst="rect">
              <a:avLst/>
            </a:prstGeom>
            <a:noFill/>
            <a:ln>
              <a:noFill/>
            </a:ln>
          </p:spPr>
          <p:txBody>
            <a:bodyPr lIns="45700" tIns="22850" rIns="45700" bIns="22850" anchor="t" anchorCtr="0">
              <a:noAutofit/>
            </a:bodyPr>
            <a:lstStyle/>
            <a:p>
              <a:pPr algn="ctr">
                <a:buSzPct val="25000"/>
              </a:pPr>
              <a:r>
                <a:rPr lang="en-US" sz="4400" b="1" dirty="0">
                  <a:solidFill>
                    <a:schemeClr val="lt1"/>
                  </a:solidFill>
                  <a:latin typeface="Lato"/>
                  <a:ea typeface="Lato"/>
                  <a:cs typeface="Lato"/>
                  <a:sym typeface="Lato"/>
                </a:rPr>
                <a:t>UTAH DEPARMENT OF AGRICULTURE &amp; FOOD</a:t>
              </a:r>
              <a:endParaRPr lang="id-ID" sz="4400" b="1" dirty="0">
                <a:solidFill>
                  <a:schemeClr val="lt1"/>
                </a:solidFill>
                <a:latin typeface="Lato"/>
                <a:ea typeface="Lato"/>
                <a:cs typeface="Lato"/>
                <a:sym typeface="Lato"/>
              </a:endParaRPr>
            </a:p>
          </p:txBody>
        </p:sp>
        <p:sp>
          <p:nvSpPr>
            <p:cNvPr id="22" name="Shape 158">
              <a:extLst>
                <a:ext uri="{FF2B5EF4-FFF2-40B4-BE49-F238E27FC236}">
                  <a16:creationId xmlns:a16="http://schemas.microsoft.com/office/drawing/2014/main" xmlns="" id="{133D3CF0-C14B-46C7-B8D7-95B807738839}"/>
                </a:ext>
              </a:extLst>
            </p:cNvPr>
            <p:cNvSpPr txBox="1"/>
            <p:nvPr/>
          </p:nvSpPr>
          <p:spPr>
            <a:xfrm>
              <a:off x="7808007" y="2053272"/>
              <a:ext cx="11655186" cy="839116"/>
            </a:xfrm>
            <a:prstGeom prst="rect">
              <a:avLst/>
            </a:prstGeom>
            <a:noFill/>
            <a:ln>
              <a:noFill/>
            </a:ln>
          </p:spPr>
          <p:txBody>
            <a:bodyPr lIns="108738" tIns="54363" rIns="108738" bIns="54363" anchor="t" anchorCtr="0">
              <a:noAutofit/>
            </a:bodyPr>
            <a:lstStyle/>
            <a:p>
              <a:pPr algn="ctr">
                <a:lnSpc>
                  <a:spcPct val="120000"/>
                </a:lnSpc>
                <a:buClr>
                  <a:schemeClr val="lt1"/>
                </a:buClr>
                <a:buSzPct val="25000"/>
              </a:pPr>
              <a:r>
                <a:rPr lang="en-US" sz="2400" dirty="0">
                  <a:solidFill>
                    <a:schemeClr val="lt1"/>
                  </a:solidFill>
                  <a:latin typeface="Lato"/>
                  <a:ea typeface="Lato"/>
                  <a:cs typeface="Lato"/>
                  <a:sym typeface="Lato"/>
                </a:rPr>
                <a:t>Lori Hicks</a:t>
              </a:r>
            </a:p>
            <a:p>
              <a:pPr algn="ctr">
                <a:lnSpc>
                  <a:spcPct val="120000"/>
                </a:lnSpc>
                <a:buClr>
                  <a:schemeClr val="lt1"/>
                </a:buClr>
                <a:buSzPct val="25000"/>
              </a:pPr>
              <a:r>
                <a:rPr lang="en-US" sz="2400" dirty="0">
                  <a:solidFill>
                    <a:schemeClr val="lt1"/>
                  </a:solidFill>
                  <a:latin typeface="Lato"/>
                  <a:ea typeface="Lato"/>
                  <a:cs typeface="Lato"/>
                  <a:sym typeface="Lato"/>
                </a:rPr>
                <a:t>Program Coordinator III</a:t>
              </a:r>
            </a:p>
            <a:p>
              <a:pPr algn="ctr">
                <a:lnSpc>
                  <a:spcPct val="120000"/>
                </a:lnSpc>
                <a:buClr>
                  <a:schemeClr val="lt1"/>
                </a:buClr>
                <a:buSzPct val="25000"/>
              </a:pPr>
              <a:r>
                <a:rPr lang="en-US" sz="2400" dirty="0">
                  <a:solidFill>
                    <a:schemeClr val="lt1"/>
                  </a:solidFill>
                  <a:latin typeface="Lato"/>
                  <a:ea typeface="Lato"/>
                  <a:cs typeface="Lato"/>
                  <a:sym typeface="Lato"/>
                </a:rPr>
                <a:t>Division of Regulatory Services </a:t>
              </a:r>
            </a:p>
            <a:p>
              <a:pPr algn="ctr">
                <a:lnSpc>
                  <a:spcPct val="120000"/>
                </a:lnSpc>
                <a:buClr>
                  <a:schemeClr val="lt1"/>
                </a:buClr>
                <a:buSzPct val="25000"/>
              </a:pPr>
              <a:endParaRPr lang="en-US" sz="1400" dirty="0">
                <a:solidFill>
                  <a:schemeClr val="lt1"/>
                </a:solidFill>
                <a:latin typeface="Lato"/>
                <a:ea typeface="Lato"/>
                <a:cs typeface="Lato"/>
                <a:sym typeface="Lato"/>
              </a:endParaRPr>
            </a:p>
            <a:p>
              <a:pPr algn="r">
                <a:lnSpc>
                  <a:spcPct val="120000"/>
                </a:lnSpc>
                <a:buClr>
                  <a:schemeClr val="lt1"/>
                </a:buClr>
                <a:buSzPct val="25000"/>
              </a:pPr>
              <a:r>
                <a:rPr lang="id-ID" sz="1400" dirty="0">
                  <a:solidFill>
                    <a:schemeClr val="lt1"/>
                  </a:solidFill>
                  <a:latin typeface="Lato"/>
                  <a:ea typeface="Lato"/>
                  <a:cs typeface="Lato"/>
                  <a:sym typeface="Lato"/>
                </a:rPr>
                <a:t>i </a:t>
              </a:r>
            </a:p>
          </p:txBody>
        </p:sp>
      </p:grpSp>
    </p:spTree>
    <p:extLst>
      <p:ext uri="{BB962C8B-B14F-4D97-AF65-F5344CB8AC3E}">
        <p14:creationId xmlns:p14="http://schemas.microsoft.com/office/powerpoint/2010/main" val="2756973043"/>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455154-99FF-C742-A53A-7A523CE5341E}"/>
              </a:ext>
            </a:extLst>
          </p:cNvPr>
          <p:cNvSpPr>
            <a:spLocks noGrp="1"/>
          </p:cNvSpPr>
          <p:nvPr>
            <p:ph type="title"/>
          </p:nvPr>
        </p:nvSpPr>
        <p:spPr/>
        <p:txBody>
          <a:bodyPr/>
          <a:lstStyle/>
          <a:p>
            <a:r>
              <a:rPr lang="en-US" b="1" dirty="0"/>
              <a:t>Retail and Manufactured Food Continued </a:t>
            </a:r>
            <a:br>
              <a:rPr lang="en-US" b="1" dirty="0"/>
            </a:br>
            <a:r>
              <a:rPr lang="en-US" sz="1100" b="1" dirty="0"/>
              <a:t>The following is abbreviated , condensed  or a partial description </a:t>
            </a:r>
          </a:p>
        </p:txBody>
      </p:sp>
      <p:sp>
        <p:nvSpPr>
          <p:cNvPr id="3" name="Content Placeholder 2">
            <a:extLst>
              <a:ext uri="{FF2B5EF4-FFF2-40B4-BE49-F238E27FC236}">
                <a16:creationId xmlns:a16="http://schemas.microsoft.com/office/drawing/2014/main" xmlns="" id="{A35E89DC-D561-5F47-9940-A7AA51735ACA}"/>
              </a:ext>
            </a:extLst>
          </p:cNvPr>
          <p:cNvSpPr>
            <a:spLocks noGrp="1"/>
          </p:cNvSpPr>
          <p:nvPr>
            <p:ph idx="1"/>
          </p:nvPr>
        </p:nvSpPr>
        <p:spPr/>
        <p:txBody>
          <a:bodyPr/>
          <a:lstStyle/>
          <a:p>
            <a:pPr marL="0" indent="0">
              <a:buNone/>
            </a:pPr>
            <a:r>
              <a:rPr lang="en-US" b="1" dirty="0"/>
              <a:t>4-5-104 – Authority to make and enforce rules </a:t>
            </a:r>
          </a:p>
          <a:p>
            <a:r>
              <a:rPr lang="en-US" dirty="0"/>
              <a:t>Also gives authority to adopt federal regulations (21 CFR) and provisions of the FDA Food Safety Modernization Act (FSMA). </a:t>
            </a:r>
          </a:p>
          <a:p>
            <a:pPr lvl="1"/>
            <a:r>
              <a:rPr lang="en-US" dirty="0"/>
              <a:t>cGMP / Preventive Controls for Human Food</a:t>
            </a:r>
          </a:p>
          <a:p>
            <a:pPr lvl="1"/>
            <a:r>
              <a:rPr lang="en-US" dirty="0"/>
              <a:t>Food Traceability</a:t>
            </a:r>
          </a:p>
          <a:p>
            <a:pPr lvl="1"/>
            <a:r>
              <a:rPr lang="en-US" dirty="0"/>
              <a:t>Mitigation Strategies to Protect Food Against Intentional Adulteration</a:t>
            </a:r>
          </a:p>
          <a:p>
            <a:pPr lvl="1"/>
            <a:r>
              <a:rPr lang="en-US" dirty="0"/>
              <a:t>Sanitary Transportation</a:t>
            </a:r>
          </a:p>
          <a:p>
            <a:pPr lvl="1"/>
            <a:r>
              <a:rPr lang="en-US" dirty="0"/>
              <a:t>Produce Safety</a:t>
            </a:r>
          </a:p>
          <a:p>
            <a:pPr lvl="1"/>
            <a:r>
              <a:rPr lang="en-US" dirty="0"/>
              <a:t>Voluntary Qualified Importer Program</a:t>
            </a:r>
          </a:p>
        </p:txBody>
      </p:sp>
      <p:pic>
        <p:nvPicPr>
          <p:cNvPr id="4" name="Picture 3" descr="A close up of a sign&#10;&#10;Description automatically generated">
            <a:extLst>
              <a:ext uri="{FF2B5EF4-FFF2-40B4-BE49-F238E27FC236}">
                <a16:creationId xmlns:a16="http://schemas.microsoft.com/office/drawing/2014/main" xmlns="" id="{73031152-AF8A-B34A-8378-FBA3259D67D3}"/>
              </a:ext>
            </a:extLst>
          </p:cNvPr>
          <p:cNvPicPr>
            <a:picLocks noChangeAspect="1"/>
          </p:cNvPicPr>
          <p:nvPr/>
        </p:nvPicPr>
        <p:blipFill>
          <a:blip r:embed="rId2"/>
          <a:stretch>
            <a:fillRect/>
          </a:stretch>
        </p:blipFill>
        <p:spPr>
          <a:xfrm>
            <a:off x="10666525" y="4968070"/>
            <a:ext cx="1374549" cy="1778828"/>
          </a:xfrm>
          <a:prstGeom prst="rect">
            <a:avLst/>
          </a:prstGeom>
        </p:spPr>
      </p:pic>
    </p:spTree>
    <p:extLst>
      <p:ext uri="{BB962C8B-B14F-4D97-AF65-F5344CB8AC3E}">
        <p14:creationId xmlns:p14="http://schemas.microsoft.com/office/powerpoint/2010/main" val="3487644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CCECA6-CA38-D84E-9AA8-2435CA0B5CDB}"/>
              </a:ext>
            </a:extLst>
          </p:cNvPr>
          <p:cNvSpPr>
            <a:spLocks noGrp="1"/>
          </p:cNvSpPr>
          <p:nvPr>
            <p:ph type="title"/>
          </p:nvPr>
        </p:nvSpPr>
        <p:spPr/>
        <p:txBody>
          <a:bodyPr>
            <a:normAutofit/>
          </a:bodyPr>
          <a:lstStyle/>
          <a:p>
            <a:r>
              <a:rPr lang="en-US" b="1" dirty="0"/>
              <a:t>Retail and Manufactured Food Continued</a:t>
            </a:r>
            <a:br>
              <a:rPr lang="en-US" b="1" dirty="0"/>
            </a:br>
            <a:r>
              <a:rPr lang="en-US" sz="1600" b="1" dirty="0"/>
              <a:t>The following is abbreviated , condensed  or a partial description  </a:t>
            </a:r>
            <a:endParaRPr lang="en-US" sz="1600" dirty="0"/>
          </a:p>
        </p:txBody>
      </p:sp>
      <p:sp>
        <p:nvSpPr>
          <p:cNvPr id="3" name="Content Placeholder 2">
            <a:extLst>
              <a:ext uri="{FF2B5EF4-FFF2-40B4-BE49-F238E27FC236}">
                <a16:creationId xmlns:a16="http://schemas.microsoft.com/office/drawing/2014/main" xmlns="" id="{AA65F569-25FE-B742-A7C6-A25746E779B2}"/>
              </a:ext>
            </a:extLst>
          </p:cNvPr>
          <p:cNvSpPr>
            <a:spLocks noGrp="1"/>
          </p:cNvSpPr>
          <p:nvPr>
            <p:ph idx="1"/>
          </p:nvPr>
        </p:nvSpPr>
        <p:spPr/>
        <p:txBody>
          <a:bodyPr>
            <a:normAutofit fontScale="85000" lnSpcReduction="20000"/>
          </a:bodyPr>
          <a:lstStyle/>
          <a:p>
            <a:pPr marL="0" indent="0">
              <a:buNone/>
            </a:pPr>
            <a:r>
              <a:rPr lang="en-US" b="1" dirty="0"/>
              <a:t>4-5-105 Inspection of premises and records -- Authority to take samples -- Inspection results reported</a:t>
            </a:r>
          </a:p>
          <a:p>
            <a:pPr marL="514350" indent="-514350">
              <a:buAutoNum type="arabicParenBoth"/>
            </a:pPr>
            <a:r>
              <a:rPr lang="en-US" dirty="0"/>
              <a:t>An authorized agent of the department, upon presenting appropriate credentials to the owner, operator, or agent in charge, may:</a:t>
            </a:r>
            <a:br>
              <a:rPr lang="en-US" dirty="0"/>
            </a:br>
            <a:endParaRPr lang="en-US" dirty="0"/>
          </a:p>
          <a:p>
            <a:pPr marL="514350" indent="-514350">
              <a:buAutoNum type="alphaLcParenBoth"/>
            </a:pPr>
            <a:r>
              <a:rPr lang="en-US" dirty="0"/>
              <a:t>enter at reasonable times a factory, farm, warehouse, or establishment in which food is     manufactured, processed, packed, or held for introduction into commerce or after introduction  into commerce;</a:t>
            </a:r>
          </a:p>
          <a:p>
            <a:pPr marL="514350" indent="-514350">
              <a:buAutoNum type="alphaLcParenBoth"/>
            </a:pPr>
            <a:r>
              <a:rPr lang="en-US" dirty="0"/>
              <a:t>enter a vehicle being used to transport or hold food in commerce;</a:t>
            </a:r>
          </a:p>
          <a:p>
            <a:pPr marL="514350" indent="-514350">
              <a:buAutoNum type="alphaLcParenBoth"/>
            </a:pPr>
            <a:r>
              <a:rPr lang="en-US" dirty="0"/>
              <a:t>inspect at reasonable times and within reasonable limits and in a reasonable manner a factory, warehouse, establishment, or vehicle and all pertinent equipment, finished and unfinished materials, containers, and labeling located within the factory, warehouse, establishment, or vehicle; </a:t>
            </a:r>
          </a:p>
          <a:p>
            <a:pPr marL="0" indent="0">
              <a:buNone/>
            </a:pPr>
            <a:r>
              <a:rPr lang="en-US" dirty="0"/>
              <a:t>(d)   obtain samples necessary for the enforcement of this chapter… </a:t>
            </a:r>
          </a:p>
          <a:p>
            <a:endParaRPr lang="en-US" b="1" dirty="0"/>
          </a:p>
        </p:txBody>
      </p:sp>
      <p:pic>
        <p:nvPicPr>
          <p:cNvPr id="4" name="Picture 3" descr="A close up of a sign&#10;&#10;Description automatically generated">
            <a:extLst>
              <a:ext uri="{FF2B5EF4-FFF2-40B4-BE49-F238E27FC236}">
                <a16:creationId xmlns:a16="http://schemas.microsoft.com/office/drawing/2014/main" xmlns="" id="{6BB7C410-5B93-084E-AB9B-97B5F149D984}"/>
              </a:ext>
            </a:extLst>
          </p:cNvPr>
          <p:cNvPicPr>
            <a:picLocks noChangeAspect="1"/>
          </p:cNvPicPr>
          <p:nvPr/>
        </p:nvPicPr>
        <p:blipFill>
          <a:blip r:embed="rId2"/>
          <a:stretch>
            <a:fillRect/>
          </a:stretch>
        </p:blipFill>
        <p:spPr>
          <a:xfrm>
            <a:off x="10817451" y="138492"/>
            <a:ext cx="1374549" cy="1778828"/>
          </a:xfrm>
          <a:prstGeom prst="rect">
            <a:avLst/>
          </a:prstGeom>
        </p:spPr>
      </p:pic>
    </p:spTree>
    <p:extLst>
      <p:ext uri="{BB962C8B-B14F-4D97-AF65-F5344CB8AC3E}">
        <p14:creationId xmlns:p14="http://schemas.microsoft.com/office/powerpoint/2010/main" val="2368128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917575-FA14-ED46-B438-1F1DC6C8A2D2}"/>
              </a:ext>
            </a:extLst>
          </p:cNvPr>
          <p:cNvSpPr>
            <a:spLocks noGrp="1"/>
          </p:cNvSpPr>
          <p:nvPr>
            <p:ph type="title"/>
          </p:nvPr>
        </p:nvSpPr>
        <p:spPr/>
        <p:txBody>
          <a:bodyPr>
            <a:normAutofit/>
          </a:bodyPr>
          <a:lstStyle/>
          <a:p>
            <a:r>
              <a:rPr lang="en-US" b="1" dirty="0"/>
              <a:t>Retail and Manufactured Food Continued</a:t>
            </a:r>
            <a:br>
              <a:rPr lang="en-US" b="1" dirty="0"/>
            </a:br>
            <a:r>
              <a:rPr lang="en-US" sz="1200" b="1" dirty="0"/>
              <a:t>The following is abbreviated , condensed  or a partial description </a:t>
            </a:r>
            <a:endParaRPr lang="en-US" sz="1200" dirty="0"/>
          </a:p>
        </p:txBody>
      </p:sp>
      <p:sp>
        <p:nvSpPr>
          <p:cNvPr id="3" name="Content Placeholder 2">
            <a:extLst>
              <a:ext uri="{FF2B5EF4-FFF2-40B4-BE49-F238E27FC236}">
                <a16:creationId xmlns:a16="http://schemas.microsoft.com/office/drawing/2014/main" xmlns="" id="{658CBE67-88BE-A34E-8D36-FF04CE591A57}"/>
              </a:ext>
            </a:extLst>
          </p:cNvPr>
          <p:cNvSpPr>
            <a:spLocks noGrp="1"/>
          </p:cNvSpPr>
          <p:nvPr>
            <p:ph idx="1"/>
          </p:nvPr>
        </p:nvSpPr>
        <p:spPr/>
        <p:txBody>
          <a:bodyPr>
            <a:normAutofit fontScale="70000" lnSpcReduction="20000"/>
          </a:bodyPr>
          <a:lstStyle/>
          <a:p>
            <a:pPr marL="0" indent="0">
              <a:buNone/>
            </a:pPr>
            <a:r>
              <a:rPr lang="en-US" b="1" dirty="0"/>
              <a:t>4-5-202 Adulterated or misbranded articles -- Tagging -- Detention or embargo -- Court proceedings for condemnation -- Perishable food.</a:t>
            </a:r>
          </a:p>
          <a:p>
            <a:pPr marL="0" indent="0">
              <a:buNone/>
            </a:pPr>
            <a:r>
              <a:rPr lang="en-US" dirty="0"/>
              <a:t>(1) (a) When an authorized agent of the department finds or has probable cause to believe that any food is adulterated, or so misbranded as to be dangerous or fraudulent within the meaning of this chapter, the agents shall affix to the food a tag or other appropriate marking, giving notice that: </a:t>
            </a:r>
          </a:p>
          <a:p>
            <a:pPr marL="571500" indent="-571500">
              <a:buAutoNum type="romanLcParenBoth"/>
            </a:pPr>
            <a:r>
              <a:rPr lang="en-US" dirty="0"/>
              <a:t>the food is, or is suspected of being, adulterated or misbranded; </a:t>
            </a:r>
          </a:p>
          <a:p>
            <a:pPr marL="0" indent="0">
              <a:buNone/>
            </a:pPr>
            <a:r>
              <a:rPr lang="en-US" dirty="0"/>
              <a:t>(ii) the food has been detained or embargoed; and</a:t>
            </a:r>
          </a:p>
          <a:p>
            <a:pPr marL="0" indent="0">
              <a:buNone/>
            </a:pPr>
            <a:r>
              <a:rPr lang="en-US" dirty="0"/>
              <a:t>(iii) removal of the food is prohibited as provided in Subsection (1)(b). </a:t>
            </a:r>
          </a:p>
          <a:p>
            <a:pPr marL="0" indent="0">
              <a:buNone/>
            </a:pPr>
            <a:endParaRPr lang="en-US" dirty="0"/>
          </a:p>
          <a:p>
            <a:pPr marL="0" indent="0">
              <a:buNone/>
            </a:pPr>
            <a:r>
              <a:rPr lang="en-US" dirty="0"/>
              <a:t>(b) No person may remove or dispose of detained or embargoed food by sale or otherwise until permission for removal or disposal is given by an agent of the department or the court. </a:t>
            </a:r>
          </a:p>
          <a:p>
            <a:pPr marL="0" indent="0">
              <a:buNone/>
            </a:pPr>
            <a:r>
              <a:rPr lang="en-US" b="1" dirty="0"/>
              <a:t/>
            </a:r>
            <a:br>
              <a:rPr lang="en-US" b="1" dirty="0"/>
            </a:br>
            <a:endParaRPr lang="en-US" dirty="0"/>
          </a:p>
          <a:p>
            <a:endParaRPr lang="en-US" dirty="0"/>
          </a:p>
        </p:txBody>
      </p:sp>
      <p:pic>
        <p:nvPicPr>
          <p:cNvPr id="4" name="Picture 3" descr="A close up of a sign&#10;&#10;Description automatically generated">
            <a:extLst>
              <a:ext uri="{FF2B5EF4-FFF2-40B4-BE49-F238E27FC236}">
                <a16:creationId xmlns:a16="http://schemas.microsoft.com/office/drawing/2014/main" xmlns="" id="{57CCB618-8DEA-D641-AB72-ECEF506C31C4}"/>
              </a:ext>
            </a:extLst>
          </p:cNvPr>
          <p:cNvPicPr>
            <a:picLocks noChangeAspect="1"/>
          </p:cNvPicPr>
          <p:nvPr/>
        </p:nvPicPr>
        <p:blipFill>
          <a:blip r:embed="rId2"/>
          <a:stretch>
            <a:fillRect/>
          </a:stretch>
        </p:blipFill>
        <p:spPr>
          <a:xfrm>
            <a:off x="10817451" y="46797"/>
            <a:ext cx="1374549" cy="1778828"/>
          </a:xfrm>
          <a:prstGeom prst="rect">
            <a:avLst/>
          </a:prstGeom>
        </p:spPr>
      </p:pic>
    </p:spTree>
    <p:extLst>
      <p:ext uri="{BB962C8B-B14F-4D97-AF65-F5344CB8AC3E}">
        <p14:creationId xmlns:p14="http://schemas.microsoft.com/office/powerpoint/2010/main" val="1542766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D7636A-3968-C74B-AE64-D9CC39538BD8}"/>
              </a:ext>
            </a:extLst>
          </p:cNvPr>
          <p:cNvSpPr>
            <a:spLocks noGrp="1"/>
          </p:cNvSpPr>
          <p:nvPr>
            <p:ph type="title"/>
          </p:nvPr>
        </p:nvSpPr>
        <p:spPr/>
        <p:txBody>
          <a:bodyPr/>
          <a:lstStyle/>
          <a:p>
            <a:r>
              <a:rPr lang="en-US" b="1" dirty="0"/>
              <a:t>Retail and Manufactured Food Contacts </a:t>
            </a:r>
          </a:p>
        </p:txBody>
      </p:sp>
      <p:sp>
        <p:nvSpPr>
          <p:cNvPr id="3" name="Content Placeholder 2">
            <a:extLst>
              <a:ext uri="{FF2B5EF4-FFF2-40B4-BE49-F238E27FC236}">
                <a16:creationId xmlns:a16="http://schemas.microsoft.com/office/drawing/2014/main" xmlns="" id="{D7B0EE95-0C50-BD4D-AAA7-B8081DFC5191}"/>
              </a:ext>
            </a:extLst>
          </p:cNvPr>
          <p:cNvSpPr>
            <a:spLocks noGrp="1"/>
          </p:cNvSpPr>
          <p:nvPr>
            <p:ph idx="1"/>
          </p:nvPr>
        </p:nvSpPr>
        <p:spPr/>
        <p:txBody>
          <a:bodyPr/>
          <a:lstStyle/>
          <a:p>
            <a:pPr marL="0" indent="0">
              <a:buNone/>
            </a:pPr>
            <a:r>
              <a:rPr lang="en-US" dirty="0"/>
              <a:t>Retail Food:</a:t>
            </a:r>
          </a:p>
          <a:p>
            <a:pPr fontAlgn="base"/>
            <a:r>
              <a:rPr lang="en-US" dirty="0"/>
              <a:t>Cole Dalton, Retail Food Program Manager</a:t>
            </a:r>
          </a:p>
          <a:p>
            <a:pPr lvl="1" fontAlgn="base"/>
            <a:r>
              <a:rPr lang="en-US" dirty="0"/>
              <a:t>Cell: 385-332-1499</a:t>
            </a:r>
          </a:p>
          <a:p>
            <a:pPr lvl="1" fontAlgn="base"/>
            <a:r>
              <a:rPr lang="en-US" dirty="0"/>
              <a:t>Office: 801-982-2259</a:t>
            </a:r>
          </a:p>
          <a:p>
            <a:pPr lvl="1" fontAlgn="base"/>
            <a:r>
              <a:rPr lang="en-US" dirty="0"/>
              <a:t>Email: </a:t>
            </a:r>
            <a:r>
              <a:rPr lang="en-US" u="sng" dirty="0">
                <a:hlinkClick r:id="rId2"/>
              </a:rPr>
              <a:t>cbdalton@utah.gov</a:t>
            </a:r>
            <a:endParaRPr lang="en-US" dirty="0"/>
          </a:p>
          <a:p>
            <a:pPr fontAlgn="base"/>
            <a:r>
              <a:rPr lang="en-US" dirty="0"/>
              <a:t>Shannon Jaworski, Lead Retail Food Inspector </a:t>
            </a:r>
          </a:p>
          <a:p>
            <a:pPr lvl="1" fontAlgn="base"/>
            <a:r>
              <a:rPr lang="en-US" dirty="0"/>
              <a:t>Cell: 385-262-5728</a:t>
            </a:r>
          </a:p>
          <a:p>
            <a:pPr lvl="1" fontAlgn="base"/>
            <a:r>
              <a:rPr lang="en-US" dirty="0"/>
              <a:t>Email: </a:t>
            </a:r>
            <a:r>
              <a:rPr lang="en-US" dirty="0">
                <a:hlinkClick r:id="rId3"/>
              </a:rPr>
              <a:t>sjaworski@utah.gov</a:t>
            </a:r>
            <a:endParaRPr lang="en-US" dirty="0"/>
          </a:p>
          <a:p>
            <a:pPr marL="457200" lvl="1" indent="0" fontAlgn="base">
              <a:buNone/>
            </a:pPr>
            <a:endParaRPr lang="en-US" dirty="0"/>
          </a:p>
          <a:p>
            <a:endParaRPr lang="en-US" dirty="0"/>
          </a:p>
        </p:txBody>
      </p:sp>
      <p:pic>
        <p:nvPicPr>
          <p:cNvPr id="4" name="Picture 3" descr="A close up of a sign&#10;&#10;Description automatically generated">
            <a:extLst>
              <a:ext uri="{FF2B5EF4-FFF2-40B4-BE49-F238E27FC236}">
                <a16:creationId xmlns:a16="http://schemas.microsoft.com/office/drawing/2014/main" xmlns="" id="{5CC734DF-3948-0B4E-A4CF-B8AD4F7832CB}"/>
              </a:ext>
            </a:extLst>
          </p:cNvPr>
          <p:cNvPicPr>
            <a:picLocks noChangeAspect="1"/>
          </p:cNvPicPr>
          <p:nvPr/>
        </p:nvPicPr>
        <p:blipFill>
          <a:blip r:embed="rId4"/>
          <a:stretch>
            <a:fillRect/>
          </a:stretch>
        </p:blipFill>
        <p:spPr>
          <a:xfrm>
            <a:off x="10803035" y="4714047"/>
            <a:ext cx="1374549" cy="1778828"/>
          </a:xfrm>
          <a:prstGeom prst="rect">
            <a:avLst/>
          </a:prstGeom>
        </p:spPr>
      </p:pic>
    </p:spTree>
    <p:extLst>
      <p:ext uri="{BB962C8B-B14F-4D97-AF65-F5344CB8AC3E}">
        <p14:creationId xmlns:p14="http://schemas.microsoft.com/office/powerpoint/2010/main" val="338413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66299D-196F-7A49-9E73-9DAC182B74B5}"/>
              </a:ext>
            </a:extLst>
          </p:cNvPr>
          <p:cNvSpPr>
            <a:spLocks noGrp="1"/>
          </p:cNvSpPr>
          <p:nvPr>
            <p:ph type="title"/>
          </p:nvPr>
        </p:nvSpPr>
        <p:spPr/>
        <p:txBody>
          <a:bodyPr/>
          <a:lstStyle/>
          <a:p>
            <a:r>
              <a:rPr lang="en-US" b="1" dirty="0"/>
              <a:t>Manufactured Food Contacts</a:t>
            </a:r>
          </a:p>
        </p:txBody>
      </p:sp>
      <p:sp>
        <p:nvSpPr>
          <p:cNvPr id="3" name="Content Placeholder 2">
            <a:extLst>
              <a:ext uri="{FF2B5EF4-FFF2-40B4-BE49-F238E27FC236}">
                <a16:creationId xmlns:a16="http://schemas.microsoft.com/office/drawing/2014/main" xmlns="" id="{49BFFE80-D8C3-FF45-A200-CF2C20039730}"/>
              </a:ext>
            </a:extLst>
          </p:cNvPr>
          <p:cNvSpPr>
            <a:spLocks noGrp="1"/>
          </p:cNvSpPr>
          <p:nvPr>
            <p:ph idx="1"/>
          </p:nvPr>
        </p:nvSpPr>
        <p:spPr/>
        <p:txBody>
          <a:bodyPr/>
          <a:lstStyle/>
          <a:p>
            <a:pPr fontAlgn="base"/>
            <a:r>
              <a:rPr lang="en-US" dirty="0"/>
              <a:t>Coreen Cogswell, Manufactured Food Coordinator</a:t>
            </a:r>
          </a:p>
          <a:p>
            <a:pPr lvl="1" fontAlgn="base"/>
            <a:r>
              <a:rPr lang="en-US" dirty="0"/>
              <a:t>Cell 801-699-2055</a:t>
            </a:r>
          </a:p>
          <a:p>
            <a:pPr lvl="1" fontAlgn="base"/>
            <a:r>
              <a:rPr lang="en-US" dirty="0"/>
              <a:t>email </a:t>
            </a:r>
            <a:r>
              <a:rPr lang="en-US" dirty="0" err="1">
                <a:hlinkClick r:id="rId2"/>
              </a:rPr>
              <a:t>ccogswell@utah.gov</a:t>
            </a:r>
            <a:endParaRPr lang="en-US" dirty="0"/>
          </a:p>
          <a:p>
            <a:r>
              <a:rPr lang="en-US" dirty="0"/>
              <a:t>Richard </a:t>
            </a:r>
            <a:r>
              <a:rPr lang="en-US" dirty="0" err="1"/>
              <a:t>Beckstrand</a:t>
            </a:r>
            <a:r>
              <a:rPr lang="en-US" dirty="0"/>
              <a:t>, Manufactured Food Program Manager</a:t>
            </a:r>
          </a:p>
          <a:p>
            <a:pPr lvl="1"/>
            <a:r>
              <a:rPr lang="en-US" dirty="0"/>
              <a:t>Cell 801-450-8173</a:t>
            </a:r>
          </a:p>
          <a:p>
            <a:pPr lvl="1"/>
            <a:r>
              <a:rPr lang="en-US" dirty="0"/>
              <a:t>Email </a:t>
            </a:r>
            <a:r>
              <a:rPr lang="en-US" dirty="0" err="1">
                <a:hlinkClick r:id="rId3"/>
              </a:rPr>
              <a:t>rbeckstr@utah.gov</a:t>
            </a:r>
            <a:endParaRPr lang="en-US" dirty="0"/>
          </a:p>
        </p:txBody>
      </p:sp>
    </p:spTree>
    <p:extLst>
      <p:ext uri="{BB962C8B-B14F-4D97-AF65-F5344CB8AC3E}">
        <p14:creationId xmlns:p14="http://schemas.microsoft.com/office/powerpoint/2010/main" val="3728062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BA4B13-9D06-694E-99D2-135CA69343AA}"/>
              </a:ext>
            </a:extLst>
          </p:cNvPr>
          <p:cNvSpPr>
            <a:spLocks noGrp="1"/>
          </p:cNvSpPr>
          <p:nvPr>
            <p:ph type="title"/>
          </p:nvPr>
        </p:nvSpPr>
        <p:spPr/>
        <p:txBody>
          <a:bodyPr>
            <a:normAutofit/>
          </a:bodyPr>
          <a:lstStyle/>
          <a:p>
            <a:r>
              <a:rPr lang="en-US" b="1" dirty="0"/>
              <a:t>Registration and Inspection </a:t>
            </a:r>
            <a:br>
              <a:rPr lang="en-US" b="1" dirty="0"/>
            </a:br>
            <a:r>
              <a:rPr lang="en-US" sz="1200" b="1" dirty="0"/>
              <a:t>The following is abbreviated , condensed  or a partial description</a:t>
            </a:r>
          </a:p>
        </p:txBody>
      </p:sp>
      <p:sp>
        <p:nvSpPr>
          <p:cNvPr id="3" name="Content Placeholder 2">
            <a:extLst>
              <a:ext uri="{FF2B5EF4-FFF2-40B4-BE49-F238E27FC236}">
                <a16:creationId xmlns:a16="http://schemas.microsoft.com/office/drawing/2014/main" xmlns="" id="{5A60443F-7653-B448-8817-E018060DB9FD}"/>
              </a:ext>
            </a:extLst>
          </p:cNvPr>
          <p:cNvSpPr>
            <a:spLocks noGrp="1"/>
          </p:cNvSpPr>
          <p:nvPr>
            <p:ph idx="1"/>
          </p:nvPr>
        </p:nvSpPr>
        <p:spPr/>
        <p:txBody>
          <a:bodyPr>
            <a:normAutofit fontScale="92500" lnSpcReduction="20000"/>
          </a:bodyPr>
          <a:lstStyle/>
          <a:p>
            <a:pPr marL="0" indent="0">
              <a:buNone/>
            </a:pPr>
            <a:r>
              <a:rPr lang="en-US" b="1" dirty="0"/>
              <a:t>4-5-301 Registration of food establishments -- Fee -- Suspension and reinstatement of registration -- Inspection for compliance.</a:t>
            </a:r>
          </a:p>
          <a:p>
            <a:r>
              <a:rPr lang="en-US" dirty="0"/>
              <a:t>The owner or operator of a food establishment shall register with the department before operating a food establishment. </a:t>
            </a:r>
          </a:p>
          <a:p>
            <a:r>
              <a:rPr lang="en-US" dirty="0"/>
              <a:t>Before granting a registration to the owner or operator of a food establishment, the department shall inspect and assess the food establishment to determine whether it complies</a:t>
            </a:r>
          </a:p>
          <a:p>
            <a:r>
              <a:rPr lang="en-US" dirty="0"/>
              <a:t>The department shall issue a registration if the department determines that the applicant meets the qualifications </a:t>
            </a:r>
          </a:p>
          <a:p>
            <a:r>
              <a:rPr lang="en-US" dirty="0"/>
              <a:t>If the applicant does not meet the qualifications of registration, the department shall notify the applicant, in writing, that the applicant's registration is denied. </a:t>
            </a:r>
          </a:p>
          <a:p>
            <a:endParaRPr lang="en-US" dirty="0"/>
          </a:p>
          <a:p>
            <a:pPr marL="0" indent="0">
              <a:buNone/>
            </a:pPr>
            <a:endParaRPr lang="en-US" dirty="0"/>
          </a:p>
        </p:txBody>
      </p:sp>
      <p:pic>
        <p:nvPicPr>
          <p:cNvPr id="4" name="Picture 3" descr="A close up of a sign&#10;&#10;Description automatically generated">
            <a:extLst>
              <a:ext uri="{FF2B5EF4-FFF2-40B4-BE49-F238E27FC236}">
                <a16:creationId xmlns:a16="http://schemas.microsoft.com/office/drawing/2014/main" xmlns="" id="{A2EE4B7B-077B-484D-90BA-91AEA8B7A079}"/>
              </a:ext>
            </a:extLst>
          </p:cNvPr>
          <p:cNvPicPr>
            <a:picLocks noChangeAspect="1"/>
          </p:cNvPicPr>
          <p:nvPr/>
        </p:nvPicPr>
        <p:blipFill>
          <a:blip r:embed="rId2"/>
          <a:stretch>
            <a:fillRect/>
          </a:stretch>
        </p:blipFill>
        <p:spPr>
          <a:xfrm>
            <a:off x="10767377" y="4984557"/>
            <a:ext cx="1374549" cy="1778828"/>
          </a:xfrm>
          <a:prstGeom prst="rect">
            <a:avLst/>
          </a:prstGeom>
        </p:spPr>
      </p:pic>
    </p:spTree>
    <p:extLst>
      <p:ext uri="{BB962C8B-B14F-4D97-AF65-F5344CB8AC3E}">
        <p14:creationId xmlns:p14="http://schemas.microsoft.com/office/powerpoint/2010/main" val="2077305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DE3D8B-396F-724B-992C-7C04545B42C5}"/>
              </a:ext>
            </a:extLst>
          </p:cNvPr>
          <p:cNvSpPr>
            <a:spLocks noGrp="1"/>
          </p:cNvSpPr>
          <p:nvPr>
            <p:ph type="title"/>
          </p:nvPr>
        </p:nvSpPr>
        <p:spPr/>
        <p:txBody>
          <a:bodyPr>
            <a:normAutofit/>
          </a:bodyPr>
          <a:lstStyle/>
          <a:p>
            <a:r>
              <a:rPr lang="en-US" b="1" dirty="0"/>
              <a:t>Registration and Inspection - Continued</a:t>
            </a:r>
            <a:br>
              <a:rPr lang="en-US" b="1" dirty="0"/>
            </a:br>
            <a:r>
              <a:rPr lang="en-US" sz="1200" b="1" dirty="0"/>
              <a:t>The following is abbreviated , condensed  or a partial description</a:t>
            </a:r>
            <a:endParaRPr lang="en-US" sz="1200" dirty="0"/>
          </a:p>
        </p:txBody>
      </p:sp>
      <p:sp>
        <p:nvSpPr>
          <p:cNvPr id="3" name="Content Placeholder 2">
            <a:extLst>
              <a:ext uri="{FF2B5EF4-FFF2-40B4-BE49-F238E27FC236}">
                <a16:creationId xmlns:a16="http://schemas.microsoft.com/office/drawing/2014/main" xmlns="" id="{56EE439C-1736-D541-9B35-7D01FBEA32D8}"/>
              </a:ext>
            </a:extLst>
          </p:cNvPr>
          <p:cNvSpPr>
            <a:spLocks noGrp="1"/>
          </p:cNvSpPr>
          <p:nvPr>
            <p:ph idx="1"/>
          </p:nvPr>
        </p:nvSpPr>
        <p:spPr/>
        <p:txBody>
          <a:bodyPr>
            <a:normAutofit/>
          </a:bodyPr>
          <a:lstStyle/>
          <a:p>
            <a:r>
              <a:rPr lang="en-US" dirty="0"/>
              <a:t>The department may, as provided under Subsection 4-2-103(2), charge the food establishment a registration fee. </a:t>
            </a:r>
          </a:p>
          <a:p>
            <a:r>
              <a:rPr lang="en-US" dirty="0"/>
              <a:t>The department shall retain the fees as dedicated credits and shall use the fees to administer the registration of food establishments. </a:t>
            </a:r>
          </a:p>
          <a:p>
            <a:r>
              <a:rPr lang="en-US" dirty="0"/>
              <a:t>A registration, issued under this section, shall be valid from the date the department issues the registration, to December 31 of the year the registration is issued.</a:t>
            </a:r>
          </a:p>
          <a:p>
            <a:r>
              <a:rPr lang="en-US" dirty="0"/>
              <a:t>A registration may be renewed for the following year by applying for renewal by December 31 of the year the registration expires.</a:t>
            </a:r>
            <a:br>
              <a:rPr lang="en-US" dirty="0"/>
            </a:br>
            <a:endParaRPr lang="en-US" dirty="0"/>
          </a:p>
          <a:p>
            <a:endParaRPr lang="en-US" dirty="0"/>
          </a:p>
        </p:txBody>
      </p:sp>
      <p:pic>
        <p:nvPicPr>
          <p:cNvPr id="4" name="Picture 3" descr="A close up of a sign&#10;&#10;Description automatically generated">
            <a:extLst>
              <a:ext uri="{FF2B5EF4-FFF2-40B4-BE49-F238E27FC236}">
                <a16:creationId xmlns:a16="http://schemas.microsoft.com/office/drawing/2014/main" xmlns="" id="{D7E25BE2-7DB8-A24F-AFE1-07F260AE4A32}"/>
              </a:ext>
            </a:extLst>
          </p:cNvPr>
          <p:cNvPicPr>
            <a:picLocks noChangeAspect="1"/>
          </p:cNvPicPr>
          <p:nvPr/>
        </p:nvPicPr>
        <p:blipFill>
          <a:blip r:embed="rId2"/>
          <a:stretch>
            <a:fillRect/>
          </a:stretch>
        </p:blipFill>
        <p:spPr>
          <a:xfrm>
            <a:off x="10817451" y="46797"/>
            <a:ext cx="1374549" cy="1778828"/>
          </a:xfrm>
          <a:prstGeom prst="rect">
            <a:avLst/>
          </a:prstGeom>
        </p:spPr>
      </p:pic>
    </p:spTree>
    <p:extLst>
      <p:ext uri="{BB962C8B-B14F-4D97-AF65-F5344CB8AC3E}">
        <p14:creationId xmlns:p14="http://schemas.microsoft.com/office/powerpoint/2010/main" val="1072890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3DC175-41AA-F44C-8630-2A319BA0BA8A}"/>
              </a:ext>
            </a:extLst>
          </p:cNvPr>
          <p:cNvSpPr>
            <a:spLocks noGrp="1"/>
          </p:cNvSpPr>
          <p:nvPr>
            <p:ph type="title"/>
          </p:nvPr>
        </p:nvSpPr>
        <p:spPr/>
        <p:txBody>
          <a:bodyPr/>
          <a:lstStyle/>
          <a:p>
            <a:r>
              <a:rPr lang="en-US" b="1" dirty="0"/>
              <a:t>Fees</a:t>
            </a:r>
          </a:p>
        </p:txBody>
      </p:sp>
      <p:sp>
        <p:nvSpPr>
          <p:cNvPr id="3" name="Content Placeholder 2">
            <a:extLst>
              <a:ext uri="{FF2B5EF4-FFF2-40B4-BE49-F238E27FC236}">
                <a16:creationId xmlns:a16="http://schemas.microsoft.com/office/drawing/2014/main" xmlns="" id="{A2FCB5B8-AF22-3E45-B9FF-B46DA17F6821}"/>
              </a:ext>
            </a:extLst>
          </p:cNvPr>
          <p:cNvSpPr>
            <a:spLocks noGrp="1"/>
          </p:cNvSpPr>
          <p:nvPr>
            <p:ph idx="1"/>
          </p:nvPr>
        </p:nvSpPr>
        <p:spPr/>
        <p:txBody>
          <a:bodyPr/>
          <a:lstStyle/>
          <a:p>
            <a:r>
              <a:rPr lang="en-US" dirty="0"/>
              <a:t>Because of much budgetary uncertainty at the beginning of the COVID-19 Pandemic, the Department was instructed by lawmakers to review and revise our fees for the food program so as to reduce or eliminate the dependency of General Funds. </a:t>
            </a:r>
          </a:p>
          <a:p>
            <a:r>
              <a:rPr lang="en-US" dirty="0"/>
              <a:t>Currently, Revenue and Expense is $2 million dollars and within $50K of each other.   </a:t>
            </a:r>
          </a:p>
          <a:p>
            <a:r>
              <a:rPr lang="en-US" dirty="0"/>
              <a:t>General Fund allocation is currently $1.2 million, half of which will be transferred to other programs within the department. </a:t>
            </a:r>
          </a:p>
        </p:txBody>
      </p:sp>
      <p:pic>
        <p:nvPicPr>
          <p:cNvPr id="4" name="Picture 3" descr="A close up of a sign&#10;&#10;Description automatically generated">
            <a:extLst>
              <a:ext uri="{FF2B5EF4-FFF2-40B4-BE49-F238E27FC236}">
                <a16:creationId xmlns:a16="http://schemas.microsoft.com/office/drawing/2014/main" xmlns="" id="{5B9980FA-E82D-BA43-B148-DB64BEC5665A}"/>
              </a:ext>
            </a:extLst>
          </p:cNvPr>
          <p:cNvPicPr>
            <a:picLocks noChangeAspect="1"/>
          </p:cNvPicPr>
          <p:nvPr/>
        </p:nvPicPr>
        <p:blipFill>
          <a:blip r:embed="rId2"/>
          <a:stretch>
            <a:fillRect/>
          </a:stretch>
        </p:blipFill>
        <p:spPr>
          <a:xfrm>
            <a:off x="10817451" y="46797"/>
            <a:ext cx="1374549" cy="1778828"/>
          </a:xfrm>
          <a:prstGeom prst="rect">
            <a:avLst/>
          </a:prstGeom>
        </p:spPr>
      </p:pic>
    </p:spTree>
    <p:extLst>
      <p:ext uri="{BB962C8B-B14F-4D97-AF65-F5344CB8AC3E}">
        <p14:creationId xmlns:p14="http://schemas.microsoft.com/office/powerpoint/2010/main" val="670297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55EFFF-2B16-C14F-BEEE-E6241FEADFE9}"/>
              </a:ext>
            </a:extLst>
          </p:cNvPr>
          <p:cNvSpPr>
            <a:spLocks noGrp="1"/>
          </p:cNvSpPr>
          <p:nvPr>
            <p:ph type="title"/>
          </p:nvPr>
        </p:nvSpPr>
        <p:spPr>
          <a:xfrm>
            <a:off x="838200" y="320040"/>
            <a:ext cx="10515600" cy="1325563"/>
          </a:xfrm>
        </p:spPr>
        <p:txBody>
          <a:bodyPr/>
          <a:lstStyle/>
          <a:p>
            <a:r>
              <a:rPr lang="en-US" b="1" dirty="0"/>
              <a:t>Plan Review and Registration Fee Schedule</a:t>
            </a:r>
          </a:p>
        </p:txBody>
      </p:sp>
      <p:graphicFrame>
        <p:nvGraphicFramePr>
          <p:cNvPr id="4" name="Content Placeholder 3">
            <a:extLst>
              <a:ext uri="{FF2B5EF4-FFF2-40B4-BE49-F238E27FC236}">
                <a16:creationId xmlns:a16="http://schemas.microsoft.com/office/drawing/2014/main" xmlns="" id="{25B3D427-749B-0A43-B493-EF2723DF0016}"/>
              </a:ext>
            </a:extLst>
          </p:cNvPr>
          <p:cNvGraphicFramePr>
            <a:graphicFrameLocks noGrp="1"/>
          </p:cNvGraphicFramePr>
          <p:nvPr>
            <p:ph idx="1"/>
            <p:extLst>
              <p:ext uri="{D42A27DB-BD31-4B8C-83A1-F6EECF244321}">
                <p14:modId xmlns:p14="http://schemas.microsoft.com/office/powerpoint/2010/main" val="23307764"/>
              </p:ext>
            </p:extLst>
          </p:nvPr>
        </p:nvGraphicFramePr>
        <p:xfrm>
          <a:off x="575153" y="1417320"/>
          <a:ext cx="10515600" cy="1645920"/>
        </p:xfrm>
        <a:graphic>
          <a:graphicData uri="http://schemas.openxmlformats.org/drawingml/2006/table">
            <a:tbl>
              <a:tblPr/>
              <a:tblGrid>
                <a:gridCol w="1752600">
                  <a:extLst>
                    <a:ext uri="{9D8B030D-6E8A-4147-A177-3AD203B41FA5}">
                      <a16:colId xmlns:a16="http://schemas.microsoft.com/office/drawing/2014/main" xmlns="" val="990147976"/>
                    </a:ext>
                  </a:extLst>
                </a:gridCol>
                <a:gridCol w="1752600">
                  <a:extLst>
                    <a:ext uri="{9D8B030D-6E8A-4147-A177-3AD203B41FA5}">
                      <a16:colId xmlns:a16="http://schemas.microsoft.com/office/drawing/2014/main" xmlns="" val="756498091"/>
                    </a:ext>
                  </a:extLst>
                </a:gridCol>
                <a:gridCol w="1752600">
                  <a:extLst>
                    <a:ext uri="{9D8B030D-6E8A-4147-A177-3AD203B41FA5}">
                      <a16:colId xmlns:a16="http://schemas.microsoft.com/office/drawing/2014/main" xmlns="" val="3991202966"/>
                    </a:ext>
                  </a:extLst>
                </a:gridCol>
                <a:gridCol w="1752600">
                  <a:extLst>
                    <a:ext uri="{9D8B030D-6E8A-4147-A177-3AD203B41FA5}">
                      <a16:colId xmlns:a16="http://schemas.microsoft.com/office/drawing/2014/main" xmlns="" val="2952412893"/>
                    </a:ext>
                  </a:extLst>
                </a:gridCol>
                <a:gridCol w="1752600">
                  <a:extLst>
                    <a:ext uri="{9D8B030D-6E8A-4147-A177-3AD203B41FA5}">
                      <a16:colId xmlns:a16="http://schemas.microsoft.com/office/drawing/2014/main" xmlns="" val="3648471794"/>
                    </a:ext>
                  </a:extLst>
                </a:gridCol>
                <a:gridCol w="1752600">
                  <a:extLst>
                    <a:ext uri="{9D8B030D-6E8A-4147-A177-3AD203B41FA5}">
                      <a16:colId xmlns:a16="http://schemas.microsoft.com/office/drawing/2014/main" xmlns="" val="4070780049"/>
                    </a:ext>
                  </a:extLst>
                </a:gridCol>
              </a:tblGrid>
              <a:tr h="0">
                <a:tc>
                  <a:txBody>
                    <a:bodyPr/>
                    <a:lstStyle/>
                    <a:p>
                      <a:pPr algn="ctr"/>
                      <a:r>
                        <a:rPr lang="en-US" sz="1800" dirty="0">
                          <a:solidFill>
                            <a:schemeClr val="tx1"/>
                          </a:solidFill>
                          <a:effectLst/>
                          <a:latin typeface="Times New Roman" panose="02020603050405020304" pitchFamily="18" charset="0"/>
                        </a:rPr>
                        <a:t/>
                      </a:r>
                      <a:br>
                        <a:rPr lang="en-US" sz="1800" dirty="0">
                          <a:solidFill>
                            <a:schemeClr val="tx1"/>
                          </a:solidFill>
                          <a:effectLst/>
                          <a:latin typeface="Times New Roman" panose="02020603050405020304" pitchFamily="18" charset="0"/>
                        </a:rPr>
                      </a:br>
                      <a:endParaRPr lang="en-US" sz="1800" dirty="0">
                        <a:solidFill>
                          <a:schemeClr val="tx1"/>
                        </a:solidFill>
                        <a:effectLst/>
                        <a:latin typeface="Times New Roman" panose="02020603050405020304" pitchFamily="18" charset="0"/>
                      </a:endParaRPr>
                    </a:p>
                    <a:p>
                      <a:pPr algn="ctr"/>
                      <a:r>
                        <a:rPr lang="en-US" sz="1800" b="1" dirty="0">
                          <a:solidFill>
                            <a:schemeClr val="tx1"/>
                          </a:solidFill>
                          <a:effectLst/>
                          <a:latin typeface="Times New Roman" panose="02020603050405020304" pitchFamily="18" charset="0"/>
                        </a:rPr>
                        <a:t>Category</a:t>
                      </a:r>
                      <a:endParaRPr lang="en-US" sz="1800" dirty="0">
                        <a:solidFill>
                          <a:schemeClr val="tx1"/>
                        </a:solidFill>
                        <a:effectLst/>
                        <a:latin typeface="Times New Roman" panose="02020603050405020304" pitchFamily="18" charset="0"/>
                      </a:endParaRP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a:r>
                        <a:rPr lang="en-US" sz="1800" b="1">
                          <a:solidFill>
                            <a:schemeClr val="tx1"/>
                          </a:solidFill>
                          <a:effectLst/>
                          <a:latin typeface="Times New Roman" panose="02020603050405020304" pitchFamily="18" charset="0"/>
                        </a:rPr>
                        <a:t>Registration Fee</a:t>
                      </a:r>
                      <a:endParaRPr lang="en-US" sz="1800">
                        <a:solidFill>
                          <a:schemeClr val="tx1"/>
                        </a:solidFill>
                        <a:effectLst/>
                        <a:latin typeface="Times New Roman" panose="02020603050405020304" pitchFamily="18" charset="0"/>
                      </a:endParaRP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a:r>
                        <a:rPr lang="en-US" sz="1800">
                          <a:solidFill>
                            <a:schemeClr val="tx1"/>
                          </a:solidFill>
                          <a:effectLst/>
                          <a:latin typeface="Times New Roman" panose="02020603050405020304" pitchFamily="18" charset="0"/>
                        </a:rPr>
                        <a:t/>
                      </a:r>
                      <a:br>
                        <a:rPr lang="en-US" sz="1800">
                          <a:solidFill>
                            <a:schemeClr val="tx1"/>
                          </a:solidFill>
                          <a:effectLst/>
                          <a:latin typeface="Times New Roman" panose="02020603050405020304" pitchFamily="18" charset="0"/>
                        </a:rPr>
                      </a:br>
                      <a:endParaRPr lang="en-US" sz="1800">
                        <a:solidFill>
                          <a:schemeClr val="tx1"/>
                        </a:solidFill>
                        <a:effectLst/>
                        <a:latin typeface="Times New Roman" panose="02020603050405020304" pitchFamily="18" charset="0"/>
                      </a:endParaRPr>
                    </a:p>
                    <a:p>
                      <a:pPr algn="ctr"/>
                      <a:r>
                        <a:rPr lang="en-US" sz="1800" b="1">
                          <a:solidFill>
                            <a:schemeClr val="tx1"/>
                          </a:solidFill>
                          <a:effectLst/>
                          <a:latin typeface="Times New Roman" panose="02020603050405020304" pitchFamily="18" charset="0"/>
                        </a:rPr>
                        <a:t>Parameters</a:t>
                      </a:r>
                      <a:endParaRPr lang="en-US" sz="1800">
                        <a:solidFill>
                          <a:schemeClr val="tx1"/>
                        </a:solidFill>
                        <a:effectLst/>
                        <a:latin typeface="Times New Roman" panose="02020603050405020304" pitchFamily="18" charset="0"/>
                      </a:endParaRP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a:r>
                        <a:rPr lang="en-US" sz="1800" b="1">
                          <a:solidFill>
                            <a:schemeClr val="tx1"/>
                          </a:solidFill>
                          <a:effectLst/>
                          <a:latin typeface="Times New Roman" panose="02020603050405020304" pitchFamily="18" charset="0"/>
                        </a:rPr>
                        <a:t>Retail Food Establishment</a:t>
                      </a:r>
                      <a:endParaRPr lang="en-US" sz="1800">
                        <a:solidFill>
                          <a:schemeClr val="tx1"/>
                        </a:solidFill>
                        <a:effectLst/>
                        <a:latin typeface="Times New Roman" panose="02020603050405020304" pitchFamily="18" charset="0"/>
                      </a:endParaRP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a:r>
                        <a:rPr lang="en-US" sz="1800">
                          <a:solidFill>
                            <a:schemeClr val="tx1"/>
                          </a:solidFill>
                          <a:effectLst/>
                          <a:latin typeface="Times New Roman" panose="02020603050405020304" pitchFamily="18" charset="0"/>
                        </a:rPr>
                        <a:t/>
                      </a:r>
                      <a:br>
                        <a:rPr lang="en-US" sz="1800">
                          <a:solidFill>
                            <a:schemeClr val="tx1"/>
                          </a:solidFill>
                          <a:effectLst/>
                          <a:latin typeface="Times New Roman" panose="02020603050405020304" pitchFamily="18" charset="0"/>
                        </a:rPr>
                      </a:br>
                      <a:endParaRPr lang="en-US" sz="1800">
                        <a:solidFill>
                          <a:schemeClr val="tx1"/>
                        </a:solidFill>
                        <a:effectLst/>
                        <a:latin typeface="Times New Roman" panose="02020603050405020304" pitchFamily="18" charset="0"/>
                      </a:endParaRPr>
                    </a:p>
                    <a:p>
                      <a:pPr algn="ctr"/>
                      <a:r>
                        <a:rPr lang="en-US" sz="1800" b="1">
                          <a:solidFill>
                            <a:schemeClr val="tx1"/>
                          </a:solidFill>
                          <a:effectLst/>
                          <a:latin typeface="Times New Roman" panose="02020603050405020304" pitchFamily="18" charset="0"/>
                        </a:rPr>
                        <a:t>Food Processor</a:t>
                      </a:r>
                      <a:endParaRPr lang="en-US" sz="1800">
                        <a:solidFill>
                          <a:schemeClr val="tx1"/>
                        </a:solidFill>
                        <a:effectLst/>
                        <a:latin typeface="Times New Roman" panose="02020603050405020304" pitchFamily="18" charset="0"/>
                      </a:endParaRP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effectLst/>
                          <a:latin typeface="Times New Roman" panose="02020603050405020304" pitchFamily="18" charset="0"/>
                        </a:rPr>
                        <a:t>Food Storage Warehouse</a:t>
                      </a:r>
                      <a:endParaRPr lang="en-US" sz="1800" dirty="0">
                        <a:solidFill>
                          <a:schemeClr val="tx1"/>
                        </a:solidFill>
                        <a:effectLst/>
                        <a:latin typeface="Times New Roman" panose="02020603050405020304" pitchFamily="18" charset="0"/>
                      </a:endParaRP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54010609"/>
                  </a:ext>
                </a:extLst>
              </a:tr>
              <a:tr h="0">
                <a:tc rowSpan="3">
                  <a:txBody>
                    <a:bodyPr/>
                    <a:lstStyle/>
                    <a:p>
                      <a:r>
                        <a:rPr lang="en-US" dirty="0">
                          <a:effectLst/>
                          <a:highlight>
                            <a:srgbClr val="FFFF00"/>
                          </a:highlight>
                          <a:latin typeface="Times New Roman" panose="02020603050405020304" pitchFamily="18" charset="0"/>
                        </a:rPr>
                        <a:t/>
                      </a:r>
                      <a:br>
                        <a:rPr lang="en-US" dirty="0">
                          <a:effectLst/>
                          <a:highlight>
                            <a:srgbClr val="FFFF00"/>
                          </a:highlight>
                          <a:latin typeface="Times New Roman" panose="02020603050405020304" pitchFamily="18" charset="0"/>
                        </a:rPr>
                      </a:br>
                      <a:r>
                        <a:rPr lang="en-US" b="1" dirty="0">
                          <a:solidFill>
                            <a:srgbClr val="FF0000"/>
                          </a:solidFill>
                          <a:effectLst/>
                          <a:highlight>
                            <a:srgbClr val="FFFF00"/>
                          </a:highlight>
                          <a:latin typeface="Times New Roman" panose="02020603050405020304" pitchFamily="18" charset="0"/>
                        </a:rPr>
                        <a:t>New</a:t>
                      </a:r>
                    </a:p>
                    <a:p>
                      <a:r>
                        <a:rPr lang="en-US" b="1" dirty="0">
                          <a:effectLst/>
                          <a:highlight>
                            <a:srgbClr val="FFFF00"/>
                          </a:highlight>
                          <a:latin typeface="Times New Roman" panose="02020603050405020304" pitchFamily="18" charset="0"/>
                        </a:rPr>
                        <a:t>Very Small</a:t>
                      </a:r>
                      <a:endParaRPr lang="en-US" dirty="0">
                        <a:effectLst/>
                        <a:highlight>
                          <a:srgbClr val="FFFF00"/>
                        </a:highlight>
                        <a:latin typeface="Times New Roman" panose="02020603050405020304" pitchFamily="18" charset="0"/>
                      </a:endParaRP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rowSpan="3">
                  <a:txBody>
                    <a:bodyPr/>
                    <a:lstStyle/>
                    <a:p>
                      <a:r>
                        <a:rPr lang="en-US">
                          <a:effectLst/>
                          <a:latin typeface="Times New Roman" panose="02020603050405020304" pitchFamily="18" charset="0"/>
                        </a:rPr>
                        <a:t/>
                      </a:r>
                      <a:br>
                        <a:rPr lang="en-US">
                          <a:effectLst/>
                          <a:latin typeface="Times New Roman" panose="02020603050405020304" pitchFamily="18" charset="0"/>
                        </a:rPr>
                      </a:br>
                      <a:endParaRPr lang="en-US">
                        <a:effectLst/>
                        <a:latin typeface="Times New Roman" panose="02020603050405020304" pitchFamily="18" charset="0"/>
                      </a:endParaRPr>
                    </a:p>
                    <a:p>
                      <a:r>
                        <a:rPr lang="en-US">
                          <a:effectLst/>
                          <a:latin typeface="Arial" panose="020B0604020202020204" pitchFamily="34" charset="0"/>
                        </a:rPr>
                        <a:t>$75.00</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r>
                        <a:rPr lang="en-US">
                          <a:effectLst/>
                          <a:latin typeface="Times New Roman" panose="02020603050405020304" pitchFamily="18" charset="0"/>
                        </a:rPr>
                        <a:t>Square Footage</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a:r>
                        <a:rPr lang="en-US">
                          <a:effectLst/>
                          <a:latin typeface="Times New Roman" panose="02020603050405020304" pitchFamily="18" charset="0"/>
                        </a:rPr>
                        <a:t>0</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a:r>
                        <a:rPr lang="en-US">
                          <a:effectLst/>
                          <a:latin typeface="Times New Roman" panose="02020603050405020304" pitchFamily="18" charset="0"/>
                        </a:rPr>
                        <a:t>0</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r>
                        <a:rPr lang="en-US">
                          <a:effectLst/>
                          <a:latin typeface="Times New Roman" panose="02020603050405020304" pitchFamily="18" charset="0"/>
                        </a:rPr>
                        <a:t>0</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84099627"/>
                  </a:ext>
                </a:extLst>
              </a:tr>
              <a:tr h="0">
                <a:tc vMerge="1">
                  <a:txBody>
                    <a:bodyPr/>
                    <a:lstStyle/>
                    <a:p>
                      <a:endParaRPr lang="en-US"/>
                    </a:p>
                  </a:txBody>
                  <a:tcPr/>
                </a:tc>
                <a:tc vMerge="1">
                  <a:txBody>
                    <a:bodyPr/>
                    <a:lstStyle/>
                    <a:p>
                      <a:endParaRPr lang="en-US"/>
                    </a:p>
                  </a:txBody>
                  <a:tcPr/>
                </a:tc>
                <a:tc>
                  <a:txBody>
                    <a:bodyPr/>
                    <a:lstStyle/>
                    <a:p>
                      <a:r>
                        <a:rPr lang="en-US">
                          <a:effectLst/>
                          <a:latin typeface="Times New Roman" panose="02020603050405020304" pitchFamily="18" charset="0"/>
                        </a:rPr>
                        <a:t>Employee Count</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a:r>
                        <a:rPr lang="en-US">
                          <a:effectLst/>
                          <a:latin typeface="Times New Roman" panose="02020603050405020304" pitchFamily="18" charset="0"/>
                        </a:rPr>
                        <a:t>0</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a:r>
                        <a:rPr lang="en-US">
                          <a:effectLst/>
                          <a:latin typeface="Times New Roman" panose="02020603050405020304" pitchFamily="18" charset="0"/>
                        </a:rPr>
                        <a:t>0</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r>
                        <a:rPr lang="en-US">
                          <a:effectLst/>
                          <a:latin typeface="Times New Roman" panose="02020603050405020304" pitchFamily="18" charset="0"/>
                        </a:rPr>
                        <a:t>0</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64577076"/>
                  </a:ext>
                </a:extLst>
              </a:tr>
              <a:tr h="0">
                <a:tc vMerge="1">
                  <a:txBody>
                    <a:bodyPr/>
                    <a:lstStyle/>
                    <a:p>
                      <a:endParaRPr lang="en-US"/>
                    </a:p>
                  </a:txBody>
                  <a:tcPr/>
                </a:tc>
                <a:tc vMerge="1">
                  <a:txBody>
                    <a:bodyPr/>
                    <a:lstStyle/>
                    <a:p>
                      <a:endParaRPr lang="en-US"/>
                    </a:p>
                  </a:txBody>
                  <a:tcPr/>
                </a:tc>
                <a:tc>
                  <a:txBody>
                    <a:bodyPr/>
                    <a:lstStyle/>
                    <a:p>
                      <a:r>
                        <a:rPr lang="en-US">
                          <a:effectLst/>
                          <a:latin typeface="Times New Roman" panose="02020603050405020304" pitchFamily="18" charset="0"/>
                        </a:rPr>
                        <a:t>Process Areas</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a:r>
                        <a:rPr lang="en-US">
                          <a:effectLst/>
                          <a:latin typeface="Times New Roman" panose="02020603050405020304" pitchFamily="18" charset="0"/>
                        </a:rPr>
                        <a:t>0</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a:r>
                        <a:rPr lang="en-US">
                          <a:effectLst/>
                          <a:latin typeface="Times New Roman" panose="02020603050405020304" pitchFamily="18" charset="0"/>
                        </a:rPr>
                        <a:t>0</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r>
                        <a:rPr lang="en-US" dirty="0">
                          <a:effectLst/>
                          <a:latin typeface="Times New Roman" panose="02020603050405020304" pitchFamily="18" charset="0"/>
                        </a:rPr>
                        <a:t>0</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94334906"/>
                  </a:ext>
                </a:extLst>
              </a:tr>
            </a:tbl>
          </a:graphicData>
        </a:graphic>
      </p:graphicFrame>
      <p:graphicFrame>
        <p:nvGraphicFramePr>
          <p:cNvPr id="5" name="Table 4">
            <a:extLst>
              <a:ext uri="{FF2B5EF4-FFF2-40B4-BE49-F238E27FC236}">
                <a16:creationId xmlns:a16="http://schemas.microsoft.com/office/drawing/2014/main" xmlns="" id="{970611E4-E1BE-9C4F-9AC8-343BA068302B}"/>
              </a:ext>
            </a:extLst>
          </p:cNvPr>
          <p:cNvGraphicFramePr>
            <a:graphicFrameLocks noGrp="1"/>
          </p:cNvGraphicFramePr>
          <p:nvPr>
            <p:extLst/>
          </p:nvPr>
        </p:nvGraphicFramePr>
        <p:xfrm>
          <a:off x="575153" y="3063240"/>
          <a:ext cx="10515600" cy="822960"/>
        </p:xfrm>
        <a:graphic>
          <a:graphicData uri="http://schemas.openxmlformats.org/drawingml/2006/table">
            <a:tbl>
              <a:tblPr/>
              <a:tblGrid>
                <a:gridCol w="1752600">
                  <a:extLst>
                    <a:ext uri="{9D8B030D-6E8A-4147-A177-3AD203B41FA5}">
                      <a16:colId xmlns:a16="http://schemas.microsoft.com/office/drawing/2014/main" xmlns="" val="3298445795"/>
                    </a:ext>
                  </a:extLst>
                </a:gridCol>
                <a:gridCol w="1752600">
                  <a:extLst>
                    <a:ext uri="{9D8B030D-6E8A-4147-A177-3AD203B41FA5}">
                      <a16:colId xmlns:a16="http://schemas.microsoft.com/office/drawing/2014/main" xmlns="" val="1714206647"/>
                    </a:ext>
                  </a:extLst>
                </a:gridCol>
                <a:gridCol w="1752600">
                  <a:extLst>
                    <a:ext uri="{9D8B030D-6E8A-4147-A177-3AD203B41FA5}">
                      <a16:colId xmlns:a16="http://schemas.microsoft.com/office/drawing/2014/main" xmlns="" val="95096809"/>
                    </a:ext>
                  </a:extLst>
                </a:gridCol>
                <a:gridCol w="1752600">
                  <a:extLst>
                    <a:ext uri="{9D8B030D-6E8A-4147-A177-3AD203B41FA5}">
                      <a16:colId xmlns:a16="http://schemas.microsoft.com/office/drawing/2014/main" xmlns="" val="1381839798"/>
                    </a:ext>
                  </a:extLst>
                </a:gridCol>
                <a:gridCol w="1752600">
                  <a:extLst>
                    <a:ext uri="{9D8B030D-6E8A-4147-A177-3AD203B41FA5}">
                      <a16:colId xmlns:a16="http://schemas.microsoft.com/office/drawing/2014/main" xmlns="" val="3910021030"/>
                    </a:ext>
                  </a:extLst>
                </a:gridCol>
                <a:gridCol w="1752600">
                  <a:extLst>
                    <a:ext uri="{9D8B030D-6E8A-4147-A177-3AD203B41FA5}">
                      <a16:colId xmlns:a16="http://schemas.microsoft.com/office/drawing/2014/main" xmlns="" val="4227255795"/>
                    </a:ext>
                  </a:extLst>
                </a:gridCol>
              </a:tblGrid>
              <a:tr h="0">
                <a:tc rowSpan="3">
                  <a:txBody>
                    <a:bodyPr/>
                    <a:lstStyle/>
                    <a:p>
                      <a:r>
                        <a:rPr lang="en-US">
                          <a:effectLst/>
                          <a:latin typeface="Times New Roman" panose="02020603050405020304" pitchFamily="18" charset="0"/>
                        </a:rPr>
                        <a:t/>
                      </a:r>
                      <a:br>
                        <a:rPr lang="en-US">
                          <a:effectLst/>
                          <a:latin typeface="Times New Roman" panose="02020603050405020304" pitchFamily="18" charset="0"/>
                        </a:rPr>
                      </a:br>
                      <a:endParaRPr lang="en-US">
                        <a:effectLst/>
                        <a:latin typeface="Times New Roman" panose="02020603050405020304" pitchFamily="18" charset="0"/>
                      </a:endParaRPr>
                    </a:p>
                    <a:p>
                      <a:r>
                        <a:rPr lang="en-US" b="1">
                          <a:effectLst/>
                          <a:latin typeface="Times New Roman" panose="02020603050405020304" pitchFamily="18" charset="0"/>
                        </a:rPr>
                        <a:t>Small</a:t>
                      </a:r>
                      <a:endParaRPr lang="en-US">
                        <a:effectLst/>
                        <a:latin typeface="Times New Roman" panose="02020603050405020304" pitchFamily="18" charset="0"/>
                      </a:endParaRP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rowSpan="3">
                  <a:txBody>
                    <a:bodyPr/>
                    <a:lstStyle/>
                    <a:p>
                      <a:r>
                        <a:rPr lang="en-US" dirty="0">
                          <a:effectLst/>
                          <a:latin typeface="Times New Roman" panose="02020603050405020304" pitchFamily="18" charset="0"/>
                        </a:rPr>
                        <a:t/>
                      </a:r>
                      <a:br>
                        <a:rPr lang="en-US" dirty="0">
                          <a:effectLst/>
                          <a:latin typeface="Times New Roman" panose="02020603050405020304" pitchFamily="18" charset="0"/>
                        </a:rPr>
                      </a:br>
                      <a:endParaRPr lang="en-US" dirty="0">
                        <a:effectLst/>
                        <a:latin typeface="Times New Roman" panose="02020603050405020304" pitchFamily="18" charset="0"/>
                      </a:endParaRPr>
                    </a:p>
                    <a:p>
                      <a:r>
                        <a:rPr lang="en-US" dirty="0">
                          <a:effectLst/>
                          <a:latin typeface="Arial" panose="020B0604020202020204" pitchFamily="34" charset="0"/>
                        </a:rPr>
                        <a:t>$150.00</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r>
                        <a:rPr lang="en-US">
                          <a:effectLst/>
                          <a:latin typeface="Times New Roman" panose="02020603050405020304" pitchFamily="18" charset="0"/>
                        </a:rPr>
                        <a:t>Square Footage</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a:r>
                        <a:rPr lang="en-US">
                          <a:effectLst/>
                          <a:latin typeface="Times New Roman" panose="02020603050405020304" pitchFamily="18" charset="0"/>
                        </a:rPr>
                        <a:t>Less Than 1,000</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a:r>
                        <a:rPr lang="en-US">
                          <a:effectLst/>
                          <a:latin typeface="Times New Roman" panose="02020603050405020304" pitchFamily="18" charset="0"/>
                        </a:rPr>
                        <a:t>Less Than 1,000</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a:r>
                        <a:rPr lang="en-US">
                          <a:effectLst/>
                          <a:latin typeface="Times New Roman" panose="02020603050405020304" pitchFamily="18" charset="0"/>
                        </a:rPr>
                        <a:t>Less Than 1,000</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97779703"/>
                  </a:ext>
                </a:extLst>
              </a:tr>
              <a:tr h="0">
                <a:tc vMerge="1">
                  <a:txBody>
                    <a:bodyPr/>
                    <a:lstStyle/>
                    <a:p>
                      <a:endParaRPr lang="en-US"/>
                    </a:p>
                  </a:txBody>
                  <a:tcPr/>
                </a:tc>
                <a:tc vMerge="1">
                  <a:txBody>
                    <a:bodyPr/>
                    <a:lstStyle/>
                    <a:p>
                      <a:endParaRPr lang="en-US"/>
                    </a:p>
                  </a:txBody>
                  <a:tcPr/>
                </a:tc>
                <a:tc>
                  <a:txBody>
                    <a:bodyPr/>
                    <a:lstStyle/>
                    <a:p>
                      <a:r>
                        <a:rPr lang="en-US">
                          <a:effectLst/>
                          <a:latin typeface="Times New Roman" panose="02020603050405020304" pitchFamily="18" charset="0"/>
                        </a:rPr>
                        <a:t>Employee Count</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a:r>
                        <a:rPr lang="en-US">
                          <a:effectLst/>
                          <a:latin typeface="Times New Roman" panose="02020603050405020304" pitchFamily="18" charset="0"/>
                        </a:rPr>
                        <a:t>Less Than 4</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a:r>
                        <a:rPr lang="en-US">
                          <a:effectLst/>
                          <a:latin typeface="Times New Roman" panose="02020603050405020304" pitchFamily="18" charset="0"/>
                        </a:rPr>
                        <a:t>Less Than 4</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a:r>
                        <a:rPr lang="en-US">
                          <a:effectLst/>
                          <a:latin typeface="Times New Roman" panose="02020603050405020304" pitchFamily="18" charset="0"/>
                        </a:rPr>
                        <a:t>Less Than 4</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37098577"/>
                  </a:ext>
                </a:extLst>
              </a:tr>
              <a:tr h="0">
                <a:tc vMerge="1">
                  <a:txBody>
                    <a:bodyPr/>
                    <a:lstStyle/>
                    <a:p>
                      <a:endParaRPr lang="en-US"/>
                    </a:p>
                  </a:txBody>
                  <a:tcPr/>
                </a:tc>
                <a:tc vMerge="1">
                  <a:txBody>
                    <a:bodyPr/>
                    <a:lstStyle/>
                    <a:p>
                      <a:endParaRPr lang="en-US"/>
                    </a:p>
                  </a:txBody>
                  <a:tcPr/>
                </a:tc>
                <a:tc>
                  <a:txBody>
                    <a:bodyPr/>
                    <a:lstStyle/>
                    <a:p>
                      <a:r>
                        <a:rPr lang="en-US">
                          <a:effectLst/>
                          <a:latin typeface="Times New Roman" panose="02020603050405020304" pitchFamily="18" charset="0"/>
                        </a:rPr>
                        <a:t>Process Areas</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a:r>
                        <a:rPr lang="en-US">
                          <a:effectLst/>
                          <a:latin typeface="Times New Roman" panose="02020603050405020304" pitchFamily="18" charset="0"/>
                        </a:rPr>
                        <a:t>0 - 1</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a:r>
                        <a:rPr lang="en-US">
                          <a:effectLst/>
                          <a:latin typeface="Times New Roman" panose="02020603050405020304" pitchFamily="18" charset="0"/>
                        </a:rPr>
                        <a:t>0 - 1</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a:r>
                        <a:rPr lang="en-US" dirty="0">
                          <a:effectLst/>
                          <a:latin typeface="Times New Roman" panose="02020603050405020304" pitchFamily="18" charset="0"/>
                        </a:rPr>
                        <a:t>0 - 1</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81781672"/>
                  </a:ext>
                </a:extLst>
              </a:tr>
            </a:tbl>
          </a:graphicData>
        </a:graphic>
      </p:graphicFrame>
      <p:graphicFrame>
        <p:nvGraphicFramePr>
          <p:cNvPr id="6" name="Table 5">
            <a:extLst>
              <a:ext uri="{FF2B5EF4-FFF2-40B4-BE49-F238E27FC236}">
                <a16:creationId xmlns:a16="http://schemas.microsoft.com/office/drawing/2014/main" xmlns="" id="{19729AAF-023C-F44C-B593-9AFFCE3D8914}"/>
              </a:ext>
            </a:extLst>
          </p:cNvPr>
          <p:cNvGraphicFramePr>
            <a:graphicFrameLocks noGrp="1"/>
          </p:cNvGraphicFramePr>
          <p:nvPr>
            <p:extLst/>
          </p:nvPr>
        </p:nvGraphicFramePr>
        <p:xfrm>
          <a:off x="575153" y="3886200"/>
          <a:ext cx="10515600" cy="822960"/>
        </p:xfrm>
        <a:graphic>
          <a:graphicData uri="http://schemas.openxmlformats.org/drawingml/2006/table">
            <a:tbl>
              <a:tblPr/>
              <a:tblGrid>
                <a:gridCol w="1752600">
                  <a:extLst>
                    <a:ext uri="{9D8B030D-6E8A-4147-A177-3AD203B41FA5}">
                      <a16:colId xmlns:a16="http://schemas.microsoft.com/office/drawing/2014/main" xmlns="" val="1251511063"/>
                    </a:ext>
                  </a:extLst>
                </a:gridCol>
                <a:gridCol w="1752600">
                  <a:extLst>
                    <a:ext uri="{9D8B030D-6E8A-4147-A177-3AD203B41FA5}">
                      <a16:colId xmlns:a16="http://schemas.microsoft.com/office/drawing/2014/main" xmlns="" val="2786751317"/>
                    </a:ext>
                  </a:extLst>
                </a:gridCol>
                <a:gridCol w="1752600">
                  <a:extLst>
                    <a:ext uri="{9D8B030D-6E8A-4147-A177-3AD203B41FA5}">
                      <a16:colId xmlns:a16="http://schemas.microsoft.com/office/drawing/2014/main" xmlns="" val="3061195544"/>
                    </a:ext>
                  </a:extLst>
                </a:gridCol>
                <a:gridCol w="1752600">
                  <a:extLst>
                    <a:ext uri="{9D8B030D-6E8A-4147-A177-3AD203B41FA5}">
                      <a16:colId xmlns:a16="http://schemas.microsoft.com/office/drawing/2014/main" xmlns="" val="1335251322"/>
                    </a:ext>
                  </a:extLst>
                </a:gridCol>
                <a:gridCol w="1752600">
                  <a:extLst>
                    <a:ext uri="{9D8B030D-6E8A-4147-A177-3AD203B41FA5}">
                      <a16:colId xmlns:a16="http://schemas.microsoft.com/office/drawing/2014/main" xmlns="" val="1677122788"/>
                    </a:ext>
                  </a:extLst>
                </a:gridCol>
                <a:gridCol w="1752600">
                  <a:extLst>
                    <a:ext uri="{9D8B030D-6E8A-4147-A177-3AD203B41FA5}">
                      <a16:colId xmlns:a16="http://schemas.microsoft.com/office/drawing/2014/main" xmlns="" val="2252248937"/>
                    </a:ext>
                  </a:extLst>
                </a:gridCol>
              </a:tblGrid>
              <a:tr h="0">
                <a:tc rowSpan="3">
                  <a:txBody>
                    <a:bodyPr/>
                    <a:lstStyle/>
                    <a:p>
                      <a:r>
                        <a:rPr lang="en-US" dirty="0">
                          <a:effectLst/>
                          <a:latin typeface="Times New Roman" panose="02020603050405020304" pitchFamily="18" charset="0"/>
                        </a:rPr>
                        <a:t/>
                      </a:r>
                      <a:br>
                        <a:rPr lang="en-US" dirty="0">
                          <a:effectLst/>
                          <a:latin typeface="Times New Roman" panose="02020603050405020304" pitchFamily="18" charset="0"/>
                        </a:rPr>
                      </a:br>
                      <a:endParaRPr lang="en-US" dirty="0">
                        <a:effectLst/>
                        <a:latin typeface="Times New Roman" panose="02020603050405020304" pitchFamily="18" charset="0"/>
                      </a:endParaRPr>
                    </a:p>
                    <a:p>
                      <a:r>
                        <a:rPr lang="en-US" b="1" dirty="0">
                          <a:effectLst/>
                          <a:latin typeface="Times New Roman" panose="02020603050405020304" pitchFamily="18" charset="0"/>
                        </a:rPr>
                        <a:t>Medium</a:t>
                      </a:r>
                      <a:endParaRPr lang="en-US" dirty="0">
                        <a:effectLst/>
                        <a:latin typeface="Times New Roman" panose="02020603050405020304" pitchFamily="18" charset="0"/>
                      </a:endParaRP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rowSpan="3">
                  <a:txBody>
                    <a:bodyPr/>
                    <a:lstStyle/>
                    <a:p>
                      <a:r>
                        <a:rPr lang="en-US">
                          <a:effectLst/>
                          <a:latin typeface="Times New Roman" panose="02020603050405020304" pitchFamily="18" charset="0"/>
                        </a:rPr>
                        <a:t/>
                      </a:r>
                      <a:br>
                        <a:rPr lang="en-US">
                          <a:effectLst/>
                          <a:latin typeface="Times New Roman" panose="02020603050405020304" pitchFamily="18" charset="0"/>
                        </a:rPr>
                      </a:br>
                      <a:endParaRPr lang="en-US">
                        <a:effectLst/>
                        <a:latin typeface="Times New Roman" panose="02020603050405020304" pitchFamily="18" charset="0"/>
                      </a:endParaRPr>
                    </a:p>
                    <a:p>
                      <a:r>
                        <a:rPr lang="en-US">
                          <a:effectLst/>
                          <a:latin typeface="Arial" panose="020B0604020202020204" pitchFamily="34" charset="0"/>
                        </a:rPr>
                        <a:t>$300.00</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r>
                        <a:rPr lang="en-US">
                          <a:effectLst/>
                          <a:latin typeface="Times New Roman" panose="02020603050405020304" pitchFamily="18" charset="0"/>
                        </a:rPr>
                        <a:t>Square Footage</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a:r>
                        <a:rPr lang="en-US">
                          <a:effectLst/>
                          <a:latin typeface="Times New Roman" panose="02020603050405020304" pitchFamily="18" charset="0"/>
                        </a:rPr>
                        <a:t>1,000 - 5,000</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a:r>
                        <a:rPr lang="en-US">
                          <a:effectLst/>
                          <a:latin typeface="Times New Roman" panose="02020603050405020304" pitchFamily="18" charset="0"/>
                        </a:rPr>
                        <a:t>1,000 - 5,000</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a:r>
                        <a:rPr lang="en-US">
                          <a:effectLst/>
                          <a:latin typeface="Times New Roman" panose="02020603050405020304" pitchFamily="18" charset="0"/>
                        </a:rPr>
                        <a:t>1,000 - 5,000</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82597330"/>
                  </a:ext>
                </a:extLst>
              </a:tr>
              <a:tr h="0">
                <a:tc vMerge="1">
                  <a:txBody>
                    <a:bodyPr/>
                    <a:lstStyle/>
                    <a:p>
                      <a:endParaRPr lang="en-US"/>
                    </a:p>
                  </a:txBody>
                  <a:tcPr/>
                </a:tc>
                <a:tc vMerge="1">
                  <a:txBody>
                    <a:bodyPr/>
                    <a:lstStyle/>
                    <a:p>
                      <a:endParaRPr lang="en-US"/>
                    </a:p>
                  </a:txBody>
                  <a:tcPr/>
                </a:tc>
                <a:tc>
                  <a:txBody>
                    <a:bodyPr/>
                    <a:lstStyle/>
                    <a:p>
                      <a:r>
                        <a:rPr lang="en-US">
                          <a:effectLst/>
                          <a:latin typeface="Times New Roman" panose="02020603050405020304" pitchFamily="18" charset="0"/>
                        </a:rPr>
                        <a:t>Employee Count</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a:r>
                        <a:rPr lang="en-US">
                          <a:effectLst/>
                          <a:latin typeface="Times New Roman" panose="02020603050405020304" pitchFamily="18" charset="0"/>
                        </a:rPr>
                        <a:t>4 or More</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a:r>
                        <a:rPr lang="en-US">
                          <a:effectLst/>
                          <a:latin typeface="Times New Roman" panose="02020603050405020304" pitchFamily="18" charset="0"/>
                        </a:rPr>
                        <a:t>4 or More</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a:r>
                        <a:rPr lang="en-US">
                          <a:effectLst/>
                          <a:latin typeface="Times New Roman" panose="02020603050405020304" pitchFamily="18" charset="0"/>
                        </a:rPr>
                        <a:t>4 or More</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76351109"/>
                  </a:ext>
                </a:extLst>
              </a:tr>
              <a:tr h="0">
                <a:tc vMerge="1">
                  <a:txBody>
                    <a:bodyPr/>
                    <a:lstStyle/>
                    <a:p>
                      <a:endParaRPr lang="en-US"/>
                    </a:p>
                  </a:txBody>
                  <a:tcPr/>
                </a:tc>
                <a:tc vMerge="1">
                  <a:txBody>
                    <a:bodyPr/>
                    <a:lstStyle/>
                    <a:p>
                      <a:endParaRPr lang="en-US"/>
                    </a:p>
                  </a:txBody>
                  <a:tcPr/>
                </a:tc>
                <a:tc>
                  <a:txBody>
                    <a:bodyPr/>
                    <a:lstStyle/>
                    <a:p>
                      <a:r>
                        <a:rPr lang="en-US">
                          <a:effectLst/>
                          <a:latin typeface="Times New Roman" panose="02020603050405020304" pitchFamily="18" charset="0"/>
                        </a:rPr>
                        <a:t>Process Areas</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a:r>
                        <a:rPr lang="en-US">
                          <a:effectLst/>
                          <a:latin typeface="Times New Roman" panose="02020603050405020304" pitchFamily="18" charset="0"/>
                        </a:rPr>
                        <a:t>0 - 1</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a:r>
                        <a:rPr lang="en-US">
                          <a:effectLst/>
                          <a:latin typeface="Times New Roman" panose="02020603050405020304" pitchFamily="18" charset="0"/>
                        </a:rPr>
                        <a:t>0 - 1</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a:r>
                        <a:rPr lang="en-US" b="1" dirty="0">
                          <a:effectLst/>
                          <a:latin typeface="Times New Roman" panose="02020603050405020304" pitchFamily="18" charset="0"/>
                        </a:rPr>
                        <a:t>0</a:t>
                      </a:r>
                      <a:endParaRPr lang="en-US" dirty="0">
                        <a:effectLst/>
                        <a:latin typeface="Times New Roman" panose="02020603050405020304" pitchFamily="18" charset="0"/>
                      </a:endParaRP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93210466"/>
                  </a:ext>
                </a:extLst>
              </a:tr>
            </a:tbl>
          </a:graphicData>
        </a:graphic>
      </p:graphicFrame>
      <p:graphicFrame>
        <p:nvGraphicFramePr>
          <p:cNvPr id="7" name="Table 6">
            <a:extLst>
              <a:ext uri="{FF2B5EF4-FFF2-40B4-BE49-F238E27FC236}">
                <a16:creationId xmlns:a16="http://schemas.microsoft.com/office/drawing/2014/main" xmlns="" id="{AE23B667-0C40-D94A-94FD-C936878C9EFB}"/>
              </a:ext>
            </a:extLst>
          </p:cNvPr>
          <p:cNvGraphicFramePr>
            <a:graphicFrameLocks noGrp="1"/>
          </p:cNvGraphicFramePr>
          <p:nvPr>
            <p:extLst/>
          </p:nvPr>
        </p:nvGraphicFramePr>
        <p:xfrm>
          <a:off x="575153" y="4709160"/>
          <a:ext cx="10515600" cy="822960"/>
        </p:xfrm>
        <a:graphic>
          <a:graphicData uri="http://schemas.openxmlformats.org/drawingml/2006/table">
            <a:tbl>
              <a:tblPr/>
              <a:tblGrid>
                <a:gridCol w="1752600">
                  <a:extLst>
                    <a:ext uri="{9D8B030D-6E8A-4147-A177-3AD203B41FA5}">
                      <a16:colId xmlns:a16="http://schemas.microsoft.com/office/drawing/2014/main" xmlns="" val="2069323539"/>
                    </a:ext>
                  </a:extLst>
                </a:gridCol>
                <a:gridCol w="1752600">
                  <a:extLst>
                    <a:ext uri="{9D8B030D-6E8A-4147-A177-3AD203B41FA5}">
                      <a16:colId xmlns:a16="http://schemas.microsoft.com/office/drawing/2014/main" xmlns="" val="3872023595"/>
                    </a:ext>
                  </a:extLst>
                </a:gridCol>
                <a:gridCol w="1752600">
                  <a:extLst>
                    <a:ext uri="{9D8B030D-6E8A-4147-A177-3AD203B41FA5}">
                      <a16:colId xmlns:a16="http://schemas.microsoft.com/office/drawing/2014/main" xmlns="" val="155892746"/>
                    </a:ext>
                  </a:extLst>
                </a:gridCol>
                <a:gridCol w="1752600">
                  <a:extLst>
                    <a:ext uri="{9D8B030D-6E8A-4147-A177-3AD203B41FA5}">
                      <a16:colId xmlns:a16="http://schemas.microsoft.com/office/drawing/2014/main" xmlns="" val="1801972471"/>
                    </a:ext>
                  </a:extLst>
                </a:gridCol>
                <a:gridCol w="1752600">
                  <a:extLst>
                    <a:ext uri="{9D8B030D-6E8A-4147-A177-3AD203B41FA5}">
                      <a16:colId xmlns:a16="http://schemas.microsoft.com/office/drawing/2014/main" xmlns="" val="3632714034"/>
                    </a:ext>
                  </a:extLst>
                </a:gridCol>
                <a:gridCol w="1752600">
                  <a:extLst>
                    <a:ext uri="{9D8B030D-6E8A-4147-A177-3AD203B41FA5}">
                      <a16:colId xmlns:a16="http://schemas.microsoft.com/office/drawing/2014/main" xmlns="" val="3052816045"/>
                    </a:ext>
                  </a:extLst>
                </a:gridCol>
              </a:tblGrid>
              <a:tr h="0">
                <a:tc rowSpan="3">
                  <a:txBody>
                    <a:bodyPr/>
                    <a:lstStyle/>
                    <a:p>
                      <a:r>
                        <a:rPr lang="en-US">
                          <a:effectLst/>
                          <a:latin typeface="Times New Roman" panose="02020603050405020304" pitchFamily="18" charset="0"/>
                        </a:rPr>
                        <a:t/>
                      </a:r>
                      <a:br>
                        <a:rPr lang="en-US">
                          <a:effectLst/>
                          <a:latin typeface="Times New Roman" panose="02020603050405020304" pitchFamily="18" charset="0"/>
                        </a:rPr>
                      </a:br>
                      <a:endParaRPr lang="en-US">
                        <a:effectLst/>
                        <a:latin typeface="Times New Roman" panose="02020603050405020304" pitchFamily="18" charset="0"/>
                      </a:endParaRPr>
                    </a:p>
                    <a:p>
                      <a:r>
                        <a:rPr lang="en-US" b="1">
                          <a:effectLst/>
                          <a:latin typeface="Times New Roman" panose="02020603050405020304" pitchFamily="18" charset="0"/>
                        </a:rPr>
                        <a:t>Large</a:t>
                      </a:r>
                      <a:endParaRPr lang="en-US">
                        <a:effectLst/>
                        <a:latin typeface="Times New Roman" panose="02020603050405020304" pitchFamily="18" charset="0"/>
                      </a:endParaRP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rowSpan="3">
                  <a:txBody>
                    <a:bodyPr/>
                    <a:lstStyle/>
                    <a:p>
                      <a:r>
                        <a:rPr lang="en-US">
                          <a:effectLst/>
                          <a:latin typeface="Times New Roman" panose="02020603050405020304" pitchFamily="18" charset="0"/>
                        </a:rPr>
                        <a:t/>
                      </a:r>
                      <a:br>
                        <a:rPr lang="en-US">
                          <a:effectLst/>
                          <a:latin typeface="Times New Roman" panose="02020603050405020304" pitchFamily="18" charset="0"/>
                        </a:rPr>
                      </a:br>
                      <a:endParaRPr lang="en-US">
                        <a:effectLst/>
                        <a:latin typeface="Times New Roman" panose="02020603050405020304" pitchFamily="18" charset="0"/>
                      </a:endParaRPr>
                    </a:p>
                    <a:p>
                      <a:r>
                        <a:rPr lang="en-US">
                          <a:effectLst/>
                          <a:latin typeface="Arial" panose="020B0604020202020204" pitchFamily="34" charset="0"/>
                        </a:rPr>
                        <a:t>$500.00</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r>
                        <a:rPr lang="en-US">
                          <a:effectLst/>
                          <a:latin typeface="Times New Roman" panose="02020603050405020304" pitchFamily="18" charset="0"/>
                        </a:rPr>
                        <a:t>Square Footage</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a:r>
                        <a:rPr lang="en-US">
                          <a:effectLst/>
                          <a:latin typeface="Times New Roman" panose="02020603050405020304" pitchFamily="18" charset="0"/>
                        </a:rPr>
                        <a:t>5,000 - 50,000</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a:r>
                        <a:rPr lang="en-US">
                          <a:effectLst/>
                          <a:latin typeface="Times New Roman" panose="02020603050405020304" pitchFamily="18" charset="0"/>
                        </a:rPr>
                        <a:t>5,000 - 20,000</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a:r>
                        <a:rPr lang="en-US">
                          <a:effectLst/>
                          <a:latin typeface="Times New Roman" panose="02020603050405020304" pitchFamily="18" charset="0"/>
                        </a:rPr>
                        <a:t>5,000 - 50,000</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72727948"/>
                  </a:ext>
                </a:extLst>
              </a:tr>
              <a:tr h="0">
                <a:tc vMerge="1">
                  <a:txBody>
                    <a:bodyPr/>
                    <a:lstStyle/>
                    <a:p>
                      <a:endParaRPr lang="en-US"/>
                    </a:p>
                  </a:txBody>
                  <a:tcPr/>
                </a:tc>
                <a:tc vMerge="1">
                  <a:txBody>
                    <a:bodyPr/>
                    <a:lstStyle/>
                    <a:p>
                      <a:endParaRPr lang="en-US"/>
                    </a:p>
                  </a:txBody>
                  <a:tcPr/>
                </a:tc>
                <a:tc>
                  <a:txBody>
                    <a:bodyPr/>
                    <a:lstStyle/>
                    <a:p>
                      <a:r>
                        <a:rPr lang="en-US">
                          <a:effectLst/>
                          <a:latin typeface="Times New Roman" panose="02020603050405020304" pitchFamily="18" charset="0"/>
                        </a:rPr>
                        <a:t>Employee Count</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a:r>
                        <a:rPr lang="en-US">
                          <a:effectLst/>
                          <a:latin typeface="Times New Roman" panose="02020603050405020304" pitchFamily="18" charset="0"/>
                        </a:rPr>
                        <a:t>4 or More</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a:r>
                        <a:rPr lang="en-US">
                          <a:effectLst/>
                          <a:latin typeface="Times New Roman" panose="02020603050405020304" pitchFamily="18" charset="0"/>
                        </a:rPr>
                        <a:t>4 or More</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a:r>
                        <a:rPr lang="en-US">
                          <a:effectLst/>
                          <a:latin typeface="Times New Roman" panose="02020603050405020304" pitchFamily="18" charset="0"/>
                        </a:rPr>
                        <a:t>4 or More</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27681165"/>
                  </a:ext>
                </a:extLst>
              </a:tr>
              <a:tr h="0">
                <a:tc vMerge="1">
                  <a:txBody>
                    <a:bodyPr/>
                    <a:lstStyle/>
                    <a:p>
                      <a:endParaRPr lang="en-US"/>
                    </a:p>
                  </a:txBody>
                  <a:tcPr/>
                </a:tc>
                <a:tc vMerge="1">
                  <a:txBody>
                    <a:bodyPr/>
                    <a:lstStyle/>
                    <a:p>
                      <a:endParaRPr lang="en-US"/>
                    </a:p>
                  </a:txBody>
                  <a:tcPr/>
                </a:tc>
                <a:tc>
                  <a:txBody>
                    <a:bodyPr/>
                    <a:lstStyle/>
                    <a:p>
                      <a:r>
                        <a:rPr lang="en-US">
                          <a:effectLst/>
                          <a:latin typeface="Times New Roman" panose="02020603050405020304" pitchFamily="18" charset="0"/>
                        </a:rPr>
                        <a:t>Process Areas</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a:r>
                        <a:rPr lang="en-US">
                          <a:effectLst/>
                          <a:latin typeface="Times New Roman" panose="02020603050405020304" pitchFamily="18" charset="0"/>
                        </a:rPr>
                        <a:t>1 - 2</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a:r>
                        <a:rPr lang="en-US">
                          <a:effectLst/>
                          <a:latin typeface="Times New Roman" panose="02020603050405020304" pitchFamily="18" charset="0"/>
                        </a:rPr>
                        <a:t>1 - 2</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a:r>
                        <a:rPr lang="en-US" b="1" dirty="0">
                          <a:effectLst/>
                          <a:latin typeface="Times New Roman" panose="02020603050405020304" pitchFamily="18" charset="0"/>
                        </a:rPr>
                        <a:t>0</a:t>
                      </a:r>
                      <a:endParaRPr lang="en-US" dirty="0">
                        <a:effectLst/>
                        <a:latin typeface="Times New Roman" panose="02020603050405020304" pitchFamily="18" charset="0"/>
                      </a:endParaRP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27748222"/>
                  </a:ext>
                </a:extLst>
              </a:tr>
            </a:tbl>
          </a:graphicData>
        </a:graphic>
      </p:graphicFrame>
      <p:graphicFrame>
        <p:nvGraphicFramePr>
          <p:cNvPr id="8" name="Table 7">
            <a:extLst>
              <a:ext uri="{FF2B5EF4-FFF2-40B4-BE49-F238E27FC236}">
                <a16:creationId xmlns:a16="http://schemas.microsoft.com/office/drawing/2014/main" xmlns="" id="{513F6424-1944-CD4F-9282-EA7BFA9142A7}"/>
              </a:ext>
            </a:extLst>
          </p:cNvPr>
          <p:cNvGraphicFramePr>
            <a:graphicFrameLocks noGrp="1"/>
          </p:cNvGraphicFramePr>
          <p:nvPr>
            <p:extLst/>
          </p:nvPr>
        </p:nvGraphicFramePr>
        <p:xfrm>
          <a:off x="575153" y="5532120"/>
          <a:ext cx="10515600" cy="1097280"/>
        </p:xfrm>
        <a:graphic>
          <a:graphicData uri="http://schemas.openxmlformats.org/drawingml/2006/table">
            <a:tbl>
              <a:tblPr/>
              <a:tblGrid>
                <a:gridCol w="1752600">
                  <a:extLst>
                    <a:ext uri="{9D8B030D-6E8A-4147-A177-3AD203B41FA5}">
                      <a16:colId xmlns:a16="http://schemas.microsoft.com/office/drawing/2014/main" xmlns="" val="92947798"/>
                    </a:ext>
                  </a:extLst>
                </a:gridCol>
                <a:gridCol w="1752600">
                  <a:extLst>
                    <a:ext uri="{9D8B030D-6E8A-4147-A177-3AD203B41FA5}">
                      <a16:colId xmlns:a16="http://schemas.microsoft.com/office/drawing/2014/main" xmlns="" val="3485173698"/>
                    </a:ext>
                  </a:extLst>
                </a:gridCol>
                <a:gridCol w="1752600">
                  <a:extLst>
                    <a:ext uri="{9D8B030D-6E8A-4147-A177-3AD203B41FA5}">
                      <a16:colId xmlns:a16="http://schemas.microsoft.com/office/drawing/2014/main" xmlns="" val="2022808009"/>
                    </a:ext>
                  </a:extLst>
                </a:gridCol>
                <a:gridCol w="1752600">
                  <a:extLst>
                    <a:ext uri="{9D8B030D-6E8A-4147-A177-3AD203B41FA5}">
                      <a16:colId xmlns:a16="http://schemas.microsoft.com/office/drawing/2014/main" xmlns="" val="3186702039"/>
                    </a:ext>
                  </a:extLst>
                </a:gridCol>
                <a:gridCol w="1752600">
                  <a:extLst>
                    <a:ext uri="{9D8B030D-6E8A-4147-A177-3AD203B41FA5}">
                      <a16:colId xmlns:a16="http://schemas.microsoft.com/office/drawing/2014/main" xmlns="" val="3480913183"/>
                    </a:ext>
                  </a:extLst>
                </a:gridCol>
                <a:gridCol w="1752600">
                  <a:extLst>
                    <a:ext uri="{9D8B030D-6E8A-4147-A177-3AD203B41FA5}">
                      <a16:colId xmlns:a16="http://schemas.microsoft.com/office/drawing/2014/main" xmlns="" val="3646014061"/>
                    </a:ext>
                  </a:extLst>
                </a:gridCol>
              </a:tblGrid>
              <a:tr h="0">
                <a:tc rowSpan="3">
                  <a:txBody>
                    <a:bodyPr/>
                    <a:lstStyle/>
                    <a:p>
                      <a:r>
                        <a:rPr lang="en-US" dirty="0">
                          <a:effectLst/>
                          <a:latin typeface="Times New Roman" panose="02020603050405020304" pitchFamily="18" charset="0"/>
                        </a:rPr>
                        <a:t/>
                      </a:r>
                      <a:br>
                        <a:rPr lang="en-US" dirty="0">
                          <a:effectLst/>
                          <a:latin typeface="Times New Roman" panose="02020603050405020304" pitchFamily="18" charset="0"/>
                        </a:rPr>
                      </a:br>
                      <a:endParaRPr lang="en-US" dirty="0">
                        <a:effectLst/>
                        <a:latin typeface="Times New Roman" panose="02020603050405020304" pitchFamily="18" charset="0"/>
                      </a:endParaRPr>
                    </a:p>
                    <a:p>
                      <a:r>
                        <a:rPr lang="en-US" b="1" dirty="0">
                          <a:effectLst/>
                          <a:latin typeface="Times New Roman" panose="02020603050405020304" pitchFamily="18" charset="0"/>
                        </a:rPr>
                        <a:t>Super</a:t>
                      </a:r>
                      <a:endParaRPr lang="en-US" dirty="0">
                        <a:effectLst/>
                        <a:latin typeface="Times New Roman" panose="02020603050405020304" pitchFamily="18" charset="0"/>
                      </a:endParaRP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7620" cap="flat" cmpd="sng" algn="ctr">
                      <a:solidFill>
                        <a:srgbClr val="BFBFBF"/>
                      </a:solidFill>
                      <a:prstDash val="solid"/>
                      <a:round/>
                      <a:headEnd type="none" w="med" len="med"/>
                      <a:tailEnd type="none" w="med" len="med"/>
                    </a:lnB>
                  </a:tcPr>
                </a:tc>
                <a:tc rowSpan="3">
                  <a:txBody>
                    <a:bodyPr/>
                    <a:lstStyle/>
                    <a:p>
                      <a:r>
                        <a:rPr lang="en-US">
                          <a:effectLst/>
                          <a:latin typeface="Times New Roman" panose="02020603050405020304" pitchFamily="18" charset="0"/>
                        </a:rPr>
                        <a:t/>
                      </a:r>
                      <a:br>
                        <a:rPr lang="en-US">
                          <a:effectLst/>
                          <a:latin typeface="Times New Roman" panose="02020603050405020304" pitchFamily="18" charset="0"/>
                        </a:rPr>
                      </a:br>
                      <a:endParaRPr lang="en-US">
                        <a:effectLst/>
                        <a:latin typeface="Times New Roman" panose="02020603050405020304" pitchFamily="18" charset="0"/>
                      </a:endParaRPr>
                    </a:p>
                    <a:p>
                      <a:r>
                        <a:rPr lang="en-US">
                          <a:effectLst/>
                          <a:latin typeface="Arial" panose="020B0604020202020204" pitchFamily="34" charset="0"/>
                        </a:rPr>
                        <a:t>$750.00</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7620" cap="flat" cmpd="sng" algn="ctr">
                      <a:solidFill>
                        <a:srgbClr val="BFBFBF"/>
                      </a:solidFill>
                      <a:prstDash val="solid"/>
                      <a:round/>
                      <a:headEnd type="none" w="med" len="med"/>
                      <a:tailEnd type="none" w="med" len="med"/>
                    </a:lnB>
                  </a:tcPr>
                </a:tc>
                <a:tc>
                  <a:txBody>
                    <a:bodyPr/>
                    <a:lstStyle/>
                    <a:p>
                      <a:r>
                        <a:rPr lang="en-US">
                          <a:effectLst/>
                          <a:latin typeface="Times New Roman" panose="02020603050405020304" pitchFamily="18" charset="0"/>
                        </a:rPr>
                        <a:t>Square Footage</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a:r>
                        <a:rPr lang="en-US">
                          <a:effectLst/>
                          <a:latin typeface="Times New Roman" panose="02020603050405020304" pitchFamily="18" charset="0"/>
                        </a:rPr>
                        <a:t>More Than</a:t>
                      </a:r>
                    </a:p>
                    <a:p>
                      <a:pPr algn="ctr"/>
                      <a:r>
                        <a:rPr lang="en-US">
                          <a:effectLst/>
                          <a:latin typeface="Times New Roman" panose="02020603050405020304" pitchFamily="18" charset="0"/>
                        </a:rPr>
                        <a:t>50,000</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a:r>
                        <a:rPr lang="en-US">
                          <a:effectLst/>
                          <a:latin typeface="Times New Roman" panose="02020603050405020304" pitchFamily="18" charset="0"/>
                        </a:rPr>
                        <a:t>More Than</a:t>
                      </a:r>
                    </a:p>
                    <a:p>
                      <a:pPr algn="ctr"/>
                      <a:r>
                        <a:rPr lang="en-US">
                          <a:effectLst/>
                          <a:latin typeface="Times New Roman" panose="02020603050405020304" pitchFamily="18" charset="0"/>
                        </a:rPr>
                        <a:t>20,000</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a:r>
                        <a:rPr lang="en-US">
                          <a:effectLst/>
                          <a:latin typeface="Times New Roman" panose="02020603050405020304" pitchFamily="18" charset="0"/>
                        </a:rPr>
                        <a:t>More Than</a:t>
                      </a:r>
                    </a:p>
                    <a:p>
                      <a:pPr algn="ctr"/>
                      <a:r>
                        <a:rPr lang="en-US">
                          <a:effectLst/>
                          <a:latin typeface="Times New Roman" panose="02020603050405020304" pitchFamily="18" charset="0"/>
                        </a:rPr>
                        <a:t>50,000</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3897256"/>
                  </a:ext>
                </a:extLst>
              </a:tr>
              <a:tr h="0">
                <a:tc vMerge="1">
                  <a:txBody>
                    <a:bodyPr/>
                    <a:lstStyle/>
                    <a:p>
                      <a:endParaRPr lang="en-US"/>
                    </a:p>
                  </a:txBody>
                  <a:tcPr/>
                </a:tc>
                <a:tc vMerge="1">
                  <a:txBody>
                    <a:bodyPr/>
                    <a:lstStyle/>
                    <a:p>
                      <a:endParaRPr lang="en-US"/>
                    </a:p>
                  </a:txBody>
                  <a:tcPr/>
                </a:tc>
                <a:tc>
                  <a:txBody>
                    <a:bodyPr/>
                    <a:lstStyle/>
                    <a:p>
                      <a:r>
                        <a:rPr lang="en-US">
                          <a:effectLst/>
                          <a:latin typeface="Times New Roman" panose="02020603050405020304" pitchFamily="18" charset="0"/>
                        </a:rPr>
                        <a:t>Employee Count</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a:r>
                        <a:rPr lang="en-US">
                          <a:effectLst/>
                          <a:latin typeface="Times New Roman" panose="02020603050405020304" pitchFamily="18" charset="0"/>
                        </a:rPr>
                        <a:t>4 or More</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r>
                        <a:rPr lang="en-US">
                          <a:effectLst/>
                          <a:latin typeface="Times New Roman" panose="02020603050405020304" pitchFamily="18" charset="0"/>
                        </a:rPr>
                        <a:t>4 or More</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a:r>
                        <a:rPr lang="en-US">
                          <a:effectLst/>
                          <a:latin typeface="Times New Roman" panose="02020603050405020304" pitchFamily="18" charset="0"/>
                        </a:rPr>
                        <a:t>4 or More</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82904317"/>
                  </a:ext>
                </a:extLst>
              </a:tr>
              <a:tr h="0">
                <a:tc vMerge="1">
                  <a:txBody>
                    <a:bodyPr/>
                    <a:lstStyle/>
                    <a:p>
                      <a:endParaRPr lang="en-US"/>
                    </a:p>
                  </a:txBody>
                  <a:tcPr/>
                </a:tc>
                <a:tc vMerge="1">
                  <a:txBody>
                    <a:bodyPr/>
                    <a:lstStyle/>
                    <a:p>
                      <a:endParaRPr lang="en-US"/>
                    </a:p>
                  </a:txBody>
                  <a:tcPr/>
                </a:tc>
                <a:tc>
                  <a:txBody>
                    <a:bodyPr/>
                    <a:lstStyle/>
                    <a:p>
                      <a:r>
                        <a:rPr lang="en-US">
                          <a:effectLst/>
                          <a:latin typeface="Times New Roman" panose="02020603050405020304" pitchFamily="18" charset="0"/>
                        </a:rPr>
                        <a:t>Process Areas</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7620" cap="flat" cmpd="sng" algn="ctr">
                      <a:solidFill>
                        <a:srgbClr val="BFBFBF"/>
                      </a:solidFill>
                      <a:prstDash val="solid"/>
                      <a:round/>
                      <a:headEnd type="none" w="med" len="med"/>
                      <a:tailEnd type="none" w="med" len="med"/>
                    </a:lnB>
                  </a:tcPr>
                </a:tc>
                <a:tc>
                  <a:txBody>
                    <a:bodyPr/>
                    <a:lstStyle/>
                    <a:p>
                      <a:pPr algn="ctr"/>
                      <a:r>
                        <a:rPr lang="en-US">
                          <a:effectLst/>
                          <a:latin typeface="Times New Roman" panose="02020603050405020304" pitchFamily="18" charset="0"/>
                        </a:rPr>
                        <a:t>2 or More</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7620" cap="flat" cmpd="sng" algn="ctr">
                      <a:solidFill>
                        <a:srgbClr val="BFBFBF"/>
                      </a:solidFill>
                      <a:prstDash val="solid"/>
                      <a:round/>
                      <a:headEnd type="none" w="med" len="med"/>
                      <a:tailEnd type="none" w="med" len="med"/>
                    </a:lnB>
                  </a:tcPr>
                </a:tc>
                <a:tc>
                  <a:txBody>
                    <a:bodyPr/>
                    <a:lstStyle/>
                    <a:p>
                      <a:r>
                        <a:rPr lang="en-US">
                          <a:effectLst/>
                          <a:latin typeface="Times New Roman" panose="02020603050405020304" pitchFamily="18" charset="0"/>
                        </a:rPr>
                        <a:t>2 or More</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7620" cap="flat" cmpd="sng" algn="ctr">
                      <a:solidFill>
                        <a:srgbClr val="BFBFBF"/>
                      </a:solidFill>
                      <a:prstDash val="solid"/>
                      <a:round/>
                      <a:headEnd type="none" w="med" len="med"/>
                      <a:tailEnd type="none" w="med" len="med"/>
                    </a:lnB>
                  </a:tcPr>
                </a:tc>
                <a:tc>
                  <a:txBody>
                    <a:bodyPr/>
                    <a:lstStyle/>
                    <a:p>
                      <a:pPr algn="ctr"/>
                      <a:r>
                        <a:rPr lang="en-US" dirty="0">
                          <a:effectLst/>
                          <a:latin typeface="Times New Roman" panose="02020603050405020304" pitchFamily="18" charset="0"/>
                        </a:rPr>
                        <a:t>0</a:t>
                      </a:r>
                    </a:p>
                  </a:txBody>
                  <a:tcPr marL="47625" marR="47625"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7620" cap="flat" cmpd="sng" algn="ctr">
                      <a:solidFill>
                        <a:srgbClr val="BFBFBF"/>
                      </a:solidFill>
                      <a:prstDash val="solid"/>
                      <a:round/>
                      <a:headEnd type="none" w="med" len="med"/>
                      <a:tailEnd type="none" w="med" len="med"/>
                    </a:lnB>
                  </a:tcPr>
                </a:tc>
                <a:extLst>
                  <a:ext uri="{0D108BD9-81ED-4DB2-BD59-A6C34878D82A}">
                    <a16:rowId xmlns:a16="http://schemas.microsoft.com/office/drawing/2014/main" xmlns="" val="3683253343"/>
                  </a:ext>
                </a:extLst>
              </a:tr>
            </a:tbl>
          </a:graphicData>
        </a:graphic>
      </p:graphicFrame>
      <p:pic>
        <p:nvPicPr>
          <p:cNvPr id="9" name="Picture 8" descr="A close up of a sign&#10;&#10;Description automatically generated">
            <a:extLst>
              <a:ext uri="{FF2B5EF4-FFF2-40B4-BE49-F238E27FC236}">
                <a16:creationId xmlns:a16="http://schemas.microsoft.com/office/drawing/2014/main" xmlns="" id="{02925165-2BF6-6B44-93CF-14B1E4EBDEC5}"/>
              </a:ext>
            </a:extLst>
          </p:cNvPr>
          <p:cNvPicPr>
            <a:picLocks noChangeAspect="1"/>
          </p:cNvPicPr>
          <p:nvPr/>
        </p:nvPicPr>
        <p:blipFill>
          <a:blip r:embed="rId2"/>
          <a:stretch>
            <a:fillRect/>
          </a:stretch>
        </p:blipFill>
        <p:spPr>
          <a:xfrm>
            <a:off x="10817451" y="-180912"/>
            <a:ext cx="1374549" cy="1778828"/>
          </a:xfrm>
          <a:prstGeom prst="rect">
            <a:avLst/>
          </a:prstGeom>
        </p:spPr>
      </p:pic>
    </p:spTree>
    <p:extLst>
      <p:ext uri="{BB962C8B-B14F-4D97-AF65-F5344CB8AC3E}">
        <p14:creationId xmlns:p14="http://schemas.microsoft.com/office/powerpoint/2010/main" val="2678002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91749B-1892-6B40-AC63-DA822F1A5EC6}"/>
              </a:ext>
            </a:extLst>
          </p:cNvPr>
          <p:cNvSpPr>
            <a:spLocks noGrp="1"/>
          </p:cNvSpPr>
          <p:nvPr>
            <p:ph type="title"/>
          </p:nvPr>
        </p:nvSpPr>
        <p:spPr/>
        <p:txBody>
          <a:bodyPr/>
          <a:lstStyle/>
          <a:p>
            <a:r>
              <a:rPr lang="en-US" b="1" dirty="0"/>
              <a:t>Plan Review and Registration Fee Schedule</a:t>
            </a:r>
          </a:p>
        </p:txBody>
      </p:sp>
      <p:sp>
        <p:nvSpPr>
          <p:cNvPr id="3" name="Content Placeholder 2">
            <a:extLst>
              <a:ext uri="{FF2B5EF4-FFF2-40B4-BE49-F238E27FC236}">
                <a16:creationId xmlns:a16="http://schemas.microsoft.com/office/drawing/2014/main" xmlns="" id="{D2BBB717-CA60-4F4D-A3C7-FD5E04A7FB9C}"/>
              </a:ext>
            </a:extLst>
          </p:cNvPr>
          <p:cNvSpPr>
            <a:spLocks noGrp="1"/>
          </p:cNvSpPr>
          <p:nvPr>
            <p:ph idx="1"/>
          </p:nvPr>
        </p:nvSpPr>
        <p:spPr/>
        <p:txBody>
          <a:bodyPr/>
          <a:lstStyle/>
          <a:p>
            <a:r>
              <a:rPr lang="en-US" dirty="0"/>
              <a:t>Adding a new category “Very Small” – Farmers Markets, Ice Cream Trucks, Kratom Retailers, etc.</a:t>
            </a:r>
          </a:p>
          <a:p>
            <a:pPr marL="0" indent="0">
              <a:buNone/>
            </a:pPr>
            <a:endParaRPr lang="en-US" dirty="0"/>
          </a:p>
          <a:p>
            <a:r>
              <a:rPr lang="en-US" dirty="0"/>
              <a:t>Plan Review Fee – Follows the fee schedule. </a:t>
            </a:r>
          </a:p>
          <a:p>
            <a:pPr lvl="1"/>
            <a:r>
              <a:rPr lang="en-US" dirty="0"/>
              <a:t>Any and all new food establishments (Retail and Manufactured) are required to submit a plan review application…ideally before moving into a new establishment or construction.  </a:t>
            </a:r>
          </a:p>
          <a:p>
            <a:endParaRPr lang="en-US" dirty="0"/>
          </a:p>
          <a:p>
            <a:r>
              <a:rPr lang="en-US" dirty="0"/>
              <a:t>Follow Up Fee - $200 is applied for the second Follow Up Inspection for non compliance.  </a:t>
            </a:r>
          </a:p>
        </p:txBody>
      </p:sp>
      <p:pic>
        <p:nvPicPr>
          <p:cNvPr id="4" name="Picture 3" descr="A close up of a sign&#10;&#10;Description automatically generated">
            <a:extLst>
              <a:ext uri="{FF2B5EF4-FFF2-40B4-BE49-F238E27FC236}">
                <a16:creationId xmlns:a16="http://schemas.microsoft.com/office/drawing/2014/main" xmlns="" id="{587E4BA2-7C05-0548-8D8E-ABC7DEDD21A8}"/>
              </a:ext>
            </a:extLst>
          </p:cNvPr>
          <p:cNvPicPr>
            <a:picLocks noChangeAspect="1"/>
          </p:cNvPicPr>
          <p:nvPr/>
        </p:nvPicPr>
        <p:blipFill>
          <a:blip r:embed="rId2"/>
          <a:stretch>
            <a:fillRect/>
          </a:stretch>
        </p:blipFill>
        <p:spPr>
          <a:xfrm>
            <a:off x="10817451" y="5079172"/>
            <a:ext cx="1374549" cy="1778828"/>
          </a:xfrm>
          <a:prstGeom prst="rect">
            <a:avLst/>
          </a:prstGeom>
        </p:spPr>
      </p:pic>
    </p:spTree>
    <p:extLst>
      <p:ext uri="{BB962C8B-B14F-4D97-AF65-F5344CB8AC3E}">
        <p14:creationId xmlns:p14="http://schemas.microsoft.com/office/powerpoint/2010/main" val="3165627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A6845A-7B5C-FA44-889D-4ED07F19D428}"/>
              </a:ext>
            </a:extLst>
          </p:cNvPr>
          <p:cNvSpPr>
            <a:spLocks noGrp="1"/>
          </p:cNvSpPr>
          <p:nvPr>
            <p:ph type="title"/>
          </p:nvPr>
        </p:nvSpPr>
        <p:spPr/>
        <p:txBody>
          <a:bodyPr/>
          <a:lstStyle/>
          <a:p>
            <a:r>
              <a:rPr lang="en-US" b="1" dirty="0"/>
              <a:t>Program Areas</a:t>
            </a:r>
          </a:p>
        </p:txBody>
      </p:sp>
      <p:sp>
        <p:nvSpPr>
          <p:cNvPr id="3" name="Content Placeholder 2">
            <a:extLst>
              <a:ext uri="{FF2B5EF4-FFF2-40B4-BE49-F238E27FC236}">
                <a16:creationId xmlns:a16="http://schemas.microsoft.com/office/drawing/2014/main" xmlns="" id="{160FA874-6FFD-7842-A3F3-4F02BE1D7142}"/>
              </a:ext>
            </a:extLst>
          </p:cNvPr>
          <p:cNvSpPr>
            <a:spLocks noGrp="1"/>
          </p:cNvSpPr>
          <p:nvPr>
            <p:ph idx="1"/>
          </p:nvPr>
        </p:nvSpPr>
        <p:spPr/>
        <p:txBody>
          <a:bodyPr/>
          <a:lstStyle/>
          <a:p>
            <a:r>
              <a:rPr lang="en-US" dirty="0"/>
              <a:t>Farmers Markets</a:t>
            </a:r>
          </a:p>
          <a:p>
            <a:r>
              <a:rPr lang="en-US" dirty="0"/>
              <a:t>Homemade Food Act</a:t>
            </a:r>
          </a:p>
          <a:p>
            <a:r>
              <a:rPr lang="en-US" dirty="0"/>
              <a:t>Cottage Food Act</a:t>
            </a:r>
          </a:p>
          <a:p>
            <a:r>
              <a:rPr lang="en-US" dirty="0"/>
              <a:t>The Wholesome Food Act </a:t>
            </a:r>
          </a:p>
          <a:p>
            <a:pPr lvl="1"/>
            <a:r>
              <a:rPr lang="en-US" dirty="0"/>
              <a:t>Retail Food</a:t>
            </a:r>
          </a:p>
          <a:p>
            <a:pPr lvl="1"/>
            <a:r>
              <a:rPr lang="en-US" dirty="0"/>
              <a:t>Manufactured Food</a:t>
            </a:r>
          </a:p>
          <a:p>
            <a:r>
              <a:rPr lang="en-US" dirty="0"/>
              <a:t>Requirements</a:t>
            </a:r>
          </a:p>
          <a:p>
            <a:r>
              <a:rPr lang="en-US" dirty="0"/>
              <a:t>Fee Schedule </a:t>
            </a:r>
          </a:p>
        </p:txBody>
      </p:sp>
      <p:pic>
        <p:nvPicPr>
          <p:cNvPr id="4" name="Picture 3" descr="A close up of a sign&#10;&#10;Description automatically generated">
            <a:extLst>
              <a:ext uri="{FF2B5EF4-FFF2-40B4-BE49-F238E27FC236}">
                <a16:creationId xmlns:a16="http://schemas.microsoft.com/office/drawing/2014/main" xmlns="" id="{485A301D-D319-0F47-9589-4B1282BF2ADD}"/>
              </a:ext>
            </a:extLst>
          </p:cNvPr>
          <p:cNvPicPr>
            <a:picLocks noChangeAspect="1"/>
          </p:cNvPicPr>
          <p:nvPr/>
        </p:nvPicPr>
        <p:blipFill>
          <a:blip r:embed="rId2"/>
          <a:stretch>
            <a:fillRect/>
          </a:stretch>
        </p:blipFill>
        <p:spPr>
          <a:xfrm>
            <a:off x="10666525" y="4968070"/>
            <a:ext cx="1374549" cy="1778828"/>
          </a:xfrm>
          <a:prstGeom prst="rect">
            <a:avLst/>
          </a:prstGeom>
        </p:spPr>
      </p:pic>
    </p:spTree>
    <p:extLst>
      <p:ext uri="{BB962C8B-B14F-4D97-AF65-F5344CB8AC3E}">
        <p14:creationId xmlns:p14="http://schemas.microsoft.com/office/powerpoint/2010/main" val="110877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668F7F-9738-3847-AB08-6A991438125B}"/>
              </a:ext>
            </a:extLst>
          </p:cNvPr>
          <p:cNvSpPr>
            <a:spLocks noGrp="1"/>
          </p:cNvSpPr>
          <p:nvPr>
            <p:ph type="title"/>
          </p:nvPr>
        </p:nvSpPr>
        <p:spPr/>
        <p:txBody>
          <a:bodyPr/>
          <a:lstStyle/>
          <a:p>
            <a:r>
              <a:rPr lang="en-US" dirty="0"/>
              <a:t>General Compliance Policy / Procedure </a:t>
            </a:r>
          </a:p>
        </p:txBody>
      </p:sp>
      <p:sp>
        <p:nvSpPr>
          <p:cNvPr id="3" name="Content Placeholder 2">
            <a:extLst>
              <a:ext uri="{FF2B5EF4-FFF2-40B4-BE49-F238E27FC236}">
                <a16:creationId xmlns:a16="http://schemas.microsoft.com/office/drawing/2014/main" xmlns="" id="{0657958F-5C34-604F-A8DD-A38FBA7226B7}"/>
              </a:ext>
            </a:extLst>
          </p:cNvPr>
          <p:cNvSpPr>
            <a:spLocks noGrp="1"/>
          </p:cNvSpPr>
          <p:nvPr>
            <p:ph idx="1"/>
          </p:nvPr>
        </p:nvSpPr>
        <p:spPr/>
        <p:txBody>
          <a:bodyPr>
            <a:normAutofit lnSpcReduction="10000"/>
          </a:bodyPr>
          <a:lstStyle/>
          <a:p>
            <a:pPr marL="0" indent="0">
              <a:buNone/>
            </a:pPr>
            <a:r>
              <a:rPr lang="en-US" sz="1800" dirty="0"/>
              <a:t>Note: The division may take immediate regulatory action at any step, depending on the severity of the issues found (Public Health and Safety)</a:t>
            </a:r>
            <a:endParaRPr lang="en-US" dirty="0"/>
          </a:p>
          <a:p>
            <a:r>
              <a:rPr lang="en-US" dirty="0"/>
              <a:t>Initial Inspection - No violations, we don’t return for one year or more</a:t>
            </a:r>
          </a:p>
          <a:p>
            <a:r>
              <a:rPr lang="en-US" dirty="0"/>
              <a:t>Follow Up Inspection – no more than 10 business days, for Priority Violations</a:t>
            </a:r>
          </a:p>
          <a:p>
            <a:r>
              <a:rPr lang="en-US" dirty="0"/>
              <a:t>Second Follow Up Inspection – If violations from the first Follow Up are not corrected - $200 Follow Up Fees applied and firm is sent a warning letter</a:t>
            </a:r>
          </a:p>
          <a:p>
            <a:r>
              <a:rPr lang="en-US" dirty="0"/>
              <a:t>Third Follow up - $200 Follow Up Fees Applied and the firm is also issued a $500 fee (per violation)</a:t>
            </a:r>
          </a:p>
          <a:p>
            <a:r>
              <a:rPr lang="en-US" dirty="0"/>
              <a:t>Fourth Follow Up – Cease and Desist</a:t>
            </a:r>
          </a:p>
        </p:txBody>
      </p:sp>
      <p:pic>
        <p:nvPicPr>
          <p:cNvPr id="5" name="Picture 4" descr="A close up of a sign&#10;&#10;Description automatically generated">
            <a:extLst>
              <a:ext uri="{FF2B5EF4-FFF2-40B4-BE49-F238E27FC236}">
                <a16:creationId xmlns:a16="http://schemas.microsoft.com/office/drawing/2014/main" xmlns="" id="{4A979E23-13DF-3847-9A49-BC79DE48E3F4}"/>
              </a:ext>
            </a:extLst>
          </p:cNvPr>
          <p:cNvPicPr>
            <a:picLocks noChangeAspect="1"/>
          </p:cNvPicPr>
          <p:nvPr/>
        </p:nvPicPr>
        <p:blipFill>
          <a:blip r:embed="rId2"/>
          <a:stretch>
            <a:fillRect/>
          </a:stretch>
        </p:blipFill>
        <p:spPr>
          <a:xfrm>
            <a:off x="10817451" y="5079172"/>
            <a:ext cx="1374549" cy="1778828"/>
          </a:xfrm>
          <a:prstGeom prst="rect">
            <a:avLst/>
          </a:prstGeom>
        </p:spPr>
      </p:pic>
    </p:spTree>
    <p:extLst>
      <p:ext uri="{BB962C8B-B14F-4D97-AF65-F5344CB8AC3E}">
        <p14:creationId xmlns:p14="http://schemas.microsoft.com/office/powerpoint/2010/main" val="490320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BCF9E32-0059-5B45-A501-60964DD7A60A}"/>
              </a:ext>
            </a:extLst>
          </p:cNvPr>
          <p:cNvSpPr>
            <a:spLocks noGrp="1"/>
          </p:cNvSpPr>
          <p:nvPr>
            <p:ph type="ctrTitle"/>
          </p:nvPr>
        </p:nvSpPr>
        <p:spPr/>
        <p:txBody>
          <a:bodyPr/>
          <a:lstStyle/>
          <a:p>
            <a:r>
              <a:rPr lang="en-US" b="1" dirty="0"/>
              <a:t>New Regulations or Statutes</a:t>
            </a:r>
          </a:p>
        </p:txBody>
      </p:sp>
      <p:sp>
        <p:nvSpPr>
          <p:cNvPr id="5" name="Subtitle 4">
            <a:extLst>
              <a:ext uri="{FF2B5EF4-FFF2-40B4-BE49-F238E27FC236}">
                <a16:creationId xmlns:a16="http://schemas.microsoft.com/office/drawing/2014/main" xmlns="" id="{22E05C95-19B3-3845-8DE7-499E9010461F}"/>
              </a:ext>
            </a:extLst>
          </p:cNvPr>
          <p:cNvSpPr>
            <a:spLocks noGrp="1"/>
          </p:cNvSpPr>
          <p:nvPr>
            <p:ph type="subTitle" idx="1"/>
          </p:nvPr>
        </p:nvSpPr>
        <p:spPr/>
        <p:txBody>
          <a:bodyPr/>
          <a:lstStyle/>
          <a:p>
            <a:pPr marL="342900" indent="-342900" algn="l">
              <a:buFont typeface="Arial" panose="020B0604020202020204" pitchFamily="34" charset="0"/>
              <a:buChar char="•"/>
            </a:pPr>
            <a:r>
              <a:rPr lang="en-US" b="1" dirty="0"/>
              <a:t>HB 142 (SO1) – Donation of Food</a:t>
            </a:r>
          </a:p>
          <a:p>
            <a:pPr marL="342900" indent="-342900" algn="l">
              <a:buFont typeface="Arial" panose="020B0604020202020204" pitchFamily="34" charset="0"/>
              <a:buChar char="•"/>
            </a:pPr>
            <a:r>
              <a:rPr lang="en-US" b="1" dirty="0"/>
              <a:t>SB 83 (SO1) Cosmetic Manufacturing Certificate Program</a:t>
            </a:r>
            <a:endParaRPr lang="en-US" dirty="0"/>
          </a:p>
        </p:txBody>
      </p:sp>
    </p:spTree>
    <p:extLst>
      <p:ext uri="{BB962C8B-B14F-4D97-AF65-F5344CB8AC3E}">
        <p14:creationId xmlns:p14="http://schemas.microsoft.com/office/powerpoint/2010/main" val="1200052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7E5DA5-5CC1-4B4C-8236-565F0997BB78}"/>
              </a:ext>
            </a:extLst>
          </p:cNvPr>
          <p:cNvSpPr>
            <a:spLocks noGrp="1"/>
          </p:cNvSpPr>
          <p:nvPr>
            <p:ph type="title"/>
          </p:nvPr>
        </p:nvSpPr>
        <p:spPr/>
        <p:txBody>
          <a:bodyPr>
            <a:normAutofit fontScale="90000"/>
          </a:bodyPr>
          <a:lstStyle/>
          <a:p>
            <a:r>
              <a:rPr lang="en-US" dirty="0"/>
              <a:t/>
            </a:r>
            <a:br>
              <a:rPr lang="en-US" dirty="0"/>
            </a:br>
            <a:r>
              <a:rPr lang="en-US" b="1" dirty="0"/>
              <a:t>HB 142 (SO1) – Donation of Food; Changes Title 4, Chapter 34 of the Charitable Food Act</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87F5E04F-191D-0D43-A87D-7708C40E3123}"/>
              </a:ext>
            </a:extLst>
          </p:cNvPr>
          <p:cNvSpPr>
            <a:spLocks noGrp="1"/>
          </p:cNvSpPr>
          <p:nvPr>
            <p:ph idx="1"/>
          </p:nvPr>
        </p:nvSpPr>
        <p:spPr/>
        <p:txBody>
          <a:bodyPr>
            <a:normAutofit fontScale="92500" lnSpcReduction="10000"/>
          </a:bodyPr>
          <a:lstStyle/>
          <a:p>
            <a:pPr marL="0" indent="0">
              <a:buNone/>
            </a:pPr>
            <a:r>
              <a:rPr lang="en-US" dirty="0"/>
              <a:t>This bill:</a:t>
            </a:r>
          </a:p>
          <a:p>
            <a:pPr lvl="1"/>
            <a:r>
              <a:rPr lang="en-US" dirty="0"/>
              <a:t>defines terms;</a:t>
            </a:r>
          </a:p>
          <a:p>
            <a:pPr lvl="1"/>
            <a:r>
              <a:rPr lang="en-US" dirty="0"/>
              <a:t>addresses liability related to donated food;</a:t>
            </a:r>
          </a:p>
          <a:p>
            <a:pPr lvl="1"/>
            <a:r>
              <a:rPr lang="en-US" dirty="0"/>
              <a:t>establishes conditions under which wild game meat may be donated to a charitable organization;</a:t>
            </a:r>
          </a:p>
          <a:p>
            <a:pPr lvl="1"/>
            <a:r>
              <a:rPr lang="en-US" dirty="0"/>
              <a:t>imposes notice requirements;</a:t>
            </a:r>
          </a:p>
          <a:p>
            <a:pPr lvl="1"/>
            <a:r>
              <a:rPr lang="en-US" dirty="0"/>
              <a:t>imposes restrictions on the purchase, sale, or offer for sale or barter of donated wild game meat;</a:t>
            </a:r>
          </a:p>
          <a:p>
            <a:pPr lvl="1"/>
            <a:r>
              <a:rPr lang="en-US" dirty="0"/>
              <a:t>authorizes the Department of Agriculture and Food to act if the department has reason to believe that the donated wild game meat is unwholesome; </a:t>
            </a:r>
          </a:p>
          <a:p>
            <a:pPr lvl="1"/>
            <a:r>
              <a:rPr lang="en-US" dirty="0"/>
              <a:t>addresses donations to the Division of Wildlife Resources that are earmarked for costs associated with processing wild game meat for donation; </a:t>
            </a:r>
          </a:p>
          <a:p>
            <a:pPr lvl="1"/>
            <a:r>
              <a:rPr lang="en-US" dirty="0"/>
              <a:t>and makes technical changes. </a:t>
            </a:r>
          </a:p>
          <a:p>
            <a:endParaRPr lang="en-US" dirty="0"/>
          </a:p>
        </p:txBody>
      </p:sp>
      <p:pic>
        <p:nvPicPr>
          <p:cNvPr id="4" name="Picture 3" descr="A close up of a sign&#10;&#10;Description automatically generated">
            <a:extLst>
              <a:ext uri="{FF2B5EF4-FFF2-40B4-BE49-F238E27FC236}">
                <a16:creationId xmlns:a16="http://schemas.microsoft.com/office/drawing/2014/main" xmlns="" id="{3C5F3C69-81EB-6846-A56A-FE39B719641C}"/>
              </a:ext>
            </a:extLst>
          </p:cNvPr>
          <p:cNvPicPr>
            <a:picLocks noChangeAspect="1"/>
          </p:cNvPicPr>
          <p:nvPr/>
        </p:nvPicPr>
        <p:blipFill>
          <a:blip r:embed="rId2"/>
          <a:stretch>
            <a:fillRect/>
          </a:stretch>
        </p:blipFill>
        <p:spPr>
          <a:xfrm>
            <a:off x="10666525" y="4968070"/>
            <a:ext cx="1374549" cy="1778828"/>
          </a:xfrm>
          <a:prstGeom prst="rect">
            <a:avLst/>
          </a:prstGeom>
        </p:spPr>
      </p:pic>
    </p:spTree>
    <p:extLst>
      <p:ext uri="{BB962C8B-B14F-4D97-AF65-F5344CB8AC3E}">
        <p14:creationId xmlns:p14="http://schemas.microsoft.com/office/powerpoint/2010/main" val="3630558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433F7F-4DEC-1A42-8651-C547E9F716BE}"/>
              </a:ext>
            </a:extLst>
          </p:cNvPr>
          <p:cNvSpPr>
            <a:spLocks noGrp="1"/>
          </p:cNvSpPr>
          <p:nvPr>
            <p:ph type="title"/>
          </p:nvPr>
        </p:nvSpPr>
        <p:spPr/>
        <p:txBody>
          <a:bodyPr/>
          <a:lstStyle/>
          <a:p>
            <a:r>
              <a:rPr lang="en-US" dirty="0"/>
              <a:t>HB 142 (S01) – Provisions </a:t>
            </a:r>
          </a:p>
        </p:txBody>
      </p:sp>
      <p:sp>
        <p:nvSpPr>
          <p:cNvPr id="3" name="Content Placeholder 2">
            <a:extLst>
              <a:ext uri="{FF2B5EF4-FFF2-40B4-BE49-F238E27FC236}">
                <a16:creationId xmlns:a16="http://schemas.microsoft.com/office/drawing/2014/main" xmlns="" id="{B6CC35F0-B5D4-1942-AE8E-A81B68A1AF41}"/>
              </a:ext>
            </a:extLst>
          </p:cNvPr>
          <p:cNvSpPr>
            <a:spLocks noGrp="1"/>
          </p:cNvSpPr>
          <p:nvPr>
            <p:ph idx="1"/>
          </p:nvPr>
        </p:nvSpPr>
        <p:spPr/>
        <p:txBody>
          <a:bodyPr>
            <a:normAutofit/>
          </a:bodyPr>
          <a:lstStyle/>
          <a:p>
            <a:pPr marL="0" indent="0">
              <a:buNone/>
            </a:pPr>
            <a:r>
              <a:rPr lang="en-US" dirty="0"/>
              <a:t>4-32-105 (43) "Wild game" means a species, the products of which are food, that is not classified as an amenable species or nonamenable species, including: </a:t>
            </a:r>
          </a:p>
          <a:p>
            <a:pPr marL="457200" lvl="1" indent="0">
              <a:buNone/>
            </a:pPr>
            <a:r>
              <a:rPr lang="en-US" dirty="0"/>
              <a:t>(a) a deer;</a:t>
            </a:r>
          </a:p>
          <a:p>
            <a:pPr marL="457200" lvl="1" indent="0">
              <a:buNone/>
            </a:pPr>
            <a:r>
              <a:rPr lang="en-US" dirty="0"/>
              <a:t>(b) an elk;</a:t>
            </a:r>
          </a:p>
          <a:p>
            <a:pPr marL="457200" lvl="1" indent="0">
              <a:buNone/>
            </a:pPr>
            <a:r>
              <a:rPr lang="en-US" dirty="0"/>
              <a:t>(c) an antelope; </a:t>
            </a:r>
          </a:p>
          <a:p>
            <a:pPr marL="457200" lvl="1" indent="0">
              <a:buNone/>
            </a:pPr>
            <a:r>
              <a:rPr lang="en-US" dirty="0"/>
              <a:t>(d) a moose; </a:t>
            </a:r>
          </a:p>
          <a:p>
            <a:pPr marL="457200" lvl="1" indent="0">
              <a:buNone/>
            </a:pPr>
            <a:r>
              <a:rPr lang="en-US" dirty="0"/>
              <a:t>(e) a bison;</a:t>
            </a:r>
          </a:p>
          <a:p>
            <a:pPr marL="457200" lvl="1" indent="0">
              <a:buNone/>
            </a:pPr>
            <a:r>
              <a:rPr lang="en-US" dirty="0"/>
              <a:t>(f) a rabbit; </a:t>
            </a:r>
          </a:p>
          <a:p>
            <a:pPr marL="457200" lvl="1" indent="0">
              <a:buNone/>
            </a:pPr>
            <a:r>
              <a:rPr lang="en-US" dirty="0"/>
              <a:t>(g) a bird. </a:t>
            </a:r>
          </a:p>
          <a:p>
            <a:endParaRPr lang="en-US" dirty="0"/>
          </a:p>
        </p:txBody>
      </p:sp>
      <p:pic>
        <p:nvPicPr>
          <p:cNvPr id="4" name="Picture 3" descr="A close up of a sign&#10;&#10;Description automatically generated">
            <a:extLst>
              <a:ext uri="{FF2B5EF4-FFF2-40B4-BE49-F238E27FC236}">
                <a16:creationId xmlns:a16="http://schemas.microsoft.com/office/drawing/2014/main" xmlns="" id="{8C91F1B8-9A2D-E441-AA0F-CCCF2318F94D}"/>
              </a:ext>
            </a:extLst>
          </p:cNvPr>
          <p:cNvPicPr>
            <a:picLocks noChangeAspect="1"/>
          </p:cNvPicPr>
          <p:nvPr/>
        </p:nvPicPr>
        <p:blipFill>
          <a:blip r:embed="rId2"/>
          <a:stretch>
            <a:fillRect/>
          </a:stretch>
        </p:blipFill>
        <p:spPr>
          <a:xfrm>
            <a:off x="10666525" y="4968070"/>
            <a:ext cx="1374549" cy="1778828"/>
          </a:xfrm>
          <a:prstGeom prst="rect">
            <a:avLst/>
          </a:prstGeom>
        </p:spPr>
      </p:pic>
    </p:spTree>
    <p:extLst>
      <p:ext uri="{BB962C8B-B14F-4D97-AF65-F5344CB8AC3E}">
        <p14:creationId xmlns:p14="http://schemas.microsoft.com/office/powerpoint/2010/main" val="1597569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0DB322-17B0-6C4C-A909-6090C2362266}"/>
              </a:ext>
            </a:extLst>
          </p:cNvPr>
          <p:cNvSpPr>
            <a:spLocks noGrp="1"/>
          </p:cNvSpPr>
          <p:nvPr>
            <p:ph type="title"/>
          </p:nvPr>
        </p:nvSpPr>
        <p:spPr/>
        <p:txBody>
          <a:bodyPr/>
          <a:lstStyle/>
          <a:p>
            <a:r>
              <a:rPr lang="en-US" dirty="0"/>
              <a:t>HB 142 (S01) – Provisions </a:t>
            </a:r>
          </a:p>
        </p:txBody>
      </p:sp>
      <p:sp>
        <p:nvSpPr>
          <p:cNvPr id="3" name="Content Placeholder 2">
            <a:extLst>
              <a:ext uri="{FF2B5EF4-FFF2-40B4-BE49-F238E27FC236}">
                <a16:creationId xmlns:a16="http://schemas.microsoft.com/office/drawing/2014/main" xmlns="" id="{B7708823-CCC6-1743-8F67-664275335AC0}"/>
              </a:ext>
            </a:extLst>
          </p:cNvPr>
          <p:cNvSpPr>
            <a:spLocks noGrp="1"/>
          </p:cNvSpPr>
          <p:nvPr>
            <p:ph idx="1"/>
          </p:nvPr>
        </p:nvSpPr>
        <p:spPr/>
        <p:txBody>
          <a:bodyPr>
            <a:normAutofit fontScale="92500" lnSpcReduction="10000"/>
          </a:bodyPr>
          <a:lstStyle/>
          <a:p>
            <a:pPr marL="0" indent="0">
              <a:buNone/>
            </a:pPr>
            <a:r>
              <a:rPr lang="en-US" b="1" dirty="0"/>
              <a:t>Donated wild game meat shall meet the following conditions:</a:t>
            </a:r>
          </a:p>
          <a:p>
            <a:r>
              <a:rPr lang="en-US" dirty="0"/>
              <a:t>Meat from an animal in good health before harvest;</a:t>
            </a:r>
          </a:p>
          <a:p>
            <a:r>
              <a:rPr lang="en-US" dirty="0"/>
              <a:t>With intact intestines;</a:t>
            </a:r>
          </a:p>
          <a:p>
            <a:r>
              <a:rPr lang="en-US" dirty="0"/>
              <a:t>Field dressed immediately after harvest;</a:t>
            </a:r>
          </a:p>
          <a:p>
            <a:r>
              <a:rPr lang="en-US" dirty="0"/>
              <a:t>Handled in a manner in keeping with generally acceptable wild game handling procedures;</a:t>
            </a:r>
          </a:p>
          <a:p>
            <a:r>
              <a:rPr lang="en-US" dirty="0"/>
              <a:t>Be further processed by a registered and inspected custom meat processor; and</a:t>
            </a:r>
          </a:p>
          <a:p>
            <a:r>
              <a:rPr lang="en-US" dirty="0"/>
              <a:t>As soon as possible after harvest;</a:t>
            </a:r>
          </a:p>
          <a:p>
            <a:r>
              <a:rPr lang="en-US" dirty="0"/>
              <a:t>Clearly marked “donated wild game meat”  </a:t>
            </a:r>
          </a:p>
          <a:p>
            <a:endParaRPr lang="en-US" dirty="0"/>
          </a:p>
        </p:txBody>
      </p:sp>
      <p:pic>
        <p:nvPicPr>
          <p:cNvPr id="4" name="Picture 3" descr="A close up of a sign&#10;&#10;Description automatically generated">
            <a:extLst>
              <a:ext uri="{FF2B5EF4-FFF2-40B4-BE49-F238E27FC236}">
                <a16:creationId xmlns:a16="http://schemas.microsoft.com/office/drawing/2014/main" xmlns="" id="{A32B7D65-2893-3E40-8EC6-4D0B56598B99}"/>
              </a:ext>
            </a:extLst>
          </p:cNvPr>
          <p:cNvPicPr>
            <a:picLocks noChangeAspect="1"/>
          </p:cNvPicPr>
          <p:nvPr/>
        </p:nvPicPr>
        <p:blipFill>
          <a:blip r:embed="rId2"/>
          <a:stretch>
            <a:fillRect/>
          </a:stretch>
        </p:blipFill>
        <p:spPr>
          <a:xfrm>
            <a:off x="10666525" y="4968070"/>
            <a:ext cx="1374549" cy="1778828"/>
          </a:xfrm>
          <a:prstGeom prst="rect">
            <a:avLst/>
          </a:prstGeom>
        </p:spPr>
      </p:pic>
    </p:spTree>
    <p:extLst>
      <p:ext uri="{BB962C8B-B14F-4D97-AF65-F5344CB8AC3E}">
        <p14:creationId xmlns:p14="http://schemas.microsoft.com/office/powerpoint/2010/main" val="1794791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552890-2F24-FB4E-9A3D-EE75747DCA60}"/>
              </a:ext>
            </a:extLst>
          </p:cNvPr>
          <p:cNvSpPr>
            <a:spLocks noGrp="1"/>
          </p:cNvSpPr>
          <p:nvPr>
            <p:ph type="title"/>
          </p:nvPr>
        </p:nvSpPr>
        <p:spPr/>
        <p:txBody>
          <a:bodyPr/>
          <a:lstStyle/>
          <a:p>
            <a:r>
              <a:rPr lang="en-US" dirty="0"/>
              <a:t>HB 142 (S01) – Provisions </a:t>
            </a:r>
          </a:p>
        </p:txBody>
      </p:sp>
      <p:sp>
        <p:nvSpPr>
          <p:cNvPr id="3" name="Content Placeholder 2">
            <a:extLst>
              <a:ext uri="{FF2B5EF4-FFF2-40B4-BE49-F238E27FC236}">
                <a16:creationId xmlns:a16="http://schemas.microsoft.com/office/drawing/2014/main" xmlns="" id="{B3852ECE-4291-5848-88AD-2333C3C24CC1}"/>
              </a:ext>
            </a:extLst>
          </p:cNvPr>
          <p:cNvSpPr>
            <a:spLocks noGrp="1"/>
          </p:cNvSpPr>
          <p:nvPr>
            <p:ph idx="1"/>
          </p:nvPr>
        </p:nvSpPr>
        <p:spPr/>
        <p:txBody>
          <a:bodyPr>
            <a:normAutofit fontScale="92500" lnSpcReduction="10000"/>
          </a:bodyPr>
          <a:lstStyle/>
          <a:p>
            <a:r>
              <a:rPr lang="en-US" b="1" dirty="0"/>
              <a:t>May not come from road kill;</a:t>
            </a:r>
          </a:p>
          <a:p>
            <a:r>
              <a:rPr lang="en-US" dirty="0"/>
              <a:t>Donor shall advise the charitable organization that the meat should be thoroughly cooked before human consumption;</a:t>
            </a:r>
          </a:p>
          <a:p>
            <a:r>
              <a:rPr lang="en-US" dirty="0"/>
              <a:t>Before serving the wild game meat, the charitable organization shall prominently post a sign indicating:</a:t>
            </a:r>
          </a:p>
          <a:p>
            <a:pPr lvl="1"/>
            <a:r>
              <a:rPr lang="en-US" dirty="0"/>
              <a:t>The wild game meat is donated; </a:t>
            </a:r>
          </a:p>
          <a:p>
            <a:pPr lvl="1"/>
            <a:r>
              <a:rPr lang="en-US" dirty="0"/>
              <a:t>The type of meat processing used;</a:t>
            </a:r>
          </a:p>
          <a:p>
            <a:pPr lvl="1"/>
            <a:r>
              <a:rPr lang="en-US" dirty="0"/>
              <a:t>The meat has not been inspected.</a:t>
            </a:r>
          </a:p>
          <a:p>
            <a:r>
              <a:rPr lang="en-US" dirty="0"/>
              <a:t>DNR may donate wild game meat in their possession. </a:t>
            </a:r>
          </a:p>
          <a:p>
            <a:r>
              <a:rPr lang="en-US" dirty="0"/>
              <a:t>UDAF may examine, sample, seize, or condemn wild game meat suspected of being unwholesome.</a:t>
            </a:r>
          </a:p>
          <a:p>
            <a:pPr marL="0" indent="0">
              <a:buNone/>
            </a:pPr>
            <a:endParaRPr lang="en-US" dirty="0"/>
          </a:p>
          <a:p>
            <a:endParaRPr lang="en-US" dirty="0"/>
          </a:p>
        </p:txBody>
      </p:sp>
      <p:pic>
        <p:nvPicPr>
          <p:cNvPr id="4" name="Picture 3" descr="A close up of a sign&#10;&#10;Description automatically generated">
            <a:extLst>
              <a:ext uri="{FF2B5EF4-FFF2-40B4-BE49-F238E27FC236}">
                <a16:creationId xmlns:a16="http://schemas.microsoft.com/office/drawing/2014/main" xmlns="" id="{D041CCB1-7E8A-DD45-989C-D49B35ABBE8D}"/>
              </a:ext>
            </a:extLst>
          </p:cNvPr>
          <p:cNvPicPr>
            <a:picLocks noChangeAspect="1"/>
          </p:cNvPicPr>
          <p:nvPr/>
        </p:nvPicPr>
        <p:blipFill>
          <a:blip r:embed="rId2"/>
          <a:stretch>
            <a:fillRect/>
          </a:stretch>
        </p:blipFill>
        <p:spPr>
          <a:xfrm>
            <a:off x="10519568" y="138492"/>
            <a:ext cx="1374549" cy="1778828"/>
          </a:xfrm>
          <a:prstGeom prst="rect">
            <a:avLst/>
          </a:prstGeom>
        </p:spPr>
      </p:pic>
    </p:spTree>
    <p:extLst>
      <p:ext uri="{BB962C8B-B14F-4D97-AF65-F5344CB8AC3E}">
        <p14:creationId xmlns:p14="http://schemas.microsoft.com/office/powerpoint/2010/main" val="3369937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7A2D3A-4703-AB46-84EA-C142F42C80E0}"/>
              </a:ext>
            </a:extLst>
          </p:cNvPr>
          <p:cNvSpPr>
            <a:spLocks noGrp="1"/>
          </p:cNvSpPr>
          <p:nvPr>
            <p:ph type="title"/>
          </p:nvPr>
        </p:nvSpPr>
        <p:spPr/>
        <p:txBody>
          <a:bodyPr>
            <a:normAutofit fontScale="90000"/>
          </a:bodyPr>
          <a:lstStyle/>
          <a:p>
            <a:r>
              <a:rPr lang="en-US" dirty="0"/>
              <a:t/>
            </a:r>
            <a:br>
              <a:rPr lang="en-US" dirty="0"/>
            </a:br>
            <a:r>
              <a:rPr lang="en-US" b="1" dirty="0"/>
              <a:t>SB 83 (SO1) Cosmetic Manufacturing Certificate Program</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460C236B-4A62-BD4E-83D6-79776183A036}"/>
              </a:ext>
            </a:extLst>
          </p:cNvPr>
          <p:cNvSpPr>
            <a:spLocks noGrp="1"/>
          </p:cNvSpPr>
          <p:nvPr>
            <p:ph idx="1"/>
          </p:nvPr>
        </p:nvSpPr>
        <p:spPr/>
        <p:txBody>
          <a:bodyPr/>
          <a:lstStyle/>
          <a:p>
            <a:r>
              <a:rPr lang="en-US" dirty="0"/>
              <a:t>This bill:</a:t>
            </a:r>
          </a:p>
          <a:p>
            <a:pPr lvl="1"/>
            <a:r>
              <a:rPr lang="en-US" dirty="0"/>
              <a:t>defines terms;</a:t>
            </a:r>
          </a:p>
          <a:p>
            <a:pPr lvl="1"/>
            <a:r>
              <a:rPr lang="en-US" dirty="0"/>
              <a:t>requires the Department of Agriculture and Food to create a process for issuing good manufacturing practices certificates to cosmetics manufacturers; and </a:t>
            </a:r>
          </a:p>
          <a:p>
            <a:pPr lvl="1"/>
            <a:r>
              <a:rPr lang="en-US" dirty="0"/>
              <a:t>makes technical and conforming changes. </a:t>
            </a:r>
          </a:p>
          <a:p>
            <a:pPr lvl="1"/>
            <a:r>
              <a:rPr lang="en-US" dirty="0"/>
              <a:t>gives UDAF rule making authority. </a:t>
            </a:r>
          </a:p>
          <a:p>
            <a:pPr lvl="1"/>
            <a:r>
              <a:rPr lang="en-US" dirty="0"/>
              <a:t>IS ONLY INTENDED FOR LARGE, EXISTING, MANUFACTURES (i.e. </a:t>
            </a:r>
            <a:r>
              <a:rPr lang="en-US" dirty="0" err="1"/>
              <a:t>doTERRA</a:t>
            </a:r>
            <a:r>
              <a:rPr lang="en-US" dirty="0"/>
              <a:t>)</a:t>
            </a:r>
          </a:p>
          <a:p>
            <a:endParaRPr lang="en-US" dirty="0"/>
          </a:p>
          <a:p>
            <a:endParaRPr lang="en-US" dirty="0"/>
          </a:p>
        </p:txBody>
      </p:sp>
      <p:pic>
        <p:nvPicPr>
          <p:cNvPr id="4" name="Picture 3" descr="A close up of a sign&#10;&#10;Description automatically generated">
            <a:extLst>
              <a:ext uri="{FF2B5EF4-FFF2-40B4-BE49-F238E27FC236}">
                <a16:creationId xmlns:a16="http://schemas.microsoft.com/office/drawing/2014/main" xmlns="" id="{E84848A9-02E3-3C45-8774-D1DAFBE9A09E}"/>
              </a:ext>
            </a:extLst>
          </p:cNvPr>
          <p:cNvPicPr>
            <a:picLocks noChangeAspect="1"/>
          </p:cNvPicPr>
          <p:nvPr/>
        </p:nvPicPr>
        <p:blipFill>
          <a:blip r:embed="rId2"/>
          <a:stretch>
            <a:fillRect/>
          </a:stretch>
        </p:blipFill>
        <p:spPr>
          <a:xfrm>
            <a:off x="10129289" y="4794876"/>
            <a:ext cx="1374549" cy="1778828"/>
          </a:xfrm>
          <a:prstGeom prst="rect">
            <a:avLst/>
          </a:prstGeom>
        </p:spPr>
      </p:pic>
    </p:spTree>
    <p:extLst>
      <p:ext uri="{BB962C8B-B14F-4D97-AF65-F5344CB8AC3E}">
        <p14:creationId xmlns:p14="http://schemas.microsoft.com/office/powerpoint/2010/main" val="86614962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9CDF91-72C7-DD4B-B2FC-240042171E82}"/>
              </a:ext>
            </a:extLst>
          </p:cNvPr>
          <p:cNvSpPr>
            <a:spLocks noGrp="1"/>
          </p:cNvSpPr>
          <p:nvPr>
            <p:ph type="title"/>
          </p:nvPr>
        </p:nvSpPr>
        <p:spPr/>
        <p:txBody>
          <a:bodyPr>
            <a:normAutofit fontScale="90000"/>
          </a:bodyPr>
          <a:lstStyle/>
          <a:p>
            <a:r>
              <a:rPr lang="en-US" dirty="0"/>
              <a:t/>
            </a:r>
            <a:br>
              <a:rPr lang="en-US" dirty="0"/>
            </a:br>
            <a:r>
              <a:rPr lang="en-US" b="1" dirty="0"/>
              <a:t>SB 83 (SO1) – Cosmetics Provisions</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874ADDC2-BCE2-F74D-8137-7E4A7E7906EE}"/>
              </a:ext>
            </a:extLst>
          </p:cNvPr>
          <p:cNvSpPr>
            <a:spLocks noGrp="1"/>
          </p:cNvSpPr>
          <p:nvPr>
            <p:ph idx="1"/>
          </p:nvPr>
        </p:nvSpPr>
        <p:spPr/>
        <p:txBody>
          <a:bodyPr/>
          <a:lstStyle/>
          <a:p>
            <a:r>
              <a:rPr lang="en-US" dirty="0"/>
              <a:t>Adds authority under Title 4, Chapter 2 – Administration </a:t>
            </a:r>
          </a:p>
          <a:p>
            <a:r>
              <a:rPr lang="en-US" b="1" dirty="0"/>
              <a:t>Does not remove or change authority in Title 26 – Utah Health Code (UDOH)  - </a:t>
            </a:r>
            <a:r>
              <a:rPr lang="en-US" b="1" i="1" dirty="0"/>
              <a:t>Drugs, Cosmetics and Medical Devises</a:t>
            </a:r>
          </a:p>
          <a:p>
            <a:r>
              <a:rPr lang="en-US" dirty="0"/>
              <a:t>Gives UDAF rule making authority – Rules may not be more stringent than: </a:t>
            </a:r>
          </a:p>
          <a:p>
            <a:pPr lvl="1"/>
            <a:r>
              <a:rPr lang="en-US" dirty="0"/>
              <a:t>Federal law,  or </a:t>
            </a:r>
          </a:p>
          <a:p>
            <a:pPr lvl="1"/>
            <a:r>
              <a:rPr lang="en-US" dirty="0"/>
              <a:t>Guidance published by FDA</a:t>
            </a:r>
          </a:p>
          <a:p>
            <a:r>
              <a:rPr lang="en-US" dirty="0"/>
              <a:t>UDAF shall adopt a schedule of registration and GMP certificate fees to cover the costs of administering the program.  </a:t>
            </a:r>
          </a:p>
          <a:p>
            <a:endParaRPr lang="en-US" dirty="0"/>
          </a:p>
        </p:txBody>
      </p:sp>
      <p:pic>
        <p:nvPicPr>
          <p:cNvPr id="4" name="Picture 3" descr="A close up of a sign&#10;&#10;Description automatically generated">
            <a:extLst>
              <a:ext uri="{FF2B5EF4-FFF2-40B4-BE49-F238E27FC236}">
                <a16:creationId xmlns:a16="http://schemas.microsoft.com/office/drawing/2014/main" xmlns="" id="{A2E8426F-F05B-004A-A09D-474E427B2130}"/>
              </a:ext>
            </a:extLst>
          </p:cNvPr>
          <p:cNvPicPr>
            <a:picLocks noChangeAspect="1"/>
          </p:cNvPicPr>
          <p:nvPr/>
        </p:nvPicPr>
        <p:blipFill>
          <a:blip r:embed="rId2"/>
          <a:stretch>
            <a:fillRect/>
          </a:stretch>
        </p:blipFill>
        <p:spPr>
          <a:xfrm>
            <a:off x="10292574" y="46797"/>
            <a:ext cx="1374549" cy="1778828"/>
          </a:xfrm>
          <a:prstGeom prst="rect">
            <a:avLst/>
          </a:prstGeom>
        </p:spPr>
      </p:pic>
    </p:spTree>
    <p:extLst>
      <p:ext uri="{BB962C8B-B14F-4D97-AF65-F5344CB8AC3E}">
        <p14:creationId xmlns:p14="http://schemas.microsoft.com/office/powerpoint/2010/main" val="3708751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0D9972-D089-9040-94A8-9D2AD1DE6201}"/>
              </a:ext>
            </a:extLst>
          </p:cNvPr>
          <p:cNvSpPr>
            <a:spLocks noGrp="1"/>
          </p:cNvSpPr>
          <p:nvPr>
            <p:ph type="title"/>
          </p:nvPr>
        </p:nvSpPr>
        <p:spPr/>
        <p:txBody>
          <a:bodyPr/>
          <a:lstStyle/>
          <a:p>
            <a:r>
              <a:rPr lang="en-US" dirty="0"/>
              <a:t>SB 83 (SO1) - Provisions</a:t>
            </a:r>
          </a:p>
        </p:txBody>
      </p:sp>
      <p:sp>
        <p:nvSpPr>
          <p:cNvPr id="3" name="Content Placeholder 2">
            <a:extLst>
              <a:ext uri="{FF2B5EF4-FFF2-40B4-BE49-F238E27FC236}">
                <a16:creationId xmlns:a16="http://schemas.microsoft.com/office/drawing/2014/main" xmlns="" id="{6A4D8F3E-365A-DD48-A33D-756F8D4F5819}"/>
              </a:ext>
            </a:extLst>
          </p:cNvPr>
          <p:cNvSpPr>
            <a:spLocks noGrp="1"/>
          </p:cNvSpPr>
          <p:nvPr>
            <p:ph idx="1"/>
          </p:nvPr>
        </p:nvSpPr>
        <p:spPr/>
        <p:txBody>
          <a:bodyPr>
            <a:normAutofit fontScale="92500" lnSpcReduction="10000"/>
          </a:bodyPr>
          <a:lstStyle/>
          <a:p>
            <a:pPr marL="0" indent="0">
              <a:buNone/>
            </a:pPr>
            <a:r>
              <a:rPr lang="en-US" b="1" dirty="0"/>
              <a:t>UDAF’s GMP certification program shall provide for the issuance of a certificate to an applicant if:</a:t>
            </a:r>
          </a:p>
          <a:p>
            <a:r>
              <a:rPr lang="en-US" dirty="0"/>
              <a:t>The applicant is registered with UDAF (existing Dietary Supplement MFG.).</a:t>
            </a:r>
          </a:p>
          <a:p>
            <a:r>
              <a:rPr lang="en-US" dirty="0"/>
              <a:t>The applicant submits application to UDAF requesting a GMP certificate for the manufacturing facility. </a:t>
            </a:r>
          </a:p>
          <a:p>
            <a:r>
              <a:rPr lang="en-US" dirty="0"/>
              <a:t>UDAF inspects the applicants facility and determines that it is in compliance with GMP’s. </a:t>
            </a:r>
          </a:p>
          <a:p>
            <a:pPr marL="0" indent="0">
              <a:buNone/>
            </a:pPr>
            <a:r>
              <a:rPr lang="en-US" dirty="0"/>
              <a:t>GMP certificates shall:</a:t>
            </a:r>
          </a:p>
          <a:p>
            <a:r>
              <a:rPr lang="en-US" dirty="0"/>
              <a:t>Specify issuance date and expiration date; and </a:t>
            </a:r>
          </a:p>
          <a:p>
            <a:r>
              <a:rPr lang="en-US" dirty="0"/>
              <a:t>Be valid for a term of one to three years as determined by UDAF (rule making)…good for 3 years if firm is also ISO accredited.  </a:t>
            </a:r>
          </a:p>
        </p:txBody>
      </p:sp>
      <p:pic>
        <p:nvPicPr>
          <p:cNvPr id="4" name="Picture 3" descr="A close up of a sign&#10;&#10;Description automatically generated">
            <a:extLst>
              <a:ext uri="{FF2B5EF4-FFF2-40B4-BE49-F238E27FC236}">
                <a16:creationId xmlns:a16="http://schemas.microsoft.com/office/drawing/2014/main" xmlns="" id="{FB97994D-0087-E649-92FE-6241FF7F2B21}"/>
              </a:ext>
            </a:extLst>
          </p:cNvPr>
          <p:cNvPicPr>
            <a:picLocks noChangeAspect="1"/>
          </p:cNvPicPr>
          <p:nvPr/>
        </p:nvPicPr>
        <p:blipFill>
          <a:blip r:embed="rId2"/>
          <a:stretch>
            <a:fillRect/>
          </a:stretch>
        </p:blipFill>
        <p:spPr>
          <a:xfrm>
            <a:off x="10439532" y="46797"/>
            <a:ext cx="1374549" cy="1778828"/>
          </a:xfrm>
          <a:prstGeom prst="rect">
            <a:avLst/>
          </a:prstGeom>
        </p:spPr>
      </p:pic>
    </p:spTree>
    <p:extLst>
      <p:ext uri="{BB962C8B-B14F-4D97-AF65-F5344CB8AC3E}">
        <p14:creationId xmlns:p14="http://schemas.microsoft.com/office/powerpoint/2010/main" val="913352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E0317EC-CCCD-DF4B-A6BD-F2318FD8941F}"/>
              </a:ext>
            </a:extLst>
          </p:cNvPr>
          <p:cNvSpPr>
            <a:spLocks noGrp="1"/>
          </p:cNvSpPr>
          <p:nvPr>
            <p:ph type="title"/>
          </p:nvPr>
        </p:nvSpPr>
        <p:spPr>
          <a:xfrm>
            <a:off x="831850" y="338138"/>
            <a:ext cx="10515600" cy="2852737"/>
          </a:xfrm>
        </p:spPr>
        <p:txBody>
          <a:bodyPr/>
          <a:lstStyle/>
          <a:p>
            <a:pPr algn="ctr"/>
            <a:r>
              <a:rPr lang="en-US" dirty="0"/>
              <a:t>QUESTIONS? </a:t>
            </a:r>
          </a:p>
        </p:txBody>
      </p:sp>
      <p:sp>
        <p:nvSpPr>
          <p:cNvPr id="5" name="Text Placeholder 4">
            <a:extLst>
              <a:ext uri="{FF2B5EF4-FFF2-40B4-BE49-F238E27FC236}">
                <a16:creationId xmlns:a16="http://schemas.microsoft.com/office/drawing/2014/main" xmlns="" id="{47046B69-DF14-8148-AA73-91D192C78319}"/>
              </a:ext>
            </a:extLst>
          </p:cNvPr>
          <p:cNvSpPr>
            <a:spLocks noGrp="1"/>
          </p:cNvSpPr>
          <p:nvPr>
            <p:ph type="body" idx="1"/>
          </p:nvPr>
        </p:nvSpPr>
        <p:spPr>
          <a:xfrm>
            <a:off x="844550" y="3190875"/>
            <a:ext cx="10515600" cy="2377168"/>
          </a:xfrm>
        </p:spPr>
        <p:txBody>
          <a:bodyPr/>
          <a:lstStyle/>
          <a:p>
            <a:pPr algn="ctr"/>
            <a:r>
              <a:rPr lang="en-US" dirty="0">
                <a:solidFill>
                  <a:schemeClr val="tx1"/>
                </a:solidFill>
              </a:rPr>
              <a:t>Lori Hicks</a:t>
            </a:r>
          </a:p>
          <a:p>
            <a:pPr algn="ctr"/>
            <a:r>
              <a:rPr lang="en-US" dirty="0">
                <a:solidFill>
                  <a:schemeClr val="tx1"/>
                </a:solidFill>
              </a:rPr>
              <a:t>Division of Regulatory Services </a:t>
            </a:r>
          </a:p>
          <a:p>
            <a:pPr algn="ctr"/>
            <a:r>
              <a:rPr lang="en-US" dirty="0">
                <a:solidFill>
                  <a:schemeClr val="tx1"/>
                </a:solidFill>
              </a:rPr>
              <a:t>Utah Department of Agriculture and Food</a:t>
            </a:r>
          </a:p>
          <a:p>
            <a:pPr algn="ctr"/>
            <a:r>
              <a:rPr lang="en-US" dirty="0">
                <a:solidFill>
                  <a:schemeClr val="tx1"/>
                </a:solidFill>
              </a:rPr>
              <a:t>Office: (801) 982-2253</a:t>
            </a:r>
          </a:p>
          <a:p>
            <a:pPr algn="ctr"/>
            <a:r>
              <a:rPr lang="en-US" dirty="0">
                <a:solidFill>
                  <a:schemeClr val="tx1"/>
                </a:solidFill>
              </a:rPr>
              <a:t>Email: </a:t>
            </a:r>
            <a:r>
              <a:rPr lang="en-US" dirty="0" err="1">
                <a:solidFill>
                  <a:schemeClr val="tx1"/>
                </a:solidFill>
                <a:hlinkClick r:id="rId2"/>
              </a:rPr>
              <a:t>lorihicks@utah.gov</a:t>
            </a:r>
            <a:endParaRPr lang="en-US" dirty="0">
              <a:solidFill>
                <a:schemeClr val="tx1"/>
              </a:solidFill>
            </a:endParaRPr>
          </a:p>
          <a:p>
            <a:endParaRPr lang="en-US" dirty="0"/>
          </a:p>
        </p:txBody>
      </p:sp>
      <p:pic>
        <p:nvPicPr>
          <p:cNvPr id="6" name="Picture 5" descr="A close up of a sign&#10;&#10;Description automatically generated">
            <a:extLst>
              <a:ext uri="{FF2B5EF4-FFF2-40B4-BE49-F238E27FC236}">
                <a16:creationId xmlns:a16="http://schemas.microsoft.com/office/drawing/2014/main" xmlns="" id="{1AC88F8D-F99E-304E-966B-C190DA292890}"/>
              </a:ext>
            </a:extLst>
          </p:cNvPr>
          <p:cNvPicPr>
            <a:picLocks noChangeAspect="1"/>
          </p:cNvPicPr>
          <p:nvPr/>
        </p:nvPicPr>
        <p:blipFill>
          <a:blip r:embed="rId3"/>
          <a:stretch>
            <a:fillRect/>
          </a:stretch>
        </p:blipFill>
        <p:spPr>
          <a:xfrm>
            <a:off x="10488517" y="4896383"/>
            <a:ext cx="1374549" cy="1778828"/>
          </a:xfrm>
          <a:prstGeom prst="rect">
            <a:avLst/>
          </a:prstGeom>
        </p:spPr>
      </p:pic>
    </p:spTree>
    <p:extLst>
      <p:ext uri="{BB962C8B-B14F-4D97-AF65-F5344CB8AC3E}">
        <p14:creationId xmlns:p14="http://schemas.microsoft.com/office/powerpoint/2010/main" val="1492585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F40DD7-6E87-D54D-920E-45E5556D71AB}"/>
              </a:ext>
            </a:extLst>
          </p:cNvPr>
          <p:cNvSpPr>
            <a:spLocks noGrp="1"/>
          </p:cNvSpPr>
          <p:nvPr>
            <p:ph type="title"/>
          </p:nvPr>
        </p:nvSpPr>
        <p:spPr/>
        <p:txBody>
          <a:bodyPr>
            <a:normAutofit/>
          </a:bodyPr>
          <a:lstStyle/>
          <a:p>
            <a:r>
              <a:rPr lang="en-US" b="1" dirty="0"/>
              <a:t>Farmers Markets </a:t>
            </a:r>
            <a:br>
              <a:rPr lang="en-US" b="1" dirty="0"/>
            </a:br>
            <a:r>
              <a:rPr lang="en-US" sz="1200" b="1" dirty="0"/>
              <a:t>The following is abbreviated , condensed  or a partial description</a:t>
            </a:r>
            <a:endParaRPr lang="en-US" sz="1200" dirty="0"/>
          </a:p>
        </p:txBody>
      </p:sp>
      <p:sp>
        <p:nvSpPr>
          <p:cNvPr id="3" name="Content Placeholder 2">
            <a:extLst>
              <a:ext uri="{FF2B5EF4-FFF2-40B4-BE49-F238E27FC236}">
                <a16:creationId xmlns:a16="http://schemas.microsoft.com/office/drawing/2014/main" xmlns="" id="{A643C3D4-BBC0-214E-BF09-CD1C9C8B4FD4}"/>
              </a:ext>
            </a:extLst>
          </p:cNvPr>
          <p:cNvSpPr>
            <a:spLocks noGrp="1"/>
          </p:cNvSpPr>
          <p:nvPr>
            <p:ph idx="1"/>
          </p:nvPr>
        </p:nvSpPr>
        <p:spPr/>
        <p:txBody>
          <a:bodyPr>
            <a:normAutofit fontScale="92500"/>
          </a:bodyPr>
          <a:lstStyle/>
          <a:p>
            <a:pPr marL="0" indent="0">
              <a:buNone/>
            </a:pPr>
            <a:r>
              <a:rPr lang="en-US" b="1" dirty="0"/>
              <a:t>Definition of a traditional FM : 4-5-102(6) -  "Farmers market" </a:t>
            </a:r>
            <a:r>
              <a:rPr lang="en-US" dirty="0"/>
              <a:t>means a market where a producer of a food product sells only a fresh, raw, whole, unprocessed, and unprepared food item directly to the final consumer. </a:t>
            </a:r>
          </a:p>
          <a:p>
            <a:r>
              <a:rPr lang="en-US" dirty="0"/>
              <a:t>Because many farmers markets have evolved into selling much more, we look at them through the lens of being an outdoor retail establishment. </a:t>
            </a:r>
          </a:p>
          <a:p>
            <a:r>
              <a:rPr lang="en-US" dirty="0"/>
              <a:t>Farmers Markets are required to register with UDAF.</a:t>
            </a:r>
          </a:p>
          <a:p>
            <a:r>
              <a:rPr lang="en-US" dirty="0"/>
              <a:t>Farmers Market Coordinators / Managers are responsible to ensure all of their vendors are legit. </a:t>
            </a:r>
          </a:p>
          <a:p>
            <a:r>
              <a:rPr lang="en-US" dirty="0"/>
              <a:t>Vendors are required to be registered and inspected by UDAF, with some exception (Homemade Food Act)</a:t>
            </a:r>
          </a:p>
          <a:p>
            <a:pPr marL="0" indent="0">
              <a:buNone/>
            </a:pPr>
            <a:endParaRPr lang="en-US" dirty="0"/>
          </a:p>
          <a:p>
            <a:pPr marL="0" indent="0">
              <a:buNone/>
            </a:pPr>
            <a:endParaRPr lang="en-US" dirty="0"/>
          </a:p>
          <a:p>
            <a:endParaRPr lang="en-US" dirty="0"/>
          </a:p>
        </p:txBody>
      </p:sp>
      <p:pic>
        <p:nvPicPr>
          <p:cNvPr id="4" name="Content Placeholder 3" descr="A close up of a sign&#10;&#10;Description automatically generated">
            <a:extLst>
              <a:ext uri="{FF2B5EF4-FFF2-40B4-BE49-F238E27FC236}">
                <a16:creationId xmlns:a16="http://schemas.microsoft.com/office/drawing/2014/main" xmlns="" id="{34443534-7C93-E94A-B35F-34ED58468000}"/>
              </a:ext>
            </a:extLst>
          </p:cNvPr>
          <p:cNvPicPr>
            <a:picLocks noChangeAspect="1"/>
          </p:cNvPicPr>
          <p:nvPr/>
        </p:nvPicPr>
        <p:blipFill>
          <a:blip r:embed="rId2"/>
          <a:stretch>
            <a:fillRect/>
          </a:stretch>
        </p:blipFill>
        <p:spPr>
          <a:xfrm>
            <a:off x="10606737" y="61119"/>
            <a:ext cx="1494125" cy="1933574"/>
          </a:xfrm>
          <a:prstGeom prst="rect">
            <a:avLst/>
          </a:prstGeom>
        </p:spPr>
      </p:pic>
    </p:spTree>
    <p:extLst>
      <p:ext uri="{BB962C8B-B14F-4D97-AF65-F5344CB8AC3E}">
        <p14:creationId xmlns:p14="http://schemas.microsoft.com/office/powerpoint/2010/main" val="7833270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027"/>
        <p:cNvGrpSpPr/>
        <p:nvPr/>
      </p:nvGrpSpPr>
      <p:grpSpPr>
        <a:xfrm>
          <a:off x="0" y="0"/>
          <a:ext cx="0" cy="0"/>
          <a:chOff x="0" y="0"/>
          <a:chExt cx="0" cy="0"/>
        </a:xfrm>
      </p:grpSpPr>
      <p:pic>
        <p:nvPicPr>
          <p:cNvPr id="8028" name="Shape 8028"/>
          <p:cNvPicPr preferRelativeResize="0"/>
          <p:nvPr/>
        </p:nvPicPr>
        <p:blipFill>
          <a:blip r:embed="rId3"/>
          <a:srcRect/>
          <a:stretch/>
        </p:blipFill>
        <p:spPr>
          <a:xfrm>
            <a:off x="18086" y="0"/>
            <a:ext cx="12188825" cy="6858000"/>
          </a:xfrm>
          <a:prstGeom prst="rect">
            <a:avLst/>
          </a:prstGeom>
          <a:noFill/>
          <a:ln>
            <a:noFill/>
          </a:ln>
        </p:spPr>
      </p:pic>
      <p:sp>
        <p:nvSpPr>
          <p:cNvPr id="8030" name="Shape 8030"/>
          <p:cNvSpPr/>
          <p:nvPr/>
        </p:nvSpPr>
        <p:spPr>
          <a:xfrm>
            <a:off x="7519300" y="711889"/>
            <a:ext cx="5234857" cy="1993900"/>
          </a:xfrm>
          <a:custGeom>
            <a:avLst/>
            <a:gdLst/>
            <a:ahLst/>
            <a:cxnLst/>
            <a:rect l="0" t="0" r="0" b="0"/>
            <a:pathLst>
              <a:path w="21600" h="21600" extrusionOk="0">
                <a:moveTo>
                  <a:pt x="0" y="0"/>
                </a:moveTo>
                <a:lnTo>
                  <a:pt x="21599" y="0"/>
                </a:lnTo>
                <a:lnTo>
                  <a:pt x="21599" y="21600"/>
                </a:lnTo>
                <a:lnTo>
                  <a:pt x="0" y="21600"/>
                </a:lnTo>
                <a:close/>
              </a:path>
            </a:pathLst>
          </a:custGeom>
          <a:noFill/>
          <a:ln>
            <a:noFill/>
          </a:ln>
        </p:spPr>
        <p:txBody>
          <a:bodyPr lIns="25388" tIns="25388" rIns="25388" bIns="25388" anchor="ctr" anchorCtr="0">
            <a:noAutofit/>
          </a:bodyPr>
          <a:lstStyle/>
          <a:p>
            <a:pPr algn="ctr">
              <a:buSzPct val="25000"/>
            </a:pPr>
            <a:r>
              <a:rPr lang="id-ID" sz="4600" dirty="0">
                <a:solidFill>
                  <a:schemeClr val="lt1"/>
                </a:solidFill>
                <a:latin typeface="Lato"/>
                <a:ea typeface="Lato"/>
                <a:cs typeface="Lato"/>
                <a:sym typeface="Lato"/>
              </a:rPr>
              <a:t>THANK YO</a:t>
            </a:r>
            <a:r>
              <a:rPr lang="en-US" sz="4600" dirty="0">
                <a:solidFill>
                  <a:schemeClr val="lt1"/>
                </a:solidFill>
                <a:latin typeface="Lato"/>
                <a:ea typeface="Lato"/>
                <a:cs typeface="Lato"/>
                <a:sym typeface="Lato"/>
              </a:rPr>
              <a:t>U</a:t>
            </a:r>
            <a:endParaRPr lang="id-ID" sz="4600" dirty="0">
              <a:solidFill>
                <a:schemeClr val="lt1"/>
              </a:solidFill>
              <a:latin typeface="Lato"/>
              <a:ea typeface="Lato"/>
              <a:cs typeface="Lato"/>
              <a:sym typeface="Lato"/>
            </a:endParaRPr>
          </a:p>
        </p:txBody>
      </p:sp>
      <p:pic>
        <p:nvPicPr>
          <p:cNvPr id="3" name="Picture 2" descr="A close up of a sign&#10;&#10;Description automatically generated">
            <a:extLst>
              <a:ext uri="{FF2B5EF4-FFF2-40B4-BE49-F238E27FC236}">
                <a16:creationId xmlns:a16="http://schemas.microsoft.com/office/drawing/2014/main" xmlns="" id="{5ED36E8A-2190-41BE-907B-E99C8C46F14D}"/>
              </a:ext>
            </a:extLst>
          </p:cNvPr>
          <p:cNvPicPr>
            <a:picLocks noChangeAspect="1"/>
          </p:cNvPicPr>
          <p:nvPr/>
        </p:nvPicPr>
        <p:blipFill>
          <a:blip r:embed="rId4"/>
          <a:stretch>
            <a:fillRect/>
          </a:stretch>
        </p:blipFill>
        <p:spPr>
          <a:xfrm>
            <a:off x="9260776" y="26887"/>
            <a:ext cx="2599380" cy="3363904"/>
          </a:xfrm>
          <a:prstGeom prst="rect">
            <a:avLst/>
          </a:prstGeom>
        </p:spPr>
      </p:pic>
    </p:spTree>
    <p:extLst>
      <p:ext uri="{BB962C8B-B14F-4D97-AF65-F5344CB8AC3E}">
        <p14:creationId xmlns:p14="http://schemas.microsoft.com/office/powerpoint/2010/main" val="30042467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030"/>
                                        </p:tgtEl>
                                        <p:attrNameLst>
                                          <p:attrName>style.visibility</p:attrName>
                                        </p:attrNameLst>
                                      </p:cBhvr>
                                      <p:to>
                                        <p:strVal val="visible"/>
                                      </p:to>
                                    </p:set>
                                    <p:animEffect transition="in" filter="fade">
                                      <p:cBhvr>
                                        <p:cTn id="7" dur="500"/>
                                        <p:tgtEl>
                                          <p:spTgt spid="8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240738-8BA6-6748-8AFB-D4B5049758D1}"/>
              </a:ext>
            </a:extLst>
          </p:cNvPr>
          <p:cNvSpPr>
            <a:spLocks noGrp="1"/>
          </p:cNvSpPr>
          <p:nvPr>
            <p:ph type="title"/>
          </p:nvPr>
        </p:nvSpPr>
        <p:spPr/>
        <p:txBody>
          <a:bodyPr/>
          <a:lstStyle/>
          <a:p>
            <a:r>
              <a:rPr lang="en-US" b="1" dirty="0"/>
              <a:t>Exceptions – Produce Stands, etc.  </a:t>
            </a:r>
          </a:p>
        </p:txBody>
      </p:sp>
      <p:sp>
        <p:nvSpPr>
          <p:cNvPr id="3" name="Content Placeholder 2">
            <a:extLst>
              <a:ext uri="{FF2B5EF4-FFF2-40B4-BE49-F238E27FC236}">
                <a16:creationId xmlns:a16="http://schemas.microsoft.com/office/drawing/2014/main" xmlns="" id="{54A732F2-FC2F-0744-9FC7-DDAAA101D58A}"/>
              </a:ext>
            </a:extLst>
          </p:cNvPr>
          <p:cNvSpPr>
            <a:spLocks noGrp="1"/>
          </p:cNvSpPr>
          <p:nvPr>
            <p:ph idx="1"/>
          </p:nvPr>
        </p:nvSpPr>
        <p:spPr/>
        <p:txBody>
          <a:bodyPr/>
          <a:lstStyle/>
          <a:p>
            <a:r>
              <a:rPr lang="en-US" dirty="0"/>
              <a:t>Farmers selling raw, unprocessed produce, direct to the consumer, at a farmers market do not have to register. </a:t>
            </a:r>
          </a:p>
          <a:p>
            <a:r>
              <a:rPr lang="en-US" dirty="0"/>
              <a:t>Road side produce stands selling raw, unprocessed produce, direct to the consumer do not have to register. However, if they are also selling prepackage foods or engaged in any value added processing, then they do have to register. </a:t>
            </a:r>
          </a:p>
          <a:p>
            <a:endParaRPr lang="en-US" dirty="0"/>
          </a:p>
        </p:txBody>
      </p:sp>
      <p:pic>
        <p:nvPicPr>
          <p:cNvPr id="4" name="Picture 3" descr="A close up of a sign&#10;&#10;Description automatically generated">
            <a:extLst>
              <a:ext uri="{FF2B5EF4-FFF2-40B4-BE49-F238E27FC236}">
                <a16:creationId xmlns:a16="http://schemas.microsoft.com/office/drawing/2014/main" xmlns="" id="{A667DD0A-6999-0D4D-A709-761CEE0827D1}"/>
              </a:ext>
            </a:extLst>
          </p:cNvPr>
          <p:cNvPicPr>
            <a:picLocks noChangeAspect="1"/>
          </p:cNvPicPr>
          <p:nvPr/>
        </p:nvPicPr>
        <p:blipFill>
          <a:blip r:embed="rId2"/>
          <a:stretch>
            <a:fillRect/>
          </a:stretch>
        </p:blipFill>
        <p:spPr>
          <a:xfrm>
            <a:off x="10755307" y="4964901"/>
            <a:ext cx="1374549" cy="1778828"/>
          </a:xfrm>
          <a:prstGeom prst="rect">
            <a:avLst/>
          </a:prstGeom>
        </p:spPr>
      </p:pic>
    </p:spTree>
    <p:extLst>
      <p:ext uri="{BB962C8B-B14F-4D97-AF65-F5344CB8AC3E}">
        <p14:creationId xmlns:p14="http://schemas.microsoft.com/office/powerpoint/2010/main" val="3749307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342821-AEC0-AC47-BAC6-762BEFB32EF0}"/>
              </a:ext>
            </a:extLst>
          </p:cNvPr>
          <p:cNvSpPr>
            <a:spLocks noGrp="1"/>
          </p:cNvSpPr>
          <p:nvPr>
            <p:ph type="title"/>
          </p:nvPr>
        </p:nvSpPr>
        <p:spPr/>
        <p:txBody>
          <a:bodyPr>
            <a:normAutofit fontScale="90000"/>
          </a:bodyPr>
          <a:lstStyle/>
          <a:p>
            <a:r>
              <a:rPr lang="en-US" b="1" dirty="0"/>
              <a:t>The Home Consumption and Homemade Food Act (HB 181) 4-5a </a:t>
            </a:r>
            <a:br>
              <a:rPr lang="en-US" b="1" dirty="0"/>
            </a:br>
            <a:r>
              <a:rPr lang="en-US" sz="1200" b="1" dirty="0"/>
              <a:t>The following is abbreviated , condensed  or a partial description </a:t>
            </a:r>
          </a:p>
        </p:txBody>
      </p:sp>
      <p:sp>
        <p:nvSpPr>
          <p:cNvPr id="3" name="Content Placeholder 2">
            <a:extLst>
              <a:ext uri="{FF2B5EF4-FFF2-40B4-BE49-F238E27FC236}">
                <a16:creationId xmlns:a16="http://schemas.microsoft.com/office/drawing/2014/main" xmlns="" id="{89D1B2E7-7351-1444-BF3E-DF117B4E5E5F}"/>
              </a:ext>
            </a:extLst>
          </p:cNvPr>
          <p:cNvSpPr>
            <a:spLocks noGrp="1"/>
          </p:cNvSpPr>
          <p:nvPr>
            <p:ph idx="1"/>
          </p:nvPr>
        </p:nvSpPr>
        <p:spPr/>
        <p:txBody>
          <a:bodyPr>
            <a:normAutofit fontScale="85000" lnSpcReduction="20000"/>
          </a:bodyPr>
          <a:lstStyle/>
          <a:p>
            <a:r>
              <a:rPr lang="en-US" dirty="0"/>
              <a:t>Unregulated Homemade Food – not required to register with UDAF</a:t>
            </a:r>
          </a:p>
          <a:p>
            <a:r>
              <a:rPr lang="en-US" dirty="0"/>
              <a:t>Homemade food is sold directly to the consumer from the home or at an agreed upon location</a:t>
            </a:r>
          </a:p>
          <a:p>
            <a:r>
              <a:rPr lang="en-US" dirty="0"/>
              <a:t>Basically they can make and sell anything!</a:t>
            </a:r>
          </a:p>
          <a:p>
            <a:r>
              <a:rPr lang="en-US" dirty="0"/>
              <a:t>Requires declaration of responsibility, “Homemade”, allergen information</a:t>
            </a:r>
          </a:p>
          <a:p>
            <a:r>
              <a:rPr lang="en-US" dirty="0"/>
              <a:t>Cannot sell interstate or be used in a restaurant or commercial establishment</a:t>
            </a:r>
          </a:p>
          <a:p>
            <a:r>
              <a:rPr lang="en-US" dirty="0"/>
              <a:t>Restrictions: raw dairy and dairy products, meat and meat food</a:t>
            </a:r>
          </a:p>
          <a:p>
            <a:r>
              <a:rPr lang="en-US" dirty="0"/>
              <a:t>Exceptions: USDA 1,000 bird exemption; &gt; 1,000 birds annually - includes chicken and rabbit</a:t>
            </a:r>
          </a:p>
          <a:p>
            <a:r>
              <a:rPr lang="en-US" dirty="0"/>
              <a:t>Dept. may not impose any additional limitations or requirements</a:t>
            </a:r>
          </a:p>
          <a:p>
            <a:r>
              <a:rPr lang="en-US" b="1" dirty="0"/>
              <a:t>4-5a-104 (2) A producer shall comply with business license requirements pursuant to Section 10-1-203 </a:t>
            </a:r>
            <a:endParaRPr lang="en-US" b="1" dirty="0">
              <a:effectLst/>
            </a:endParaRPr>
          </a:p>
        </p:txBody>
      </p:sp>
      <p:pic>
        <p:nvPicPr>
          <p:cNvPr id="4" name="Picture 3" descr="A close up of a sign&#10;&#10;Description automatically generated">
            <a:extLst>
              <a:ext uri="{FF2B5EF4-FFF2-40B4-BE49-F238E27FC236}">
                <a16:creationId xmlns:a16="http://schemas.microsoft.com/office/drawing/2014/main" xmlns="" id="{E1118808-6987-384B-AF20-4E389532F26C}"/>
              </a:ext>
            </a:extLst>
          </p:cNvPr>
          <p:cNvPicPr>
            <a:picLocks noChangeAspect="1"/>
          </p:cNvPicPr>
          <p:nvPr/>
        </p:nvPicPr>
        <p:blipFill>
          <a:blip r:embed="rId2"/>
          <a:stretch>
            <a:fillRect/>
          </a:stretch>
        </p:blipFill>
        <p:spPr>
          <a:xfrm>
            <a:off x="10817451" y="5079172"/>
            <a:ext cx="1374549" cy="1778828"/>
          </a:xfrm>
          <a:prstGeom prst="rect">
            <a:avLst/>
          </a:prstGeom>
        </p:spPr>
      </p:pic>
    </p:spTree>
    <p:extLst>
      <p:ext uri="{BB962C8B-B14F-4D97-AF65-F5344CB8AC3E}">
        <p14:creationId xmlns:p14="http://schemas.microsoft.com/office/powerpoint/2010/main" val="925326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06A96D-D55F-C54A-9D4B-10EADBFDDF64}"/>
              </a:ext>
            </a:extLst>
          </p:cNvPr>
          <p:cNvSpPr>
            <a:spLocks noGrp="1"/>
          </p:cNvSpPr>
          <p:nvPr>
            <p:ph type="title"/>
          </p:nvPr>
        </p:nvSpPr>
        <p:spPr/>
        <p:txBody>
          <a:bodyPr>
            <a:normAutofit fontScale="90000"/>
          </a:bodyPr>
          <a:lstStyle/>
          <a:p>
            <a:r>
              <a:rPr lang="en-US" b="1" dirty="0"/>
              <a:t>The Home Consumption and Homemade Food Act (HB 181) 4-5a Continued </a:t>
            </a:r>
            <a:br>
              <a:rPr lang="en-US" b="1" dirty="0"/>
            </a:br>
            <a:r>
              <a:rPr lang="en-US" sz="1600" b="1" dirty="0"/>
              <a:t>The following is abbreviated , condensed  or a partial description </a:t>
            </a:r>
            <a:endParaRPr lang="en-US" sz="1600" dirty="0"/>
          </a:p>
        </p:txBody>
      </p:sp>
      <p:sp>
        <p:nvSpPr>
          <p:cNvPr id="3" name="Content Placeholder 2">
            <a:extLst>
              <a:ext uri="{FF2B5EF4-FFF2-40B4-BE49-F238E27FC236}">
                <a16:creationId xmlns:a16="http://schemas.microsoft.com/office/drawing/2014/main" xmlns="" id="{C5605BE6-6C78-044E-B3BA-33E3EE372854}"/>
              </a:ext>
            </a:extLst>
          </p:cNvPr>
          <p:cNvSpPr>
            <a:spLocks noGrp="1"/>
          </p:cNvSpPr>
          <p:nvPr>
            <p:ph idx="1"/>
          </p:nvPr>
        </p:nvSpPr>
        <p:spPr/>
        <p:txBody>
          <a:bodyPr>
            <a:normAutofit fontScale="92500" lnSpcReduction="10000"/>
          </a:bodyPr>
          <a:lstStyle/>
          <a:p>
            <a:pPr marL="0" indent="0">
              <a:buNone/>
            </a:pPr>
            <a:r>
              <a:rPr lang="en-US" b="1" dirty="0"/>
              <a:t>R-70-570-2. Direct-to-Sale Farmers Market Signage.</a:t>
            </a:r>
            <a:endParaRPr lang="en-US" dirty="0"/>
          </a:p>
          <a:p>
            <a:pPr marL="0" indent="0">
              <a:buNone/>
            </a:pPr>
            <a:r>
              <a:rPr lang="en-US" dirty="0"/>
              <a:t>Direct-to-Sale farmers market signage shall</a:t>
            </a:r>
          </a:p>
          <a:p>
            <a:pPr lvl="1"/>
            <a:r>
              <a:rPr lang="en-US" dirty="0"/>
              <a:t>a minimum of 22"x 28";</a:t>
            </a:r>
          </a:p>
          <a:p>
            <a:pPr lvl="1"/>
            <a:r>
              <a:rPr lang="en-US" dirty="0"/>
              <a:t>white in color;</a:t>
            </a:r>
          </a:p>
          <a:p>
            <a:pPr lvl="1"/>
            <a:r>
              <a:rPr lang="en-US" dirty="0"/>
              <a:t>printed in English;</a:t>
            </a:r>
          </a:p>
          <a:p>
            <a:pPr lvl="1"/>
            <a:r>
              <a:rPr lang="en-US" dirty="0"/>
              <a:t>printed in red ink;</a:t>
            </a:r>
          </a:p>
          <a:p>
            <a:pPr lvl="1"/>
            <a:r>
              <a:rPr lang="en-US" dirty="0"/>
              <a:t>printed clearly and legibly, and;</a:t>
            </a:r>
          </a:p>
          <a:p>
            <a:pPr lvl="1"/>
            <a:r>
              <a:rPr lang="en-US" dirty="0"/>
              <a:t>written in capital letters not smaller than 2" in height.</a:t>
            </a:r>
          </a:p>
          <a:p>
            <a:pPr marL="0" indent="0">
              <a:buNone/>
            </a:pPr>
            <a:r>
              <a:rPr lang="en-US" dirty="0"/>
              <a:t>Direct-to-Sale farmers market signage shall contain the phrase, "FOOD ITEMS OFFERED FOR SALE IN THIS DIRECT-T0-SALE FARMERS MARKET ARE HOMEMADE </a:t>
            </a:r>
            <a:r>
              <a:rPr lang="en-US" i="1" dirty="0"/>
              <a:t>AND HAVE NOT BEEN CERTIFIED, LICENSED, </a:t>
            </a:r>
            <a:r>
              <a:rPr lang="en-US" dirty="0"/>
              <a:t>REGULATED, OR INSPECTED BY STATE OR LOCAL AUTHORITIES."</a:t>
            </a:r>
          </a:p>
          <a:p>
            <a:pPr marL="0" indent="0">
              <a:buNone/>
            </a:pPr>
            <a:endParaRPr lang="en-US" dirty="0"/>
          </a:p>
        </p:txBody>
      </p:sp>
      <p:pic>
        <p:nvPicPr>
          <p:cNvPr id="4" name="Picture 3" descr="A close up of a sign&#10;&#10;Description automatically generated">
            <a:extLst>
              <a:ext uri="{FF2B5EF4-FFF2-40B4-BE49-F238E27FC236}">
                <a16:creationId xmlns:a16="http://schemas.microsoft.com/office/drawing/2014/main" xmlns="" id="{5CA83F3E-146C-DB44-87A0-0DE9A413C59E}"/>
              </a:ext>
            </a:extLst>
          </p:cNvPr>
          <p:cNvPicPr>
            <a:picLocks noChangeAspect="1"/>
          </p:cNvPicPr>
          <p:nvPr/>
        </p:nvPicPr>
        <p:blipFill>
          <a:blip r:embed="rId2"/>
          <a:stretch>
            <a:fillRect/>
          </a:stretch>
        </p:blipFill>
        <p:spPr>
          <a:xfrm>
            <a:off x="10666525" y="2539586"/>
            <a:ext cx="1374549" cy="1778828"/>
          </a:xfrm>
          <a:prstGeom prst="rect">
            <a:avLst/>
          </a:prstGeom>
        </p:spPr>
      </p:pic>
    </p:spTree>
    <p:extLst>
      <p:ext uri="{BB962C8B-B14F-4D97-AF65-F5344CB8AC3E}">
        <p14:creationId xmlns:p14="http://schemas.microsoft.com/office/powerpoint/2010/main" val="2850883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30B203-A245-7D46-8E3D-555F3BA9F409}"/>
              </a:ext>
            </a:extLst>
          </p:cNvPr>
          <p:cNvSpPr>
            <a:spLocks noGrp="1"/>
          </p:cNvSpPr>
          <p:nvPr>
            <p:ph type="title"/>
          </p:nvPr>
        </p:nvSpPr>
        <p:spPr/>
        <p:txBody>
          <a:bodyPr>
            <a:normAutofit/>
          </a:bodyPr>
          <a:lstStyle/>
          <a:p>
            <a:r>
              <a:rPr lang="en-US" b="1" dirty="0"/>
              <a:t>Cottage Food  (4-5-501 and R70-560)</a:t>
            </a:r>
            <a:br>
              <a:rPr lang="en-US" b="1" dirty="0"/>
            </a:br>
            <a:r>
              <a:rPr lang="en-US" sz="1200" b="1" dirty="0"/>
              <a:t>The following is abbreviated , condensed  or a partial description</a:t>
            </a:r>
          </a:p>
        </p:txBody>
      </p:sp>
      <p:sp>
        <p:nvSpPr>
          <p:cNvPr id="3" name="Content Placeholder 2">
            <a:extLst>
              <a:ext uri="{FF2B5EF4-FFF2-40B4-BE49-F238E27FC236}">
                <a16:creationId xmlns:a16="http://schemas.microsoft.com/office/drawing/2014/main" xmlns="" id="{40370F4A-1A23-1B48-B15B-6FB8C1A35E7E}"/>
              </a:ext>
            </a:extLst>
          </p:cNvPr>
          <p:cNvSpPr>
            <a:spLocks noGrp="1"/>
          </p:cNvSpPr>
          <p:nvPr>
            <p:ph idx="1"/>
          </p:nvPr>
        </p:nvSpPr>
        <p:spPr/>
        <p:txBody>
          <a:bodyPr/>
          <a:lstStyle/>
          <a:p>
            <a:r>
              <a:rPr lang="en-US" dirty="0"/>
              <a:t>Home produced – Inspected</a:t>
            </a:r>
          </a:p>
          <a:p>
            <a:r>
              <a:rPr lang="en-US" dirty="0"/>
              <a:t>Non Potentially Hazardous Foods (Jam’s Jelly’s, Cakes, Cookies, etc.…)</a:t>
            </a:r>
          </a:p>
          <a:p>
            <a:r>
              <a:rPr lang="en-US" dirty="0"/>
              <a:t>Facility requirements in a nutshell: </a:t>
            </a:r>
            <a:r>
              <a:rPr lang="en-US" i="1" dirty="0"/>
              <a:t>Food handler permit, cleanable surfaces, sanitary environment and safe practices, no pets or kids in and around prep area, etc... </a:t>
            </a:r>
          </a:p>
          <a:p>
            <a:r>
              <a:rPr lang="en-US" dirty="0"/>
              <a:t>Labeling: Name, address, ingredients, allergens, etc. </a:t>
            </a:r>
          </a:p>
          <a:p>
            <a:r>
              <a:rPr lang="en-US" dirty="0"/>
              <a:t>Required to register and be inspected by UDAF. </a:t>
            </a:r>
          </a:p>
          <a:p>
            <a:r>
              <a:rPr lang="en-US" dirty="0"/>
              <a:t>Can sell at retail, direct to consumer or farmers markets</a:t>
            </a:r>
          </a:p>
          <a:p>
            <a:r>
              <a:rPr lang="en-US" dirty="0"/>
              <a:t>Cannot sell interstate</a:t>
            </a:r>
          </a:p>
        </p:txBody>
      </p:sp>
      <p:pic>
        <p:nvPicPr>
          <p:cNvPr id="4" name="Picture 3" descr="A close up of a sign&#10;&#10;Description automatically generated">
            <a:extLst>
              <a:ext uri="{FF2B5EF4-FFF2-40B4-BE49-F238E27FC236}">
                <a16:creationId xmlns:a16="http://schemas.microsoft.com/office/drawing/2014/main" xmlns="" id="{6DF5BD5C-397E-1F4A-8CE6-C62B132A00F0}"/>
              </a:ext>
            </a:extLst>
          </p:cNvPr>
          <p:cNvPicPr>
            <a:picLocks noChangeAspect="1"/>
          </p:cNvPicPr>
          <p:nvPr/>
        </p:nvPicPr>
        <p:blipFill>
          <a:blip r:embed="rId2"/>
          <a:stretch>
            <a:fillRect/>
          </a:stretch>
        </p:blipFill>
        <p:spPr>
          <a:xfrm>
            <a:off x="10666525" y="4968070"/>
            <a:ext cx="1374549" cy="1778828"/>
          </a:xfrm>
          <a:prstGeom prst="rect">
            <a:avLst/>
          </a:prstGeom>
        </p:spPr>
      </p:pic>
    </p:spTree>
    <p:extLst>
      <p:ext uri="{BB962C8B-B14F-4D97-AF65-F5344CB8AC3E}">
        <p14:creationId xmlns:p14="http://schemas.microsoft.com/office/powerpoint/2010/main" val="273238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E32256-CF9A-F342-A910-DD7B608B9C3C}"/>
              </a:ext>
            </a:extLst>
          </p:cNvPr>
          <p:cNvSpPr>
            <a:spLocks noGrp="1"/>
          </p:cNvSpPr>
          <p:nvPr>
            <p:ph type="title"/>
          </p:nvPr>
        </p:nvSpPr>
        <p:spPr/>
        <p:txBody>
          <a:bodyPr/>
          <a:lstStyle/>
          <a:p>
            <a:r>
              <a:rPr lang="en-US" b="1" dirty="0"/>
              <a:t>Contact for Farmers Markets, Cottage Food and Homemade Food </a:t>
            </a:r>
          </a:p>
        </p:txBody>
      </p:sp>
      <p:sp>
        <p:nvSpPr>
          <p:cNvPr id="3" name="Content Placeholder 2">
            <a:extLst>
              <a:ext uri="{FF2B5EF4-FFF2-40B4-BE49-F238E27FC236}">
                <a16:creationId xmlns:a16="http://schemas.microsoft.com/office/drawing/2014/main" xmlns="" id="{48021526-3D28-374E-9ED2-6BBA23445A64}"/>
              </a:ext>
            </a:extLst>
          </p:cNvPr>
          <p:cNvSpPr>
            <a:spLocks noGrp="1"/>
          </p:cNvSpPr>
          <p:nvPr>
            <p:ph idx="1"/>
          </p:nvPr>
        </p:nvSpPr>
        <p:spPr/>
        <p:txBody>
          <a:bodyPr/>
          <a:lstStyle/>
          <a:p>
            <a:pPr marL="0" indent="0" fontAlgn="base">
              <a:buNone/>
            </a:pPr>
            <a:r>
              <a:rPr lang="en-US" b="1" i="1" dirty="0"/>
              <a:t>Rebecca Nielsen Cottage Food/Labeling Specialist</a:t>
            </a:r>
          </a:p>
          <a:p>
            <a:pPr fontAlgn="base"/>
            <a:r>
              <a:rPr lang="en-US" dirty="0"/>
              <a:t>Cell: phone 801-633-3965</a:t>
            </a:r>
          </a:p>
          <a:p>
            <a:pPr fontAlgn="base"/>
            <a:r>
              <a:rPr lang="en-US" dirty="0"/>
              <a:t>email: </a:t>
            </a:r>
            <a:r>
              <a:rPr lang="en-US" dirty="0" err="1"/>
              <a:t>rjnielsen@utah.gov</a:t>
            </a:r>
            <a:r>
              <a:rPr lang="en-US" dirty="0"/>
              <a:t> </a:t>
            </a:r>
          </a:p>
          <a:p>
            <a:pPr fontAlgn="base"/>
            <a:r>
              <a:rPr lang="en-US" u="sng" dirty="0">
                <a:hlinkClick r:id="rId2"/>
              </a:rPr>
              <a:t>https://ag.utah.gov/businesses/regulatory-services/cottage-food-production/</a:t>
            </a:r>
            <a:endParaRPr lang="en-US" dirty="0"/>
          </a:p>
          <a:p>
            <a:endParaRPr lang="en-US" dirty="0"/>
          </a:p>
        </p:txBody>
      </p:sp>
      <p:pic>
        <p:nvPicPr>
          <p:cNvPr id="4" name="Picture 3" descr="A close up of a sign&#10;&#10;Description automatically generated">
            <a:extLst>
              <a:ext uri="{FF2B5EF4-FFF2-40B4-BE49-F238E27FC236}">
                <a16:creationId xmlns:a16="http://schemas.microsoft.com/office/drawing/2014/main" xmlns="" id="{DE5DAA2F-4558-0645-91E9-BEDF9CFE7D81}"/>
              </a:ext>
            </a:extLst>
          </p:cNvPr>
          <p:cNvPicPr>
            <a:picLocks noChangeAspect="1"/>
          </p:cNvPicPr>
          <p:nvPr/>
        </p:nvPicPr>
        <p:blipFill>
          <a:blip r:embed="rId3"/>
          <a:stretch>
            <a:fillRect/>
          </a:stretch>
        </p:blipFill>
        <p:spPr>
          <a:xfrm>
            <a:off x="10666525" y="4968070"/>
            <a:ext cx="1374549" cy="1778828"/>
          </a:xfrm>
          <a:prstGeom prst="rect">
            <a:avLst/>
          </a:prstGeom>
        </p:spPr>
      </p:pic>
    </p:spTree>
    <p:extLst>
      <p:ext uri="{BB962C8B-B14F-4D97-AF65-F5344CB8AC3E}">
        <p14:creationId xmlns:p14="http://schemas.microsoft.com/office/powerpoint/2010/main" val="1534498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A448EA-58AC-844B-A3CB-C255C4C968F1}"/>
              </a:ext>
            </a:extLst>
          </p:cNvPr>
          <p:cNvSpPr>
            <a:spLocks noGrp="1"/>
          </p:cNvSpPr>
          <p:nvPr>
            <p:ph type="title"/>
          </p:nvPr>
        </p:nvSpPr>
        <p:spPr/>
        <p:txBody>
          <a:bodyPr>
            <a:normAutofit fontScale="90000"/>
          </a:bodyPr>
          <a:lstStyle/>
          <a:p>
            <a:r>
              <a:rPr lang="en-US" b="1" dirty="0"/>
              <a:t>Wholesome Food Act 4-5-101 </a:t>
            </a:r>
            <a:br>
              <a:rPr lang="en-US" b="1" dirty="0"/>
            </a:br>
            <a:r>
              <a:rPr lang="en-US" b="1" dirty="0"/>
              <a:t>Retail and Manufactured Food </a:t>
            </a:r>
            <a:br>
              <a:rPr lang="en-US" b="1" dirty="0"/>
            </a:br>
            <a:r>
              <a:rPr lang="en-US" sz="1200" b="1" dirty="0"/>
              <a:t>The following is abbreviated , condensed  or a partial description </a:t>
            </a:r>
          </a:p>
        </p:txBody>
      </p:sp>
      <p:sp>
        <p:nvSpPr>
          <p:cNvPr id="3" name="Content Placeholder 2">
            <a:extLst>
              <a:ext uri="{FF2B5EF4-FFF2-40B4-BE49-F238E27FC236}">
                <a16:creationId xmlns:a16="http://schemas.microsoft.com/office/drawing/2014/main" xmlns="" id="{C2A57481-E73D-AA46-871D-262F2E97399D}"/>
              </a:ext>
            </a:extLst>
          </p:cNvPr>
          <p:cNvSpPr>
            <a:spLocks noGrp="1"/>
          </p:cNvSpPr>
          <p:nvPr>
            <p:ph idx="1"/>
          </p:nvPr>
        </p:nvSpPr>
        <p:spPr/>
        <p:txBody>
          <a:bodyPr/>
          <a:lstStyle/>
          <a:p>
            <a:pPr marL="0" indent="0">
              <a:buNone/>
            </a:pPr>
            <a:r>
              <a:rPr lang="en-US" b="1" dirty="0"/>
              <a:t>4-5-102 (10)(a) "Food establishment" means a grocery store</a:t>
            </a:r>
            <a:r>
              <a:rPr lang="en-US" dirty="0"/>
              <a:t>, bakery, candy factory, food processor, bottling plant, sugar factory, cannery, farm, rabbit processor, meat processor, flour mill, cold or dry warehouse storage, </a:t>
            </a:r>
            <a:r>
              <a:rPr lang="en-US" b="1" dirty="0"/>
              <a:t>or</a:t>
            </a:r>
            <a:r>
              <a:rPr lang="en-US" dirty="0"/>
              <a:t> </a:t>
            </a:r>
            <a:r>
              <a:rPr lang="en-US" b="1" dirty="0"/>
              <a:t>other facility where food products are manufactured, </a:t>
            </a:r>
            <a:r>
              <a:rPr lang="en-US" dirty="0"/>
              <a:t>canned, </a:t>
            </a:r>
            <a:r>
              <a:rPr lang="en-US" b="1" dirty="0"/>
              <a:t>processed</a:t>
            </a:r>
            <a:r>
              <a:rPr lang="en-US" dirty="0"/>
              <a:t>, </a:t>
            </a:r>
            <a:r>
              <a:rPr lang="en-US" b="1" dirty="0"/>
              <a:t>packaged</a:t>
            </a:r>
            <a:r>
              <a:rPr lang="en-US" dirty="0"/>
              <a:t>, </a:t>
            </a:r>
            <a:r>
              <a:rPr lang="en-US" b="1" dirty="0"/>
              <a:t>stored</a:t>
            </a:r>
            <a:r>
              <a:rPr lang="en-US" dirty="0"/>
              <a:t>, transported, </a:t>
            </a:r>
            <a:r>
              <a:rPr lang="en-US" b="1" dirty="0"/>
              <a:t>prepared</a:t>
            </a:r>
            <a:r>
              <a:rPr lang="en-US" dirty="0"/>
              <a:t>, </a:t>
            </a:r>
            <a:r>
              <a:rPr lang="en-US" b="1" dirty="0"/>
              <a:t>sold, or offered for sale. </a:t>
            </a:r>
          </a:p>
          <a:p>
            <a:r>
              <a:rPr lang="en-US" dirty="0"/>
              <a:t>These are retail or manufacturing firms who are legit and adhere to food safety and public health requirements…they want to operate as a first world entity.  </a:t>
            </a:r>
          </a:p>
          <a:p>
            <a:endParaRPr lang="en-US" dirty="0"/>
          </a:p>
        </p:txBody>
      </p:sp>
      <p:pic>
        <p:nvPicPr>
          <p:cNvPr id="4" name="Picture 3" descr="A close up of a sign&#10;&#10;Description automatically generated">
            <a:extLst>
              <a:ext uri="{FF2B5EF4-FFF2-40B4-BE49-F238E27FC236}">
                <a16:creationId xmlns:a16="http://schemas.microsoft.com/office/drawing/2014/main" xmlns="" id="{BF25ABD4-AF9C-E240-9470-607C7B9E44D5}"/>
              </a:ext>
            </a:extLst>
          </p:cNvPr>
          <p:cNvPicPr>
            <a:picLocks noChangeAspect="1"/>
          </p:cNvPicPr>
          <p:nvPr/>
        </p:nvPicPr>
        <p:blipFill>
          <a:blip r:embed="rId2"/>
          <a:stretch>
            <a:fillRect/>
          </a:stretch>
        </p:blipFill>
        <p:spPr>
          <a:xfrm>
            <a:off x="10666525" y="4968070"/>
            <a:ext cx="1374549" cy="1778828"/>
          </a:xfrm>
          <a:prstGeom prst="rect">
            <a:avLst/>
          </a:prstGeom>
        </p:spPr>
      </p:pic>
    </p:spTree>
    <p:extLst>
      <p:ext uri="{BB962C8B-B14F-4D97-AF65-F5344CB8AC3E}">
        <p14:creationId xmlns:p14="http://schemas.microsoft.com/office/powerpoint/2010/main" val="32853370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5350</TotalTime>
  <Words>2181</Words>
  <Application>Microsoft Office PowerPoint</Application>
  <PresentationFormat>Widescreen</PresentationFormat>
  <Paragraphs>294</Paragraphs>
  <Slides>30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Lato</vt:lpstr>
      <vt:lpstr>Times New Roman</vt:lpstr>
      <vt:lpstr>Office Theme</vt:lpstr>
      <vt:lpstr>PowerPoint Presentation</vt:lpstr>
      <vt:lpstr>Program Areas</vt:lpstr>
      <vt:lpstr>Farmers Markets  The following is abbreviated , condensed  or a partial description</vt:lpstr>
      <vt:lpstr>Exceptions – Produce Stands, etc.  </vt:lpstr>
      <vt:lpstr>The Home Consumption and Homemade Food Act (HB 181) 4-5a  The following is abbreviated , condensed  or a partial description </vt:lpstr>
      <vt:lpstr>The Home Consumption and Homemade Food Act (HB 181) 4-5a Continued  The following is abbreviated , condensed  or a partial description </vt:lpstr>
      <vt:lpstr>Cottage Food  (4-5-501 and R70-560) The following is abbreviated , condensed  or a partial description</vt:lpstr>
      <vt:lpstr>Contact for Farmers Markets, Cottage Food and Homemade Food </vt:lpstr>
      <vt:lpstr>Wholesome Food Act 4-5-101  Retail and Manufactured Food  The following is abbreviated , condensed  or a partial description </vt:lpstr>
      <vt:lpstr>Retail and Manufactured Food Continued  The following is abbreviated , condensed  or a partial description </vt:lpstr>
      <vt:lpstr>Retail and Manufactured Food Continued The following is abbreviated , condensed  or a partial description  </vt:lpstr>
      <vt:lpstr>Retail and Manufactured Food Continued The following is abbreviated , condensed  or a partial description </vt:lpstr>
      <vt:lpstr>Retail and Manufactured Food Contacts </vt:lpstr>
      <vt:lpstr>Manufactured Food Contacts</vt:lpstr>
      <vt:lpstr>Registration and Inspection  The following is abbreviated , condensed  or a partial description</vt:lpstr>
      <vt:lpstr>Registration and Inspection - Continued The following is abbreviated , condensed  or a partial description</vt:lpstr>
      <vt:lpstr>Fees</vt:lpstr>
      <vt:lpstr>Plan Review and Registration Fee Schedule</vt:lpstr>
      <vt:lpstr>Plan Review and Registration Fee Schedule</vt:lpstr>
      <vt:lpstr>General Compliance Policy / Procedure </vt:lpstr>
      <vt:lpstr>New Regulations or Statutes</vt:lpstr>
      <vt:lpstr> HB 142 (SO1) – Donation of Food; Changes Title 4, Chapter 34 of the Charitable Food Act </vt:lpstr>
      <vt:lpstr>HB 142 (S01) – Provisions </vt:lpstr>
      <vt:lpstr>HB 142 (S01) – Provisions </vt:lpstr>
      <vt:lpstr>HB 142 (S01) – Provisions </vt:lpstr>
      <vt:lpstr> SB 83 (SO1) Cosmetic Manufacturing Certificate Program </vt:lpstr>
      <vt:lpstr> SB 83 (SO1) – Cosmetics Provisions </vt:lpstr>
      <vt:lpstr>SB 83 (SO1) - Provisions</vt:lpstr>
      <vt:lpstr>QUESTIONS?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Travis Waller</dc:creator>
  <cp:lastModifiedBy>Rachel Tribe</cp:lastModifiedBy>
  <cp:revision>45</cp:revision>
  <dcterms:created xsi:type="dcterms:W3CDTF">2022-04-13T23:23:46Z</dcterms:created>
  <dcterms:modified xsi:type="dcterms:W3CDTF">2022-10-12T17:08:34Z</dcterms:modified>
</cp:coreProperties>
</file>