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20"/>
  </p:notesMasterIdLst>
  <p:handoutMasterIdLst>
    <p:handoutMasterId r:id="rId21"/>
  </p:handoutMasterIdLst>
  <p:sldIdLst>
    <p:sldId id="263" r:id="rId4"/>
    <p:sldId id="276" r:id="rId5"/>
    <p:sldId id="260" r:id="rId6"/>
    <p:sldId id="264" r:id="rId7"/>
    <p:sldId id="265" r:id="rId8"/>
    <p:sldId id="267" r:id="rId9"/>
    <p:sldId id="272" r:id="rId10"/>
    <p:sldId id="273" r:id="rId11"/>
    <p:sldId id="274" r:id="rId12"/>
    <p:sldId id="275" r:id="rId13"/>
    <p:sldId id="269" r:id="rId14"/>
    <p:sldId id="271" r:id="rId15"/>
    <p:sldId id="268" r:id="rId16"/>
    <p:sldId id="270" r:id="rId17"/>
    <p:sldId id="277" r:id="rId18"/>
    <p:sldId id="278"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2880">
          <p15:clr>
            <a:srgbClr val="A4A3A4"/>
          </p15:clr>
        </p15:guide>
        <p15:guide id="6" pos="755">
          <p15:clr>
            <a:srgbClr val="A4A3A4"/>
          </p15:clr>
        </p15:guide>
        <p15:guide id="7" pos="53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1" autoAdjust="0"/>
    <p:restoredTop sz="94718" autoAdjust="0"/>
  </p:normalViewPr>
  <p:slideViewPr>
    <p:cSldViewPr>
      <p:cViewPr varScale="1">
        <p:scale>
          <a:sx n="105" d="100"/>
          <a:sy n="105" d="100"/>
        </p:scale>
        <p:origin x="1836" y="96"/>
      </p:cViewPr>
      <p:guideLst>
        <p:guide orient="horz" pos="2160"/>
        <p:guide orient="horz" pos="1008"/>
        <p:guide orient="horz" pos="3888"/>
        <p:guide orient="horz" pos="321"/>
        <p:guide pos="2880"/>
        <p:guide pos="755"/>
        <p:guide pos="5381"/>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53B3CE-0B26-8E48-9CDF-9A3013CE3B5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565185C-4F19-AA9B-D270-57B3F42EB5DC}"/>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8FBA767-7A10-4ACA-951E-A60CB83B1FD1}" type="datetimeFigureOut">
              <a:rPr lang="en-US"/>
              <a:pPr>
                <a:defRPr/>
              </a:pPr>
              <a:t>12/7/2025</a:t>
            </a:fld>
            <a:endParaRPr lang="en-US"/>
          </a:p>
        </p:txBody>
      </p:sp>
      <p:sp>
        <p:nvSpPr>
          <p:cNvPr id="4" name="Footer Placeholder 3">
            <a:extLst>
              <a:ext uri="{FF2B5EF4-FFF2-40B4-BE49-F238E27FC236}">
                <a16:creationId xmlns:a16="http://schemas.microsoft.com/office/drawing/2014/main" id="{A9E4A05D-7F8D-7D57-8B4C-6A53846394FE}"/>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016E7720-606C-C8BA-F317-78231C8747B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CC2D480-3C0C-449D-86EF-11B958EBAB8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6EFAFC-AA5E-4047-7833-153EFC40BF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solidFill>
                  <a:schemeClr val="tx1"/>
                </a:solidFill>
                <a:latin typeface="+mn-lt"/>
              </a:defRPr>
            </a:lvl1pPr>
          </a:lstStyle>
          <a:p>
            <a:pPr>
              <a:defRPr/>
            </a:pPr>
            <a:endParaRPr lang="en-US"/>
          </a:p>
        </p:txBody>
      </p:sp>
      <p:sp>
        <p:nvSpPr>
          <p:cNvPr id="3" name="Date Placeholder 2">
            <a:extLst>
              <a:ext uri="{FF2B5EF4-FFF2-40B4-BE49-F238E27FC236}">
                <a16:creationId xmlns:a16="http://schemas.microsoft.com/office/drawing/2014/main" id="{0ADFA2D3-A057-D10E-31EE-AF1EFA04619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solidFill>
                  <a:schemeClr val="tx1"/>
                </a:solidFill>
                <a:latin typeface="+mn-lt"/>
              </a:defRPr>
            </a:lvl1pPr>
          </a:lstStyle>
          <a:p>
            <a:pPr>
              <a:defRPr/>
            </a:pPr>
            <a:fld id="{C04E5AFB-3012-4216-B782-702F44FA8D83}" type="datetimeFigureOut">
              <a:rPr lang="en-US"/>
              <a:pPr>
                <a:defRPr/>
              </a:pPr>
              <a:t>12/7/2025</a:t>
            </a:fld>
            <a:endParaRPr lang="en-US"/>
          </a:p>
        </p:txBody>
      </p:sp>
      <p:sp>
        <p:nvSpPr>
          <p:cNvPr id="4" name="Slide Image Placeholder 3">
            <a:extLst>
              <a:ext uri="{FF2B5EF4-FFF2-40B4-BE49-F238E27FC236}">
                <a16:creationId xmlns:a16="http://schemas.microsoft.com/office/drawing/2014/main" id="{7C58C483-EC6F-A138-3D82-07E3A5135B6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30B6515-E7EA-9BE0-6915-B7A9E62CEB8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FDE9C22-96BD-4117-95B2-790D4F383EB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solidFill>
                  <a:schemeClr val="tx1"/>
                </a:solidFill>
                <a:latin typeface="+mn-lt"/>
              </a:defRPr>
            </a:lvl1pPr>
          </a:lstStyle>
          <a:p>
            <a:pPr>
              <a:defRPr/>
            </a:pPr>
            <a:endParaRPr lang="en-US"/>
          </a:p>
        </p:txBody>
      </p:sp>
      <p:sp>
        <p:nvSpPr>
          <p:cNvPr id="7" name="Slide Number Placeholder 6">
            <a:extLst>
              <a:ext uri="{FF2B5EF4-FFF2-40B4-BE49-F238E27FC236}">
                <a16:creationId xmlns:a16="http://schemas.microsoft.com/office/drawing/2014/main" id="{710D98DE-DF44-4D73-AA9D-FDA4B16DF56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04D55F6-1582-4960-A293-890D191446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2"/>
        </a:solidFill>
        <a:latin typeface="+mn-lt"/>
        <a:ea typeface="+mn-ea"/>
        <a:cs typeface="+mn-cs"/>
      </a:defRPr>
    </a:lvl1pPr>
    <a:lvl2pPr marL="457200" algn="l" rtl="0" eaLnBrk="0" fontAlgn="base" hangingPunct="0">
      <a:spcBef>
        <a:spcPct val="30000"/>
      </a:spcBef>
      <a:spcAft>
        <a:spcPct val="0"/>
      </a:spcAft>
      <a:defRPr sz="1200" kern="1200">
        <a:solidFill>
          <a:schemeClr val="tx2"/>
        </a:solidFill>
        <a:latin typeface="+mn-lt"/>
        <a:ea typeface="+mn-ea"/>
        <a:cs typeface="+mn-cs"/>
      </a:defRPr>
    </a:lvl2pPr>
    <a:lvl3pPr marL="914400" algn="l" rtl="0" eaLnBrk="0" fontAlgn="base" hangingPunct="0">
      <a:spcBef>
        <a:spcPct val="30000"/>
      </a:spcBef>
      <a:spcAft>
        <a:spcPct val="0"/>
      </a:spcAft>
      <a:defRPr sz="1200" kern="1200">
        <a:solidFill>
          <a:schemeClr val="tx2"/>
        </a:solidFill>
        <a:latin typeface="+mn-lt"/>
        <a:ea typeface="+mn-ea"/>
        <a:cs typeface="+mn-cs"/>
      </a:defRPr>
    </a:lvl3pPr>
    <a:lvl4pPr marL="1371600" algn="l" rtl="0" eaLnBrk="0" fontAlgn="base" hangingPunct="0">
      <a:spcBef>
        <a:spcPct val="30000"/>
      </a:spcBef>
      <a:spcAft>
        <a:spcPct val="0"/>
      </a:spcAft>
      <a:defRPr sz="1200" kern="1200">
        <a:solidFill>
          <a:schemeClr val="tx2"/>
        </a:solidFill>
        <a:latin typeface="+mn-lt"/>
        <a:ea typeface="+mn-ea"/>
        <a:cs typeface="+mn-cs"/>
      </a:defRPr>
    </a:lvl4pPr>
    <a:lvl5pPr marL="1828800" algn="l" rtl="0" eaLnBrk="0" fontAlgn="base" hangingPunct="0">
      <a:spcBef>
        <a:spcPct val="30000"/>
      </a:spcBef>
      <a:spcAft>
        <a:spcPct val="0"/>
      </a:spcAft>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voice over on this page.</a:t>
            </a:r>
          </a:p>
        </p:txBody>
      </p:sp>
      <p:sp>
        <p:nvSpPr>
          <p:cNvPr id="4" name="Slide Number Placeholder 3"/>
          <p:cNvSpPr>
            <a:spLocks noGrp="1"/>
          </p:cNvSpPr>
          <p:nvPr>
            <p:ph type="sldNum" sz="quarter" idx="5"/>
          </p:nvPr>
        </p:nvSpPr>
        <p:spPr/>
        <p:txBody>
          <a:bodyPr/>
          <a:lstStyle/>
          <a:p>
            <a:pPr>
              <a:defRPr/>
            </a:pPr>
            <a:fld id="{E04D55F6-1582-4960-A293-890D191446BD}" type="slidenum">
              <a:rPr lang="en-US" altLang="en-US" smtClean="0"/>
              <a:pPr>
                <a:defRPr/>
              </a:pPr>
              <a:t>15</a:t>
            </a:fld>
            <a:endParaRPr lang="en-US" altLang="en-US"/>
          </a:p>
        </p:txBody>
      </p:sp>
    </p:spTree>
    <p:extLst>
      <p:ext uri="{BB962C8B-B14F-4D97-AF65-F5344CB8AC3E}">
        <p14:creationId xmlns:p14="http://schemas.microsoft.com/office/powerpoint/2010/main" val="3697076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1977" y="1600201"/>
            <a:ext cx="6248400" cy="2680127"/>
          </a:xfrm>
          <a:noFill/>
          <a:effectLst>
            <a:softEdge rad="31750"/>
          </a:effectLst>
        </p:spPr>
        <p:txBody>
          <a:bodyPr>
            <a:noAutofit/>
          </a:bodyPr>
          <a:lstStyle>
            <a:lvl1pPr>
              <a:defRPr sz="54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1821976" y="4344916"/>
            <a:ext cx="5638800"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a:extLst>
              <a:ext uri="{FF2B5EF4-FFF2-40B4-BE49-F238E27FC236}">
                <a16:creationId xmlns:a16="http://schemas.microsoft.com/office/drawing/2014/main" id="{2A3AF294-2F9D-6A31-8BD5-7E958D9314AB}"/>
              </a:ext>
            </a:extLst>
          </p:cNvPr>
          <p:cNvSpPr>
            <a:spLocks noGrp="1"/>
          </p:cNvSpPr>
          <p:nvPr>
            <p:ph type="dt" sz="half" idx="10"/>
          </p:nvPr>
        </p:nvSpPr>
        <p:spPr>
          <a:xfrm>
            <a:off x="3525838" y="6356350"/>
            <a:ext cx="914400" cy="365125"/>
          </a:xfrm>
        </p:spPr>
        <p:txBody>
          <a:bodyPr/>
          <a:lstStyle>
            <a:lvl1pPr>
              <a:defRPr>
                <a:solidFill>
                  <a:schemeClr val="bg1"/>
                </a:solidFill>
              </a:defRPr>
            </a:lvl1pPr>
          </a:lstStyle>
          <a:p>
            <a:pPr>
              <a:defRPr/>
            </a:pPr>
            <a:fld id="{C6C64867-5679-440A-BABC-FB3D4397E12C}" type="datetime1">
              <a:rPr lang="en-US"/>
              <a:pPr>
                <a:defRPr/>
              </a:pPr>
              <a:t>12/7/2025</a:t>
            </a:fld>
            <a:endParaRPr lang="en-US" dirty="0"/>
          </a:p>
        </p:txBody>
      </p:sp>
      <p:sp>
        <p:nvSpPr>
          <p:cNvPr id="5" name="Footer Placeholder 4">
            <a:extLst>
              <a:ext uri="{FF2B5EF4-FFF2-40B4-BE49-F238E27FC236}">
                <a16:creationId xmlns:a16="http://schemas.microsoft.com/office/drawing/2014/main" id="{5FC23A77-C0C5-26AF-EE2A-8FCC3A8C46E8}"/>
              </a:ext>
            </a:extLst>
          </p:cNvPr>
          <p:cNvSpPr>
            <a:spLocks noGrp="1"/>
          </p:cNvSpPr>
          <p:nvPr>
            <p:ph type="ftr" sz="quarter" idx="11"/>
          </p:nvPr>
        </p:nvSpPr>
        <p:spPr>
          <a:xfrm>
            <a:off x="4587875" y="6356350"/>
            <a:ext cx="2981325" cy="365125"/>
          </a:xfrm>
        </p:spPr>
        <p:txBody>
          <a:bodyPr/>
          <a:lstStyle>
            <a:lvl1pPr>
              <a:defRPr>
                <a:solidFill>
                  <a:schemeClr val="bg1"/>
                </a:solidFill>
              </a:defRPr>
            </a:lvl1pPr>
          </a:lstStyle>
          <a:p>
            <a:pPr>
              <a:defRPr/>
            </a:pPr>
            <a:r>
              <a:rPr lang="en-US"/>
              <a:t>2017-2018</a:t>
            </a:r>
          </a:p>
        </p:txBody>
      </p:sp>
      <p:sp>
        <p:nvSpPr>
          <p:cNvPr id="6" name="Slide Number Placeholder 5">
            <a:extLst>
              <a:ext uri="{FF2B5EF4-FFF2-40B4-BE49-F238E27FC236}">
                <a16:creationId xmlns:a16="http://schemas.microsoft.com/office/drawing/2014/main" id="{1F9265F0-82D3-D2D6-1AB1-D583BF8A42FA}"/>
              </a:ext>
            </a:extLst>
          </p:cNvPr>
          <p:cNvSpPr>
            <a:spLocks noGrp="1"/>
          </p:cNvSpPr>
          <p:nvPr>
            <p:ph type="sldNum" sz="quarter" idx="12"/>
          </p:nvPr>
        </p:nvSpPr>
        <p:spPr>
          <a:xfrm>
            <a:off x="7716838" y="6356350"/>
            <a:ext cx="457200" cy="365125"/>
          </a:xfrm>
        </p:spPr>
        <p:txBody>
          <a:bodyPr/>
          <a:lstStyle>
            <a:lvl1pPr>
              <a:defRPr>
                <a:solidFill>
                  <a:schemeClr val="bg1"/>
                </a:solidFill>
              </a:defRPr>
            </a:lvl1pPr>
          </a:lstStyle>
          <a:p>
            <a:pPr>
              <a:defRPr/>
            </a:pPr>
            <a:fld id="{B3E985E4-74FD-4274-93E4-825EADBF9801}" type="slidenum">
              <a:rPr lang="en-US" altLang="en-US"/>
              <a:pPr>
                <a:defRPr/>
              </a:pPr>
              <a:t>‹#›</a:t>
            </a:fld>
            <a:endParaRPr lang="en-US" altLang="en-US"/>
          </a:p>
        </p:txBody>
      </p:sp>
    </p:spTree>
    <p:extLst>
      <p:ext uri="{BB962C8B-B14F-4D97-AF65-F5344CB8AC3E}">
        <p14:creationId xmlns:p14="http://schemas.microsoft.com/office/powerpoint/2010/main" val="273905672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8733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Content Placeholder 2"/>
          <p:cNvSpPr>
            <a:spLocks noGrp="1"/>
          </p:cNvSpPr>
          <p:nvPr>
            <p:ph idx="1"/>
          </p:nvPr>
        </p:nvSpPr>
        <p:spPr>
          <a:xfrm>
            <a:off x="457200" y="1600201"/>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3616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E213B4F-B3CA-EDC7-694F-CAB17BA3E933}"/>
              </a:ext>
            </a:extLst>
          </p:cNvPr>
          <p:cNvSpPr>
            <a:spLocks noGrp="1" noChangeArrowheads="1"/>
          </p:cNvSpPr>
          <p:nvPr>
            <p:ph type="title"/>
          </p:nvPr>
        </p:nvSpPr>
        <p:spPr bwMode="auto">
          <a:xfrm>
            <a:off x="1195388" y="177800"/>
            <a:ext cx="733901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278DDED-6328-DC1D-6144-5D2AB68DFE40}"/>
              </a:ext>
            </a:extLst>
          </p:cNvPr>
          <p:cNvSpPr>
            <a:spLocks noGrp="1" noChangeArrowheads="1"/>
          </p:cNvSpPr>
          <p:nvPr>
            <p:ph type="body" idx="1"/>
          </p:nvPr>
        </p:nvSpPr>
        <p:spPr bwMode="auto">
          <a:xfrm>
            <a:off x="1195388" y="1600200"/>
            <a:ext cx="73390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7A55EE9-615B-5349-0B7C-E18BD61BFDE7}"/>
              </a:ext>
            </a:extLst>
          </p:cNvPr>
          <p:cNvSpPr>
            <a:spLocks noGrp="1"/>
          </p:cNvSpPr>
          <p:nvPr>
            <p:ph type="dt" sz="half" idx="2"/>
          </p:nvPr>
        </p:nvSpPr>
        <p:spPr>
          <a:xfrm>
            <a:off x="3886200" y="6316663"/>
            <a:ext cx="914400" cy="365125"/>
          </a:xfrm>
          <a:prstGeom prst="rect">
            <a:avLst/>
          </a:prstGeom>
        </p:spPr>
        <p:txBody>
          <a:bodyPr vert="horz" lIns="91440" tIns="45720" rIns="91440" bIns="45720" rtlCol="0" anchor="ctr"/>
          <a:lstStyle>
            <a:lvl1pPr algn="l" eaLnBrk="1" fontAlgn="auto" hangingPunct="1">
              <a:spcBef>
                <a:spcPts val="0"/>
              </a:spcBef>
              <a:spcAft>
                <a:spcPts val="0"/>
              </a:spcAft>
              <a:defRPr sz="1100" cap="all" baseline="0">
                <a:solidFill>
                  <a:schemeClr val="tx1"/>
                </a:solidFill>
                <a:latin typeface="+mn-lt"/>
              </a:defRPr>
            </a:lvl1pPr>
          </a:lstStyle>
          <a:p>
            <a:pPr>
              <a:defRPr/>
            </a:pPr>
            <a:fld id="{6FBAED48-7EFD-44C9-8A74-8BAA54F132F8}" type="datetime1">
              <a:rPr lang="en-US"/>
              <a:pPr>
                <a:defRPr/>
              </a:pPr>
              <a:t>12/7/2025</a:t>
            </a:fld>
            <a:endParaRPr lang="en-US" dirty="0"/>
          </a:p>
        </p:txBody>
      </p:sp>
      <p:sp>
        <p:nvSpPr>
          <p:cNvPr id="5" name="Footer Placeholder 4">
            <a:extLst>
              <a:ext uri="{FF2B5EF4-FFF2-40B4-BE49-F238E27FC236}">
                <a16:creationId xmlns:a16="http://schemas.microsoft.com/office/drawing/2014/main" id="{D4530694-ABFD-4320-F096-FE87FFCA8175}"/>
              </a:ext>
            </a:extLst>
          </p:cNvPr>
          <p:cNvSpPr>
            <a:spLocks noGrp="1"/>
          </p:cNvSpPr>
          <p:nvPr>
            <p:ph type="ftr" sz="quarter" idx="3"/>
          </p:nvPr>
        </p:nvSpPr>
        <p:spPr>
          <a:xfrm>
            <a:off x="4948238" y="6316663"/>
            <a:ext cx="2981325" cy="365125"/>
          </a:xfrm>
          <a:prstGeom prst="rect">
            <a:avLst/>
          </a:prstGeom>
        </p:spPr>
        <p:txBody>
          <a:bodyPr vert="horz" lIns="91440" tIns="45720" rIns="91440" bIns="45720" rtlCol="0" anchor="ctr"/>
          <a:lstStyle>
            <a:lvl1pPr algn="ctr" eaLnBrk="1" fontAlgn="auto" hangingPunct="1">
              <a:spcBef>
                <a:spcPts val="0"/>
              </a:spcBef>
              <a:spcAft>
                <a:spcPts val="0"/>
              </a:spcAft>
              <a:defRPr sz="1100" cap="all" baseline="0">
                <a:solidFill>
                  <a:schemeClr val="tx1"/>
                </a:solidFill>
                <a:latin typeface="+mn-lt"/>
              </a:defRPr>
            </a:lvl1pPr>
          </a:lstStyle>
          <a:p>
            <a:pPr>
              <a:defRPr/>
            </a:pPr>
            <a:r>
              <a:rPr lang="en-US"/>
              <a:t>2017-2018</a:t>
            </a:r>
          </a:p>
        </p:txBody>
      </p:sp>
      <p:sp>
        <p:nvSpPr>
          <p:cNvPr id="6" name="Slide Number Placeholder 5">
            <a:extLst>
              <a:ext uri="{FF2B5EF4-FFF2-40B4-BE49-F238E27FC236}">
                <a16:creationId xmlns:a16="http://schemas.microsoft.com/office/drawing/2014/main" id="{58BB9D4C-E09E-D445-6C7F-59AA151B5A22}"/>
              </a:ext>
            </a:extLst>
          </p:cNvPr>
          <p:cNvSpPr>
            <a:spLocks noGrp="1"/>
          </p:cNvSpPr>
          <p:nvPr>
            <p:ph type="sldNum" sz="quarter" idx="4"/>
          </p:nvPr>
        </p:nvSpPr>
        <p:spPr>
          <a:xfrm>
            <a:off x="8077200" y="6316663"/>
            <a:ext cx="457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latin typeface="Arial" panose="020B0604020202020204" pitchFamily="34" charset="0"/>
              </a:defRPr>
            </a:lvl1pPr>
          </a:lstStyle>
          <a:p>
            <a:pPr>
              <a:defRPr/>
            </a:pPr>
            <a:fld id="{7EF34788-7B25-4270-8149-8F984BB54B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Lst>
  <p:transition spd="med">
    <p:fade/>
  </p:transition>
  <p:hf sldNum="0" hdr="0" dt="0"/>
  <p:txStyles>
    <p:title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Arial" panose="020B0604020202020204" pitchFamily="34" charset="0"/>
        </a:defRPr>
      </a:lvl2pPr>
      <a:lvl3pPr algn="l" rtl="0" eaLnBrk="0" fontAlgn="base" hangingPunct="0">
        <a:lnSpc>
          <a:spcPct val="90000"/>
        </a:lnSpc>
        <a:spcBef>
          <a:spcPct val="0"/>
        </a:spcBef>
        <a:spcAft>
          <a:spcPct val="0"/>
        </a:spcAft>
        <a:defRPr sz="3600">
          <a:solidFill>
            <a:schemeClr val="tx2"/>
          </a:solidFill>
          <a:latin typeface="Arial" panose="020B0604020202020204" pitchFamily="34" charset="0"/>
        </a:defRPr>
      </a:lvl3pPr>
      <a:lvl4pPr algn="l" rtl="0" eaLnBrk="0" fontAlgn="base" hangingPunct="0">
        <a:lnSpc>
          <a:spcPct val="90000"/>
        </a:lnSpc>
        <a:spcBef>
          <a:spcPct val="0"/>
        </a:spcBef>
        <a:spcAft>
          <a:spcPct val="0"/>
        </a:spcAft>
        <a:defRPr sz="3600">
          <a:solidFill>
            <a:schemeClr val="tx2"/>
          </a:solidFill>
          <a:latin typeface="Arial" panose="020B0604020202020204" pitchFamily="34" charset="0"/>
        </a:defRPr>
      </a:lvl4pPr>
      <a:lvl5pPr algn="l" rtl="0" eaLnBrk="0" fontAlgn="base" hangingPunct="0">
        <a:lnSpc>
          <a:spcPct val="90000"/>
        </a:lnSpc>
        <a:spcBef>
          <a:spcPct val="0"/>
        </a:spcBef>
        <a:spcAft>
          <a:spcPct val="0"/>
        </a:spcAft>
        <a:defRPr sz="3600">
          <a:solidFill>
            <a:schemeClr val="tx2"/>
          </a:solidFill>
          <a:latin typeface="Arial" panose="020B0604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p:titleStyle>
    <p:body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5">
            <a:extLst>
              <a:ext uri="{FF2B5EF4-FFF2-40B4-BE49-F238E27FC236}">
                <a16:creationId xmlns:a16="http://schemas.microsoft.com/office/drawing/2014/main" id="{D5835633-CA32-8BD0-D29A-3F756C340FB2}"/>
              </a:ext>
            </a:extLst>
          </p:cNvPr>
          <p:cNvSpPr>
            <a:spLocks noGrp="1" noChangeArrowheads="1"/>
          </p:cNvSpPr>
          <p:nvPr>
            <p:ph idx="1"/>
          </p:nvPr>
        </p:nvSpPr>
        <p:spPr>
          <a:xfrm>
            <a:off x="1066800" y="2743200"/>
            <a:ext cx="8001000" cy="2838450"/>
          </a:xfrm>
        </p:spPr>
        <p:txBody>
          <a:bodyPr/>
          <a:lstStyle/>
          <a:p>
            <a:pPr marL="0" indent="0" algn="ctr" eaLnBrk="1" hangingPunct="1">
              <a:buFont typeface="Euphemia" panose="020B0503040102020104" pitchFamily="34" charset="0"/>
              <a:buNone/>
            </a:pPr>
            <a:r>
              <a:rPr lang="en-US" altLang="en-US" sz="3600"/>
              <a:t>RA Update 2026 </a:t>
            </a:r>
          </a:p>
          <a:p>
            <a:pPr marL="0" indent="0" algn="ctr" eaLnBrk="1" hangingPunct="1">
              <a:buFont typeface="Euphemia" panose="020B0503040102020104" pitchFamily="34" charset="0"/>
              <a:buNone/>
            </a:pPr>
            <a:r>
              <a:rPr lang="en-US" altLang="en-US" sz="3600"/>
              <a:t>Team Captains Meeting Minutes</a:t>
            </a:r>
          </a:p>
          <a:p>
            <a:pPr marL="0" indent="0" algn="ctr" eaLnBrk="1" hangingPunct="1">
              <a:buFont typeface="Euphemia" panose="020B0503040102020104" pitchFamily="34" charset="0"/>
              <a:buNone/>
            </a:pPr>
            <a:r>
              <a:rPr lang="en-US" altLang="en-US" sz="3600"/>
              <a:t>Take 2</a:t>
            </a:r>
          </a:p>
        </p:txBody>
      </p:sp>
      <p:sp>
        <p:nvSpPr>
          <p:cNvPr id="7171" name="Footer Placeholder 3">
            <a:extLst>
              <a:ext uri="{FF2B5EF4-FFF2-40B4-BE49-F238E27FC236}">
                <a16:creationId xmlns:a16="http://schemas.microsoft.com/office/drawing/2014/main" id="{3EC2C3B3-37C3-4911-632D-922BE0D66AB7}"/>
              </a:ext>
            </a:extLst>
          </p:cNvPr>
          <p:cNvSpPr>
            <a:spLocks noGrp="1" noChangeArrowheads="1"/>
          </p:cNvSpPr>
          <p:nvPr>
            <p:ph type="ftr" sz="quarter" idx="3"/>
          </p:nvPr>
        </p:nvSpPr>
        <p:spPr bwMode="auto">
          <a:xfrm>
            <a:off x="7543800" y="6373813"/>
            <a:ext cx="1371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l" eaLnBrk="0" fontAlgn="base" hangingPunct="0">
              <a:spcBef>
                <a:spcPct val="0"/>
              </a:spcBef>
              <a:spcAft>
                <a:spcPct val="0"/>
              </a:spcAft>
            </a:pPr>
            <a:r>
              <a:rPr lang="en-US" altLang="en-US" sz="1200" b="1" cap="none">
                <a:latin typeface="Arial" panose="020B0604020202020204" pitchFamily="34" charset="0"/>
                <a:cs typeface="Arial" panose="020B0604020202020204" pitchFamily="34" charset="0"/>
              </a:rPr>
              <a:t>2026</a:t>
            </a:r>
          </a:p>
        </p:txBody>
      </p:sp>
      <p:pic>
        <p:nvPicPr>
          <p:cNvPr id="7172" name="Picture 2">
            <a:extLst>
              <a:ext uri="{FF2B5EF4-FFF2-40B4-BE49-F238E27FC236}">
                <a16:creationId xmlns:a16="http://schemas.microsoft.com/office/drawing/2014/main" id="{22D4CDAE-5182-57D9-DE90-6193527D4C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0638" y="346075"/>
            <a:ext cx="52911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a:hlinkClick r:id="" action="ppaction://media"/>
            <a:extLst>
              <a:ext uri="{FF2B5EF4-FFF2-40B4-BE49-F238E27FC236}">
                <a16:creationId xmlns:a16="http://schemas.microsoft.com/office/drawing/2014/main" id="{97E6189E-720B-A2BA-74AF-1B89BD1F1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5905500"/>
            <a:ext cx="487363" cy="487363"/>
          </a:xfrm>
          <a:prstGeom prst="rect">
            <a:avLst/>
          </a:prstGeom>
        </p:spPr>
      </p:pic>
    </p:spTree>
  </p:cSld>
  <p:clrMapOvr>
    <a:masterClrMapping/>
  </p:clrMapOvr>
  <p:transition spd="med" advTm="189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528D0161-BD1D-7521-87B6-ED78EFC4519A}"/>
              </a:ext>
            </a:extLst>
          </p:cNvPr>
          <p:cNvSpPr txBox="1">
            <a:spLocks noChangeArrowheads="1"/>
          </p:cNvSpPr>
          <p:nvPr/>
        </p:nvSpPr>
        <p:spPr>
          <a:xfrm>
            <a:off x="228600" y="762000"/>
            <a:ext cx="8818563"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sz="3200" b="1" dirty="0"/>
              <a:t>RA Update: Team Captains Meeting Minutes Take 2</a:t>
            </a:r>
          </a:p>
          <a:p>
            <a:pPr marL="285750" indent="-285750">
              <a:buFont typeface="Arial" panose="020B0604020202020204" pitchFamily="34" charset="0"/>
              <a:buChar char="•"/>
              <a:defRPr/>
            </a:pPr>
            <a:endParaRPr lang="en-US" dirty="0">
              <a:solidFill>
                <a:srgbClr val="000000"/>
              </a:solidFill>
            </a:endParaRPr>
          </a:p>
          <a:p>
            <a:pPr>
              <a:buFont typeface="Wingdings" panose="05000000000000000000" pitchFamily="2" charset="2"/>
              <a:buChar char="Ø"/>
              <a:defRPr/>
            </a:pPr>
            <a:r>
              <a:rPr lang="en-US" dirty="0">
                <a:solidFill>
                  <a:srgbClr val="000000"/>
                </a:solidFill>
              </a:rPr>
              <a:t>The Program/Minutes forms are required documents and must be included in the event document packet submitted to U.S. Ski &amp; Snowboard. </a:t>
            </a:r>
            <a:br>
              <a:rPr lang="en-US" dirty="0">
                <a:solidFill>
                  <a:srgbClr val="000000"/>
                </a:solidFill>
              </a:rPr>
            </a:br>
            <a:endParaRPr lang="en-US" dirty="0">
              <a:solidFill>
                <a:srgbClr val="000000"/>
              </a:solidFill>
            </a:endParaRPr>
          </a:p>
          <a:p>
            <a:pPr lvl="1">
              <a:buFont typeface="Wingdings" panose="05000000000000000000" pitchFamily="2" charset="2"/>
              <a:buChar char="Ø"/>
              <a:defRPr/>
            </a:pPr>
            <a:r>
              <a:rPr lang="en-US" sz="2000" i="1" dirty="0">
                <a:solidFill>
                  <a:srgbClr val="000000"/>
                </a:solidFill>
              </a:rPr>
              <a:t>The Attendance list should be used for all events but is not included in the event document packet submitted to U.S. Ski &amp; Snowboard; it is filed in the Organizer’s event document file. </a:t>
            </a:r>
            <a:br>
              <a:rPr lang="en-US" sz="2000" i="1" dirty="0">
                <a:solidFill>
                  <a:srgbClr val="000000"/>
                </a:solidFill>
              </a:rPr>
            </a:br>
            <a:endParaRPr lang="en-US" sz="2000" dirty="0"/>
          </a:p>
          <a:p>
            <a:pPr>
              <a:spcBef>
                <a:spcPts val="600"/>
              </a:spcBef>
              <a:spcAft>
                <a:spcPts val="0"/>
              </a:spcAft>
              <a:buFont typeface="Wingdings" panose="05000000000000000000" pitchFamily="2" charset="2"/>
              <a:buChar char="Ø"/>
              <a:defRPr/>
            </a:pPr>
            <a:r>
              <a:rPr lang="en-US" b="1" i="1" dirty="0">
                <a:solidFill>
                  <a:srgbClr val="1A21A6"/>
                </a:solidFill>
              </a:rPr>
              <a:t>MINUTES MUST NOT INCLUDE OPINIONS AND </a:t>
            </a:r>
            <a:r>
              <a:rPr lang="en-US" b="1" i="1" u="sng" dirty="0">
                <a:solidFill>
                  <a:srgbClr val="1A21A6"/>
                </a:solidFill>
              </a:rPr>
              <a:t>MUST BE SIGNED </a:t>
            </a:r>
            <a:r>
              <a:rPr lang="en-US" b="1" i="1" dirty="0">
                <a:solidFill>
                  <a:srgbClr val="1A21A6"/>
                </a:solidFill>
              </a:rPr>
              <a:t>BY THE RACE ADMINISTRATOR!</a:t>
            </a:r>
            <a:endParaRPr lang="en-US" dirty="0"/>
          </a:p>
          <a:p>
            <a:pPr marL="0" indent="0">
              <a:buFont typeface="Euphemia" panose="020B0503040102020104" pitchFamily="34" charset="0"/>
              <a:buNone/>
              <a:defRPr/>
            </a:pPr>
            <a:br>
              <a:rPr lang="en-US" sz="1400" dirty="0"/>
            </a:br>
            <a:endParaRPr lang="en-US" altLang="en-US" sz="1400" dirty="0"/>
          </a:p>
        </p:txBody>
      </p:sp>
      <p:pic>
        <p:nvPicPr>
          <p:cNvPr id="16387" name="Content Placeholder 10">
            <a:extLst>
              <a:ext uri="{FF2B5EF4-FFF2-40B4-BE49-F238E27FC236}">
                <a16:creationId xmlns:a16="http://schemas.microsoft.com/office/drawing/2014/main" id="{5E0C6980-4884-A6A7-D7B0-23545067A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0">
            <a:hlinkClick r:id="" action="ppaction://media"/>
            <a:extLst>
              <a:ext uri="{FF2B5EF4-FFF2-40B4-BE49-F238E27FC236}">
                <a16:creationId xmlns:a16="http://schemas.microsoft.com/office/drawing/2014/main" id="{2882F80C-A7C7-1659-0ACE-58A775F5D2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048375"/>
            <a:ext cx="487363" cy="487363"/>
          </a:xfrm>
          <a:prstGeom prst="rect">
            <a:avLst/>
          </a:prstGeom>
        </p:spPr>
      </p:pic>
    </p:spTree>
  </p:cSld>
  <p:clrMapOvr>
    <a:masterClrMapping/>
  </p:clrMapOvr>
  <p:transition advTm="23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10">
            <a:extLst>
              <a:ext uri="{FF2B5EF4-FFF2-40B4-BE49-F238E27FC236}">
                <a16:creationId xmlns:a16="http://schemas.microsoft.com/office/drawing/2014/main" id="{CB68E64F-0CBE-6EA1-A269-471813929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25" y="555625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5">
            <a:extLst>
              <a:ext uri="{FF2B5EF4-FFF2-40B4-BE49-F238E27FC236}">
                <a16:creationId xmlns:a16="http://schemas.microsoft.com/office/drawing/2014/main" id="{F86BA347-319E-F4A9-7DE1-20F6995ACF59}"/>
              </a:ext>
            </a:extLst>
          </p:cNvPr>
          <p:cNvSpPr txBox="1">
            <a:spLocks noChangeArrowheads="1"/>
          </p:cNvSpPr>
          <p:nvPr/>
        </p:nvSpPr>
        <p:spPr>
          <a:xfrm>
            <a:off x="31750" y="304800"/>
            <a:ext cx="9080500"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b="1" dirty="0"/>
              <a:t>RA Update: Team Captains Meeting Minutes Take 2</a:t>
            </a:r>
            <a:endParaRPr lang="en-US" altLang="en-US" sz="800" b="1" dirty="0"/>
          </a:p>
          <a:p>
            <a:pPr eaLnBrk="1" hangingPunct="1">
              <a:defRPr/>
            </a:pPr>
            <a:r>
              <a:rPr lang="en-US" altLang="en-US" dirty="0"/>
              <a:t>Example #1: National Program</a:t>
            </a:r>
          </a:p>
          <a:p>
            <a:pPr eaLnBrk="1" hangingPunct="1">
              <a:defRPr/>
            </a:pPr>
            <a:endParaRPr lang="en-US" altLang="en-US" dirty="0"/>
          </a:p>
          <a:p>
            <a:pPr eaLnBrk="1" hangingPunct="1">
              <a:defRPr/>
            </a:pPr>
            <a:endParaRPr lang="en-US" altLang="en-US" dirty="0"/>
          </a:p>
        </p:txBody>
      </p:sp>
      <p:pic>
        <p:nvPicPr>
          <p:cNvPr id="17412" name="Picture 2" descr="A close-up of a list&#10;&#10;AI-generated content may be incorrect.">
            <a:extLst>
              <a:ext uri="{FF2B5EF4-FFF2-40B4-BE49-F238E27FC236}">
                <a16:creationId xmlns:a16="http://schemas.microsoft.com/office/drawing/2014/main" id="{32A57238-CD0E-C277-EA58-D9D6562EC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 y="1371600"/>
            <a:ext cx="81438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
            <a:hlinkClick r:id="" action="ppaction://media"/>
            <a:extLst>
              <a:ext uri="{FF2B5EF4-FFF2-40B4-BE49-F238E27FC236}">
                <a16:creationId xmlns:a16="http://schemas.microsoft.com/office/drawing/2014/main" id="{D268081E-C906-4313-97EE-41F2E29FD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309518"/>
            <a:ext cx="487363" cy="487363"/>
          </a:xfrm>
          <a:prstGeom prst="rect">
            <a:avLst/>
          </a:prstGeom>
        </p:spPr>
      </p:pic>
    </p:spTree>
  </p:cSld>
  <p:clrMapOvr>
    <a:masterClrMapping/>
  </p:clrMapOvr>
  <p:transition advTm="709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10">
            <a:extLst>
              <a:ext uri="{FF2B5EF4-FFF2-40B4-BE49-F238E27FC236}">
                <a16:creationId xmlns:a16="http://schemas.microsoft.com/office/drawing/2014/main" id="{7169F921-F181-ED2B-B87A-5BB5062B5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75" y="5665788"/>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5">
            <a:extLst>
              <a:ext uri="{FF2B5EF4-FFF2-40B4-BE49-F238E27FC236}">
                <a16:creationId xmlns:a16="http://schemas.microsoft.com/office/drawing/2014/main" id="{8D559D72-8AD4-22B3-F587-3B7DCFD615D8}"/>
              </a:ext>
            </a:extLst>
          </p:cNvPr>
          <p:cNvSpPr txBox="1">
            <a:spLocks noChangeArrowheads="1"/>
          </p:cNvSpPr>
          <p:nvPr/>
        </p:nvSpPr>
        <p:spPr>
          <a:xfrm>
            <a:off x="152400" y="152400"/>
            <a:ext cx="8763000"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b="1" dirty="0"/>
              <a:t>RA Update: Team Captains Meeting Minutes Take 2</a:t>
            </a:r>
            <a:endParaRPr lang="en-US" altLang="en-US" sz="800" b="1" dirty="0"/>
          </a:p>
          <a:p>
            <a:pPr eaLnBrk="1" hangingPunct="1">
              <a:defRPr/>
            </a:pPr>
            <a:r>
              <a:rPr lang="en-US" altLang="en-US" dirty="0"/>
              <a:t>Example #2: FIS Example</a:t>
            </a:r>
          </a:p>
          <a:p>
            <a:pPr eaLnBrk="1" hangingPunct="1">
              <a:defRPr/>
            </a:pPr>
            <a:endParaRPr lang="en-US" altLang="en-US" dirty="0"/>
          </a:p>
          <a:p>
            <a:pPr eaLnBrk="1" hangingPunct="1">
              <a:defRPr/>
            </a:pPr>
            <a:endParaRPr lang="en-US" altLang="en-US" dirty="0"/>
          </a:p>
        </p:txBody>
      </p:sp>
      <p:pic>
        <p:nvPicPr>
          <p:cNvPr id="18436" name="Picture 5" descr="A close-up of a email&#10;&#10;AI-generated content may be incorrect.">
            <a:extLst>
              <a:ext uri="{FF2B5EF4-FFF2-40B4-BE49-F238E27FC236}">
                <a16:creationId xmlns:a16="http://schemas.microsoft.com/office/drawing/2014/main" id="{6546BED6-0FE3-4DB3-34E1-AD0C7C67F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1143000"/>
            <a:ext cx="8286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2">
            <a:hlinkClick r:id="" action="ppaction://media"/>
            <a:extLst>
              <a:ext uri="{FF2B5EF4-FFF2-40B4-BE49-F238E27FC236}">
                <a16:creationId xmlns:a16="http://schemas.microsoft.com/office/drawing/2014/main" id="{76E210FD-5E40-A9B3-AC38-301AB9E244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0" y="5867400"/>
            <a:ext cx="487363" cy="487363"/>
          </a:xfrm>
          <a:prstGeom prst="rect">
            <a:avLst/>
          </a:prstGeom>
        </p:spPr>
      </p:pic>
    </p:spTree>
  </p:cSld>
  <p:clrMapOvr>
    <a:masterClrMapping/>
  </p:clrMapOvr>
  <p:transition advTm="49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10">
            <a:extLst>
              <a:ext uri="{FF2B5EF4-FFF2-40B4-BE49-F238E27FC236}">
                <a16:creationId xmlns:a16="http://schemas.microsoft.com/office/drawing/2014/main" id="{4D77D329-925B-57B2-2BC6-E3603F2F8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150" y="560705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5">
            <a:extLst>
              <a:ext uri="{FF2B5EF4-FFF2-40B4-BE49-F238E27FC236}">
                <a16:creationId xmlns:a16="http://schemas.microsoft.com/office/drawing/2014/main" id="{7FE7EECA-C355-F780-4388-318096D871C1}"/>
              </a:ext>
            </a:extLst>
          </p:cNvPr>
          <p:cNvSpPr txBox="1">
            <a:spLocks noChangeArrowheads="1"/>
          </p:cNvSpPr>
          <p:nvPr/>
        </p:nvSpPr>
        <p:spPr>
          <a:xfrm>
            <a:off x="76200" y="209550"/>
            <a:ext cx="8915400"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b="1" dirty="0"/>
              <a:t>RA Update: Team Captains Meeting Minutes Take 2</a:t>
            </a:r>
            <a:endParaRPr lang="en-US" altLang="en-US" sz="800" b="1" dirty="0"/>
          </a:p>
          <a:p>
            <a:pPr eaLnBrk="1" hangingPunct="1">
              <a:defRPr/>
            </a:pPr>
            <a:r>
              <a:rPr lang="en-US" altLang="en-US" dirty="0"/>
              <a:t>Example #3: What we are trying to correct</a:t>
            </a:r>
          </a:p>
          <a:p>
            <a:pPr eaLnBrk="1" hangingPunct="1">
              <a:defRPr/>
            </a:pPr>
            <a:endParaRPr lang="en-US" altLang="en-US" dirty="0"/>
          </a:p>
          <a:p>
            <a:pPr eaLnBrk="1" hangingPunct="1">
              <a:defRPr/>
            </a:pPr>
            <a:endParaRPr lang="en-US" altLang="en-US" dirty="0"/>
          </a:p>
        </p:txBody>
      </p:sp>
      <p:pic>
        <p:nvPicPr>
          <p:cNvPr id="19460" name="Picture 2" descr="A close-up of a document&#10;&#10;AI-generated content may be incorrect.">
            <a:extLst>
              <a:ext uri="{FF2B5EF4-FFF2-40B4-BE49-F238E27FC236}">
                <a16:creationId xmlns:a16="http://schemas.microsoft.com/office/drawing/2014/main" id="{BB6553D2-0072-37CD-3147-8CDE14815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85875"/>
            <a:ext cx="818515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118A791E-228E-B362-2E3C-8FD6B0C80E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6571" y="5867400"/>
            <a:ext cx="487363" cy="487363"/>
          </a:xfrm>
          <a:prstGeom prst="rect">
            <a:avLst/>
          </a:prstGeom>
        </p:spPr>
      </p:pic>
    </p:spTree>
  </p:cSld>
  <p:clrMapOvr>
    <a:masterClrMapping/>
  </p:clrMapOvr>
  <p:transition advTm="280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10">
            <a:extLst>
              <a:ext uri="{FF2B5EF4-FFF2-40B4-BE49-F238E27FC236}">
                <a16:creationId xmlns:a16="http://schemas.microsoft.com/office/drawing/2014/main" id="{41DE8CF3-7B7B-D7CA-A905-C12610231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5">
            <a:extLst>
              <a:ext uri="{FF2B5EF4-FFF2-40B4-BE49-F238E27FC236}">
                <a16:creationId xmlns:a16="http://schemas.microsoft.com/office/drawing/2014/main" id="{B4C7B258-B941-8BA7-9745-4F97456E3EF3}"/>
              </a:ext>
            </a:extLst>
          </p:cNvPr>
          <p:cNvSpPr txBox="1">
            <a:spLocks noChangeArrowheads="1"/>
          </p:cNvSpPr>
          <p:nvPr/>
        </p:nvSpPr>
        <p:spPr>
          <a:xfrm>
            <a:off x="0" y="57150"/>
            <a:ext cx="9067800"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b="1" dirty="0"/>
              <a:t>RA Update: Team Captains Meeting Minutes Take 2</a:t>
            </a:r>
            <a:endParaRPr lang="en-US" altLang="en-US" sz="800" b="1" dirty="0"/>
          </a:p>
          <a:p>
            <a:pPr eaLnBrk="1" hangingPunct="1">
              <a:defRPr/>
            </a:pPr>
            <a:r>
              <a:rPr lang="en-US" altLang="en-US" dirty="0"/>
              <a:t>Example #4: Announcement Section on Front Page of Program</a:t>
            </a:r>
          </a:p>
          <a:p>
            <a:pPr eaLnBrk="1" hangingPunct="1">
              <a:defRPr/>
            </a:pPr>
            <a:endParaRPr lang="en-US" altLang="en-US" dirty="0"/>
          </a:p>
          <a:p>
            <a:pPr eaLnBrk="1" hangingPunct="1">
              <a:defRPr/>
            </a:pPr>
            <a:endParaRPr lang="en-US" altLang="en-US" dirty="0"/>
          </a:p>
        </p:txBody>
      </p:sp>
      <p:pic>
        <p:nvPicPr>
          <p:cNvPr id="20484" name="Picture 2" descr="A close-up of a white card&#10;&#10;Description automatically generated">
            <a:extLst>
              <a:ext uri="{FF2B5EF4-FFF2-40B4-BE49-F238E27FC236}">
                <a16:creationId xmlns:a16="http://schemas.microsoft.com/office/drawing/2014/main" id="{562D5999-2CF8-91C4-1964-9FB8FBCBA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1196975"/>
            <a:ext cx="69119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A close-up of a document&#10;&#10;Description automatically generated">
            <a:extLst>
              <a:ext uri="{FF2B5EF4-FFF2-40B4-BE49-F238E27FC236}">
                <a16:creationId xmlns:a16="http://schemas.microsoft.com/office/drawing/2014/main" id="{64CC38A9-7078-D732-9D54-81164F8C4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2438400"/>
            <a:ext cx="6964363"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5E4E2A3-E762-BA72-1971-20F22CCE487D}"/>
              </a:ext>
            </a:extLst>
          </p:cNvPr>
          <p:cNvSpPr txBox="1"/>
          <p:nvPr/>
        </p:nvSpPr>
        <p:spPr>
          <a:xfrm>
            <a:off x="2135188" y="4983163"/>
            <a:ext cx="4797425" cy="954087"/>
          </a:xfrm>
          <a:prstGeom prst="rect">
            <a:avLst/>
          </a:prstGeom>
          <a:noFill/>
          <a:ln>
            <a:noFill/>
          </a:ln>
        </p:spPr>
        <p:txBody>
          <a:bodyPr anchor="ctr" anchorCtr="1">
            <a:spAutoFit/>
          </a:bodyPr>
          <a:lstStyle/>
          <a:p>
            <a:pPr algn="ctr">
              <a:defRPr/>
            </a:pPr>
            <a:r>
              <a:rPr lang="en-US" altLang="en-US" sz="2800" dirty="0">
                <a:latin typeface="+mn-lt"/>
              </a:rPr>
              <a:t>Team Captains Minutes on a </a:t>
            </a:r>
            <a:br>
              <a:rPr lang="en-US" altLang="en-US" sz="2800" dirty="0">
                <a:latin typeface="+mn-lt"/>
              </a:rPr>
            </a:br>
            <a:r>
              <a:rPr lang="en-US" altLang="en-US" sz="2800" dirty="0">
                <a:latin typeface="+mn-lt"/>
              </a:rPr>
              <a:t>back side of page</a:t>
            </a:r>
            <a:endParaRPr lang="en-US" sz="2800" dirty="0">
              <a:latin typeface="+mn-lt"/>
            </a:endParaRPr>
          </a:p>
        </p:txBody>
      </p:sp>
      <p:pic>
        <p:nvPicPr>
          <p:cNvPr id="2" name="14">
            <a:hlinkClick r:id="" action="ppaction://media"/>
            <a:extLst>
              <a:ext uri="{FF2B5EF4-FFF2-40B4-BE49-F238E27FC236}">
                <a16:creationId xmlns:a16="http://schemas.microsoft.com/office/drawing/2014/main" id="{054BB4F2-CACF-5C19-9EC2-466A66FFB0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9875" y="5283635"/>
            <a:ext cx="487363" cy="487363"/>
          </a:xfrm>
          <a:prstGeom prst="rect">
            <a:avLst/>
          </a:prstGeom>
        </p:spPr>
      </p:pic>
    </p:spTree>
  </p:cSld>
  <p:clrMapOvr>
    <a:masterClrMapping/>
  </p:clrMapOvr>
  <p:transition advTm="25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10">
            <a:extLst>
              <a:ext uri="{FF2B5EF4-FFF2-40B4-BE49-F238E27FC236}">
                <a16:creationId xmlns:a16="http://schemas.microsoft.com/office/drawing/2014/main" id="{D9C2EF8A-FC77-8C31-7CCE-FF30A4573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5">
            <a:extLst>
              <a:ext uri="{FF2B5EF4-FFF2-40B4-BE49-F238E27FC236}">
                <a16:creationId xmlns:a16="http://schemas.microsoft.com/office/drawing/2014/main" id="{968867FF-11F8-C3D8-7E01-4D53288E6F12}"/>
              </a:ext>
            </a:extLst>
          </p:cNvPr>
          <p:cNvSpPr txBox="1">
            <a:spLocks noChangeArrowheads="1"/>
          </p:cNvSpPr>
          <p:nvPr/>
        </p:nvSpPr>
        <p:spPr>
          <a:xfrm>
            <a:off x="0" y="57150"/>
            <a:ext cx="9067800" cy="49720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b="1" dirty="0"/>
              <a:t>RA Update: Team Captains Meeting Minutes Take 2</a:t>
            </a:r>
            <a:endParaRPr lang="en-US" altLang="en-US" sz="800" b="1" dirty="0"/>
          </a:p>
          <a:p>
            <a:pPr eaLnBrk="1" hangingPunct="1">
              <a:defRPr/>
            </a:pPr>
            <a:r>
              <a:rPr lang="en-US" altLang="en-US" b="1" dirty="0"/>
              <a:t>Let’s fix these minutes!!</a:t>
            </a:r>
          </a:p>
          <a:p>
            <a:pPr eaLnBrk="1" hangingPunct="1">
              <a:buFont typeface="Wingdings" panose="05000000000000000000" pitchFamily="2" charset="2"/>
              <a:buChar char="Ø"/>
              <a:defRPr/>
            </a:pPr>
            <a:r>
              <a:rPr lang="en-US" altLang="en-US" dirty="0"/>
              <a:t>On the next slide there are minutes to use to create a best practices set of minutes! </a:t>
            </a:r>
          </a:p>
          <a:p>
            <a:pPr eaLnBrk="1" hangingPunct="1">
              <a:buFont typeface="Wingdings" panose="05000000000000000000" pitchFamily="2" charset="2"/>
              <a:buChar char="Ø"/>
              <a:defRPr/>
            </a:pPr>
            <a:r>
              <a:rPr lang="en-US" altLang="en-US" dirty="0"/>
              <a:t>Utilize the name of your Chief of Race, yourself as the RA, and any key personnel that would report from your ski area at a TCM.</a:t>
            </a:r>
          </a:p>
          <a:p>
            <a:pPr eaLnBrk="1" hangingPunct="1">
              <a:buFont typeface="Wingdings" panose="05000000000000000000" pitchFamily="2" charset="2"/>
              <a:buChar char="Ø"/>
              <a:defRPr/>
            </a:pPr>
            <a:r>
              <a:rPr lang="en-US" altLang="en-US" dirty="0"/>
              <a:t>Work together with a few other RA’s in the room to create a better set of TCM minutes by coordinating these minutes into ‘who said what’</a:t>
            </a:r>
          </a:p>
          <a:p>
            <a:pPr eaLnBrk="1" hangingPunct="1">
              <a:buFont typeface="Wingdings" panose="05000000000000000000" pitchFamily="2" charset="2"/>
              <a:buChar char="Ø"/>
              <a:defRPr/>
            </a:pPr>
            <a:r>
              <a:rPr lang="en-US" altLang="en-US" dirty="0"/>
              <a:t>Allow about 15 minutes for each group to work on these before sharing with other groups attending </a:t>
            </a:r>
            <a:br>
              <a:rPr lang="en-US" altLang="en-US" dirty="0"/>
            </a:br>
            <a:r>
              <a:rPr lang="en-US" altLang="en-US" dirty="0"/>
              <a:t>your workshop.</a:t>
            </a:r>
          </a:p>
          <a:p>
            <a:pPr marL="0" indent="0" eaLnBrk="1" hangingPunct="1">
              <a:buFont typeface="Euphemia" panose="020B0503040102020104" pitchFamily="34" charset="0"/>
              <a:buNone/>
              <a:defRPr/>
            </a:pPr>
            <a:endParaRPr lang="en-US" altLang="en-US" dirty="0"/>
          </a:p>
          <a:p>
            <a:pPr eaLnBrk="1" hangingPunct="1">
              <a:defRPr/>
            </a:pPr>
            <a:endParaRPr lang="en-US" altLang="en-US" dirty="0"/>
          </a:p>
          <a:p>
            <a:pPr eaLnBrk="1" hangingPunct="1">
              <a:defRPr/>
            </a:pPr>
            <a:endParaRPr lang="en-US" altLang="en-US" dirty="0"/>
          </a:p>
          <a:p>
            <a:pPr eaLnBrk="1" hangingPunct="1">
              <a:defRPr/>
            </a:pPr>
            <a:endParaRPr lang="en-US" alt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C08DBD83-61C5-80B5-401B-5DB02650C80D}"/>
              </a:ext>
            </a:extLst>
          </p:cNvPr>
          <p:cNvSpPr txBox="1">
            <a:spLocks noChangeArrowheads="1"/>
          </p:cNvSpPr>
          <p:nvPr/>
        </p:nvSpPr>
        <p:spPr>
          <a:xfrm>
            <a:off x="0" y="57150"/>
            <a:ext cx="9067800" cy="49720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b="1" dirty="0"/>
              <a:t>RA Update: Team Captains Meeting Minutes Take 2</a:t>
            </a:r>
            <a:br>
              <a:rPr lang="en-US" altLang="en-US" b="1" dirty="0"/>
            </a:br>
            <a:br>
              <a:rPr lang="en-US" altLang="en-US" b="1" dirty="0"/>
            </a:br>
            <a:r>
              <a:rPr lang="en-US" altLang="en-US" u="sng" dirty="0"/>
              <a:t>Use a simple checklist to cover </a:t>
            </a:r>
            <a:r>
              <a:rPr lang="en-US" altLang="en-US" u="sng"/>
              <a:t>your basics</a:t>
            </a:r>
            <a:r>
              <a:rPr lang="en-US" altLang="en-US"/>
              <a:t>: </a:t>
            </a:r>
            <a:r>
              <a:rPr lang="en-US" altLang="en-US" dirty="0"/>
              <a:t>Roll call, unrepresented competitors left on board or not, Program reviewed, questions to the program, Medical plan, Stop the Bleed Kits, Weather and Avalanche reports, rules interpretations, points list used, rules used to set the board (seeding method), etc.</a:t>
            </a:r>
          </a:p>
          <a:p>
            <a:pPr eaLnBrk="1" hangingPunct="1">
              <a:defRPr/>
            </a:pPr>
            <a:endParaRPr lang="en-US" altLang="en-US" b="1" dirty="0"/>
          </a:p>
          <a:p>
            <a:pPr eaLnBrk="1" hangingPunct="1">
              <a:defRPr/>
            </a:pPr>
            <a:endParaRPr lang="en-US" altLang="en-US" dirty="0"/>
          </a:p>
          <a:p>
            <a:pPr eaLnBrk="1" hangingPunct="1">
              <a:defRPr/>
            </a:pPr>
            <a:endParaRPr lang="en-US" altLang="en-US" dirty="0"/>
          </a:p>
          <a:p>
            <a:pPr eaLnBrk="1" hangingPunct="1">
              <a:defRPr/>
            </a:pPr>
            <a:endParaRPr lang="en-US" altLang="en-US" dirty="0"/>
          </a:p>
          <a:p>
            <a:pPr eaLnBrk="1" hangingPunct="1">
              <a:defRPr/>
            </a:pPr>
            <a:endParaRPr lang="en-US" altLang="en-US" dirty="0"/>
          </a:p>
        </p:txBody>
      </p:sp>
      <p:pic>
        <p:nvPicPr>
          <p:cNvPr id="22531" name="Picture 2" descr="A close-up of a document&#10;&#10;AI-generated content may be incorrect.">
            <a:extLst>
              <a:ext uri="{FF2B5EF4-FFF2-40B4-BE49-F238E27FC236}">
                <a16:creationId xmlns:a16="http://schemas.microsoft.com/office/drawing/2014/main" id="{96B13FDB-40F0-6BCD-2608-19FEA847D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91440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10">
            <a:extLst>
              <a:ext uri="{FF2B5EF4-FFF2-40B4-BE49-F238E27FC236}">
                <a16:creationId xmlns:a16="http://schemas.microsoft.com/office/drawing/2014/main" id="{5DEB58F0-7099-FB3E-D1EB-F3C4359E5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2F74548-3524-F1C8-77D7-BD3861233858}"/>
              </a:ext>
            </a:extLst>
          </p:cNvPr>
          <p:cNvSpPr txBox="1"/>
          <p:nvPr/>
        </p:nvSpPr>
        <p:spPr>
          <a:xfrm>
            <a:off x="0" y="1582738"/>
            <a:ext cx="8991600" cy="4832350"/>
          </a:xfrm>
          <a:prstGeom prst="rect">
            <a:avLst/>
          </a:prstGeom>
          <a:noFill/>
          <a:ln>
            <a:solidFill>
              <a:schemeClr val="bg2"/>
            </a:solidFill>
          </a:ln>
        </p:spPr>
        <p:txBody>
          <a:bodyPr anchor="ctr" anchorCtr="1">
            <a:spAutoFit/>
          </a:bodyPr>
          <a:lstStyle/>
          <a:p>
            <a:pPr marL="342900" indent="-342900">
              <a:buFont typeface="Wingdings" panose="05000000000000000000" pitchFamily="2" charset="2"/>
              <a:buChar char="Ø"/>
              <a:defRPr/>
            </a:pPr>
            <a:r>
              <a:rPr lang="en-US" sz="2800" dirty="0">
                <a:solidFill>
                  <a:srgbClr val="000000"/>
                </a:solidFill>
                <a:latin typeface="+mn-lt"/>
              </a:rPr>
              <a:t>verify entries </a:t>
            </a:r>
          </a:p>
          <a:p>
            <a:pPr marL="342900" indent="-342900">
              <a:buFont typeface="Wingdings" panose="05000000000000000000" pitchFamily="2" charset="2"/>
              <a:buChar char="Ø"/>
              <a:defRPr/>
            </a:pPr>
            <a:r>
              <a:rPr lang="en-US" sz="2800" dirty="0">
                <a:solidFill>
                  <a:srgbClr val="000000"/>
                </a:solidFill>
                <a:latin typeface="+mn-lt"/>
              </a:rPr>
              <a:t>observe the draw</a:t>
            </a:r>
          </a:p>
          <a:p>
            <a:pPr marL="342900" indent="-342900">
              <a:buFont typeface="Wingdings" panose="05000000000000000000" pitchFamily="2" charset="2"/>
              <a:buChar char="Ø"/>
              <a:defRPr/>
            </a:pPr>
            <a:r>
              <a:rPr lang="en-US" sz="2800" dirty="0">
                <a:solidFill>
                  <a:srgbClr val="000000"/>
                </a:solidFill>
                <a:latin typeface="+mn-lt"/>
              </a:rPr>
              <a:t>review the schedule </a:t>
            </a:r>
          </a:p>
          <a:p>
            <a:pPr marL="342900" indent="-342900">
              <a:buFont typeface="Wingdings" panose="05000000000000000000" pitchFamily="2" charset="2"/>
              <a:buChar char="Ø"/>
              <a:defRPr/>
            </a:pPr>
            <a:r>
              <a:rPr lang="en-US" sz="2800" dirty="0">
                <a:solidFill>
                  <a:srgbClr val="000000"/>
                </a:solidFill>
                <a:latin typeface="+mn-lt"/>
              </a:rPr>
              <a:t>notified of special Jury instructions as well as any penalties that may be assessed for violations </a:t>
            </a:r>
          </a:p>
          <a:p>
            <a:pPr marL="342900" indent="-342900">
              <a:buFont typeface="Wingdings" panose="05000000000000000000" pitchFamily="2" charset="2"/>
              <a:buChar char="Ø"/>
              <a:defRPr/>
            </a:pPr>
            <a:r>
              <a:rPr lang="en-US" sz="2800" dirty="0">
                <a:solidFill>
                  <a:srgbClr val="000000"/>
                </a:solidFill>
                <a:latin typeface="+mn-lt"/>
              </a:rPr>
              <a:t>notified of area regulations</a:t>
            </a:r>
          </a:p>
          <a:p>
            <a:pPr marL="342900" indent="-342900">
              <a:buFont typeface="Wingdings" panose="05000000000000000000" pitchFamily="2" charset="2"/>
              <a:buChar char="Ø"/>
              <a:defRPr/>
            </a:pPr>
            <a:r>
              <a:rPr lang="en-US" sz="2800" dirty="0">
                <a:solidFill>
                  <a:srgbClr val="000000"/>
                </a:solidFill>
                <a:latin typeface="+mn-lt"/>
              </a:rPr>
              <a:t>review the “Event Medical Plan” and the location of first aid services</a:t>
            </a:r>
          </a:p>
          <a:p>
            <a:pPr marL="342900" indent="-342900">
              <a:buFont typeface="Wingdings" panose="05000000000000000000" pitchFamily="2" charset="2"/>
              <a:buChar char="Ø"/>
              <a:defRPr/>
            </a:pPr>
            <a:r>
              <a:rPr lang="en-US" sz="2800" dirty="0">
                <a:solidFill>
                  <a:srgbClr val="000000"/>
                </a:solidFill>
                <a:latin typeface="+mn-lt"/>
              </a:rPr>
              <a:t>advised of future meeting schedules</a:t>
            </a:r>
          </a:p>
          <a:p>
            <a:pPr marL="342900" indent="-342900">
              <a:buFont typeface="Wingdings" panose="05000000000000000000" pitchFamily="2" charset="2"/>
              <a:buChar char="Ø"/>
              <a:defRPr/>
            </a:pPr>
            <a:r>
              <a:rPr lang="en-US" sz="2800" dirty="0">
                <a:solidFill>
                  <a:srgbClr val="000000"/>
                </a:solidFill>
                <a:latin typeface="+mn-lt"/>
              </a:rPr>
              <a:t>hear the weather forecast</a:t>
            </a:r>
          </a:p>
          <a:p>
            <a:pPr marL="342900" indent="-342900">
              <a:buFont typeface="Wingdings" panose="05000000000000000000" pitchFamily="2" charset="2"/>
              <a:buChar char="Ø"/>
              <a:defRPr/>
            </a:pPr>
            <a:r>
              <a:rPr lang="en-US" sz="2800" dirty="0">
                <a:solidFill>
                  <a:srgbClr val="000000"/>
                </a:solidFill>
                <a:latin typeface="+mn-lt"/>
              </a:rPr>
              <a:t>able to express their concerns</a:t>
            </a:r>
            <a:endParaRPr lang="en-US" sz="2800" dirty="0">
              <a:latin typeface="+mn-lt"/>
            </a:endParaRPr>
          </a:p>
        </p:txBody>
      </p:sp>
      <p:sp>
        <p:nvSpPr>
          <p:cNvPr id="8196" name="Content Placeholder 5">
            <a:extLst>
              <a:ext uri="{FF2B5EF4-FFF2-40B4-BE49-F238E27FC236}">
                <a16:creationId xmlns:a16="http://schemas.microsoft.com/office/drawing/2014/main" id="{C8AA47BF-5750-1D65-B90A-62754DF4397A}"/>
              </a:ext>
            </a:extLst>
          </p:cNvPr>
          <p:cNvSpPr txBox="1">
            <a:spLocks noChangeArrowheads="1"/>
          </p:cNvSpPr>
          <p:nvPr/>
        </p:nvSpPr>
        <p:spPr bwMode="auto">
          <a:xfrm>
            <a:off x="0" y="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400"/>
              </a:spcBef>
              <a:buFont typeface="Euphemia" panose="020B0503040102020104" pitchFamily="34" charset="0"/>
              <a:buChar char="›"/>
              <a:defRPr sz="2800">
                <a:solidFill>
                  <a:schemeClr val="tx2"/>
                </a:solidFill>
                <a:latin typeface="Arial" panose="020B0604020202020204" pitchFamily="34" charset="0"/>
              </a:defRPr>
            </a:lvl1pPr>
            <a:lvl2pPr marL="611188" indent="-246063">
              <a:lnSpc>
                <a:spcPct val="90000"/>
              </a:lnSpc>
              <a:spcBef>
                <a:spcPts val="600"/>
              </a:spcBef>
              <a:buFont typeface="Euphemia" panose="020B0503040102020104" pitchFamily="34" charset="0"/>
              <a:buChar char="–"/>
              <a:defRPr sz="2400">
                <a:solidFill>
                  <a:schemeClr val="tx2"/>
                </a:solidFill>
                <a:latin typeface="Arial" panose="020B0604020202020204" pitchFamily="34" charset="0"/>
              </a:defRPr>
            </a:lvl2pPr>
            <a:lvl3pPr marL="977900" indent="-246063">
              <a:lnSpc>
                <a:spcPct val="90000"/>
              </a:lnSpc>
              <a:spcBef>
                <a:spcPts val="600"/>
              </a:spcBef>
              <a:buFont typeface="Euphemia" panose="020B0503040102020104" pitchFamily="34" charset="0"/>
              <a:buChar char="›"/>
              <a:defRPr sz="2000">
                <a:solidFill>
                  <a:schemeClr val="tx2"/>
                </a:solidFill>
                <a:latin typeface="Arial" panose="020B0604020202020204" pitchFamily="34" charset="0"/>
              </a:defRPr>
            </a:lvl3pPr>
            <a:lvl4pPr marL="1343025" indent="-246063">
              <a:lnSpc>
                <a:spcPct val="90000"/>
              </a:lnSpc>
              <a:spcBef>
                <a:spcPts val="600"/>
              </a:spcBef>
              <a:buFont typeface="Arial" panose="020B0604020202020204" pitchFamily="34" charset="0"/>
              <a:buChar char="–"/>
              <a:defRPr>
                <a:solidFill>
                  <a:schemeClr val="tx2"/>
                </a:solidFill>
                <a:latin typeface="Arial" panose="020B0604020202020204" pitchFamily="34" charset="0"/>
              </a:defRPr>
            </a:lvl4pPr>
            <a:lvl5pPr marL="1709738" indent="-246063">
              <a:lnSpc>
                <a:spcPct val="90000"/>
              </a:lnSpc>
              <a:spcBef>
                <a:spcPts val="600"/>
              </a:spcBef>
              <a:buFont typeface="Euphemia" panose="020B0503040102020104" pitchFamily="34" charset="0"/>
              <a:buChar char="›"/>
              <a:defRPr>
                <a:solidFill>
                  <a:schemeClr val="tx2"/>
                </a:solidFill>
                <a:latin typeface="Arial" panose="020B0604020202020204" pitchFamily="34" charset="0"/>
              </a:defRPr>
            </a:lvl5pPr>
            <a:lvl6pPr marL="2166938" indent="-246063" eaLnBrk="0" fontAlgn="base" hangingPunct="0">
              <a:lnSpc>
                <a:spcPct val="90000"/>
              </a:lnSpc>
              <a:spcBef>
                <a:spcPts val="600"/>
              </a:spcBef>
              <a:spcAft>
                <a:spcPct val="0"/>
              </a:spcAft>
              <a:buFont typeface="Euphemia" panose="020B0503040102020104" pitchFamily="34" charset="0"/>
              <a:buChar char="›"/>
              <a:defRPr>
                <a:solidFill>
                  <a:schemeClr val="tx2"/>
                </a:solidFill>
                <a:latin typeface="Arial" panose="020B0604020202020204" pitchFamily="34" charset="0"/>
              </a:defRPr>
            </a:lvl6pPr>
            <a:lvl7pPr marL="2624138" indent="-246063" eaLnBrk="0" fontAlgn="base" hangingPunct="0">
              <a:lnSpc>
                <a:spcPct val="90000"/>
              </a:lnSpc>
              <a:spcBef>
                <a:spcPts val="600"/>
              </a:spcBef>
              <a:spcAft>
                <a:spcPct val="0"/>
              </a:spcAft>
              <a:buFont typeface="Euphemia" panose="020B0503040102020104" pitchFamily="34" charset="0"/>
              <a:buChar char="›"/>
              <a:defRPr>
                <a:solidFill>
                  <a:schemeClr val="tx2"/>
                </a:solidFill>
                <a:latin typeface="Arial" panose="020B0604020202020204" pitchFamily="34" charset="0"/>
              </a:defRPr>
            </a:lvl7pPr>
            <a:lvl8pPr marL="3081338" indent="-246063" eaLnBrk="0" fontAlgn="base" hangingPunct="0">
              <a:lnSpc>
                <a:spcPct val="90000"/>
              </a:lnSpc>
              <a:spcBef>
                <a:spcPts val="600"/>
              </a:spcBef>
              <a:spcAft>
                <a:spcPct val="0"/>
              </a:spcAft>
              <a:buFont typeface="Euphemia" panose="020B0503040102020104" pitchFamily="34" charset="0"/>
              <a:buChar char="›"/>
              <a:defRPr>
                <a:solidFill>
                  <a:schemeClr val="tx2"/>
                </a:solidFill>
                <a:latin typeface="Arial" panose="020B0604020202020204" pitchFamily="34" charset="0"/>
              </a:defRPr>
            </a:lvl8pPr>
            <a:lvl9pPr marL="3538538" indent="-246063" eaLnBrk="0" fontAlgn="base" hangingPunct="0">
              <a:lnSpc>
                <a:spcPct val="90000"/>
              </a:lnSpc>
              <a:spcBef>
                <a:spcPts val="600"/>
              </a:spcBef>
              <a:spcAft>
                <a:spcPct val="0"/>
              </a:spcAft>
              <a:buFont typeface="Euphemia" panose="020B0503040102020104" pitchFamily="34" charset="0"/>
              <a:buChar char="›"/>
              <a:defRPr>
                <a:solidFill>
                  <a:schemeClr val="tx2"/>
                </a:solidFill>
                <a:latin typeface="Arial" panose="020B0604020202020204" pitchFamily="34" charset="0"/>
              </a:defRPr>
            </a:lvl9pPr>
          </a:lstStyle>
          <a:p>
            <a:pPr algn="ctr">
              <a:buFont typeface="Euphemia" panose="020B0503040102020104" pitchFamily="34" charset="0"/>
              <a:buNone/>
            </a:pPr>
            <a:r>
              <a:rPr lang="en-US" altLang="en-US" b="1">
                <a:solidFill>
                  <a:srgbClr val="000000"/>
                </a:solidFill>
              </a:rPr>
              <a:t>The Team Captains' Meeting may be held either in person or online. </a:t>
            </a:r>
          </a:p>
          <a:p>
            <a:pPr algn="ctr">
              <a:buFont typeface="Euphemia" panose="020B0503040102020104" pitchFamily="34" charset="0"/>
              <a:buNone/>
            </a:pPr>
            <a:r>
              <a:rPr lang="en-US" altLang="en-US" b="1">
                <a:solidFill>
                  <a:srgbClr val="000000"/>
                </a:solidFill>
              </a:rPr>
              <a:t>This meeting is where Team Captains (coaches)</a:t>
            </a:r>
          </a:p>
        </p:txBody>
      </p:sp>
      <p:pic>
        <p:nvPicPr>
          <p:cNvPr id="2" name="2">
            <a:hlinkClick r:id="" action="ppaction://media"/>
            <a:extLst>
              <a:ext uri="{FF2B5EF4-FFF2-40B4-BE49-F238E27FC236}">
                <a16:creationId xmlns:a16="http://schemas.microsoft.com/office/drawing/2014/main" id="{62C7098D-062E-2F90-75E6-BF16A788C7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8869" y="6281738"/>
            <a:ext cx="487363" cy="487363"/>
          </a:xfrm>
          <a:prstGeom prst="rect">
            <a:avLst/>
          </a:prstGeom>
        </p:spPr>
      </p:pic>
    </p:spTree>
  </p:cSld>
  <p:clrMapOvr>
    <a:masterClrMapping/>
  </p:clrMapOvr>
  <p:transition spd="med" advTm="438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A6DA0579-8C4C-66C4-7BB7-14E4A9867308}"/>
              </a:ext>
            </a:extLst>
          </p:cNvPr>
          <p:cNvSpPr txBox="1">
            <a:spLocks noChangeArrowheads="1"/>
          </p:cNvSpPr>
          <p:nvPr/>
        </p:nvSpPr>
        <p:spPr>
          <a:xfrm>
            <a:off x="685800" y="762000"/>
            <a:ext cx="8229600" cy="91440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b="1" dirty="0"/>
              <a:t>RA Update: Team Captains Meeting Minutes   Take 2</a:t>
            </a:r>
          </a:p>
          <a:p>
            <a:pPr marL="0" indent="0" eaLnBrk="1" hangingPunct="1">
              <a:buFont typeface="Euphemia" panose="020B0503040102020104" pitchFamily="34" charset="0"/>
              <a:buNone/>
              <a:defRPr/>
            </a:pPr>
            <a:endParaRPr lang="en-US" altLang="en-US" dirty="0"/>
          </a:p>
          <a:p>
            <a:pPr eaLnBrk="1" hangingPunct="1">
              <a:buFont typeface="Wingdings" panose="05000000000000000000" pitchFamily="2" charset="2"/>
              <a:buChar char="Ø"/>
              <a:defRPr/>
            </a:pPr>
            <a:r>
              <a:rPr lang="en-US" altLang="en-US" dirty="0"/>
              <a:t>Team Captains’ Meeting Minutes must be generated for each codex and must be included in the submitted event document packet.</a:t>
            </a:r>
          </a:p>
          <a:p>
            <a:pPr eaLnBrk="1" hangingPunct="1">
              <a:buFont typeface="Wingdings" panose="05000000000000000000" pitchFamily="2" charset="2"/>
              <a:buChar char="Ø"/>
              <a:defRPr/>
            </a:pPr>
            <a:endParaRPr lang="en-US" altLang="en-US" dirty="0"/>
          </a:p>
          <a:p>
            <a:pPr eaLnBrk="1" hangingPunct="1">
              <a:buFont typeface="Wingdings" panose="05000000000000000000" pitchFamily="2" charset="2"/>
              <a:buChar char="Ø"/>
              <a:defRPr/>
            </a:pPr>
            <a:r>
              <a:rPr lang="en-US" altLang="en-US" dirty="0"/>
              <a:t>Attendance must be kept.</a:t>
            </a:r>
          </a:p>
          <a:p>
            <a:pPr eaLnBrk="1" hangingPunct="1">
              <a:buFont typeface="Wingdings" panose="05000000000000000000" pitchFamily="2" charset="2"/>
              <a:buChar char="Ø"/>
              <a:defRPr/>
            </a:pPr>
            <a:endParaRPr lang="en-US" altLang="en-US" dirty="0"/>
          </a:p>
          <a:p>
            <a:pPr eaLnBrk="1" hangingPunct="1">
              <a:buFont typeface="Wingdings" panose="05000000000000000000" pitchFamily="2" charset="2"/>
              <a:buChar char="Ø"/>
              <a:defRPr/>
            </a:pPr>
            <a:r>
              <a:rPr lang="en-US" altLang="en-US" dirty="0"/>
              <a:t>Program &amp; TCM Minutes: FIS and non-FIS</a:t>
            </a:r>
          </a:p>
        </p:txBody>
      </p:sp>
      <p:pic>
        <p:nvPicPr>
          <p:cNvPr id="9219" name="Content Placeholder 10">
            <a:extLst>
              <a:ext uri="{FF2B5EF4-FFF2-40B4-BE49-F238E27FC236}">
                <a16:creationId xmlns:a16="http://schemas.microsoft.com/office/drawing/2014/main" id="{CD576C1B-38BE-057F-BFEE-76E55882E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
            <a:hlinkClick r:id="" action="ppaction://media"/>
            <a:extLst>
              <a:ext uri="{FF2B5EF4-FFF2-40B4-BE49-F238E27FC236}">
                <a16:creationId xmlns:a16="http://schemas.microsoft.com/office/drawing/2014/main" id="{9DE25AD4-D7A9-4A0B-ECDE-3FBECEB8DB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2118" y="5943600"/>
            <a:ext cx="487363" cy="487363"/>
          </a:xfrm>
          <a:prstGeom prst="rect">
            <a:avLst/>
          </a:prstGeom>
        </p:spPr>
      </p:pic>
    </p:spTree>
  </p:cSld>
  <p:clrMapOvr>
    <a:masterClrMapping/>
  </p:clrMapOvr>
  <p:transition advTm="213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5F0CFF2B-0FF1-7466-B750-FFDFA3D3C1F0}"/>
              </a:ext>
            </a:extLst>
          </p:cNvPr>
          <p:cNvSpPr txBox="1">
            <a:spLocks noChangeArrowheads="1"/>
          </p:cNvSpPr>
          <p:nvPr/>
        </p:nvSpPr>
        <p:spPr>
          <a:xfrm>
            <a:off x="0" y="228600"/>
            <a:ext cx="9144000"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b="1" dirty="0"/>
              <a:t>RA Update: Team Captains Meeting Minutes Take 2</a:t>
            </a:r>
          </a:p>
          <a:p>
            <a:pPr eaLnBrk="1" hangingPunct="1">
              <a:defRPr/>
            </a:pPr>
            <a:r>
              <a:rPr lang="en-US" altLang="en-US" dirty="0"/>
              <a:t>Attendance </a:t>
            </a:r>
            <a:r>
              <a:rPr lang="en-US" altLang="en-US" b="1" dirty="0"/>
              <a:t>must</a:t>
            </a:r>
            <a:r>
              <a:rPr lang="en-US" altLang="en-US" dirty="0"/>
              <a:t> be kept. Same doc for FIS and National events.</a:t>
            </a:r>
          </a:p>
          <a:p>
            <a:pPr eaLnBrk="1" hangingPunct="1">
              <a:defRPr/>
            </a:pPr>
            <a:endParaRPr lang="en-US" altLang="en-US" dirty="0"/>
          </a:p>
          <a:p>
            <a:pPr eaLnBrk="1" hangingPunct="1">
              <a:defRPr/>
            </a:pPr>
            <a:endParaRPr lang="en-US" altLang="en-US" dirty="0"/>
          </a:p>
        </p:txBody>
      </p:sp>
      <p:pic>
        <p:nvPicPr>
          <p:cNvPr id="10243" name="Picture 2">
            <a:extLst>
              <a:ext uri="{FF2B5EF4-FFF2-40B4-BE49-F238E27FC236}">
                <a16:creationId xmlns:a16="http://schemas.microsoft.com/office/drawing/2014/main" id="{D415F569-1AD3-F337-6C9A-68EAAEBAB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319213"/>
            <a:ext cx="434340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Content Placeholder 10">
            <a:extLst>
              <a:ext uri="{FF2B5EF4-FFF2-40B4-BE49-F238E27FC236}">
                <a16:creationId xmlns:a16="http://schemas.microsoft.com/office/drawing/2014/main" id="{A3F748B1-4AEA-27F3-D549-D49B9A5DD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
            <a:hlinkClick r:id="" action="ppaction://media"/>
            <a:extLst>
              <a:ext uri="{FF2B5EF4-FFF2-40B4-BE49-F238E27FC236}">
                <a16:creationId xmlns:a16="http://schemas.microsoft.com/office/drawing/2014/main" id="{CFB093E1-7B14-58E8-D989-51D915ADB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5989637"/>
            <a:ext cx="487363" cy="487363"/>
          </a:xfrm>
          <a:prstGeom prst="rect">
            <a:avLst/>
          </a:prstGeom>
        </p:spPr>
      </p:pic>
    </p:spTree>
  </p:cSld>
  <p:clrMapOvr>
    <a:masterClrMapping/>
  </p:clrMapOvr>
  <p:transition advTm="148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D2421465-7815-4528-68B2-82DBFCFEA11F}"/>
              </a:ext>
            </a:extLst>
          </p:cNvPr>
          <p:cNvSpPr txBox="1">
            <a:spLocks noChangeArrowheads="1"/>
          </p:cNvSpPr>
          <p:nvPr/>
        </p:nvSpPr>
        <p:spPr>
          <a:xfrm>
            <a:off x="0" y="152400"/>
            <a:ext cx="9144000"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algn="ctr" eaLnBrk="1" hangingPunct="1">
              <a:buFont typeface="Euphemia" panose="020B0503040102020104" pitchFamily="34" charset="0"/>
              <a:buNone/>
              <a:defRPr/>
            </a:pPr>
            <a:r>
              <a:rPr lang="en-US" altLang="en-US" b="1" dirty="0"/>
              <a:t>RA Update: Team Captains Meeting Minutes Take 2</a:t>
            </a:r>
            <a:endParaRPr lang="en-US" altLang="en-US" dirty="0"/>
          </a:p>
          <a:p>
            <a:pPr algn="ctr" eaLnBrk="1" hangingPunct="1">
              <a:buFont typeface="Wingdings" panose="05000000000000000000" pitchFamily="2" charset="2"/>
              <a:buChar char="Ø"/>
              <a:defRPr/>
            </a:pPr>
            <a:r>
              <a:rPr lang="en-US" altLang="en-US" dirty="0"/>
              <a:t>Program &amp; TCM Minutes: FIS and non-FIS</a:t>
            </a:r>
          </a:p>
        </p:txBody>
      </p:sp>
      <p:pic>
        <p:nvPicPr>
          <p:cNvPr id="11267" name="Content Placeholder 10">
            <a:extLst>
              <a:ext uri="{FF2B5EF4-FFF2-40B4-BE49-F238E27FC236}">
                <a16:creationId xmlns:a16="http://schemas.microsoft.com/office/drawing/2014/main" id="{343B4BDA-7980-55C7-2769-A141772E7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4975" y="560705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A close-up of a program&#10;&#10;Description automatically generated">
            <a:extLst>
              <a:ext uri="{FF2B5EF4-FFF2-40B4-BE49-F238E27FC236}">
                <a16:creationId xmlns:a16="http://schemas.microsoft.com/office/drawing/2014/main" id="{9CE60BEE-14B1-6DBC-FB02-5DD0B73FC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21097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A blank form with yellow text&#10;&#10;Description automatically generated">
            <a:extLst>
              <a:ext uri="{FF2B5EF4-FFF2-40B4-BE49-F238E27FC236}">
                <a16:creationId xmlns:a16="http://schemas.microsoft.com/office/drawing/2014/main" id="{371D744A-3D5A-A83A-18AC-809F41B66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750" y="2838450"/>
            <a:ext cx="237331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A blank form with text&#10;&#10;Description automatically generated">
            <a:extLst>
              <a:ext uri="{FF2B5EF4-FFF2-40B4-BE49-F238E27FC236}">
                <a16:creationId xmlns:a16="http://schemas.microsoft.com/office/drawing/2014/main" id="{D68C0568-B815-9FFC-5281-BB7F57C768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1524000"/>
            <a:ext cx="21907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2" descr="A close-up of a form&#10;&#10;Description automatically generated">
            <a:extLst>
              <a:ext uri="{FF2B5EF4-FFF2-40B4-BE49-F238E27FC236}">
                <a16:creationId xmlns:a16="http://schemas.microsoft.com/office/drawing/2014/main" id="{0AB8ADD8-6F0C-1530-0F7B-0119942607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7213" y="2744788"/>
            <a:ext cx="2295525"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
            <a:hlinkClick r:id="" action="ppaction://media"/>
            <a:extLst>
              <a:ext uri="{FF2B5EF4-FFF2-40B4-BE49-F238E27FC236}">
                <a16:creationId xmlns:a16="http://schemas.microsoft.com/office/drawing/2014/main" id="{7C59362A-9DF9-7FE4-175E-A1BD2298E7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0555" y="6194425"/>
            <a:ext cx="487363" cy="487363"/>
          </a:xfrm>
          <a:prstGeom prst="rect">
            <a:avLst/>
          </a:prstGeom>
        </p:spPr>
      </p:pic>
    </p:spTree>
  </p:cSld>
  <p:clrMapOvr>
    <a:masterClrMapping/>
  </p:clrMapOvr>
  <p:transition advTm="171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CCEBB192-50E1-25A9-BA73-93CA31D4E08A}"/>
              </a:ext>
            </a:extLst>
          </p:cNvPr>
          <p:cNvSpPr txBox="1">
            <a:spLocks noChangeArrowheads="1"/>
          </p:cNvSpPr>
          <p:nvPr/>
        </p:nvSpPr>
        <p:spPr>
          <a:xfrm>
            <a:off x="228600" y="762000"/>
            <a:ext cx="8686800"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sz="3200" b="1" dirty="0"/>
              <a:t>RA Update: Team Captains Meeting Minutes Take 2</a:t>
            </a:r>
          </a:p>
          <a:p>
            <a:pPr marL="285750" indent="-285750">
              <a:buFont typeface="Arial" panose="020B0604020202020204" pitchFamily="34" charset="0"/>
              <a:buChar char="•"/>
              <a:defRPr/>
            </a:pPr>
            <a:endParaRPr lang="en-US" sz="3200" dirty="0">
              <a:solidFill>
                <a:srgbClr val="000000"/>
              </a:solidFill>
            </a:endParaRPr>
          </a:p>
          <a:p>
            <a:pPr>
              <a:buFont typeface="Wingdings" panose="05000000000000000000" pitchFamily="2" charset="2"/>
              <a:buChar char="Ø"/>
              <a:defRPr/>
            </a:pPr>
            <a:r>
              <a:rPr lang="en-US" sz="3200" dirty="0">
                <a:solidFill>
                  <a:srgbClr val="000000"/>
                </a:solidFill>
              </a:rPr>
              <a:t>Minutes of Team Captains' Meetings are </a:t>
            </a:r>
            <a:r>
              <a:rPr lang="en-US" sz="3200" b="1" dirty="0">
                <a:solidFill>
                  <a:srgbClr val="000000"/>
                </a:solidFill>
              </a:rPr>
              <a:t>required</a:t>
            </a:r>
            <a:r>
              <a:rPr lang="en-US" sz="3200" dirty="0">
                <a:solidFill>
                  <a:srgbClr val="000000"/>
                </a:solidFill>
              </a:rPr>
              <a:t>, and a second page has been added to the Program form to aid in this documentation. This form should be used along with the Attendance List. The Race Administrator must sign the Team Captain Meeting Minutes. </a:t>
            </a:r>
          </a:p>
          <a:p>
            <a:pPr marL="0" indent="0">
              <a:buFont typeface="Euphemia" panose="020B0503040102020104" pitchFamily="34" charset="0"/>
              <a:buNone/>
              <a:defRPr/>
            </a:pPr>
            <a:br>
              <a:rPr lang="en-US" sz="1400" dirty="0"/>
            </a:br>
            <a:endParaRPr lang="en-US" altLang="en-US" sz="1400" dirty="0"/>
          </a:p>
        </p:txBody>
      </p:sp>
      <p:pic>
        <p:nvPicPr>
          <p:cNvPr id="12291" name="Content Placeholder 10">
            <a:extLst>
              <a:ext uri="{FF2B5EF4-FFF2-40B4-BE49-F238E27FC236}">
                <a16:creationId xmlns:a16="http://schemas.microsoft.com/office/drawing/2014/main" id="{33A15779-9B4B-90B2-EC06-4FCBDFBD2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6">
            <a:hlinkClick r:id="" action="ppaction://media"/>
            <a:extLst>
              <a:ext uri="{FF2B5EF4-FFF2-40B4-BE49-F238E27FC236}">
                <a16:creationId xmlns:a16="http://schemas.microsoft.com/office/drawing/2014/main" id="{FFC728CB-E978-53B2-AC5C-5EA1068CB5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8242" y="6148387"/>
            <a:ext cx="487363" cy="487363"/>
          </a:xfrm>
          <a:prstGeom prst="rect">
            <a:avLst/>
          </a:prstGeom>
        </p:spPr>
      </p:pic>
    </p:spTree>
  </p:cSld>
  <p:clrMapOvr>
    <a:masterClrMapping/>
  </p:clrMapOvr>
  <p:transition advTm="190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5F847F43-34C6-F66D-FCE0-FB25773A1087}"/>
              </a:ext>
            </a:extLst>
          </p:cNvPr>
          <p:cNvSpPr txBox="1">
            <a:spLocks noChangeArrowheads="1"/>
          </p:cNvSpPr>
          <p:nvPr/>
        </p:nvSpPr>
        <p:spPr>
          <a:xfrm>
            <a:off x="152400" y="152400"/>
            <a:ext cx="8763000" cy="283845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sz="3200" b="1" dirty="0"/>
              <a:t>RA Update: Team Captains Meeting Minutes Take 2</a:t>
            </a:r>
          </a:p>
          <a:p>
            <a:pPr marL="0" indent="0">
              <a:buFont typeface="Euphemia" panose="020B0503040102020104" pitchFamily="34" charset="0"/>
              <a:buNone/>
              <a:defRPr/>
            </a:pPr>
            <a:r>
              <a:rPr lang="en-US" sz="3200" dirty="0">
                <a:solidFill>
                  <a:srgbClr val="000000"/>
                </a:solidFill>
              </a:rPr>
              <a:t>The summary of discussion items on the Minutes of Team Captains' Meeting should note who spoke about the following items:</a:t>
            </a:r>
            <a:br>
              <a:rPr lang="en-US" sz="3200" dirty="0">
                <a:solidFill>
                  <a:srgbClr val="000000"/>
                </a:solidFill>
              </a:rPr>
            </a:br>
            <a:endParaRPr lang="en-US" sz="3200" dirty="0">
              <a:solidFill>
                <a:srgbClr val="000000"/>
              </a:solidFill>
            </a:endParaRPr>
          </a:p>
          <a:p>
            <a:pPr>
              <a:buFont typeface="Wingdings" panose="05000000000000000000" pitchFamily="2" charset="2"/>
              <a:buChar char="Ø"/>
              <a:defRPr/>
            </a:pPr>
            <a:r>
              <a:rPr lang="en-US" sz="3200" dirty="0">
                <a:solidFill>
                  <a:srgbClr val="000000"/>
                </a:solidFill>
              </a:rPr>
              <a:t>roll call of competitors and/or nations is conducted, and </a:t>
            </a:r>
          </a:p>
          <a:p>
            <a:pPr>
              <a:buFont typeface="Wingdings" panose="05000000000000000000" pitchFamily="2" charset="2"/>
              <a:buChar char="Ø"/>
              <a:defRPr/>
            </a:pPr>
            <a:r>
              <a:rPr lang="en-US" sz="3200" dirty="0">
                <a:solidFill>
                  <a:srgbClr val="000000"/>
                </a:solidFill>
              </a:rPr>
              <a:t>whether or not unrepresented competitors are removed from the Board. </a:t>
            </a:r>
          </a:p>
          <a:p>
            <a:pPr>
              <a:buFont typeface="Wingdings" panose="05000000000000000000" pitchFamily="2" charset="2"/>
              <a:buChar char="Ø"/>
              <a:defRPr/>
            </a:pPr>
            <a:r>
              <a:rPr lang="en-US" sz="3200" dirty="0">
                <a:solidFill>
                  <a:srgbClr val="000000"/>
                </a:solidFill>
              </a:rPr>
              <a:t>If competitors who are not represented are left on the Board, a reason should be stated. </a:t>
            </a:r>
          </a:p>
          <a:p>
            <a:pPr marL="0" indent="0">
              <a:buFont typeface="Euphemia" panose="020B0503040102020104" pitchFamily="34" charset="0"/>
              <a:buNone/>
              <a:defRPr/>
            </a:pPr>
            <a:br>
              <a:rPr lang="en-US" sz="1400" dirty="0"/>
            </a:br>
            <a:endParaRPr lang="en-US" altLang="en-US" sz="1400" dirty="0"/>
          </a:p>
        </p:txBody>
      </p:sp>
      <p:pic>
        <p:nvPicPr>
          <p:cNvPr id="13315" name="Content Placeholder 10">
            <a:extLst>
              <a:ext uri="{FF2B5EF4-FFF2-40B4-BE49-F238E27FC236}">
                <a16:creationId xmlns:a16="http://schemas.microsoft.com/office/drawing/2014/main" id="{ED95B656-AC8F-E842-D2C4-C11CA28B0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1" y="5977639"/>
            <a:ext cx="678426" cy="85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
            <a:hlinkClick r:id="" action="ppaction://media"/>
            <a:extLst>
              <a:ext uri="{FF2B5EF4-FFF2-40B4-BE49-F238E27FC236}">
                <a16:creationId xmlns:a16="http://schemas.microsoft.com/office/drawing/2014/main" id="{55B8700A-FF29-2A60-EFD4-733C28C76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981" y="6159389"/>
            <a:ext cx="487363" cy="487363"/>
          </a:xfrm>
          <a:prstGeom prst="rect">
            <a:avLst/>
          </a:prstGeom>
        </p:spPr>
      </p:pic>
    </p:spTree>
  </p:cSld>
  <p:clrMapOvr>
    <a:masterClrMapping/>
  </p:clrMapOvr>
  <p:transition advTm="127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A7E63591-D1CA-59CC-4FA1-75629DD1C6E3}"/>
              </a:ext>
            </a:extLst>
          </p:cNvPr>
          <p:cNvSpPr txBox="1">
            <a:spLocks noChangeArrowheads="1"/>
          </p:cNvSpPr>
          <p:nvPr/>
        </p:nvSpPr>
        <p:spPr>
          <a:xfrm>
            <a:off x="228600" y="381000"/>
            <a:ext cx="8686800" cy="5715000"/>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sz="3200" b="1" dirty="0"/>
              <a:t>RA Update: Team Captains Meeting Minutes Take 2</a:t>
            </a:r>
          </a:p>
          <a:p>
            <a:pPr marL="0" indent="0">
              <a:buFont typeface="Euphemia" panose="020B0503040102020104" pitchFamily="34" charset="0"/>
              <a:buNone/>
              <a:defRPr/>
            </a:pPr>
            <a:r>
              <a:rPr lang="en-US" sz="3200" dirty="0">
                <a:solidFill>
                  <a:srgbClr val="000000"/>
                </a:solidFill>
              </a:rPr>
              <a:t>Summary should also note that the following were discussed, and who discussed them:</a:t>
            </a:r>
          </a:p>
          <a:p>
            <a:pPr>
              <a:buFont typeface="Wingdings" panose="05000000000000000000" pitchFamily="2" charset="2"/>
              <a:buChar char="Ø"/>
              <a:defRPr/>
            </a:pPr>
            <a:r>
              <a:rPr lang="en-US" sz="3200" dirty="0">
                <a:solidFill>
                  <a:srgbClr val="000000"/>
                </a:solidFill>
              </a:rPr>
              <a:t>race day schedule (program)  </a:t>
            </a:r>
          </a:p>
          <a:p>
            <a:pPr>
              <a:buFont typeface="Wingdings" panose="05000000000000000000" pitchFamily="2" charset="2"/>
              <a:buChar char="Ø"/>
              <a:defRPr/>
            </a:pPr>
            <a:r>
              <a:rPr lang="en-US" sz="3200" dirty="0">
                <a:solidFill>
                  <a:srgbClr val="000000"/>
                </a:solidFill>
              </a:rPr>
              <a:t>event Medical Plan</a:t>
            </a:r>
          </a:p>
          <a:p>
            <a:pPr>
              <a:buFont typeface="Wingdings" panose="05000000000000000000" pitchFamily="2" charset="2"/>
              <a:buChar char="Ø"/>
              <a:defRPr/>
            </a:pPr>
            <a:r>
              <a:rPr lang="en-US" sz="3200" dirty="0">
                <a:solidFill>
                  <a:srgbClr val="000000"/>
                </a:solidFill>
              </a:rPr>
              <a:t>location(s) of “Stop the Bleed” packs, if present</a:t>
            </a:r>
          </a:p>
          <a:p>
            <a:pPr>
              <a:buFont typeface="Wingdings" panose="05000000000000000000" pitchFamily="2" charset="2"/>
              <a:buChar char="Ø"/>
              <a:defRPr/>
            </a:pPr>
            <a:r>
              <a:rPr lang="en-US" sz="3200" dirty="0">
                <a:solidFill>
                  <a:srgbClr val="000000"/>
                </a:solidFill>
              </a:rPr>
              <a:t>presentation of an Avalanche Control Report and weather</a:t>
            </a:r>
            <a:br>
              <a:rPr lang="en-US" sz="3200" dirty="0"/>
            </a:br>
            <a:endParaRPr lang="en-US" altLang="en-US" sz="3200" dirty="0"/>
          </a:p>
        </p:txBody>
      </p:sp>
      <p:pic>
        <p:nvPicPr>
          <p:cNvPr id="14339" name="Content Placeholder 10">
            <a:extLst>
              <a:ext uri="{FF2B5EF4-FFF2-40B4-BE49-F238E27FC236}">
                <a16:creationId xmlns:a16="http://schemas.microsoft.com/office/drawing/2014/main" id="{D0303E38-BD44-4864-AD7E-BD93A02A4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8">
            <a:hlinkClick r:id="" action="ppaction://media"/>
            <a:extLst>
              <a:ext uri="{FF2B5EF4-FFF2-40B4-BE49-F238E27FC236}">
                <a16:creationId xmlns:a16="http://schemas.microsoft.com/office/drawing/2014/main" id="{6DF5F329-2E06-CCF2-1EBC-BD2B3DF185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89637"/>
            <a:ext cx="487363" cy="487363"/>
          </a:xfrm>
          <a:prstGeom prst="rect">
            <a:avLst/>
          </a:prstGeom>
        </p:spPr>
      </p:pic>
    </p:spTree>
  </p:cSld>
  <p:clrMapOvr>
    <a:masterClrMapping/>
  </p:clrMapOvr>
  <p:transition advTm="163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EAE34406-D5CD-73DB-2D12-CC8D6B341700}"/>
              </a:ext>
            </a:extLst>
          </p:cNvPr>
          <p:cNvSpPr txBox="1">
            <a:spLocks noChangeArrowheads="1"/>
          </p:cNvSpPr>
          <p:nvPr/>
        </p:nvSpPr>
        <p:spPr>
          <a:xfrm>
            <a:off x="0" y="15875"/>
            <a:ext cx="9144000" cy="6842125"/>
          </a:xfrm>
          <a:prstGeom prst="rect">
            <a:avLst/>
          </a:prstGeom>
        </p:spPr>
        <p:txBody>
          <a:bodyPr/>
          <a:lst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eaLnBrk="1" hangingPunct="1">
              <a:buFont typeface="Euphemia" panose="020B0503040102020104" pitchFamily="34" charset="0"/>
              <a:buNone/>
              <a:defRPr/>
            </a:pPr>
            <a:r>
              <a:rPr lang="en-US" altLang="en-US" sz="3200" b="1" dirty="0"/>
              <a:t>RA Update: Team Captains Meeting Minutes Take 2</a:t>
            </a:r>
          </a:p>
          <a:p>
            <a:pPr marL="285750" indent="-285750">
              <a:buFont typeface="Arial" panose="020B0604020202020204" pitchFamily="34" charset="0"/>
              <a:buChar char="•"/>
              <a:defRPr/>
            </a:pPr>
            <a:endParaRPr lang="en-US" sz="2400" dirty="0">
              <a:solidFill>
                <a:srgbClr val="000000"/>
              </a:solidFill>
            </a:endParaRPr>
          </a:p>
          <a:p>
            <a:pPr marL="0" indent="0">
              <a:buFont typeface="Euphemia" panose="020B0503040102020104" pitchFamily="34" charset="0"/>
              <a:buNone/>
              <a:defRPr/>
            </a:pPr>
            <a:r>
              <a:rPr lang="en-US" sz="2400" dirty="0">
                <a:solidFill>
                  <a:srgbClr val="000000"/>
                </a:solidFill>
              </a:rPr>
              <a:t>The summary should also include </a:t>
            </a:r>
          </a:p>
          <a:p>
            <a:pPr>
              <a:buFont typeface="Wingdings" panose="05000000000000000000" pitchFamily="2" charset="2"/>
              <a:buChar char="Ø"/>
              <a:defRPr/>
            </a:pPr>
            <a:r>
              <a:rPr lang="en-US" sz="2400" dirty="0">
                <a:solidFill>
                  <a:srgbClr val="000000"/>
                </a:solidFill>
              </a:rPr>
              <a:t>Rule interpretations</a:t>
            </a:r>
          </a:p>
          <a:p>
            <a:pPr>
              <a:buFont typeface="Wingdings" panose="05000000000000000000" pitchFamily="2" charset="2"/>
              <a:buChar char="Ø"/>
              <a:defRPr/>
            </a:pPr>
            <a:r>
              <a:rPr lang="en-US" sz="2400" dirty="0">
                <a:solidFill>
                  <a:srgbClr val="000000"/>
                </a:solidFill>
              </a:rPr>
              <a:t>Board was accepted as set; </a:t>
            </a:r>
          </a:p>
          <a:p>
            <a:pPr>
              <a:buFont typeface="Wingdings" panose="05000000000000000000" pitchFamily="2" charset="2"/>
              <a:buChar char="Ø"/>
              <a:defRPr/>
            </a:pPr>
            <a:r>
              <a:rPr lang="en-US" sz="2400" dirty="0">
                <a:solidFill>
                  <a:srgbClr val="000000"/>
                </a:solidFill>
              </a:rPr>
              <a:t>What rules were used to set the Board (e.g., series standings or Continental Cup, etc.), the validity date of the applicable Points List, and the procedure used for the draw - whether “double draw” or computer-generated draw. </a:t>
            </a:r>
          </a:p>
          <a:p>
            <a:pPr>
              <a:buFont typeface="Wingdings" panose="05000000000000000000" pitchFamily="2" charset="2"/>
              <a:buChar char="Ø"/>
              <a:defRPr/>
            </a:pPr>
            <a:r>
              <a:rPr lang="en-US" sz="2400" dirty="0">
                <a:solidFill>
                  <a:srgbClr val="000000"/>
                </a:solidFill>
              </a:rPr>
              <a:t>For events where quotas are in effect, this should also be noted. If quotas are expanded, the Minutes must note the date of the request for quota expansion (when applicable), as well as the name and title of the individual(s) who approved the request. </a:t>
            </a:r>
          </a:p>
          <a:p>
            <a:pPr marL="0" indent="0">
              <a:buFont typeface="Euphemia" panose="020B0503040102020104" pitchFamily="34" charset="0"/>
              <a:buNone/>
              <a:defRPr/>
            </a:pPr>
            <a:br>
              <a:rPr lang="en-US" sz="2400" dirty="0"/>
            </a:br>
            <a:endParaRPr lang="en-US" altLang="en-US" sz="2400" dirty="0"/>
          </a:p>
        </p:txBody>
      </p:sp>
      <p:pic>
        <p:nvPicPr>
          <p:cNvPr id="15363" name="Content Placeholder 10">
            <a:extLst>
              <a:ext uri="{FF2B5EF4-FFF2-40B4-BE49-F238E27FC236}">
                <a16:creationId xmlns:a16="http://schemas.microsoft.com/office/drawing/2014/main" id="{072518EE-04D5-BC44-659B-22C453702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0" y="5461000"/>
            <a:ext cx="936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
            <a:hlinkClick r:id="" action="ppaction://media"/>
            <a:extLst>
              <a:ext uri="{FF2B5EF4-FFF2-40B4-BE49-F238E27FC236}">
                <a16:creationId xmlns:a16="http://schemas.microsoft.com/office/drawing/2014/main" id="{537D5168-EBE4-2B73-48CD-F43EBF529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6026252"/>
            <a:ext cx="487363" cy="487363"/>
          </a:xfrm>
          <a:prstGeom prst="rect">
            <a:avLst/>
          </a:prstGeom>
        </p:spPr>
      </p:pic>
    </p:spTree>
  </p:cSld>
  <p:clrMapOvr>
    <a:masterClrMapping/>
  </p:clrMapOvr>
  <p:transition advTm="180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nowflakes design templa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US Ski &amp; Snowboard">
      <a:majorFont>
        <a:latin typeface="Arial"/>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783485-1103-4BBC-98A1-D39A2481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11245</TotalTime>
  <Words>842</Words>
  <Application>Microsoft Office PowerPoint</Application>
  <PresentationFormat>On-screen Show (4:3)</PresentationFormat>
  <Paragraphs>79</Paragraphs>
  <Slides>16</Slides>
  <Notes>1</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Century Gothic</vt:lpstr>
      <vt:lpstr>Euphemia</vt:lpstr>
      <vt:lpstr>Wingdings</vt:lpstr>
      <vt:lpstr>Snowflakes design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Thelma Hoessler</dc:creator>
  <cp:lastModifiedBy>Gil Jackson</cp:lastModifiedBy>
  <cp:revision>86</cp:revision>
  <dcterms:created xsi:type="dcterms:W3CDTF">2017-05-23T14:43:27Z</dcterms:created>
  <dcterms:modified xsi:type="dcterms:W3CDTF">2025-12-08T00:05:35Z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y fmtid="{D5CDD505-2E9C-101B-9397-08002B2CF9AE}" pid="12" name="VSO item id">
    <vt:lpwstr/>
  </property>
  <property fmtid="{D5CDD505-2E9C-101B-9397-08002B2CF9AE}" pid="13" name="Assetid ">
    <vt:lpwstr/>
  </property>
  <property fmtid="{D5CDD505-2E9C-101B-9397-08002B2CF9AE}" pid="14" name="Item Details">
    <vt:lpwstr/>
  </property>
  <property fmtid="{D5CDD505-2E9C-101B-9397-08002B2CF9AE}" pid="15" name="Template details">
    <vt:lpwstr/>
  </property>
</Properties>
</file>