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694" r:id="rId2"/>
    <p:sldMasterId id="2147483698" r:id="rId3"/>
  </p:sldMasterIdLst>
  <p:notesMasterIdLst>
    <p:notesMasterId r:id="rId12"/>
  </p:notesMasterIdLst>
  <p:handoutMasterIdLst>
    <p:handoutMasterId r:id="rId13"/>
  </p:handoutMasterIdLst>
  <p:sldIdLst>
    <p:sldId id="258" r:id="rId4"/>
    <p:sldId id="272" r:id="rId5"/>
    <p:sldId id="265" r:id="rId6"/>
    <p:sldId id="266" r:id="rId7"/>
    <p:sldId id="274" r:id="rId8"/>
    <p:sldId id="267" r:id="rId9"/>
    <p:sldId id="269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3234D"/>
    <a:srgbClr val="D0001E"/>
    <a:srgbClr val="E40023"/>
    <a:srgbClr val="1683BD"/>
    <a:srgbClr val="C5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9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29868-61C5-AF44-A866-37B2FC6FB88F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817EE-EFCB-DA48-8CE6-3DEC05D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3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83F4-9097-3D49-A3AC-51F0099A619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B366-785E-9A40-809E-29F21E487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E3DC-A34C-4A94-9D40-1A9ACB554C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Myriad Pro Cond"/>
                <a:cs typeface="Myriad Pro 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ornersto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6235302"/>
            <a:ext cx="2374900" cy="4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5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568450"/>
            <a:ext cx="8229600" cy="4457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Myriad Pro Cond"/>
                <a:cs typeface="Myriad Pro Cond"/>
              </a:defRPr>
            </a:lvl1pPr>
            <a:lvl2pPr>
              <a:defRPr sz="3200">
                <a:solidFill>
                  <a:schemeClr val="bg1"/>
                </a:solidFill>
                <a:latin typeface="Myriad Pro Cond"/>
                <a:cs typeface="Myriad Pro Cond"/>
              </a:defRPr>
            </a:lvl2pPr>
            <a:lvl3pPr>
              <a:defRPr sz="2800">
                <a:solidFill>
                  <a:schemeClr val="bg1"/>
                </a:solidFill>
                <a:latin typeface="Myriad Pro Cond"/>
                <a:cs typeface="Myriad Pro Cond"/>
              </a:defRPr>
            </a:lvl3pPr>
            <a:lvl4pPr>
              <a:defRPr sz="2400">
                <a:solidFill>
                  <a:schemeClr val="bg1"/>
                </a:solidFill>
                <a:latin typeface="Myriad Pro Cond"/>
                <a:cs typeface="Myriad Pro Cond"/>
              </a:defRPr>
            </a:lvl4pPr>
            <a:lvl5pPr>
              <a:defRPr sz="2000">
                <a:solidFill>
                  <a:schemeClr val="bg1"/>
                </a:solidFill>
                <a:latin typeface="Myriad Pro Cond"/>
                <a:cs typeface="Myriad Pro Con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5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Myriad Pro Cond"/>
                <a:cs typeface="Myriad Pro 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ornersto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6235302"/>
            <a:ext cx="2374900" cy="4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3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443"/>
            <a:ext cx="8229600" cy="60561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cornersto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6235302"/>
            <a:ext cx="2374900" cy="480789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516063"/>
            <a:ext cx="8229600" cy="4659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>
                <a:latin typeface="Myriad Pro Cond"/>
                <a:cs typeface="Myriad Pro Cond"/>
              </a:defRPr>
            </a:lvl1pPr>
            <a:lvl2pPr>
              <a:defRPr sz="3200">
                <a:latin typeface="Myriad Pro Cond"/>
                <a:cs typeface="Myriad Pro Cond"/>
              </a:defRPr>
            </a:lvl2pPr>
            <a:lvl3pPr>
              <a:defRPr sz="2800">
                <a:latin typeface="Myriad Pro Cond"/>
                <a:cs typeface="Myriad Pro Cond"/>
              </a:defRPr>
            </a:lvl3pPr>
            <a:lvl4pPr>
              <a:defRPr sz="2400">
                <a:latin typeface="Myriad Pro Cond"/>
                <a:cs typeface="Myriad Pro Cond"/>
              </a:defRPr>
            </a:lvl4pPr>
            <a:lvl5pPr>
              <a:defRPr sz="2000">
                <a:latin typeface="Myriad Pro Cond"/>
                <a:cs typeface="Myriad Pro Con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62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EB5C95-3EBC-435F-ADA7-166502E1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EB5C95-3EBC-435F-ADA7-166502E1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2015-Sli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7240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479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Myriad Pro Cond"/>
                <a:cs typeface="Myriad Pro 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1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16238"/>
            <a:ext cx="8229600" cy="47321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914400" indent="-457200">
              <a:buFont typeface="Arial"/>
              <a:buChar char="•"/>
              <a:defRPr/>
            </a:lvl2pPr>
          </a:lstStyle>
          <a:p>
            <a:r>
              <a:rPr lang="en-US" sz="3600" b="1" dirty="0" smtClean="0">
                <a:latin typeface="Myriad Pro Cond"/>
                <a:cs typeface="Myriad Pro Cond"/>
              </a:rPr>
              <a:t>Click to edit master content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Myriad Pro Cond"/>
                <a:cs typeface="Myriad Pro Cond"/>
              </a:rPr>
              <a:t>Click to edit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7443"/>
            <a:ext cx="8229600" cy="60561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2015-Slid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Myriad Pro Cond"/>
                <a:cs typeface="Myriad Pro 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2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01" r:id="rId4"/>
    <p:sldLayoutId id="214748370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1876"/>
            <a:ext cx="7772400" cy="1470025"/>
          </a:xfrm>
        </p:spPr>
        <p:txBody>
          <a:bodyPr/>
          <a:lstStyle/>
          <a:p>
            <a:r>
              <a:rPr lang="en-US" sz="3200" dirty="0" smtClean="0"/>
              <a:t>Advocacy Update</a:t>
            </a:r>
            <a:br>
              <a:rPr lang="en-US" sz="3200" dirty="0" smtClean="0"/>
            </a:br>
            <a:r>
              <a:rPr lang="en-US" sz="3200" dirty="0" smtClean="0"/>
              <a:t>Jim Phelps, Chief Advocacy Officer</a:t>
            </a:r>
            <a:br>
              <a:rPr lang="en-US" sz="3200" dirty="0" smtClean="0"/>
            </a:br>
            <a:r>
              <a:rPr lang="en-US" sz="3200" dirty="0" smtClean="0"/>
              <a:t>Cornerstone Credit Union League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00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Advocacy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/>
              <a:t>To favorably influence public policy on behalf of credit unions and create a more favorable operating environment. </a:t>
            </a:r>
          </a:p>
          <a:p>
            <a:pPr algn="ctr"/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6956"/>
            <a:ext cx="4572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Ballot Initiatives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Election November 7,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National Advocacy Fund support $325K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Comprehensive campaign plan </a:t>
            </a:r>
            <a:r>
              <a:rPr lang="en-US" sz="3200" b="0" dirty="0" smtClean="0"/>
              <a:t>includes:</a:t>
            </a:r>
            <a:endParaRPr lang="en-US" sz="3200" b="0" dirty="0" smtClean="0"/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2400" dirty="0" smtClean="0"/>
              <a:t>Polling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2400" dirty="0" smtClean="0"/>
              <a:t>Direct mail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2400" dirty="0" smtClean="0"/>
              <a:t>Websites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2400" dirty="0" smtClean="0"/>
              <a:t>Op-eds</a:t>
            </a:r>
            <a:endParaRPr lang="en-US" sz="2400" dirty="0"/>
          </a:p>
        </p:txBody>
      </p:sp>
      <p:pic>
        <p:nvPicPr>
          <p:cNvPr id="4" name="Picture 2" descr="C:\Users\amobley\AppData\Local\Microsoft\Windows\Temporary Internet Files\Content.Outlook\S7XGWSXZ\Prop2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2" y="3599545"/>
            <a:ext cx="2493608" cy="24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mobley\AppData\Local\Microsoft\Windows\Temporary Internet Files\Content.Outlook\S7XGWSXZ\Prop7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45" y="3665392"/>
            <a:ext cx="2430796" cy="24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780">
            <a:off x="486793" y="543026"/>
            <a:ext cx="3974417" cy="3415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C:\Users\amobley\AppData\Local\Microsoft\Windows\Temporary Internet Files\Content.Outlook\S7XGWSXZ\TX_HomeEquity_Prop2_MORE-Options_Online_Ad_300x5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1" y="5531542"/>
            <a:ext cx="3541116" cy="59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761">
            <a:off x="4559489" y="700620"/>
            <a:ext cx="3854776" cy="3272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2" name="Picture 8" descr="C:\Users\amobley\AppData\Local\Microsoft\Windows\Temporary Internet Files\Content.Outlook\S7XGWSXZ\TX_HomeEquity_Prop2_MORE_Equitry_Online_Ad_320x50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56" y="5556952"/>
            <a:ext cx="3451936" cy="53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mobley\AppData\Local\Microsoft\Windows\Temporary Internet Files\Content.Outlook\S7XGWSXZ\TX_HomeEquity_Prop2_MORE-Options_Online_Ad_300x250_v5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90" y="3803702"/>
            <a:ext cx="2063874" cy="171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737D993-1F39-4E3F-BF33-5FE26BB3FDD2" descr="A5EDF6C4-4B77-48A2-8096-654EA688275C@go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53" y="1847275"/>
            <a:ext cx="3996526" cy="355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1339" y="2248928"/>
            <a:ext cx="3487782" cy="2312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Myriad Pro Cond"/>
              </a:rPr>
              <a:t>Impact of Regulatory Burden on Credit </a:t>
            </a:r>
            <a:r>
              <a:rPr lang="en-US" sz="3600" dirty="0" smtClean="0">
                <a:latin typeface="Myriad Pro Cond"/>
              </a:rPr>
              <a:t>Unions</a:t>
            </a:r>
            <a:r>
              <a:rPr lang="en-US" sz="3600" dirty="0">
                <a:latin typeface="Myriad Pro Cond"/>
              </a:rPr>
              <a:t/>
            </a:r>
            <a:br>
              <a:rPr lang="en-US" sz="3600" dirty="0">
                <a:latin typeface="Myriad Pro Cond"/>
              </a:rPr>
            </a:br>
            <a:endParaRPr lang="en-US" sz="3600" i="1" dirty="0">
              <a:latin typeface="Myriad Pro C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C53C0C-EBFB-4121-BF62-D198B9FAC225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en-US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Advocacy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67" y="1077433"/>
            <a:ext cx="4272185" cy="53081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NCUA kept out of congressional appropriations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Telephone Consumer Protection Act (TCPA) 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Repeal </a:t>
            </a:r>
            <a:r>
              <a:rPr lang="en-US" sz="2800" b="0" dirty="0" smtClean="0"/>
              <a:t>of CFPB Arbitration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Tax reform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2366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Engagement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1"/>
          </p:nvPr>
        </p:nvSpPr>
        <p:spPr>
          <a:xfrm>
            <a:off x="2888478" y="1516063"/>
            <a:ext cx="5798321" cy="4659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2018 elections – PAC </a:t>
            </a:r>
          </a:p>
          <a:p>
            <a:pPr lvl="1" indent="0">
              <a:buNone/>
            </a:pPr>
            <a:endParaRPr lang="en-US" sz="28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MAP – 62 credit unions</a:t>
            </a:r>
            <a:r>
              <a:rPr lang="en-US" sz="3200" b="0" dirty="0"/>
              <a:t>;</a:t>
            </a:r>
            <a:r>
              <a:rPr lang="en-US" sz="3200" b="0" dirty="0" smtClean="0"/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2,964,814 members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7 Chapters hosted lawmakers </a:t>
            </a:r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4387"/>
            <a:ext cx="1579401" cy="1220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9366"/>
            <a:ext cx="2165929" cy="100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4778078"/>
            <a:ext cx="1827801" cy="11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924" y="3384224"/>
            <a:ext cx="6667596" cy="1454012"/>
          </a:xfrm>
        </p:spPr>
        <p:txBody>
          <a:bodyPr/>
          <a:lstStyle/>
          <a:p>
            <a:r>
              <a:rPr lang="en-US" sz="2800" i="0" dirty="0" smtClean="0"/>
              <a:t>Questions?  Contact Jim Phelps at jphelps@cornerstoneleague.coop or call 469-385-6481 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3979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111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Myriad Pro Cond</vt:lpstr>
      <vt:lpstr>5_Custom Design</vt:lpstr>
      <vt:lpstr>6_Custom Design</vt:lpstr>
      <vt:lpstr>3_Custom Design</vt:lpstr>
      <vt:lpstr>Advocacy Update Jim Phelps, Chief Advocacy Officer Cornerstone Credit Union League</vt:lpstr>
      <vt:lpstr>Our Advocacy Goal</vt:lpstr>
      <vt:lpstr>Texas Ballot Initiatives</vt:lpstr>
      <vt:lpstr>PowerPoint Presentation</vt:lpstr>
      <vt:lpstr>PowerPoint Presentation</vt:lpstr>
      <vt:lpstr>Federal Advocacy</vt:lpstr>
      <vt:lpstr>Political Engagement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Brand Behind The Brands</dc:title>
  <dc:creator>Jon Gorman</dc:creator>
  <cp:lastModifiedBy>Jim Phelps</cp:lastModifiedBy>
  <cp:revision>85</cp:revision>
  <cp:lastPrinted>2016-08-16T21:31:07Z</cp:lastPrinted>
  <dcterms:created xsi:type="dcterms:W3CDTF">2016-08-16T18:17:53Z</dcterms:created>
  <dcterms:modified xsi:type="dcterms:W3CDTF">2017-11-01T14:37:34Z</dcterms:modified>
</cp:coreProperties>
</file>