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6"/>
  </p:notesMasterIdLst>
  <p:handoutMasterIdLst>
    <p:handoutMasterId r:id="rId47"/>
  </p:handoutMasterIdLst>
  <p:sldIdLst>
    <p:sldId id="372" r:id="rId5"/>
    <p:sldId id="469" r:id="rId6"/>
    <p:sldId id="519" r:id="rId7"/>
    <p:sldId id="704" r:id="rId8"/>
    <p:sldId id="706" r:id="rId9"/>
    <p:sldId id="707" r:id="rId10"/>
    <p:sldId id="708" r:id="rId11"/>
    <p:sldId id="709" r:id="rId12"/>
    <p:sldId id="710" r:id="rId13"/>
    <p:sldId id="711" r:id="rId14"/>
    <p:sldId id="712" r:id="rId15"/>
    <p:sldId id="713" r:id="rId16"/>
    <p:sldId id="714" r:id="rId17"/>
    <p:sldId id="715" r:id="rId18"/>
    <p:sldId id="733" r:id="rId19"/>
    <p:sldId id="716" r:id="rId20"/>
    <p:sldId id="736" r:id="rId21"/>
    <p:sldId id="732" r:id="rId22"/>
    <p:sldId id="719" r:id="rId23"/>
    <p:sldId id="720" r:id="rId24"/>
    <p:sldId id="721" r:id="rId25"/>
    <p:sldId id="722" r:id="rId26"/>
    <p:sldId id="723" r:id="rId27"/>
    <p:sldId id="693" r:id="rId28"/>
    <p:sldId id="744" r:id="rId29"/>
    <p:sldId id="745" r:id="rId30"/>
    <p:sldId id="746" r:id="rId31"/>
    <p:sldId id="749" r:id="rId32"/>
    <p:sldId id="750" r:id="rId33"/>
    <p:sldId id="751" r:id="rId34"/>
    <p:sldId id="752" r:id="rId35"/>
    <p:sldId id="753" r:id="rId36"/>
    <p:sldId id="698" r:id="rId37"/>
    <p:sldId id="699" r:id="rId38"/>
    <p:sldId id="703" r:id="rId39"/>
    <p:sldId id="730" r:id="rId40"/>
    <p:sldId id="731" r:id="rId41"/>
    <p:sldId id="754" r:id="rId42"/>
    <p:sldId id="737" r:id="rId43"/>
    <p:sldId id="631" r:id="rId44"/>
    <p:sldId id="743"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473" autoAdjust="0"/>
    <p:restoredTop sz="60347" autoAdjust="0"/>
  </p:normalViewPr>
  <p:slideViewPr>
    <p:cSldViewPr>
      <p:cViewPr varScale="1">
        <p:scale>
          <a:sx n="52" d="100"/>
          <a:sy n="52" d="100"/>
        </p:scale>
        <p:origin x="2347" y="5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5" d="100"/>
          <a:sy n="65" d="100"/>
        </p:scale>
        <p:origin x="3125"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09" tIns="45704" rIns="91409" bIns="45704" rtlCol="0"/>
          <a:lstStyle>
            <a:lvl1pPr algn="l">
              <a:defRPr sz="1200"/>
            </a:lvl1pPr>
          </a:lstStyle>
          <a:p>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09" tIns="45704" rIns="91409" bIns="45704"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09" tIns="45704" rIns="91409" bIns="45704" rtlCol="0" anchor="b"/>
          <a:lstStyle>
            <a:lvl1pPr algn="r">
              <a:defRPr sz="1200"/>
            </a:lvl1pPr>
          </a:lstStyle>
          <a:p>
            <a:fld id="{C45DF3FE-7726-4B75-B609-8307FF2A1699}" type="slidenum">
              <a:rPr lang="en-US" smtClean="0"/>
              <a:t>‹#›</a:t>
            </a:fld>
            <a:endParaRPr lang="en-US"/>
          </a:p>
        </p:txBody>
      </p:sp>
    </p:spTree>
    <p:extLst>
      <p:ext uri="{BB962C8B-B14F-4D97-AF65-F5344CB8AC3E}">
        <p14:creationId xmlns:p14="http://schemas.microsoft.com/office/powerpoint/2010/main" val="26422737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95450" y="382588"/>
            <a:ext cx="3757613" cy="2819400"/>
          </a:xfrm>
          <a:prstGeom prst="rect">
            <a:avLst/>
          </a:prstGeom>
          <a:noFill/>
          <a:ln w="12700">
            <a:solidFill>
              <a:prstClr val="black"/>
            </a:solidFill>
          </a:ln>
        </p:spPr>
        <p:txBody>
          <a:bodyPr vert="horz" lIns="93145" tIns="46573" rIns="93145" bIns="46573" rtlCol="0" anchor="ctr"/>
          <a:lstStyle/>
          <a:p>
            <a:endParaRPr lang="en-US"/>
          </a:p>
        </p:txBody>
      </p:sp>
      <p:sp>
        <p:nvSpPr>
          <p:cNvPr id="5" name="Notes Placeholder 4"/>
          <p:cNvSpPr>
            <a:spLocks noGrp="1"/>
          </p:cNvSpPr>
          <p:nvPr>
            <p:ph type="body" sz="quarter" idx="3"/>
          </p:nvPr>
        </p:nvSpPr>
        <p:spPr>
          <a:xfrm>
            <a:off x="701040" y="3440957"/>
            <a:ext cx="5608320" cy="5389009"/>
          </a:xfrm>
          <a:prstGeom prst="rect">
            <a:avLst/>
          </a:prstGeom>
        </p:spPr>
        <p:txBody>
          <a:bodyPr vert="horz" lIns="93145" tIns="46573" rIns="93145" bIns="465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45" tIns="46573" rIns="93145" bIns="4657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45" tIns="46573" rIns="93145" bIns="46573" rtlCol="0" anchor="b"/>
          <a:lstStyle>
            <a:lvl1pPr algn="r">
              <a:defRPr sz="1200"/>
            </a:lvl1pPr>
          </a:lstStyle>
          <a:p>
            <a:fld id="{62CF9E4B-DC88-4688-BACC-F3E270E7EB19}" type="slidenum">
              <a:rPr lang="en-US" smtClean="0"/>
              <a:t>‹#›</a:t>
            </a:fld>
            <a:endParaRPr lang="en-US"/>
          </a:p>
        </p:txBody>
      </p:sp>
    </p:spTree>
    <p:extLst>
      <p:ext uri="{BB962C8B-B14F-4D97-AF65-F5344CB8AC3E}">
        <p14:creationId xmlns:p14="http://schemas.microsoft.com/office/powerpoint/2010/main" val="369977805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82588"/>
            <a:ext cx="3759200" cy="28194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2CF9E4B-DC88-4688-BACC-F3E270E7EB19}"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3141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10</a:t>
            </a:fld>
            <a:endParaRPr lang="en-US"/>
          </a:p>
        </p:txBody>
      </p:sp>
    </p:spTree>
    <p:extLst>
      <p:ext uri="{BB962C8B-B14F-4D97-AF65-F5344CB8AC3E}">
        <p14:creationId xmlns:p14="http://schemas.microsoft.com/office/powerpoint/2010/main" val="3177630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7700" y="344488"/>
            <a:ext cx="2611438" cy="1958975"/>
          </a:xfrm>
        </p:spPr>
      </p:sp>
      <p:sp>
        <p:nvSpPr>
          <p:cNvPr id="3" name="Notes Placeholder 2"/>
          <p:cNvSpPr>
            <a:spLocks noGrp="1"/>
          </p:cNvSpPr>
          <p:nvPr>
            <p:ph type="body" idx="1"/>
          </p:nvPr>
        </p:nvSpPr>
        <p:spPr>
          <a:xfrm>
            <a:off x="205761" y="2454135"/>
            <a:ext cx="6584275" cy="6673507"/>
          </a:xfrm>
        </p:spPr>
        <p:txBody>
          <a:bodyPr/>
          <a:lstStyle/>
          <a:p>
            <a:endParaRPr lang="en-US" sz="1600" dirty="0"/>
          </a:p>
        </p:txBody>
      </p:sp>
      <p:sp>
        <p:nvSpPr>
          <p:cNvPr id="4" name="Slide Number Placeholder 3"/>
          <p:cNvSpPr>
            <a:spLocks noGrp="1"/>
          </p:cNvSpPr>
          <p:nvPr>
            <p:ph type="sldNum" sz="quarter" idx="10"/>
          </p:nvPr>
        </p:nvSpPr>
        <p:spPr/>
        <p:txBody>
          <a:bodyPr/>
          <a:lstStyle/>
          <a:p>
            <a:fld id="{B9FB8D6B-59FA-4DA7-AA5B-256C2341801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62693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331788"/>
            <a:ext cx="3065463" cy="2300287"/>
          </a:xfrm>
        </p:spPr>
      </p:sp>
      <p:sp>
        <p:nvSpPr>
          <p:cNvPr id="3" name="Notes Placeholder 2"/>
          <p:cNvSpPr>
            <a:spLocks noGrp="1"/>
          </p:cNvSpPr>
          <p:nvPr>
            <p:ph type="body" idx="1"/>
          </p:nvPr>
        </p:nvSpPr>
        <p:spPr>
          <a:xfrm>
            <a:off x="217191" y="2826037"/>
            <a:ext cx="6527119" cy="6290210"/>
          </a:xfrm>
        </p:spPr>
        <p:txBody>
          <a:bodyPr/>
          <a:lstStyle/>
          <a:p>
            <a:pPr defTabSz="924032">
              <a:defRPr/>
            </a:pPr>
            <a:endParaRPr lang="en-US" sz="1600" dirty="0"/>
          </a:p>
        </p:txBody>
      </p:sp>
      <p:sp>
        <p:nvSpPr>
          <p:cNvPr id="4" name="Slide Number Placeholder 3"/>
          <p:cNvSpPr>
            <a:spLocks noGrp="1"/>
          </p:cNvSpPr>
          <p:nvPr>
            <p:ph type="sldNum" sz="quarter" idx="10"/>
          </p:nvPr>
        </p:nvSpPr>
        <p:spPr/>
        <p:txBody>
          <a:bodyPr/>
          <a:lstStyle/>
          <a:p>
            <a:fld id="{B9FB8D6B-59FA-4DA7-AA5B-256C23418014}" type="slidenum">
              <a:rPr lang="en-US" smtClean="0"/>
              <a:t>12</a:t>
            </a:fld>
            <a:endParaRPr lang="en-US" dirty="0"/>
          </a:p>
        </p:txBody>
      </p:sp>
    </p:spTree>
    <p:extLst>
      <p:ext uri="{BB962C8B-B14F-4D97-AF65-F5344CB8AC3E}">
        <p14:creationId xmlns:p14="http://schemas.microsoft.com/office/powerpoint/2010/main" val="590068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7988" y="317500"/>
            <a:ext cx="3594100" cy="2697163"/>
          </a:xfrm>
        </p:spPr>
      </p:sp>
      <p:sp>
        <p:nvSpPr>
          <p:cNvPr id="3" name="Notes Placeholder 2"/>
          <p:cNvSpPr>
            <a:spLocks noGrp="1"/>
          </p:cNvSpPr>
          <p:nvPr>
            <p:ph type="body" idx="1"/>
          </p:nvPr>
        </p:nvSpPr>
        <p:spPr>
          <a:xfrm>
            <a:off x="346660" y="3015262"/>
            <a:ext cx="6404270" cy="5783410"/>
          </a:xfrm>
        </p:spPr>
        <p:txBody>
          <a:bodyPr/>
          <a:lstStyle/>
          <a:p>
            <a:endParaRPr lang="en-US" sz="1400" dirty="0"/>
          </a:p>
        </p:txBody>
      </p:sp>
      <p:sp>
        <p:nvSpPr>
          <p:cNvPr id="4" name="Slide Number Placeholder 3"/>
          <p:cNvSpPr>
            <a:spLocks noGrp="1"/>
          </p:cNvSpPr>
          <p:nvPr>
            <p:ph type="sldNum" sz="quarter" idx="10"/>
          </p:nvPr>
        </p:nvSpPr>
        <p:spPr/>
        <p:txBody>
          <a:bodyPr/>
          <a:lstStyle/>
          <a:p>
            <a:fld id="{B9FB8D6B-59FA-4DA7-AA5B-256C23418014}" type="slidenum">
              <a:rPr lang="en-US" smtClean="0"/>
              <a:t>13</a:t>
            </a:fld>
            <a:endParaRPr lang="en-US" dirty="0"/>
          </a:p>
        </p:txBody>
      </p:sp>
    </p:spTree>
    <p:extLst>
      <p:ext uri="{BB962C8B-B14F-4D97-AF65-F5344CB8AC3E}">
        <p14:creationId xmlns:p14="http://schemas.microsoft.com/office/powerpoint/2010/main" val="2659878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339" y="4369213"/>
            <a:ext cx="5434711" cy="4254152"/>
          </a:xfrm>
        </p:spPr>
        <p:txBody>
          <a:bodyPr/>
          <a:lstStyle/>
          <a:p>
            <a:endParaRPr lang="en-US" sz="1600" dirty="0"/>
          </a:p>
        </p:txBody>
      </p:sp>
      <p:sp>
        <p:nvSpPr>
          <p:cNvPr id="4" name="Slide Number Placeholder 3"/>
          <p:cNvSpPr>
            <a:spLocks noGrp="1"/>
          </p:cNvSpPr>
          <p:nvPr>
            <p:ph type="sldNum" sz="quarter" idx="10"/>
          </p:nvPr>
        </p:nvSpPr>
        <p:spPr/>
        <p:txBody>
          <a:bodyPr/>
          <a:lstStyle/>
          <a:p>
            <a:fld id="{B9FB8D6B-59FA-4DA7-AA5B-256C23418014}" type="slidenum">
              <a:rPr lang="en-US" smtClean="0"/>
              <a:t>14</a:t>
            </a:fld>
            <a:endParaRPr lang="en-US" dirty="0"/>
          </a:p>
        </p:txBody>
      </p:sp>
    </p:spTree>
    <p:extLst>
      <p:ext uri="{BB962C8B-B14F-4D97-AF65-F5344CB8AC3E}">
        <p14:creationId xmlns:p14="http://schemas.microsoft.com/office/powerpoint/2010/main" val="45573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15</a:t>
            </a:fld>
            <a:endParaRPr lang="en-US"/>
          </a:p>
        </p:txBody>
      </p:sp>
    </p:spTree>
    <p:extLst>
      <p:ext uri="{BB962C8B-B14F-4D97-AF65-F5344CB8AC3E}">
        <p14:creationId xmlns:p14="http://schemas.microsoft.com/office/powerpoint/2010/main" val="650554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3075" y="696913"/>
            <a:ext cx="3524250" cy="2643187"/>
          </a:xfrm>
        </p:spPr>
      </p:sp>
      <p:sp>
        <p:nvSpPr>
          <p:cNvPr id="3" name="Notes Placeholder 2"/>
          <p:cNvSpPr>
            <a:spLocks noGrp="1"/>
          </p:cNvSpPr>
          <p:nvPr>
            <p:ph type="body" idx="1"/>
          </p:nvPr>
        </p:nvSpPr>
        <p:spPr>
          <a:xfrm>
            <a:off x="485916" y="3631554"/>
            <a:ext cx="5764002" cy="4906381"/>
          </a:xfrm>
        </p:spPr>
        <p:txBody>
          <a:bodyPr/>
          <a:lstStyle/>
          <a:p>
            <a:pPr defTabSz="924032">
              <a:defRPr/>
            </a:pPr>
            <a:endParaRPr lang="en-US" sz="1600" dirty="0"/>
          </a:p>
        </p:txBody>
      </p:sp>
      <p:sp>
        <p:nvSpPr>
          <p:cNvPr id="4" name="Slide Number Placeholder 3"/>
          <p:cNvSpPr>
            <a:spLocks noGrp="1"/>
          </p:cNvSpPr>
          <p:nvPr>
            <p:ph type="sldNum" sz="quarter" idx="10"/>
          </p:nvPr>
        </p:nvSpPr>
        <p:spPr/>
        <p:txBody>
          <a:bodyPr/>
          <a:lstStyle/>
          <a:p>
            <a:fld id="{B9FB8D6B-59FA-4DA7-AA5B-256C23418014}" type="slidenum">
              <a:rPr lang="en-US" smtClean="0"/>
              <a:t>16</a:t>
            </a:fld>
            <a:endParaRPr lang="en-US" dirty="0"/>
          </a:p>
        </p:txBody>
      </p:sp>
    </p:spTree>
    <p:extLst>
      <p:ext uri="{BB962C8B-B14F-4D97-AF65-F5344CB8AC3E}">
        <p14:creationId xmlns:p14="http://schemas.microsoft.com/office/powerpoint/2010/main" val="2545415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B9FB8D6B-59FA-4DA7-AA5B-256C23418014}" type="slidenum">
              <a:rPr lang="en-US" smtClean="0">
                <a:solidFill>
                  <a:prstClr val="black"/>
                </a:solidFill>
              </a:rPr>
              <a:pPr/>
              <a:t>17</a:t>
            </a:fld>
            <a:endParaRPr lang="en-US" dirty="0">
              <a:solidFill>
                <a:prstClr val="black"/>
              </a:solidFill>
            </a:endParaRPr>
          </a:p>
        </p:txBody>
      </p:sp>
      <p:sp>
        <p:nvSpPr>
          <p:cNvPr id="5" name="Footer Placeholder 4"/>
          <p:cNvSpPr>
            <a:spLocks noGrp="1"/>
          </p:cNvSpPr>
          <p:nvPr>
            <p:ph type="ftr" sz="quarter" idx="11"/>
          </p:nvPr>
        </p:nvSpPr>
        <p:spPr>
          <a:xfrm>
            <a:off x="0" y="8977134"/>
            <a:ext cx="3105348" cy="474207"/>
          </a:xfrm>
          <a:prstGeom prst="rect">
            <a:avLst/>
          </a:prstGeom>
        </p:spPr>
        <p:txBody>
          <a:bodyPr/>
          <a:lstStyle/>
          <a:p>
            <a:endParaRPr lang="en-US" dirty="0"/>
          </a:p>
        </p:txBody>
      </p:sp>
    </p:spTree>
    <p:extLst>
      <p:ext uri="{BB962C8B-B14F-4D97-AF65-F5344CB8AC3E}">
        <p14:creationId xmlns:p14="http://schemas.microsoft.com/office/powerpoint/2010/main" val="57005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18</a:t>
            </a:fld>
            <a:endParaRPr lang="en-US"/>
          </a:p>
        </p:txBody>
      </p:sp>
    </p:spTree>
    <p:extLst>
      <p:ext uri="{BB962C8B-B14F-4D97-AF65-F5344CB8AC3E}">
        <p14:creationId xmlns:p14="http://schemas.microsoft.com/office/powerpoint/2010/main" val="685319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82588"/>
            <a:ext cx="3759200" cy="2819400"/>
          </a:xfrm>
        </p:spPr>
      </p:sp>
      <p:sp>
        <p:nvSpPr>
          <p:cNvPr id="3" name="Notes Placeholder 2"/>
          <p:cNvSpPr>
            <a:spLocks noGrp="1"/>
          </p:cNvSpPr>
          <p:nvPr>
            <p:ph type="body" idx="1"/>
          </p:nvPr>
        </p:nvSpPr>
        <p:spPr>
          <a:xfrm>
            <a:off x="304800" y="3440957"/>
            <a:ext cx="6324600" cy="5389009"/>
          </a:xfrm>
        </p:spPr>
        <p:txBody>
          <a:bodyPr/>
          <a:lstStyle/>
          <a:p>
            <a:endParaRPr lang="en-US" sz="1600" dirty="0"/>
          </a:p>
        </p:txBody>
      </p:sp>
      <p:sp>
        <p:nvSpPr>
          <p:cNvPr id="5" name="Slide Number Placeholder 4"/>
          <p:cNvSpPr>
            <a:spLocks noGrp="1"/>
          </p:cNvSpPr>
          <p:nvPr>
            <p:ph type="sldNum" sz="quarter" idx="11"/>
          </p:nvPr>
        </p:nvSpPr>
        <p:spPr/>
        <p:txBody>
          <a:bodyPr/>
          <a:lstStyle/>
          <a:p>
            <a:fld id="{62CF9E4B-DC88-4688-BACC-F3E270E7EB19}" type="slidenum">
              <a:rPr lang="en-US" smtClean="0"/>
              <a:t>19</a:t>
            </a:fld>
            <a:endParaRPr lang="en-US"/>
          </a:p>
        </p:txBody>
      </p:sp>
    </p:spTree>
    <p:extLst>
      <p:ext uri="{BB962C8B-B14F-4D97-AF65-F5344CB8AC3E}">
        <p14:creationId xmlns:p14="http://schemas.microsoft.com/office/powerpoint/2010/main" val="70893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Not an attorney; try very hard not to practice law without a license</a:t>
            </a:r>
          </a:p>
        </p:txBody>
      </p:sp>
      <p:sp>
        <p:nvSpPr>
          <p:cNvPr id="4" name="Slide Number Placeholder 3"/>
          <p:cNvSpPr>
            <a:spLocks noGrp="1"/>
          </p:cNvSpPr>
          <p:nvPr>
            <p:ph type="sldNum" sz="quarter" idx="10"/>
          </p:nvPr>
        </p:nvSpPr>
        <p:spPr/>
        <p:txBody>
          <a:bodyPr/>
          <a:lstStyle/>
          <a:p>
            <a:fld id="{D1C59F7B-7186-4DE6-9430-62050A18DC7C}" type="slidenum">
              <a:rPr lang="en-US" smtClean="0"/>
              <a:pPr/>
              <a:t>2</a:t>
            </a:fld>
            <a:endParaRPr lang="en-US" dirty="0"/>
          </a:p>
        </p:txBody>
      </p:sp>
    </p:spTree>
    <p:extLst>
      <p:ext uri="{BB962C8B-B14F-4D97-AF65-F5344CB8AC3E}">
        <p14:creationId xmlns:p14="http://schemas.microsoft.com/office/powerpoint/2010/main" val="2646073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3440957"/>
            <a:ext cx="6324600" cy="5389009"/>
          </a:xfrm>
        </p:spPr>
        <p:txBody>
          <a:bodyPr/>
          <a:lstStyle/>
          <a:p>
            <a:endParaRPr lang="en-US" sz="1600" dirty="0"/>
          </a:p>
        </p:txBody>
      </p:sp>
      <p:sp>
        <p:nvSpPr>
          <p:cNvPr id="5" name="Slide Number Placeholder 4"/>
          <p:cNvSpPr>
            <a:spLocks noGrp="1"/>
          </p:cNvSpPr>
          <p:nvPr>
            <p:ph type="sldNum" sz="quarter" idx="11"/>
          </p:nvPr>
        </p:nvSpPr>
        <p:spPr/>
        <p:txBody>
          <a:bodyPr/>
          <a:lstStyle/>
          <a:p>
            <a:fld id="{62CF9E4B-DC88-4688-BACC-F3E270E7EB19}" type="slidenum">
              <a:rPr lang="en-US" smtClean="0"/>
              <a:t>20</a:t>
            </a:fld>
            <a:endParaRPr lang="en-US"/>
          </a:p>
        </p:txBody>
      </p:sp>
    </p:spTree>
    <p:extLst>
      <p:ext uri="{BB962C8B-B14F-4D97-AF65-F5344CB8AC3E}">
        <p14:creationId xmlns:p14="http://schemas.microsoft.com/office/powerpoint/2010/main" val="605083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82588"/>
            <a:ext cx="3759200" cy="2819400"/>
          </a:xfrm>
        </p:spPr>
      </p:sp>
      <p:sp>
        <p:nvSpPr>
          <p:cNvPr id="3" name="Notes Placeholder 2"/>
          <p:cNvSpPr>
            <a:spLocks noGrp="1"/>
          </p:cNvSpPr>
          <p:nvPr>
            <p:ph type="body" idx="1"/>
          </p:nvPr>
        </p:nvSpPr>
        <p:spPr/>
        <p:txBody>
          <a:bodyPr/>
          <a:lstStyle/>
          <a:p>
            <a:endParaRPr lang="en-US" sz="160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21</a:t>
            </a:fld>
            <a:endParaRPr lang="en-US"/>
          </a:p>
        </p:txBody>
      </p:sp>
    </p:spTree>
    <p:extLst>
      <p:ext uri="{BB962C8B-B14F-4D97-AF65-F5344CB8AC3E}">
        <p14:creationId xmlns:p14="http://schemas.microsoft.com/office/powerpoint/2010/main" val="1439919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4238" y="382588"/>
            <a:ext cx="2841625" cy="2132012"/>
          </a:xfrm>
        </p:spPr>
      </p:sp>
      <p:sp>
        <p:nvSpPr>
          <p:cNvPr id="3" name="Notes Placeholder 2"/>
          <p:cNvSpPr>
            <a:spLocks noGrp="1"/>
          </p:cNvSpPr>
          <p:nvPr>
            <p:ph type="body" idx="1"/>
          </p:nvPr>
        </p:nvSpPr>
        <p:spPr>
          <a:xfrm>
            <a:off x="381000" y="2590801"/>
            <a:ext cx="6324600" cy="6239166"/>
          </a:xfrm>
        </p:spPr>
        <p:txBody>
          <a:bodyPr/>
          <a:lstStyle/>
          <a:p>
            <a:endParaRPr lang="en-US" dirty="0"/>
          </a:p>
        </p:txBody>
      </p:sp>
      <p:sp>
        <p:nvSpPr>
          <p:cNvPr id="5" name="Slide Number Placeholder 4"/>
          <p:cNvSpPr>
            <a:spLocks noGrp="1"/>
          </p:cNvSpPr>
          <p:nvPr>
            <p:ph type="sldNum" sz="quarter" idx="11"/>
          </p:nvPr>
        </p:nvSpPr>
        <p:spPr/>
        <p:txBody>
          <a:bodyPr/>
          <a:lstStyle/>
          <a:p>
            <a:fld id="{62CF9E4B-DC88-4688-BACC-F3E270E7EB19}" type="slidenum">
              <a:rPr lang="en-US" smtClean="0"/>
              <a:t>22</a:t>
            </a:fld>
            <a:endParaRPr lang="en-US"/>
          </a:p>
        </p:txBody>
      </p:sp>
    </p:spTree>
    <p:extLst>
      <p:ext uri="{BB962C8B-B14F-4D97-AF65-F5344CB8AC3E}">
        <p14:creationId xmlns:p14="http://schemas.microsoft.com/office/powerpoint/2010/main" val="2238899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23</a:t>
            </a:fld>
            <a:endParaRPr lang="en-US"/>
          </a:p>
        </p:txBody>
      </p:sp>
    </p:spTree>
    <p:extLst>
      <p:ext uri="{BB962C8B-B14F-4D97-AF65-F5344CB8AC3E}">
        <p14:creationId xmlns:p14="http://schemas.microsoft.com/office/powerpoint/2010/main" val="1466242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24</a:t>
            </a:fld>
            <a:endParaRPr lang="en-US"/>
          </a:p>
        </p:txBody>
      </p:sp>
    </p:spTree>
    <p:extLst>
      <p:ext uri="{BB962C8B-B14F-4D97-AF65-F5344CB8AC3E}">
        <p14:creationId xmlns:p14="http://schemas.microsoft.com/office/powerpoint/2010/main" val="2750110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85763"/>
            <a:ext cx="3797300" cy="2847975"/>
          </a:xfrm>
        </p:spPr>
      </p:sp>
      <p:sp>
        <p:nvSpPr>
          <p:cNvPr id="3" name="Notes Placeholder 2"/>
          <p:cNvSpPr>
            <a:spLocks noGrp="1"/>
          </p:cNvSpPr>
          <p:nvPr>
            <p:ph type="body" idx="1"/>
          </p:nvPr>
        </p:nvSpPr>
        <p:spPr>
          <a:xfrm>
            <a:off x="540406" y="3475038"/>
            <a:ext cx="6098864" cy="5442384"/>
          </a:xfrm>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25</a:t>
            </a:fld>
            <a:endParaRPr lang="en-US"/>
          </a:p>
        </p:txBody>
      </p:sp>
    </p:spTree>
    <p:extLst>
      <p:ext uri="{BB962C8B-B14F-4D97-AF65-F5344CB8AC3E}">
        <p14:creationId xmlns:p14="http://schemas.microsoft.com/office/powerpoint/2010/main" val="734527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2363" y="423863"/>
            <a:ext cx="2497137" cy="1873250"/>
          </a:xfrm>
        </p:spPr>
      </p:sp>
      <p:sp>
        <p:nvSpPr>
          <p:cNvPr id="3" name="Notes Placeholder 2"/>
          <p:cNvSpPr>
            <a:spLocks noGrp="1"/>
          </p:cNvSpPr>
          <p:nvPr>
            <p:ph type="body" idx="1"/>
          </p:nvPr>
        </p:nvSpPr>
        <p:spPr>
          <a:xfrm>
            <a:off x="270305" y="2452931"/>
            <a:ext cx="6544833" cy="6343407"/>
          </a:xfrm>
        </p:spPr>
        <p:txBody>
          <a:bodyPr/>
          <a:lstStyle/>
          <a:p>
            <a:endParaRPr lang="en-US" sz="1500" dirty="0"/>
          </a:p>
        </p:txBody>
      </p:sp>
      <p:sp>
        <p:nvSpPr>
          <p:cNvPr id="4" name="Slide Number Placeholder 3"/>
          <p:cNvSpPr>
            <a:spLocks noGrp="1"/>
          </p:cNvSpPr>
          <p:nvPr>
            <p:ph type="sldNum" sz="quarter" idx="10"/>
          </p:nvPr>
        </p:nvSpPr>
        <p:spPr/>
        <p:txBody>
          <a:bodyPr/>
          <a:lstStyle/>
          <a:p>
            <a:pPr>
              <a:defRPr/>
            </a:pPr>
            <a:fld id="{C4967C5A-16D1-4AD3-B8D6-18D03183D6CF}" type="slidenum">
              <a:rPr lang="en-US" smtClean="0"/>
              <a:pPr>
                <a:defRPr/>
              </a:pPr>
              <a:t>26</a:t>
            </a:fld>
            <a:endParaRPr lang="en-US" dirty="0"/>
          </a:p>
        </p:txBody>
      </p:sp>
    </p:spTree>
    <p:extLst>
      <p:ext uri="{BB962C8B-B14F-4D97-AF65-F5344CB8AC3E}">
        <p14:creationId xmlns:p14="http://schemas.microsoft.com/office/powerpoint/2010/main" val="645116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0475" y="241300"/>
            <a:ext cx="2241550" cy="1682750"/>
          </a:xfrm>
        </p:spPr>
      </p:sp>
      <p:sp>
        <p:nvSpPr>
          <p:cNvPr id="3" name="Notes Placeholder 2"/>
          <p:cNvSpPr>
            <a:spLocks noGrp="1"/>
          </p:cNvSpPr>
          <p:nvPr>
            <p:ph type="body" idx="1"/>
          </p:nvPr>
        </p:nvSpPr>
        <p:spPr>
          <a:xfrm>
            <a:off x="231604" y="2231687"/>
            <a:ext cx="6583535" cy="7002879"/>
          </a:xfrm>
        </p:spPr>
        <p:txBody>
          <a:bodyPr/>
          <a:lstStyle/>
          <a:p>
            <a:endParaRPr lang="en-US" sz="1500" dirty="0"/>
          </a:p>
        </p:txBody>
      </p:sp>
      <p:sp>
        <p:nvSpPr>
          <p:cNvPr id="4" name="Slide Number Placeholder 3"/>
          <p:cNvSpPr>
            <a:spLocks noGrp="1"/>
          </p:cNvSpPr>
          <p:nvPr>
            <p:ph type="sldNum" sz="quarter" idx="10"/>
          </p:nvPr>
        </p:nvSpPr>
        <p:spPr/>
        <p:txBody>
          <a:bodyPr/>
          <a:lstStyle/>
          <a:p>
            <a:pPr>
              <a:defRPr/>
            </a:pPr>
            <a:fld id="{C4967C5A-16D1-4AD3-B8D6-18D03183D6CF}" type="slidenum">
              <a:rPr lang="en-US" smtClean="0"/>
              <a:pPr>
                <a:defRPr/>
              </a:pPr>
              <a:t>27</a:t>
            </a:fld>
            <a:endParaRPr lang="en-US" dirty="0"/>
          </a:p>
        </p:txBody>
      </p:sp>
    </p:spTree>
    <p:extLst>
      <p:ext uri="{BB962C8B-B14F-4D97-AF65-F5344CB8AC3E}">
        <p14:creationId xmlns:p14="http://schemas.microsoft.com/office/powerpoint/2010/main" val="784788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320675"/>
            <a:ext cx="3937000" cy="2954338"/>
          </a:xfrm>
        </p:spPr>
      </p:sp>
      <p:sp>
        <p:nvSpPr>
          <p:cNvPr id="3" name="Notes Placeholder 2"/>
          <p:cNvSpPr>
            <a:spLocks noGrp="1"/>
          </p:cNvSpPr>
          <p:nvPr>
            <p:ph type="body" idx="1"/>
          </p:nvPr>
        </p:nvSpPr>
        <p:spPr>
          <a:xfrm>
            <a:off x="348941" y="3595275"/>
            <a:ext cx="6389996" cy="5201063"/>
          </a:xfrm>
        </p:spPr>
        <p:txBody>
          <a:bodyPr/>
          <a:lstStyle/>
          <a:p>
            <a:endParaRPr lang="en-US" sz="1700" dirty="0"/>
          </a:p>
        </p:txBody>
      </p:sp>
      <p:sp>
        <p:nvSpPr>
          <p:cNvPr id="4" name="Slide Number Placeholder 3"/>
          <p:cNvSpPr>
            <a:spLocks noGrp="1"/>
          </p:cNvSpPr>
          <p:nvPr>
            <p:ph type="sldNum" sz="quarter" idx="10"/>
          </p:nvPr>
        </p:nvSpPr>
        <p:spPr/>
        <p:txBody>
          <a:bodyPr/>
          <a:lstStyle/>
          <a:p>
            <a:pPr>
              <a:defRPr/>
            </a:pPr>
            <a:fld id="{C4967C5A-16D1-4AD3-B8D6-18D03183D6CF}" type="slidenum">
              <a:rPr lang="en-US" smtClean="0"/>
              <a:pPr>
                <a:defRPr/>
              </a:pPr>
              <a:t>28</a:t>
            </a:fld>
            <a:endParaRPr lang="en-US" dirty="0"/>
          </a:p>
        </p:txBody>
      </p:sp>
    </p:spTree>
    <p:extLst>
      <p:ext uri="{BB962C8B-B14F-4D97-AF65-F5344CB8AC3E}">
        <p14:creationId xmlns:p14="http://schemas.microsoft.com/office/powerpoint/2010/main" val="1458358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0738" y="404813"/>
            <a:ext cx="3397250" cy="2549525"/>
          </a:xfrm>
        </p:spPr>
      </p:sp>
      <p:sp>
        <p:nvSpPr>
          <p:cNvPr id="3" name="Notes Placeholder 2"/>
          <p:cNvSpPr>
            <a:spLocks noGrp="1"/>
          </p:cNvSpPr>
          <p:nvPr>
            <p:ph type="body" idx="1"/>
          </p:nvPr>
        </p:nvSpPr>
        <p:spPr>
          <a:xfrm>
            <a:off x="164697" y="3112089"/>
            <a:ext cx="6999541" cy="6422603"/>
          </a:xfrm>
        </p:spPr>
        <p:txBody>
          <a:bodyPr/>
          <a:lstStyle/>
          <a:p>
            <a:endParaRPr lang="en-US" sz="1500" dirty="0"/>
          </a:p>
        </p:txBody>
      </p:sp>
      <p:sp>
        <p:nvSpPr>
          <p:cNvPr id="4" name="Slide Number Placeholder 3"/>
          <p:cNvSpPr>
            <a:spLocks noGrp="1"/>
          </p:cNvSpPr>
          <p:nvPr>
            <p:ph type="sldNum" sz="quarter" idx="10"/>
          </p:nvPr>
        </p:nvSpPr>
        <p:spPr/>
        <p:txBody>
          <a:bodyPr/>
          <a:lstStyle/>
          <a:p>
            <a:pPr>
              <a:defRPr/>
            </a:pPr>
            <a:fld id="{74256918-60B5-4B95-92BA-B217691A8202}" type="slidenum">
              <a:rPr lang="en-US" smtClean="0"/>
              <a:pPr>
                <a:defRPr/>
              </a:pPr>
              <a:t>29</a:t>
            </a:fld>
            <a:endParaRPr lang="en-US" dirty="0"/>
          </a:p>
        </p:txBody>
      </p:sp>
    </p:spTree>
    <p:extLst>
      <p:ext uri="{BB962C8B-B14F-4D97-AF65-F5344CB8AC3E}">
        <p14:creationId xmlns:p14="http://schemas.microsoft.com/office/powerpoint/2010/main" val="124169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3</a:t>
            </a:fld>
            <a:endParaRPr lang="en-US"/>
          </a:p>
        </p:txBody>
      </p:sp>
    </p:spTree>
    <p:extLst>
      <p:ext uri="{BB962C8B-B14F-4D97-AF65-F5344CB8AC3E}">
        <p14:creationId xmlns:p14="http://schemas.microsoft.com/office/powerpoint/2010/main" val="525049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712788"/>
            <a:ext cx="3735388" cy="2801937"/>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30</a:t>
            </a:fld>
            <a:endParaRPr lang="en-US"/>
          </a:p>
        </p:txBody>
      </p:sp>
    </p:spTree>
    <p:extLst>
      <p:ext uri="{BB962C8B-B14F-4D97-AF65-F5344CB8AC3E}">
        <p14:creationId xmlns:p14="http://schemas.microsoft.com/office/powerpoint/2010/main" val="970195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712788"/>
            <a:ext cx="3735388" cy="2801937"/>
          </a:xfrm>
        </p:spPr>
      </p:sp>
      <p:sp>
        <p:nvSpPr>
          <p:cNvPr id="3" name="Notes Placeholder 2"/>
          <p:cNvSpPr>
            <a:spLocks noGrp="1"/>
          </p:cNvSpPr>
          <p:nvPr>
            <p:ph type="body" idx="1"/>
          </p:nvPr>
        </p:nvSpPr>
        <p:spPr/>
        <p:txBody>
          <a:bodyPr>
            <a:normAutofit/>
          </a:bodyPr>
          <a:lstStyle/>
          <a:p>
            <a:endParaRPr lang="en-US" sz="170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11207D6-7418-4D54-96A2-44291DA1C460}" type="slidenum">
              <a:rPr lang="en-US" smtClean="0"/>
              <a:pPr/>
              <a:t>31</a:t>
            </a:fld>
            <a:endParaRPr lang="en-US" dirty="0"/>
          </a:p>
        </p:txBody>
      </p:sp>
    </p:spTree>
    <p:extLst>
      <p:ext uri="{BB962C8B-B14F-4D97-AF65-F5344CB8AC3E}">
        <p14:creationId xmlns:p14="http://schemas.microsoft.com/office/powerpoint/2010/main" val="4226562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70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11207D6-7418-4D54-96A2-44291DA1C460}" type="slidenum">
              <a:rPr lang="en-US" smtClean="0"/>
              <a:pPr/>
              <a:t>32</a:t>
            </a:fld>
            <a:endParaRPr lang="en-US" dirty="0"/>
          </a:p>
        </p:txBody>
      </p:sp>
    </p:spTree>
    <p:extLst>
      <p:ext uri="{BB962C8B-B14F-4D97-AF65-F5344CB8AC3E}">
        <p14:creationId xmlns:p14="http://schemas.microsoft.com/office/powerpoint/2010/main" val="1102777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82588"/>
            <a:ext cx="3759200" cy="2819400"/>
          </a:xfrm>
        </p:spPr>
      </p:sp>
      <p:sp>
        <p:nvSpPr>
          <p:cNvPr id="3" name="Notes Placeholder 2"/>
          <p:cNvSpPr>
            <a:spLocks noGrp="1"/>
          </p:cNvSpPr>
          <p:nvPr>
            <p:ph type="body" idx="1"/>
          </p:nvPr>
        </p:nvSpPr>
        <p:spPr>
          <a:xfrm>
            <a:off x="304800" y="3440957"/>
            <a:ext cx="6400800" cy="5389009"/>
          </a:xfrm>
        </p:spPr>
        <p:txBody>
          <a:bodyPr/>
          <a:lstStyle/>
          <a:p>
            <a:endParaRPr lang="en-US" dirty="0"/>
          </a:p>
        </p:txBody>
      </p:sp>
      <p:sp>
        <p:nvSpPr>
          <p:cNvPr id="5" name="Slide Number Placeholder 4"/>
          <p:cNvSpPr>
            <a:spLocks noGrp="1"/>
          </p:cNvSpPr>
          <p:nvPr>
            <p:ph type="sldNum" sz="quarter" idx="11"/>
          </p:nvPr>
        </p:nvSpPr>
        <p:spPr/>
        <p:txBody>
          <a:bodyPr/>
          <a:lstStyle/>
          <a:p>
            <a:fld id="{62CF9E4B-DC88-4688-BACC-F3E270E7EB19}" type="slidenum">
              <a:rPr lang="en-US" smtClean="0"/>
              <a:t>33</a:t>
            </a:fld>
            <a:endParaRPr lang="en-US"/>
          </a:p>
        </p:txBody>
      </p:sp>
    </p:spTree>
    <p:extLst>
      <p:ext uri="{BB962C8B-B14F-4D97-AF65-F5344CB8AC3E}">
        <p14:creationId xmlns:p14="http://schemas.microsoft.com/office/powerpoint/2010/main" val="2690530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8238" y="382588"/>
            <a:ext cx="2333625" cy="1751012"/>
          </a:xfrm>
        </p:spPr>
      </p:sp>
      <p:sp>
        <p:nvSpPr>
          <p:cNvPr id="3" name="Notes Placeholder 2"/>
          <p:cNvSpPr>
            <a:spLocks noGrp="1"/>
          </p:cNvSpPr>
          <p:nvPr>
            <p:ph type="body" idx="1"/>
          </p:nvPr>
        </p:nvSpPr>
        <p:spPr>
          <a:xfrm>
            <a:off x="228600" y="2286000"/>
            <a:ext cx="6400800" cy="6857999"/>
          </a:xfrm>
        </p:spPr>
        <p:txBody>
          <a:bodyPr/>
          <a:lstStyle/>
          <a:p>
            <a:endParaRPr lang="en-US" dirty="0"/>
          </a:p>
        </p:txBody>
      </p:sp>
      <p:sp>
        <p:nvSpPr>
          <p:cNvPr id="5" name="Slide Number Placeholder 4"/>
          <p:cNvSpPr>
            <a:spLocks noGrp="1"/>
          </p:cNvSpPr>
          <p:nvPr>
            <p:ph type="sldNum" sz="quarter" idx="11"/>
          </p:nvPr>
        </p:nvSpPr>
        <p:spPr/>
        <p:txBody>
          <a:bodyPr/>
          <a:lstStyle/>
          <a:p>
            <a:fld id="{62CF9E4B-DC88-4688-BACC-F3E270E7EB19}" type="slidenum">
              <a:rPr lang="en-US" smtClean="0"/>
              <a:t>34</a:t>
            </a:fld>
            <a:endParaRPr lang="en-US"/>
          </a:p>
        </p:txBody>
      </p:sp>
    </p:spTree>
    <p:extLst>
      <p:ext uri="{BB962C8B-B14F-4D97-AF65-F5344CB8AC3E}">
        <p14:creationId xmlns:p14="http://schemas.microsoft.com/office/powerpoint/2010/main" val="905887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35</a:t>
            </a:fld>
            <a:endParaRPr lang="en-US"/>
          </a:p>
        </p:txBody>
      </p:sp>
    </p:spTree>
    <p:extLst>
      <p:ext uri="{BB962C8B-B14F-4D97-AF65-F5344CB8AC3E}">
        <p14:creationId xmlns:p14="http://schemas.microsoft.com/office/powerpoint/2010/main" val="1169252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36</a:t>
            </a:fld>
            <a:endParaRPr lang="en-US"/>
          </a:p>
        </p:txBody>
      </p:sp>
    </p:spTree>
    <p:extLst>
      <p:ext uri="{BB962C8B-B14F-4D97-AF65-F5344CB8AC3E}">
        <p14:creationId xmlns:p14="http://schemas.microsoft.com/office/powerpoint/2010/main" val="3439468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37</a:t>
            </a:fld>
            <a:endParaRPr lang="en-US"/>
          </a:p>
        </p:txBody>
      </p:sp>
    </p:spTree>
    <p:extLst>
      <p:ext uri="{BB962C8B-B14F-4D97-AF65-F5344CB8AC3E}">
        <p14:creationId xmlns:p14="http://schemas.microsoft.com/office/powerpoint/2010/main" val="4169432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38</a:t>
            </a:fld>
            <a:endParaRPr lang="en-US"/>
          </a:p>
        </p:txBody>
      </p:sp>
    </p:spTree>
    <p:extLst>
      <p:ext uri="{BB962C8B-B14F-4D97-AF65-F5344CB8AC3E}">
        <p14:creationId xmlns:p14="http://schemas.microsoft.com/office/powerpoint/2010/main" val="2095103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39</a:t>
            </a:fld>
            <a:endParaRPr lang="en-US"/>
          </a:p>
        </p:txBody>
      </p:sp>
    </p:spTree>
    <p:extLst>
      <p:ext uri="{BB962C8B-B14F-4D97-AF65-F5344CB8AC3E}">
        <p14:creationId xmlns:p14="http://schemas.microsoft.com/office/powerpoint/2010/main" val="151130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82588"/>
            <a:ext cx="3759200" cy="28194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4</a:t>
            </a:fld>
            <a:endParaRPr lang="en-US"/>
          </a:p>
        </p:txBody>
      </p:sp>
    </p:spTree>
    <p:extLst>
      <p:ext uri="{BB962C8B-B14F-4D97-AF65-F5344CB8AC3E}">
        <p14:creationId xmlns:p14="http://schemas.microsoft.com/office/powerpoint/2010/main" val="4164690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82588"/>
            <a:ext cx="3759200" cy="2819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F9E4B-DC88-4688-BACC-F3E270E7EB19}" type="slidenum">
              <a:rPr lang="en-US" smtClean="0"/>
              <a:t>40</a:t>
            </a:fld>
            <a:endParaRPr lang="en-US" dirty="0"/>
          </a:p>
        </p:txBody>
      </p:sp>
    </p:spTree>
    <p:extLst>
      <p:ext uri="{BB962C8B-B14F-4D97-AF65-F5344CB8AC3E}">
        <p14:creationId xmlns:p14="http://schemas.microsoft.com/office/powerpoint/2010/main" val="3417924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600"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1C2CB9-F93C-4D35-B68E-748A7D7CB6A0}" type="slidenum">
              <a:rPr lang="en-US">
                <a:ea typeface="ＭＳ Ｐゴシック" pitchFamily="-72" charset="-128"/>
                <a:cs typeface="ＭＳ Ｐゴシック" pitchFamily="-72" charset="-128"/>
              </a:rPr>
              <a:pPr fontAlgn="base">
                <a:spcBef>
                  <a:spcPct val="0"/>
                </a:spcBef>
                <a:spcAft>
                  <a:spcPct val="0"/>
                </a:spcAft>
              </a:pPr>
              <a:t>41</a:t>
            </a:fld>
            <a:endParaRPr lang="en-US" dirty="0">
              <a:ea typeface="ＭＳ Ｐゴシック" pitchFamily="-72" charset="-128"/>
              <a:cs typeface="ＭＳ Ｐゴシック" pitchFamily="-72" charset="-128"/>
            </a:endParaRPr>
          </a:p>
        </p:txBody>
      </p:sp>
    </p:spTree>
    <p:extLst>
      <p:ext uri="{BB962C8B-B14F-4D97-AF65-F5344CB8AC3E}">
        <p14:creationId xmlns:p14="http://schemas.microsoft.com/office/powerpoint/2010/main" val="196782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1213" y="696913"/>
            <a:ext cx="2847975" cy="2135187"/>
          </a:xfrm>
        </p:spPr>
      </p:sp>
      <p:sp>
        <p:nvSpPr>
          <p:cNvPr id="3" name="Notes Placeholder 2"/>
          <p:cNvSpPr>
            <a:spLocks noGrp="1"/>
          </p:cNvSpPr>
          <p:nvPr>
            <p:ph type="body" idx="1"/>
          </p:nvPr>
        </p:nvSpPr>
        <p:spPr>
          <a:xfrm>
            <a:off x="334952" y="3135052"/>
            <a:ext cx="6265013" cy="5901275"/>
          </a:xfrm>
        </p:spPr>
        <p:txBody>
          <a:bodyPr/>
          <a:lstStyle/>
          <a:p>
            <a:endParaRPr lang="en-US" sz="1600" dirty="0"/>
          </a:p>
        </p:txBody>
      </p:sp>
      <p:sp>
        <p:nvSpPr>
          <p:cNvPr id="5" name="Slide Number Placeholder 4"/>
          <p:cNvSpPr>
            <a:spLocks noGrp="1"/>
          </p:cNvSpPr>
          <p:nvPr>
            <p:ph type="sldNum" sz="quarter" idx="11"/>
          </p:nvPr>
        </p:nvSpPr>
        <p:spPr/>
        <p:txBody>
          <a:bodyPr/>
          <a:lstStyle/>
          <a:p>
            <a:fld id="{62CF9E4B-DC88-4688-BACC-F3E270E7EB19}" type="slidenum">
              <a:rPr lang="en-US" smtClean="0"/>
              <a:t>5</a:t>
            </a:fld>
            <a:endParaRPr lang="en-US"/>
          </a:p>
        </p:txBody>
      </p:sp>
    </p:spTree>
    <p:extLst>
      <p:ext uri="{BB962C8B-B14F-4D97-AF65-F5344CB8AC3E}">
        <p14:creationId xmlns:p14="http://schemas.microsoft.com/office/powerpoint/2010/main" val="397357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527050"/>
            <a:ext cx="4154487" cy="3116263"/>
          </a:xfrm>
        </p:spPr>
      </p:sp>
      <p:sp>
        <p:nvSpPr>
          <p:cNvPr id="3" name="Notes Placeholder 2"/>
          <p:cNvSpPr>
            <a:spLocks noGrp="1"/>
          </p:cNvSpPr>
          <p:nvPr>
            <p:ph type="body" idx="1"/>
          </p:nvPr>
        </p:nvSpPr>
        <p:spPr>
          <a:xfrm>
            <a:off x="694435" y="3851614"/>
            <a:ext cx="5555483" cy="4615100"/>
          </a:xfrm>
        </p:spPr>
        <p:txBody>
          <a:bodyPr/>
          <a:lstStyle/>
          <a:p>
            <a:endParaRPr lang="en-US" sz="1600" dirty="0"/>
          </a:p>
        </p:txBody>
      </p:sp>
      <p:sp>
        <p:nvSpPr>
          <p:cNvPr id="4" name="Slide Number Placeholder 3"/>
          <p:cNvSpPr>
            <a:spLocks noGrp="1"/>
          </p:cNvSpPr>
          <p:nvPr>
            <p:ph type="sldNum" sz="quarter" idx="10"/>
          </p:nvPr>
        </p:nvSpPr>
        <p:spPr/>
        <p:txBody>
          <a:bodyPr/>
          <a:lstStyle/>
          <a:p>
            <a:fld id="{B9FB8D6B-59FA-4DA7-AA5B-256C23418014}" type="slidenum">
              <a:rPr lang="en-US" smtClean="0">
                <a:solidFill>
                  <a:prstClr val="black"/>
                </a:solidFill>
              </a:rPr>
              <a:pPr/>
              <a:t>6</a:t>
            </a:fld>
            <a:endParaRPr lang="en-US" dirty="0">
              <a:solidFill>
                <a:prstClr val="black"/>
              </a:solidFill>
            </a:endParaRPr>
          </a:p>
        </p:txBody>
      </p:sp>
      <p:sp>
        <p:nvSpPr>
          <p:cNvPr id="5" name="Footer Placeholder 4"/>
          <p:cNvSpPr>
            <a:spLocks noGrp="1"/>
          </p:cNvSpPr>
          <p:nvPr>
            <p:ph type="ftr" sz="quarter" idx="11"/>
          </p:nvPr>
        </p:nvSpPr>
        <p:spPr>
          <a:xfrm>
            <a:off x="0" y="8767089"/>
            <a:ext cx="3009220" cy="463112"/>
          </a:xfrm>
          <a:prstGeom prst="rect">
            <a:avLst/>
          </a:prstGeom>
        </p:spPr>
        <p:txBody>
          <a:bodyPr/>
          <a:lstStyle/>
          <a:p>
            <a:endParaRPr lang="en-US" dirty="0"/>
          </a:p>
        </p:txBody>
      </p:sp>
    </p:spTree>
    <p:extLst>
      <p:ext uri="{BB962C8B-B14F-4D97-AF65-F5344CB8AC3E}">
        <p14:creationId xmlns:p14="http://schemas.microsoft.com/office/powerpoint/2010/main" val="150912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9388" y="469900"/>
            <a:ext cx="3762375" cy="2822575"/>
          </a:xfrm>
        </p:spPr>
      </p:sp>
      <p:sp>
        <p:nvSpPr>
          <p:cNvPr id="3" name="Notes Placeholder 2"/>
          <p:cNvSpPr>
            <a:spLocks noGrp="1"/>
          </p:cNvSpPr>
          <p:nvPr>
            <p:ph type="body" idx="1"/>
          </p:nvPr>
        </p:nvSpPr>
        <p:spPr>
          <a:xfrm>
            <a:off x="377411" y="3480239"/>
            <a:ext cx="6038569" cy="5447331"/>
          </a:xfrm>
        </p:spPr>
        <p:txBody>
          <a:bodyPr/>
          <a:lstStyle/>
          <a:p>
            <a:endParaRPr lang="en-US" sz="1600" dirty="0"/>
          </a:p>
        </p:txBody>
      </p:sp>
      <p:sp>
        <p:nvSpPr>
          <p:cNvPr id="4" name="Slide Number Placeholder 3"/>
          <p:cNvSpPr>
            <a:spLocks noGrp="1"/>
          </p:cNvSpPr>
          <p:nvPr>
            <p:ph type="sldNum" sz="quarter" idx="10"/>
          </p:nvPr>
        </p:nvSpPr>
        <p:spPr/>
        <p:txBody>
          <a:bodyPr/>
          <a:lstStyle/>
          <a:p>
            <a:fld id="{1F61A01B-024F-457C-9577-B96C75018C88}" type="slidenum">
              <a:rPr lang="en-US" smtClean="0">
                <a:solidFill>
                  <a:prstClr val="black"/>
                </a:solidFill>
              </a:rPr>
              <a:pPr/>
              <a:t>7</a:t>
            </a:fld>
            <a:endParaRPr lang="en-US" dirty="0">
              <a:solidFill>
                <a:prstClr val="black"/>
              </a:solidFill>
            </a:endParaRPr>
          </a:p>
        </p:txBody>
      </p:sp>
      <p:sp>
        <p:nvSpPr>
          <p:cNvPr id="5" name="Footer Placeholder 4"/>
          <p:cNvSpPr>
            <a:spLocks noGrp="1"/>
          </p:cNvSpPr>
          <p:nvPr>
            <p:ph type="ftr" sz="quarter" idx="11"/>
          </p:nvPr>
        </p:nvSpPr>
        <p:spPr>
          <a:xfrm>
            <a:off x="0" y="8767089"/>
            <a:ext cx="3009220" cy="463112"/>
          </a:xfrm>
          <a:prstGeom prst="rect">
            <a:avLst/>
          </a:prstGeom>
        </p:spPr>
        <p:txBody>
          <a:bodyPr/>
          <a:lstStyle/>
          <a:p>
            <a:endParaRPr lang="en-US" dirty="0"/>
          </a:p>
        </p:txBody>
      </p:sp>
    </p:spTree>
    <p:extLst>
      <p:ext uri="{BB962C8B-B14F-4D97-AF65-F5344CB8AC3E}">
        <p14:creationId xmlns:p14="http://schemas.microsoft.com/office/powerpoint/2010/main" val="77280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B8D6B-59FA-4DA7-AA5B-256C23418014}" type="slidenum">
              <a:rPr lang="en-US" smtClean="0">
                <a:solidFill>
                  <a:prstClr val="black"/>
                </a:solidFill>
              </a:rPr>
              <a:pPr/>
              <a:t>8</a:t>
            </a:fld>
            <a:endParaRPr lang="en-US" dirty="0">
              <a:solidFill>
                <a:prstClr val="black"/>
              </a:solidFill>
            </a:endParaRPr>
          </a:p>
        </p:txBody>
      </p:sp>
      <p:sp>
        <p:nvSpPr>
          <p:cNvPr id="5" name="Footer Placeholder 4"/>
          <p:cNvSpPr>
            <a:spLocks noGrp="1"/>
          </p:cNvSpPr>
          <p:nvPr>
            <p:ph type="ftr" sz="quarter" idx="11"/>
          </p:nvPr>
        </p:nvSpPr>
        <p:spPr>
          <a:xfrm>
            <a:off x="0" y="8767089"/>
            <a:ext cx="3009220" cy="463112"/>
          </a:xfrm>
          <a:prstGeom prst="rect">
            <a:avLst/>
          </a:prstGeom>
        </p:spPr>
        <p:txBody>
          <a:bodyPr/>
          <a:lstStyle/>
          <a:p>
            <a:endParaRPr lang="en-US" dirty="0"/>
          </a:p>
        </p:txBody>
      </p:sp>
    </p:spTree>
    <p:extLst>
      <p:ext uri="{BB962C8B-B14F-4D97-AF65-F5344CB8AC3E}">
        <p14:creationId xmlns:p14="http://schemas.microsoft.com/office/powerpoint/2010/main" val="3945278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62CF9E4B-DC88-4688-BACC-F3E270E7EB19}" type="slidenum">
              <a:rPr lang="en-US" smtClean="0"/>
              <a:t>9</a:t>
            </a:fld>
            <a:endParaRPr lang="en-US"/>
          </a:p>
        </p:txBody>
      </p:sp>
    </p:spTree>
    <p:extLst>
      <p:ext uri="{BB962C8B-B14F-4D97-AF65-F5344CB8AC3E}">
        <p14:creationId xmlns:p14="http://schemas.microsoft.com/office/powerpoint/2010/main" val="90159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905000"/>
          </a:xfrm>
        </p:spPr>
        <p:txBody>
          <a:bodyPr/>
          <a:lstStyle>
            <a:lvl1pPr algn="r">
              <a:defRPr b="1" cap="all" baseline="0">
                <a:latin typeface="Eurostile"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57400" y="4648200"/>
            <a:ext cx="6400800" cy="990600"/>
          </a:xfrm>
        </p:spPr>
        <p:txBody>
          <a:bodyPr/>
          <a:lstStyle>
            <a:lvl1pPr marL="0" indent="0" algn="r">
              <a:buNone/>
              <a:defRPr i="0">
                <a:solidFill>
                  <a:srgbClr val="C00000"/>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777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352800" y="6463567"/>
            <a:ext cx="2133600" cy="365125"/>
          </a:xfrm>
        </p:spPr>
        <p:txBody>
          <a:bodyPr/>
          <a:lstStyle>
            <a:lvl1pPr algn="ctr">
              <a:defRPr/>
            </a:lvl1pPr>
          </a:lstStyle>
          <a:p>
            <a:fld id="{96EE5274-E604-4F26-A318-77B63FEA4A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63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400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276600" y="6492875"/>
            <a:ext cx="2133600" cy="365125"/>
          </a:xfrm>
        </p:spPr>
        <p:txBody>
          <a:bodyPr/>
          <a:lstStyle>
            <a:lvl1pPr algn="ctr">
              <a:defRPr/>
            </a:lvl1pPr>
          </a:lstStyle>
          <a:p>
            <a:fld id="{96EE5274-E604-4F26-A318-77B63FEA4A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120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3600" b="0">
                <a:solidFill>
                  <a:srgbClr val="C00000"/>
                </a:solidFill>
                <a:latin typeface="+mn-lt"/>
              </a:defRPr>
            </a:lvl1pPr>
            <a:lvl2pPr>
              <a:defRPr sz="3200">
                <a:latin typeface="+mn-lt"/>
              </a:defRPr>
            </a:lvl2pPr>
            <a:lvl3pPr>
              <a:defRPr sz="2800">
                <a:latin typeface="+mn-lt"/>
              </a:defRPr>
            </a:lvl3pPr>
            <a:lvl4pPr>
              <a:defRPr sz="2400">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581400" y="6479928"/>
            <a:ext cx="2133600" cy="365125"/>
          </a:xfrm>
        </p:spPr>
        <p:txBody>
          <a:bodyPr/>
          <a:lstStyle>
            <a:lvl1pPr algn="ctr">
              <a:defRPr baseline="0">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636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81400" y="6471136"/>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24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3581400" y="6460637"/>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62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3505200" y="6477243"/>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48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alibri" panose="020F050202020403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a:xfrm>
            <a:off x="3522786" y="6462344"/>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4564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29000" y="6471136"/>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75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3575050" y="6479931"/>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1941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3468688" y="6489944"/>
            <a:ext cx="2133600" cy="365125"/>
          </a:xfrm>
        </p:spPr>
        <p:txBody>
          <a:bodyPr/>
          <a:lstStyle>
            <a:lvl1pPr algn="ctr">
              <a:defRPr>
                <a:solidFill>
                  <a:schemeClr val="tx1"/>
                </a:solidFill>
              </a:defRPr>
            </a:lvl1pPr>
          </a:lstStyle>
          <a:p>
            <a:fld id="{96EE5274-E604-4F26-A318-77B63FEA4A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370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352800" y="64928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6EE5274-E604-4F26-A318-77B63FEA4A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8407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b="1" kern="1200">
          <a:solidFill>
            <a:schemeClr val="tx1"/>
          </a:solidFill>
          <a:latin typeface="Eurostile" pitchFamily="34" charset="0"/>
          <a:ea typeface="+mj-ea"/>
          <a:cs typeface="+mj-cs"/>
        </a:defRPr>
      </a:lvl1pPr>
    </p:titleStyle>
    <p:bodyStyle>
      <a:lvl1pPr marL="457200" indent="-457200" algn="l" defTabSz="914400" rtl="0" eaLnBrk="1" latinLnBrk="0" hangingPunct="1">
        <a:spcBef>
          <a:spcPct val="20000"/>
        </a:spcBef>
        <a:buFont typeface="Wingdings" panose="05000000000000000000" pitchFamily="2" charset="2"/>
        <a:buChar char="Ø"/>
        <a:defRPr sz="3200" b="0" kern="1200">
          <a:solidFill>
            <a:srgbClr val="C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ederalregister.gov/documents/2016/05/11/2016-10567/customer-due-diligence-requirements-for-financial-institutio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fiec.gov/bsa_aml_infobase/documents/FAQs_for_CDD_Final_Rule_(7_15_16).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cuna.org/Compliance/Compliance-E-Guide/E-Guide-Entries/Expedited-Funds-Availability-Act---REG-C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federalreserve.gov/newsevents/pressreleases/files/bcreg20170531a1.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files.consumerfinance.gov/f/201210_cfpb_supervision-and-examination-manual-v2.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treliant.com/Portals/0/Documents/Byline%20Articles/Farrell%20Journal%20of%20Taxation%20and%20Regulation%20of%20Financial%20Institutions%20Nov_Dec%202013.pdf" TargetMode="External"/><Relationship Id="rId4" Type="http://schemas.openxmlformats.org/officeDocument/2006/relationships/hyperlink" Target="http://assets.complianceexpert.com/fileserver/file/17571/filename/SR_"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wuhcag.com/wcag-checklis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hotellaw.jmbm.com/judge-dismisses-ada-website-suit.html" TargetMode="External"/><Relationship Id="rId5" Type="http://schemas.openxmlformats.org/officeDocument/2006/relationships/hyperlink" Target="https://www.lexology.com/library/detail.aspx?g=8103d40e-44af-40a3-9a8c-a55a14a2c110" TargetMode="External"/><Relationship Id="rId4" Type="http://schemas.openxmlformats.org/officeDocument/2006/relationships/hyperlink" Target="https://www.w3.org/WAI/WCAG20/quickre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ktatlock@cusn.com"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hyperlink" Target="http://compliance.cusn.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19400"/>
            <a:ext cx="8686800" cy="2209800"/>
          </a:xfrm>
        </p:spPr>
        <p:txBody>
          <a:bodyPr>
            <a:normAutofit fontScale="90000"/>
          </a:bodyPr>
          <a:lstStyle/>
          <a:p>
            <a:pPr algn="ctr"/>
            <a:r>
              <a:rPr lang="en-US" sz="4800" dirty="0">
                <a:latin typeface="Calibri" panose="020F0502020204030204" pitchFamily="34" charset="0"/>
              </a:rPr>
              <a:t>What’s </a:t>
            </a:r>
            <a:br>
              <a:rPr lang="en-US" sz="4800" dirty="0">
                <a:latin typeface="Calibri" panose="020F0502020204030204" pitchFamily="34" charset="0"/>
              </a:rPr>
            </a:br>
            <a:br>
              <a:rPr lang="en-US" sz="4800" dirty="0">
                <a:latin typeface="Calibri" panose="020F0502020204030204" pitchFamily="34" charset="0"/>
              </a:rPr>
            </a:br>
            <a:r>
              <a:rPr lang="en-US" sz="4800" dirty="0">
                <a:latin typeface="Calibri" panose="020F0502020204030204" pitchFamily="34" charset="0"/>
              </a:rPr>
              <a:t>In the compliance World?</a:t>
            </a:r>
            <a:endParaRPr lang="en-US" sz="4800" b="0" cap="none" dirty="0">
              <a:latin typeface="Calibri" panose="020F0502020204030204" pitchFamily="34" charset="0"/>
            </a:endParaRPr>
          </a:p>
        </p:txBody>
      </p:sp>
      <p:sp>
        <p:nvSpPr>
          <p:cNvPr id="3" name="Subtitle 2"/>
          <p:cNvSpPr>
            <a:spLocks noGrp="1"/>
          </p:cNvSpPr>
          <p:nvPr>
            <p:ph type="subTitle" idx="1"/>
          </p:nvPr>
        </p:nvSpPr>
        <p:spPr>
          <a:xfrm>
            <a:off x="1371600" y="5029200"/>
            <a:ext cx="6400800" cy="1706144"/>
          </a:xfrm>
        </p:spPr>
        <p:txBody>
          <a:bodyPr>
            <a:noAutofit/>
          </a:bodyPr>
          <a:lstStyle/>
          <a:p>
            <a:pPr algn="ctr"/>
            <a:r>
              <a:rPr lang="en-US" sz="2800" dirty="0">
                <a:solidFill>
                  <a:schemeClr val="tx1">
                    <a:lumMod val="65000"/>
                    <a:lumOff val="35000"/>
                  </a:schemeClr>
                </a:solidFill>
                <a:latin typeface="Calibri" panose="020F0502020204030204" pitchFamily="34" charset="0"/>
              </a:rPr>
              <a:t>2017 South Texas Credit Union Conference</a:t>
            </a:r>
          </a:p>
          <a:p>
            <a:pPr algn="ctr"/>
            <a:r>
              <a:rPr lang="en-US" sz="2800" dirty="0">
                <a:solidFill>
                  <a:schemeClr val="tx1">
                    <a:lumMod val="65000"/>
                    <a:lumOff val="35000"/>
                  </a:schemeClr>
                </a:solidFill>
                <a:latin typeface="Calibri" panose="020F0502020204030204" pitchFamily="34" charset="0"/>
              </a:rPr>
              <a:t>November 3, 2017</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523" y="3589512"/>
            <a:ext cx="1118954" cy="640080"/>
          </a:xfrm>
          <a:prstGeom prst="rect">
            <a:avLst/>
          </a:prstGeom>
        </p:spPr>
      </p:pic>
    </p:spTree>
    <p:extLst>
      <p:ext uri="{BB962C8B-B14F-4D97-AF65-F5344CB8AC3E}">
        <p14:creationId xmlns:p14="http://schemas.microsoft.com/office/powerpoint/2010/main" val="238240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844"/>
            <a:ext cx="8229600" cy="838200"/>
          </a:xfrm>
        </p:spPr>
        <p:txBody>
          <a:bodyPr/>
          <a:lstStyle/>
          <a:p>
            <a:r>
              <a:rPr lang="en-US" dirty="0"/>
              <a:t>Legal Entity Account</a:t>
            </a:r>
          </a:p>
        </p:txBody>
      </p:sp>
      <p:sp>
        <p:nvSpPr>
          <p:cNvPr id="3" name="Content Placeholder 2"/>
          <p:cNvSpPr>
            <a:spLocks noGrp="1"/>
          </p:cNvSpPr>
          <p:nvPr>
            <p:ph idx="1"/>
          </p:nvPr>
        </p:nvSpPr>
        <p:spPr>
          <a:xfrm>
            <a:off x="304800" y="1447800"/>
            <a:ext cx="8534400" cy="4525963"/>
          </a:xfrm>
        </p:spPr>
        <p:txBody>
          <a:bodyPr>
            <a:normAutofit fontScale="92500" lnSpcReduction="20000"/>
          </a:bodyPr>
          <a:lstStyle/>
          <a:p>
            <a:r>
              <a:rPr lang="en-US" dirty="0"/>
              <a:t>Accounts owned by legal entities rather than natural person accounts</a:t>
            </a:r>
          </a:p>
          <a:p>
            <a:r>
              <a:rPr lang="en-US" dirty="0"/>
              <a:t>Includes</a:t>
            </a:r>
          </a:p>
          <a:p>
            <a:pPr lvl="1"/>
            <a:r>
              <a:rPr lang="en-US" dirty="0"/>
              <a:t>Corporation, LLC, general partnership, other entity created by filing of public document with Secretary of State</a:t>
            </a:r>
          </a:p>
          <a:p>
            <a:r>
              <a:rPr lang="en-US" dirty="0"/>
              <a:t>Does not include</a:t>
            </a:r>
          </a:p>
          <a:p>
            <a:pPr lvl="1"/>
            <a:r>
              <a:rPr lang="en-US" dirty="0"/>
              <a:t>Government agencies, sole proprietorships, unincorporated associations, natural persons opening accounts on own behalf</a:t>
            </a:r>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869249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Beneficial Owners</a:t>
            </a:r>
          </a:p>
        </p:txBody>
      </p:sp>
      <p:sp>
        <p:nvSpPr>
          <p:cNvPr id="3" name="Content Placeholder 2"/>
          <p:cNvSpPr>
            <a:spLocks noGrp="1"/>
          </p:cNvSpPr>
          <p:nvPr>
            <p:ph idx="1"/>
          </p:nvPr>
        </p:nvSpPr>
        <p:spPr/>
        <p:txBody>
          <a:bodyPr/>
          <a:lstStyle/>
          <a:p>
            <a:r>
              <a:rPr lang="en-US"/>
              <a:t>Beneficial owner – 2 prongs</a:t>
            </a:r>
          </a:p>
          <a:p>
            <a:pPr lvl="1"/>
            <a:r>
              <a:rPr lang="en-US"/>
              <a:t>Ownership – Each individual who owns 25% or more of the equity interests</a:t>
            </a:r>
          </a:p>
          <a:p>
            <a:pPr lvl="1"/>
            <a:r>
              <a:rPr lang="en-US"/>
              <a:t>Control – at least one person who has significant managerial control</a:t>
            </a:r>
          </a:p>
          <a:p>
            <a:pPr lvl="2"/>
            <a:r>
              <a:rPr lang="en-US"/>
              <a:t>CEO, CFO, COO, General Partner, President, VP, Treasurer</a:t>
            </a:r>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98165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r>
              <a:rPr lang="en-US" dirty="0"/>
              <a:t>Identify Beneficial Owners</a:t>
            </a:r>
          </a:p>
        </p:txBody>
      </p:sp>
      <p:sp>
        <p:nvSpPr>
          <p:cNvPr id="3" name="Content Placeholder 2"/>
          <p:cNvSpPr>
            <a:spLocks noGrp="1"/>
          </p:cNvSpPr>
          <p:nvPr>
            <p:ph idx="1"/>
          </p:nvPr>
        </p:nvSpPr>
        <p:spPr>
          <a:xfrm>
            <a:off x="457200" y="1295400"/>
            <a:ext cx="8229600" cy="5257800"/>
          </a:xfrm>
        </p:spPr>
        <p:txBody>
          <a:bodyPr>
            <a:normAutofit fontScale="85000" lnSpcReduction="10000"/>
          </a:bodyPr>
          <a:lstStyle/>
          <a:p>
            <a:r>
              <a:rPr lang="en-US" dirty="0"/>
              <a:t>Collect information from party opening account</a:t>
            </a:r>
          </a:p>
          <a:p>
            <a:pPr lvl="1"/>
            <a:r>
              <a:rPr lang="en-US" dirty="0"/>
              <a:t>Name</a:t>
            </a:r>
          </a:p>
          <a:p>
            <a:pPr lvl="1"/>
            <a:r>
              <a:rPr lang="en-US" dirty="0"/>
              <a:t>Date of birth</a:t>
            </a:r>
          </a:p>
          <a:p>
            <a:pPr lvl="1"/>
            <a:r>
              <a:rPr lang="en-US" dirty="0"/>
              <a:t>Address</a:t>
            </a:r>
          </a:p>
          <a:p>
            <a:pPr lvl="1"/>
            <a:r>
              <a:rPr lang="en-US" dirty="0"/>
              <a:t>SSN/other gov’t ID number</a:t>
            </a:r>
          </a:p>
          <a:p>
            <a:r>
              <a:rPr lang="en-US" dirty="0"/>
              <a:t>Method of collecting information</a:t>
            </a:r>
          </a:p>
          <a:p>
            <a:pPr lvl="1"/>
            <a:r>
              <a:rPr lang="en-US" dirty="0"/>
              <a:t>Certification form – Appendix A of </a:t>
            </a:r>
            <a:r>
              <a:rPr lang="en-US"/>
              <a:t>final rule</a:t>
            </a:r>
            <a:endParaRPr lang="en-US" dirty="0"/>
          </a:p>
          <a:p>
            <a:pPr lvl="1"/>
            <a:r>
              <a:rPr lang="en-US" dirty="0"/>
              <a:t>Credit union’s forms</a:t>
            </a:r>
          </a:p>
          <a:p>
            <a:pPr lvl="1"/>
            <a:r>
              <a:rPr lang="en-US" dirty="0"/>
              <a:t>Any other means</a:t>
            </a:r>
          </a:p>
          <a:p>
            <a:r>
              <a:rPr lang="en-US" dirty="0"/>
              <a:t>Verify identity of beneficial owners via CIP procedures</a:t>
            </a:r>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14069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886700" cy="1022803"/>
          </a:xfrm>
        </p:spPr>
        <p:txBody>
          <a:bodyPr/>
          <a:lstStyle/>
          <a:p>
            <a:r>
              <a:rPr lang="en-US" dirty="0"/>
              <a:t>Customer Due Diligence</a:t>
            </a:r>
          </a:p>
        </p:txBody>
      </p:sp>
      <p:sp>
        <p:nvSpPr>
          <p:cNvPr id="3" name="Content Placeholder 2"/>
          <p:cNvSpPr>
            <a:spLocks noGrp="1"/>
          </p:cNvSpPr>
          <p:nvPr>
            <p:ph idx="1"/>
          </p:nvPr>
        </p:nvSpPr>
        <p:spPr>
          <a:xfrm>
            <a:off x="342900" y="1447800"/>
            <a:ext cx="8572500" cy="4430486"/>
          </a:xfrm>
        </p:spPr>
        <p:txBody>
          <a:bodyPr>
            <a:normAutofit fontScale="92500" lnSpcReduction="10000"/>
          </a:bodyPr>
          <a:lstStyle/>
          <a:p>
            <a:r>
              <a:rPr lang="en-US" dirty="0"/>
              <a:t>Objective of CDD</a:t>
            </a:r>
          </a:p>
          <a:p>
            <a:pPr lvl="1"/>
            <a:r>
              <a:rPr lang="en-US" dirty="0"/>
              <a:t>Predict kinds of transactions</a:t>
            </a:r>
          </a:p>
          <a:p>
            <a:pPr lvl="1"/>
            <a:r>
              <a:rPr lang="en-US" dirty="0"/>
              <a:t>Identify suspicious transactions</a:t>
            </a:r>
          </a:p>
          <a:p>
            <a:r>
              <a:rPr lang="en-US" dirty="0"/>
              <a:t>CDD should address</a:t>
            </a:r>
          </a:p>
          <a:p>
            <a:pPr lvl="1"/>
            <a:r>
              <a:rPr lang="en-US" dirty="0"/>
              <a:t>Verifying identity of customer</a:t>
            </a:r>
          </a:p>
          <a:p>
            <a:pPr lvl="1"/>
            <a:r>
              <a:rPr lang="en-US" dirty="0"/>
              <a:t>Assessing risk with that customer</a:t>
            </a:r>
          </a:p>
          <a:p>
            <a:pPr lvl="1"/>
            <a:r>
              <a:rPr lang="en-US" dirty="0"/>
              <a:t>Enhanced due diligence for higher-risk customers</a:t>
            </a:r>
          </a:p>
          <a:p>
            <a:pPr lvl="1"/>
            <a:r>
              <a:rPr lang="en-US" dirty="0"/>
              <a:t>Ongoing due diligence of customer base</a:t>
            </a:r>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1072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23" y="457200"/>
            <a:ext cx="7886700" cy="1142833"/>
          </a:xfrm>
        </p:spPr>
        <p:txBody>
          <a:bodyPr/>
          <a:lstStyle/>
          <a:p>
            <a:r>
              <a:rPr lang="en-US" dirty="0"/>
              <a:t>Customer Due Diligence</a:t>
            </a:r>
          </a:p>
        </p:txBody>
      </p:sp>
      <p:sp>
        <p:nvSpPr>
          <p:cNvPr id="3" name="Content Placeholder 2"/>
          <p:cNvSpPr>
            <a:spLocks noGrp="1"/>
          </p:cNvSpPr>
          <p:nvPr>
            <p:ph idx="1"/>
          </p:nvPr>
        </p:nvSpPr>
        <p:spPr>
          <a:xfrm>
            <a:off x="224589" y="1524000"/>
            <a:ext cx="8598569" cy="4652964"/>
          </a:xfrm>
        </p:spPr>
        <p:txBody>
          <a:bodyPr>
            <a:normAutofit fontScale="92500" lnSpcReduction="10000"/>
          </a:bodyPr>
          <a:lstStyle/>
          <a:p>
            <a:r>
              <a:rPr lang="en-US" dirty="0"/>
              <a:t>CDD guidelines should</a:t>
            </a:r>
          </a:p>
          <a:p>
            <a:pPr lvl="1"/>
            <a:r>
              <a:rPr lang="en-US" dirty="0"/>
              <a:t>Be commensurate with BSA/AML risk assessment</a:t>
            </a:r>
          </a:p>
          <a:p>
            <a:pPr lvl="1"/>
            <a:r>
              <a:rPr lang="en-US" dirty="0"/>
              <a:t>Contain statement of management’s expectations and establish staff responsibilities</a:t>
            </a:r>
          </a:p>
          <a:p>
            <a:pPr lvl="1"/>
            <a:r>
              <a:rPr lang="en-US" dirty="0"/>
              <a:t>Ensure credit union gets enough customer info for suspicious activity monitoring</a:t>
            </a:r>
          </a:p>
          <a:p>
            <a:pPr lvl="1"/>
            <a:r>
              <a:rPr lang="en-US" dirty="0"/>
              <a:t>Document analysis of due diligence process</a:t>
            </a:r>
          </a:p>
          <a:p>
            <a:pPr lvl="1"/>
            <a:r>
              <a:rPr lang="en-US" dirty="0"/>
              <a:t>Ensure credit union maintains customer information</a:t>
            </a:r>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14039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Autofit/>
          </a:bodyPr>
          <a:lstStyle/>
          <a:p>
            <a:r>
              <a:rPr lang="en-US" dirty="0"/>
              <a:t>Beneficial Owners and Other AML Rules</a:t>
            </a:r>
          </a:p>
        </p:txBody>
      </p:sp>
      <p:sp>
        <p:nvSpPr>
          <p:cNvPr id="3" name="Content Placeholder 2"/>
          <p:cNvSpPr>
            <a:spLocks noGrp="1"/>
          </p:cNvSpPr>
          <p:nvPr>
            <p:ph idx="1"/>
          </p:nvPr>
        </p:nvSpPr>
        <p:spPr>
          <a:xfrm>
            <a:off x="628650" y="1600201"/>
            <a:ext cx="7886700" cy="4502020"/>
          </a:xfrm>
        </p:spPr>
        <p:txBody>
          <a:bodyPr>
            <a:normAutofit/>
          </a:bodyPr>
          <a:lstStyle/>
          <a:p>
            <a:r>
              <a:rPr lang="en-US" sz="3600" dirty="0"/>
              <a:t>Transaction aggregation for beneficial owners</a:t>
            </a:r>
          </a:p>
          <a:p>
            <a:pPr lvl="1"/>
            <a:r>
              <a:rPr lang="en-US" sz="3200" dirty="0"/>
              <a:t>Maybe</a:t>
            </a:r>
          </a:p>
          <a:p>
            <a:r>
              <a:rPr lang="en-US" sz="3600" dirty="0"/>
              <a:t>OFAC</a:t>
            </a:r>
          </a:p>
          <a:p>
            <a:pPr lvl="1"/>
            <a:r>
              <a:rPr lang="en-US" sz="3200" dirty="0"/>
              <a:t>Yes</a:t>
            </a:r>
          </a:p>
          <a:p>
            <a:r>
              <a:rPr lang="en-US" sz="3600" dirty="0"/>
              <a:t>Section 314(a) requirements</a:t>
            </a:r>
          </a:p>
          <a:p>
            <a:pPr lvl="1"/>
            <a:r>
              <a:rPr lang="en-US" sz="3200" dirty="0"/>
              <a:t>No</a:t>
            </a:r>
          </a:p>
        </p:txBody>
      </p:sp>
      <p:sp>
        <p:nvSpPr>
          <p:cNvPr id="5" name="Slide Number Placeholder 4"/>
          <p:cNvSpPr>
            <a:spLocks noGrp="1"/>
          </p:cNvSpPr>
          <p:nvPr>
            <p:ph type="sldNum" sz="quarter" idx="12"/>
          </p:nvPr>
        </p:nvSpPr>
        <p:spPr/>
        <p:txBody>
          <a:bodyPr/>
          <a:lstStyle/>
          <a:p>
            <a:fld id="{96EE5274-E604-4F26-A318-77B63FEA4AE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27025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CDD &amp; Beneficial Ownership Steps</a:t>
            </a:r>
          </a:p>
        </p:txBody>
      </p:sp>
      <p:sp>
        <p:nvSpPr>
          <p:cNvPr id="3" name="Content Placeholder 2"/>
          <p:cNvSpPr>
            <a:spLocks noGrp="1"/>
          </p:cNvSpPr>
          <p:nvPr>
            <p:ph idx="1"/>
          </p:nvPr>
        </p:nvSpPr>
        <p:spPr>
          <a:xfrm>
            <a:off x="228600" y="1600200"/>
            <a:ext cx="8458200" cy="4525963"/>
          </a:xfrm>
        </p:spPr>
        <p:txBody>
          <a:bodyPr>
            <a:normAutofit fontScale="85000" lnSpcReduction="10000"/>
          </a:bodyPr>
          <a:lstStyle/>
          <a:p>
            <a:r>
              <a:rPr lang="en-US" dirty="0"/>
              <a:t>Develop business owner certification form</a:t>
            </a:r>
          </a:p>
          <a:p>
            <a:r>
              <a:rPr lang="en-US" dirty="0"/>
              <a:t>Develop checklist/form for information gathering</a:t>
            </a:r>
          </a:p>
          <a:p>
            <a:r>
              <a:rPr lang="en-US" dirty="0"/>
              <a:t>Document procedures</a:t>
            </a:r>
          </a:p>
          <a:p>
            <a:r>
              <a:rPr lang="en-US" dirty="0"/>
              <a:t>Determine system adjustments</a:t>
            </a:r>
          </a:p>
          <a:p>
            <a:r>
              <a:rPr lang="en-US" dirty="0"/>
              <a:t>Train staff</a:t>
            </a:r>
          </a:p>
          <a:p>
            <a:pPr lvl="1"/>
            <a:r>
              <a:rPr lang="en-US" dirty="0"/>
              <a:t>Help them understand WHY they are doing something</a:t>
            </a:r>
          </a:p>
          <a:p>
            <a:pPr lvl="2"/>
            <a:r>
              <a:rPr lang="en-US" dirty="0"/>
              <a:t>Critical aspect of combatting illegal financial activity</a:t>
            </a:r>
          </a:p>
          <a:p>
            <a:pPr lvl="2"/>
            <a:r>
              <a:rPr lang="en-US" dirty="0"/>
              <a:t>Required by regulation and CU’s policies</a:t>
            </a:r>
          </a:p>
          <a:p>
            <a:pPr lvl="2"/>
            <a:r>
              <a:rPr lang="en-US" dirty="0"/>
              <a:t>It’s their job</a:t>
            </a:r>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5919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rmAutofit fontScale="90000"/>
          </a:bodyPr>
          <a:lstStyle/>
          <a:p>
            <a:r>
              <a:rPr lang="en-US" dirty="0"/>
              <a:t>Member Service vs. Customer Due Diligence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718178" y="2015331"/>
            <a:ext cx="5707644" cy="3695700"/>
          </a:xfrm>
        </p:spPr>
      </p:pic>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24980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05CF-DC34-42B6-8470-8D30C714BD9C}"/>
              </a:ext>
            </a:extLst>
          </p:cNvPr>
          <p:cNvSpPr>
            <a:spLocks noGrp="1"/>
          </p:cNvSpPr>
          <p:nvPr>
            <p:ph type="title"/>
          </p:nvPr>
        </p:nvSpPr>
        <p:spPr>
          <a:xfrm>
            <a:off x="304800" y="228600"/>
            <a:ext cx="8229600" cy="713035"/>
          </a:xfrm>
        </p:spPr>
        <p:txBody>
          <a:bodyPr/>
          <a:lstStyle/>
          <a:p>
            <a:r>
              <a:rPr lang="en-US" dirty="0"/>
              <a:t>CCD/BSA Resources</a:t>
            </a:r>
          </a:p>
        </p:txBody>
      </p:sp>
      <p:sp>
        <p:nvSpPr>
          <p:cNvPr id="3" name="Content Placeholder 2">
            <a:extLst>
              <a:ext uri="{FF2B5EF4-FFF2-40B4-BE49-F238E27FC236}">
                <a16:creationId xmlns:a16="http://schemas.microsoft.com/office/drawing/2014/main" id="{79CA0F17-D08D-448A-BB91-DA2E3782A500}"/>
              </a:ext>
            </a:extLst>
          </p:cNvPr>
          <p:cNvSpPr>
            <a:spLocks noGrp="1"/>
          </p:cNvSpPr>
          <p:nvPr>
            <p:ph idx="1"/>
          </p:nvPr>
        </p:nvSpPr>
        <p:spPr>
          <a:xfrm>
            <a:off x="457200" y="1143000"/>
            <a:ext cx="8229600" cy="4983163"/>
          </a:xfrm>
        </p:spPr>
        <p:txBody>
          <a:bodyPr>
            <a:normAutofit lnSpcReduction="10000"/>
          </a:bodyPr>
          <a:lstStyle/>
          <a:p>
            <a:r>
              <a:rPr lang="en-US" dirty="0"/>
              <a:t>FinCEN Customer Due Diligence Rule </a:t>
            </a:r>
            <a:r>
              <a:rPr lang="en-US" dirty="0">
                <a:hlinkClick r:id="rId3"/>
              </a:rPr>
              <a:t>https://www.federalregister.gov/documents/2016/05/11/2016-10567/customer-due-diligence-requirements-for-financial-institutions</a:t>
            </a:r>
            <a:r>
              <a:rPr lang="en-US" dirty="0"/>
              <a:t>    </a:t>
            </a:r>
          </a:p>
          <a:p>
            <a:r>
              <a:rPr lang="en-US" dirty="0"/>
              <a:t> FinCEN FAQs on CDD Rule </a:t>
            </a:r>
            <a:r>
              <a:rPr lang="en-US" dirty="0">
                <a:hlinkClick r:id="rId4"/>
              </a:rPr>
              <a:t>https://www.ffiec.gov/bsa_aml_infobase/documents/FAQs_for_CDD_Final_Rule_(7_15_16).pdf</a:t>
            </a:r>
            <a:endParaRPr lang="en-US" dirty="0"/>
          </a:p>
          <a:p>
            <a:endParaRPr lang="en-US" dirty="0"/>
          </a:p>
        </p:txBody>
      </p:sp>
      <p:sp>
        <p:nvSpPr>
          <p:cNvPr id="4" name="Slide Number Placeholder 3">
            <a:extLst>
              <a:ext uri="{FF2B5EF4-FFF2-40B4-BE49-F238E27FC236}">
                <a16:creationId xmlns:a16="http://schemas.microsoft.com/office/drawing/2014/main" id="{523F77A7-10F5-4BCD-93FA-409DD60D133A}"/>
              </a:ext>
            </a:extLst>
          </p:cNvPr>
          <p:cNvSpPr>
            <a:spLocks noGrp="1"/>
          </p:cNvSpPr>
          <p:nvPr>
            <p:ph type="sldNum" sz="quarter" idx="12"/>
          </p:nvPr>
        </p:nvSpPr>
        <p:spPr/>
        <p:txBody>
          <a:bodyPr/>
          <a:lstStyle/>
          <a:p>
            <a:fld id="{96EE5274-E604-4F26-A318-77B63FEA4AE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769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Regulation CC Changes</a:t>
            </a:r>
          </a:p>
        </p:txBody>
      </p:sp>
      <p:sp>
        <p:nvSpPr>
          <p:cNvPr id="6" name="Content Placeholder 5"/>
          <p:cNvSpPr>
            <a:spLocks noGrp="1"/>
          </p:cNvSpPr>
          <p:nvPr>
            <p:ph idx="1"/>
          </p:nvPr>
        </p:nvSpPr>
        <p:spPr/>
        <p:txBody>
          <a:bodyPr/>
          <a:lstStyle/>
          <a:p>
            <a:r>
              <a:rPr lang="en-US" dirty="0"/>
              <a:t>Effective July 1, 2018</a:t>
            </a:r>
          </a:p>
          <a:p>
            <a:r>
              <a:rPr lang="en-US" dirty="0"/>
              <a:t>Two main issues</a:t>
            </a:r>
          </a:p>
          <a:p>
            <a:pPr lvl="1"/>
            <a:r>
              <a:rPr lang="en-US" dirty="0"/>
              <a:t>Returned checks must be returned by 2:00 p.m. on the 2</a:t>
            </a:r>
            <a:r>
              <a:rPr lang="en-US" baseline="30000" dirty="0"/>
              <a:t>nd</a:t>
            </a:r>
            <a:r>
              <a:rPr lang="en-US" dirty="0"/>
              <a:t> business day</a:t>
            </a:r>
          </a:p>
          <a:p>
            <a:pPr lvl="1"/>
            <a:r>
              <a:rPr lang="en-US" dirty="0"/>
              <a:t>Warranties/indemnity on remotely deposited checks</a:t>
            </a:r>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4023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bri" panose="020F0502020204030204" pitchFamily="34" charset="0"/>
              </a:rPr>
              <a:t>Disclaimer</a:t>
            </a:r>
          </a:p>
        </p:txBody>
      </p:sp>
      <p:sp>
        <p:nvSpPr>
          <p:cNvPr id="2" name="Content Placeholder 1"/>
          <p:cNvSpPr>
            <a:spLocks noGrp="1"/>
          </p:cNvSpPr>
          <p:nvPr>
            <p:ph idx="1"/>
          </p:nvPr>
        </p:nvSpPr>
        <p:spPr>
          <a:xfrm>
            <a:off x="457200" y="1981200"/>
            <a:ext cx="8229600" cy="4144963"/>
          </a:xfrm>
        </p:spPr>
        <p:txBody>
          <a:bodyPr>
            <a:normAutofit/>
          </a:bodyPr>
          <a:lstStyle/>
          <a:p>
            <a:pPr marL="0" indent="0">
              <a:buNone/>
            </a:pPr>
            <a:r>
              <a:rPr lang="en-US" sz="3200" dirty="0">
                <a:latin typeface="Calibri" panose="020F0502020204030204" pitchFamily="34" charset="0"/>
              </a:rPr>
              <a:t>This program is designed to provide accurate and authoritative information.  It is done with the express understanding that CU Service Network and its employees are not engaged in rendering legal advice.  If legal advice is required, consult an attorney.</a:t>
            </a:r>
          </a:p>
        </p:txBody>
      </p:sp>
      <p:sp>
        <p:nvSpPr>
          <p:cNvPr id="4" name="Slide Number Placeholder 3"/>
          <p:cNvSpPr>
            <a:spLocks noGrp="1"/>
          </p:cNvSpPr>
          <p:nvPr>
            <p:ph type="sldNum" sz="quarter" idx="12"/>
          </p:nvPr>
        </p:nvSpPr>
        <p:spPr/>
        <p:txBody>
          <a:bodyPr/>
          <a:lstStyle/>
          <a:p>
            <a:fld id="{96EE5274-E604-4F26-A318-77B63FEA4AEC}" type="slidenum">
              <a:rPr lang="en-US" smtClean="0"/>
              <a:pPr/>
              <a:t>2</a:t>
            </a:fld>
            <a:endParaRPr lang="en-US" dirty="0"/>
          </a:p>
        </p:txBody>
      </p:sp>
    </p:spTree>
    <p:extLst>
      <p:ext uri="{BB962C8B-B14F-4D97-AF65-F5344CB8AC3E}">
        <p14:creationId xmlns:p14="http://schemas.microsoft.com/office/powerpoint/2010/main" val="2860797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Timeframe To Return Checks</a:t>
            </a:r>
          </a:p>
        </p:txBody>
      </p:sp>
      <p:sp>
        <p:nvSpPr>
          <p:cNvPr id="3" name="Content Placeholder 2"/>
          <p:cNvSpPr>
            <a:spLocks noGrp="1"/>
          </p:cNvSpPr>
          <p:nvPr>
            <p:ph idx="1"/>
          </p:nvPr>
        </p:nvSpPr>
        <p:spPr/>
        <p:txBody>
          <a:bodyPr/>
          <a:lstStyle/>
          <a:p>
            <a:r>
              <a:rPr lang="en-US" dirty="0"/>
              <a:t>“Two-day test” if CU isn’t going to pay check/draft</a:t>
            </a:r>
          </a:p>
          <a:p>
            <a:pPr lvl="1"/>
            <a:r>
              <a:rPr lang="en-US" dirty="0"/>
              <a:t>2:00 p.m. of 2</a:t>
            </a:r>
            <a:r>
              <a:rPr lang="en-US" baseline="30000" dirty="0"/>
              <a:t>nd</a:t>
            </a:r>
            <a:r>
              <a:rPr lang="en-US" dirty="0"/>
              <a:t> business day</a:t>
            </a:r>
          </a:p>
          <a:p>
            <a:r>
              <a:rPr lang="en-US" dirty="0"/>
              <a:t>When amount of returned check is $5,000 or more, notice of nonpayment must be sent</a:t>
            </a:r>
          </a:p>
          <a:p>
            <a:pPr lvl="1"/>
            <a:r>
              <a:rPr lang="en-US" dirty="0"/>
              <a:t>2:00 p.m. of 2</a:t>
            </a:r>
            <a:r>
              <a:rPr lang="en-US" baseline="30000" dirty="0"/>
              <a:t>nd</a:t>
            </a:r>
            <a:r>
              <a:rPr lang="en-US" dirty="0"/>
              <a:t> business day</a:t>
            </a:r>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9096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Deposit Capture Liability</a:t>
            </a:r>
          </a:p>
        </p:txBody>
      </p:sp>
      <p:pic>
        <p:nvPicPr>
          <p:cNvPr id="5" name="Content Placeholder 4"/>
          <p:cNvPicPr>
            <a:picLocks noGrp="1" noChangeAspect="1"/>
          </p:cNvPicPr>
          <p:nvPr>
            <p:ph idx="1"/>
          </p:nvPr>
        </p:nvPicPr>
        <p:blipFill>
          <a:blip r:embed="rId3"/>
          <a:stretch>
            <a:fillRect/>
          </a:stretch>
        </p:blipFill>
        <p:spPr>
          <a:xfrm>
            <a:off x="1371600" y="1975044"/>
            <a:ext cx="5764669" cy="4206240"/>
          </a:xfrm>
          <a:prstGeom prst="rect">
            <a:avLst/>
          </a:prstGeom>
        </p:spPr>
      </p:pic>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56660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Deposit Checks</a:t>
            </a:r>
          </a:p>
        </p:txBody>
      </p:sp>
      <p:sp>
        <p:nvSpPr>
          <p:cNvPr id="3" name="Content Placeholder 2"/>
          <p:cNvSpPr>
            <a:spLocks noGrp="1"/>
          </p:cNvSpPr>
          <p:nvPr>
            <p:ph idx="1"/>
          </p:nvPr>
        </p:nvSpPr>
        <p:spPr/>
        <p:txBody>
          <a:bodyPr/>
          <a:lstStyle/>
          <a:p>
            <a:r>
              <a:rPr lang="en-US" dirty="0"/>
              <a:t>In a dispute caused by check being deposited more that once, the FI holding the paper check wins</a:t>
            </a:r>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22</a:t>
            </a:fld>
            <a:endParaRPr lang="en-US"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318562"/>
            <a:ext cx="4708584" cy="2834640"/>
          </a:xfrm>
          <a:prstGeom prst="rect">
            <a:avLst/>
          </a:prstGeom>
        </p:spPr>
      </p:pic>
    </p:spTree>
    <p:extLst>
      <p:ext uri="{BB962C8B-B14F-4D97-AF65-F5344CB8AC3E}">
        <p14:creationId xmlns:p14="http://schemas.microsoft.com/office/powerpoint/2010/main" val="473435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Deposit Checks</a:t>
            </a:r>
          </a:p>
        </p:txBody>
      </p:sp>
      <p:sp>
        <p:nvSpPr>
          <p:cNvPr id="3" name="Content Placeholder 2"/>
          <p:cNvSpPr>
            <a:spLocks noGrp="1"/>
          </p:cNvSpPr>
          <p:nvPr>
            <p:ph sz="half" idx="1"/>
          </p:nvPr>
        </p:nvSpPr>
        <p:spPr>
          <a:xfrm>
            <a:off x="228599" y="1600200"/>
            <a:ext cx="5158089" cy="4860437"/>
          </a:xfrm>
        </p:spPr>
        <p:txBody>
          <a:bodyPr>
            <a:normAutofit/>
          </a:bodyPr>
          <a:lstStyle/>
          <a:p>
            <a:r>
              <a:rPr lang="en-US" sz="3600" dirty="0"/>
              <a:t>Exception to holder of paper check’s victory</a:t>
            </a:r>
          </a:p>
          <a:p>
            <a:pPr lvl="1"/>
            <a:r>
              <a:rPr lang="en-US" sz="3200" dirty="0"/>
              <a:t>Check deposited remotely has restrictive endorsement – “For mobile deposit only”</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15289" y="1676400"/>
            <a:ext cx="3300111" cy="4023360"/>
          </a:xfrm>
        </p:spPr>
      </p:pic>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77079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CC Resources</a:t>
            </a:r>
            <a:endParaRPr lang="en-US" dirty="0"/>
          </a:p>
        </p:txBody>
      </p:sp>
      <p:sp>
        <p:nvSpPr>
          <p:cNvPr id="3" name="Content Placeholder 2"/>
          <p:cNvSpPr>
            <a:spLocks noGrp="1"/>
          </p:cNvSpPr>
          <p:nvPr>
            <p:ph idx="1"/>
          </p:nvPr>
        </p:nvSpPr>
        <p:spPr/>
        <p:txBody>
          <a:bodyPr>
            <a:normAutofit fontScale="92500"/>
          </a:bodyPr>
          <a:lstStyle/>
          <a:p>
            <a:r>
              <a:rPr lang="en-US" dirty="0"/>
              <a:t>CUNA: </a:t>
            </a:r>
            <a:r>
              <a:rPr lang="en-US" u="sng" dirty="0">
                <a:hlinkClick r:id="rId3"/>
              </a:rPr>
              <a:t>https://www.cuna.org/Compliance/Compliance-E-Guide/E-Guide-Entries/Expedited-Funds-Availability-Act---REG-CC/</a:t>
            </a:r>
            <a:endParaRPr lang="en-US" dirty="0"/>
          </a:p>
          <a:p>
            <a:r>
              <a:rPr lang="en-US" dirty="0"/>
              <a:t>FRB press release </a:t>
            </a:r>
            <a:r>
              <a:rPr lang="en-US" dirty="0">
                <a:hlinkClick r:id="rId4"/>
              </a:rPr>
              <a:t>https://www.federalreserve.gov/newsevents/pressreleases/files/bcreg20170531a1.pdf</a:t>
            </a:r>
            <a:endParaRPr lang="en-US" dirty="0"/>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042190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25857" y="1905000"/>
            <a:ext cx="5444685" cy="4389120"/>
          </a:xfrm>
        </p:spPr>
      </p:pic>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25</a:t>
            </a:fld>
            <a:endParaRPr lang="en-US" dirty="0">
              <a:solidFill>
                <a:prstClr val="black"/>
              </a:solidFill>
            </a:endParaRPr>
          </a:p>
        </p:txBody>
      </p:sp>
      <p:sp>
        <p:nvSpPr>
          <p:cNvPr id="5" name="Title 3">
            <a:extLst>
              <a:ext uri="{FF2B5EF4-FFF2-40B4-BE49-F238E27FC236}">
                <a16:creationId xmlns:a16="http://schemas.microsoft.com/office/drawing/2014/main" id="{4FC160EA-EBC9-4A51-B548-9CE72CB1EB9C}"/>
              </a:ext>
            </a:extLst>
          </p:cNvPr>
          <p:cNvSpPr>
            <a:spLocks noGrp="1"/>
          </p:cNvSpPr>
          <p:nvPr>
            <p:ph type="title"/>
          </p:nvPr>
        </p:nvSpPr>
        <p:spPr>
          <a:xfrm>
            <a:off x="152400" y="381000"/>
            <a:ext cx="8229600" cy="1524000"/>
          </a:xfrm>
        </p:spPr>
        <p:txBody>
          <a:bodyPr>
            <a:normAutofit/>
          </a:bodyPr>
          <a:lstStyle/>
          <a:p>
            <a:r>
              <a:rPr lang="en-US" dirty="0">
                <a:latin typeface="+mj-lt"/>
              </a:rPr>
              <a:t>Unfair, Deceptive, or Abusive Acts or Practices</a:t>
            </a:r>
          </a:p>
        </p:txBody>
      </p:sp>
    </p:spTree>
    <p:extLst>
      <p:ext uri="{BB962C8B-B14F-4D97-AF65-F5344CB8AC3E}">
        <p14:creationId xmlns:p14="http://schemas.microsoft.com/office/powerpoint/2010/main" val="3111466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Unfair Act or Practice</a:t>
            </a:r>
          </a:p>
        </p:txBody>
      </p:sp>
      <p:sp>
        <p:nvSpPr>
          <p:cNvPr id="6" name="Content Placeholder 5"/>
          <p:cNvSpPr>
            <a:spLocks noGrp="1"/>
          </p:cNvSpPr>
          <p:nvPr>
            <p:ph idx="1"/>
          </p:nvPr>
        </p:nvSpPr>
        <p:spPr/>
        <p:txBody>
          <a:bodyPr/>
          <a:lstStyle/>
          <a:p>
            <a:r>
              <a:rPr lang="en-US" dirty="0"/>
              <a:t>Causes/is likely to cause substantial injury to consumers</a:t>
            </a:r>
          </a:p>
          <a:p>
            <a:r>
              <a:rPr lang="en-US" dirty="0"/>
              <a:t>Injury is not reasonably avoidable</a:t>
            </a:r>
          </a:p>
          <a:p>
            <a:r>
              <a:rPr lang="en-US" dirty="0"/>
              <a:t>Injury is not outweighed by benefits</a:t>
            </a:r>
          </a:p>
        </p:txBody>
      </p:sp>
      <p:sp>
        <p:nvSpPr>
          <p:cNvPr id="2" name="Slide Number Placeholder 1"/>
          <p:cNvSpPr>
            <a:spLocks noGrp="1"/>
          </p:cNvSpPr>
          <p:nvPr>
            <p:ph type="sldNum" sz="quarter" idx="12"/>
          </p:nvPr>
        </p:nvSpPr>
        <p:spPr/>
        <p:txBody>
          <a:bodyPr/>
          <a:lstStyle/>
          <a:p>
            <a:fld id="{96EE5274-E604-4F26-A318-77B63FEA4AE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41664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9130" y="521618"/>
            <a:ext cx="7886700" cy="1006474"/>
          </a:xfrm>
        </p:spPr>
        <p:txBody>
          <a:bodyPr/>
          <a:lstStyle/>
          <a:p>
            <a:r>
              <a:rPr lang="en-US" sz="4000" dirty="0"/>
              <a:t>Deceptive Act or Practice</a:t>
            </a:r>
          </a:p>
        </p:txBody>
      </p:sp>
      <p:sp>
        <p:nvSpPr>
          <p:cNvPr id="9" name="Content Placeholder 8"/>
          <p:cNvSpPr>
            <a:spLocks noGrp="1"/>
          </p:cNvSpPr>
          <p:nvPr>
            <p:ph idx="1"/>
          </p:nvPr>
        </p:nvSpPr>
        <p:spPr>
          <a:xfrm>
            <a:off x="335280" y="1371600"/>
            <a:ext cx="8534400" cy="5105400"/>
          </a:xfrm>
        </p:spPr>
        <p:txBody>
          <a:bodyPr/>
          <a:lstStyle/>
          <a:p>
            <a:r>
              <a:rPr lang="en-US" sz="3200" dirty="0"/>
              <a:t>Misleads consumer</a:t>
            </a:r>
          </a:p>
          <a:p>
            <a:pPr lvl="1"/>
            <a:r>
              <a:rPr lang="en-US" sz="2800" dirty="0"/>
              <a:t>4 Ps Test</a:t>
            </a:r>
          </a:p>
          <a:p>
            <a:pPr lvl="2"/>
            <a:r>
              <a:rPr lang="en-US" sz="2400" dirty="0"/>
              <a:t>Prominent</a:t>
            </a:r>
          </a:p>
          <a:p>
            <a:pPr lvl="2"/>
            <a:r>
              <a:rPr lang="en-US" sz="2400" dirty="0"/>
              <a:t>Presented</a:t>
            </a:r>
          </a:p>
          <a:p>
            <a:pPr lvl="2"/>
            <a:r>
              <a:rPr lang="en-US" sz="2400" dirty="0"/>
              <a:t>Placement</a:t>
            </a:r>
          </a:p>
          <a:p>
            <a:pPr lvl="2"/>
            <a:r>
              <a:rPr lang="en-US" sz="2400" dirty="0"/>
              <a:t>Proximity</a:t>
            </a:r>
          </a:p>
          <a:p>
            <a:r>
              <a:rPr lang="en-US" sz="3200" dirty="0"/>
              <a:t>Consumer’s interpretation is reasonable under the circumstances</a:t>
            </a:r>
          </a:p>
          <a:p>
            <a:pPr lvl="1"/>
            <a:r>
              <a:rPr lang="en-US" sz="2800" dirty="0"/>
              <a:t>Is material</a:t>
            </a:r>
          </a:p>
          <a:p>
            <a:endParaRPr lang="en-US" dirty="0"/>
          </a:p>
        </p:txBody>
      </p:sp>
      <p:sp>
        <p:nvSpPr>
          <p:cNvPr id="2" name="Slide Number Placeholder 1"/>
          <p:cNvSpPr>
            <a:spLocks noGrp="1"/>
          </p:cNvSpPr>
          <p:nvPr>
            <p:ph type="sldNum" sz="quarter" idx="12"/>
          </p:nvPr>
        </p:nvSpPr>
        <p:spPr/>
        <p:txBody>
          <a:bodyPr/>
          <a:lstStyle/>
          <a:p>
            <a:fld id="{96EE5274-E604-4F26-A318-77B63FEA4AE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589181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t>Abusive Act or Practice</a:t>
            </a:r>
            <a:endParaRPr lang="en-US" dirty="0"/>
          </a:p>
        </p:txBody>
      </p:sp>
      <p:sp>
        <p:nvSpPr>
          <p:cNvPr id="15" name="Content Placeholder 14"/>
          <p:cNvSpPr>
            <a:spLocks noGrp="1"/>
          </p:cNvSpPr>
          <p:nvPr>
            <p:ph idx="1"/>
          </p:nvPr>
        </p:nvSpPr>
        <p:spPr>
          <a:xfrm>
            <a:off x="304800" y="1600200"/>
            <a:ext cx="8534400" cy="4525963"/>
          </a:xfrm>
        </p:spPr>
        <p:txBody>
          <a:bodyPr>
            <a:normAutofit fontScale="92500" lnSpcReduction="20000"/>
          </a:bodyPr>
          <a:lstStyle/>
          <a:p>
            <a:r>
              <a:rPr lang="en-US" dirty="0"/>
              <a:t>Materially interferes with ability to understand term/condition of a financial product or service</a:t>
            </a:r>
          </a:p>
          <a:p>
            <a:r>
              <a:rPr lang="en-US" dirty="0"/>
              <a:t>Takes unreasonable advantage of consumer’s:</a:t>
            </a:r>
          </a:p>
          <a:p>
            <a:pPr lvl="1"/>
            <a:r>
              <a:rPr lang="en-US" dirty="0"/>
              <a:t>Lack of understanding of material risks, costs, conditions</a:t>
            </a:r>
          </a:p>
          <a:p>
            <a:pPr lvl="1"/>
            <a:r>
              <a:rPr lang="en-US" dirty="0"/>
              <a:t>Inability to protect interests in selecting product/service</a:t>
            </a:r>
          </a:p>
          <a:p>
            <a:pPr lvl="1"/>
            <a:r>
              <a:rPr lang="en-US" dirty="0"/>
              <a:t>Reasonable reliance on a covered person to act in interest of consumer</a:t>
            </a:r>
          </a:p>
          <a:p>
            <a:pPr lvl="2"/>
            <a:endParaRPr lang="en-US" dirty="0"/>
          </a:p>
          <a:p>
            <a:endParaRPr lang="en-US" dirty="0"/>
          </a:p>
        </p:txBody>
      </p:sp>
      <p:sp>
        <p:nvSpPr>
          <p:cNvPr id="2" name="Slide Number Placeholder 1"/>
          <p:cNvSpPr>
            <a:spLocks noGrp="1"/>
          </p:cNvSpPr>
          <p:nvPr>
            <p:ph type="sldNum" sz="quarter" idx="12"/>
          </p:nvPr>
        </p:nvSpPr>
        <p:spPr/>
        <p:txBody>
          <a:bodyPr/>
          <a:lstStyle/>
          <a:p>
            <a:fld id="{96EE5274-E604-4F26-A318-77B63FEA4AEC}" type="slidenum">
              <a:rPr lang="en-US" smtClean="0"/>
              <a:pPr/>
              <a:t>28</a:t>
            </a:fld>
            <a:endParaRPr lang="en-US" dirty="0"/>
          </a:p>
        </p:txBody>
      </p:sp>
    </p:spTree>
    <p:extLst>
      <p:ext uri="{BB962C8B-B14F-4D97-AF65-F5344CB8AC3E}">
        <p14:creationId xmlns:p14="http://schemas.microsoft.com/office/powerpoint/2010/main" val="1258358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6014"/>
            <a:ext cx="8229600" cy="1143000"/>
          </a:xfrm>
        </p:spPr>
        <p:txBody>
          <a:bodyPr/>
          <a:lstStyle/>
          <a:p>
            <a:r>
              <a:rPr lang="en-US" sz="4000" dirty="0"/>
              <a:t>UDAAP and Advertising</a:t>
            </a:r>
          </a:p>
        </p:txBody>
      </p:sp>
      <p:sp>
        <p:nvSpPr>
          <p:cNvPr id="5" name="Content Placeholder 4"/>
          <p:cNvSpPr>
            <a:spLocks noGrp="1"/>
          </p:cNvSpPr>
          <p:nvPr>
            <p:ph idx="1"/>
          </p:nvPr>
        </p:nvSpPr>
        <p:spPr>
          <a:xfrm>
            <a:off x="533400" y="1417638"/>
            <a:ext cx="8229600" cy="5059362"/>
          </a:xfrm>
        </p:spPr>
        <p:txBody>
          <a:bodyPr/>
          <a:lstStyle/>
          <a:p>
            <a:r>
              <a:rPr lang="en-US" dirty="0"/>
              <a:t>Messages must be accurate and not misleading</a:t>
            </a:r>
          </a:p>
          <a:p>
            <a:r>
              <a:rPr lang="en-US" dirty="0"/>
              <a:t>Unfair or misleading advertisements</a:t>
            </a:r>
          </a:p>
          <a:p>
            <a:pPr lvl="1"/>
            <a:r>
              <a:rPr lang="en-US" dirty="0"/>
              <a:t>We have the best rates in town!</a:t>
            </a:r>
          </a:p>
          <a:p>
            <a:pPr lvl="1"/>
            <a:r>
              <a:rPr lang="en-US" dirty="0"/>
              <a:t>We’ll lower your loan rate!</a:t>
            </a:r>
          </a:p>
          <a:p>
            <a:pPr lvl="1"/>
            <a:r>
              <a:rPr lang="en-US" dirty="0"/>
              <a:t>We’ll beat the competition!</a:t>
            </a:r>
          </a:p>
          <a:p>
            <a:pPr marL="457200" lvl="1" indent="0">
              <a:buNone/>
            </a:pPr>
            <a:endParaRPr lang="en-US" dirty="0"/>
          </a:p>
        </p:txBody>
      </p:sp>
      <p:sp>
        <p:nvSpPr>
          <p:cNvPr id="2" name="Slide Number Placeholder 1"/>
          <p:cNvSpPr>
            <a:spLocks noGrp="1"/>
          </p:cNvSpPr>
          <p:nvPr>
            <p:ph type="sldNum" sz="quarter" idx="12"/>
          </p:nvPr>
        </p:nvSpPr>
        <p:spPr/>
        <p:txBody>
          <a:bodyPr/>
          <a:lstStyle/>
          <a:p>
            <a:fld id="{96EE5274-E604-4F26-A318-77B63FEA4AE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03048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EE5274-E604-4F26-A318-77B63FEA4AEC}" type="slidenum">
              <a:rPr lang="en-US" smtClean="0">
                <a:solidFill>
                  <a:prstClr val="black"/>
                </a:solidFill>
              </a:rPr>
              <a:pPr/>
              <a:t>3</a:t>
            </a:fld>
            <a:endParaRPr lang="en-US" dirty="0">
              <a:solidFill>
                <a:prstClr val="black"/>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369" r="11093"/>
          <a:stretch/>
        </p:blipFill>
        <p:spPr>
          <a:xfrm>
            <a:off x="4443230" y="1733371"/>
            <a:ext cx="4700770" cy="360062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3" y="1733371"/>
            <a:ext cx="3914014" cy="3718778"/>
          </a:xfrm>
          <a:prstGeom prst="rect">
            <a:avLst/>
          </a:prstGeom>
        </p:spPr>
      </p:pic>
    </p:spTree>
    <p:extLst>
      <p:ext uri="{BB962C8B-B14F-4D97-AF65-F5344CB8AC3E}">
        <p14:creationId xmlns:p14="http://schemas.microsoft.com/office/powerpoint/2010/main" val="4109294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EE5274-E604-4F26-A318-77B63FEA4AEC}" type="slidenum">
              <a:rPr lang="en-US" smtClean="0">
                <a:solidFill>
                  <a:prstClr val="black"/>
                </a:solidFill>
              </a:rPr>
              <a:pPr/>
              <a:t>30</a:t>
            </a:fld>
            <a:endParaRPr lang="en-US" dirty="0">
              <a:solidFill>
                <a:prstClr val="black"/>
              </a:solidFill>
            </a:endParaRPr>
          </a:p>
        </p:txBody>
      </p:sp>
      <p:pic>
        <p:nvPicPr>
          <p:cNvPr id="4" name="Picture 3"/>
          <p:cNvPicPr>
            <a:picLocks noChangeAspect="1"/>
          </p:cNvPicPr>
          <p:nvPr/>
        </p:nvPicPr>
        <p:blipFill>
          <a:blip r:embed="rId3"/>
          <a:stretch>
            <a:fillRect/>
          </a:stretch>
        </p:blipFill>
        <p:spPr>
          <a:xfrm>
            <a:off x="2019186" y="1286709"/>
            <a:ext cx="5105626" cy="5159686"/>
          </a:xfrm>
          <a:prstGeom prst="rect">
            <a:avLst/>
          </a:prstGeom>
        </p:spPr>
      </p:pic>
      <p:sp>
        <p:nvSpPr>
          <p:cNvPr id="5" name="Title 3"/>
          <p:cNvSpPr>
            <a:spLocks noGrp="1"/>
          </p:cNvSpPr>
          <p:nvPr>
            <p:ph type="title"/>
          </p:nvPr>
        </p:nvSpPr>
        <p:spPr>
          <a:xfrm>
            <a:off x="457199" y="240179"/>
            <a:ext cx="8229600" cy="1143000"/>
          </a:xfrm>
        </p:spPr>
        <p:txBody>
          <a:bodyPr>
            <a:normAutofit/>
          </a:bodyPr>
          <a:lstStyle/>
          <a:p>
            <a:r>
              <a:rPr lang="en-US" dirty="0">
                <a:latin typeface="+mj-lt"/>
              </a:rPr>
              <a:t>UDAAP and Advertising</a:t>
            </a:r>
          </a:p>
        </p:txBody>
      </p:sp>
    </p:spTree>
    <p:extLst>
      <p:ext uri="{BB962C8B-B14F-4D97-AF65-F5344CB8AC3E}">
        <p14:creationId xmlns:p14="http://schemas.microsoft.com/office/powerpoint/2010/main" val="785339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14" y="465011"/>
            <a:ext cx="8229600" cy="1143000"/>
          </a:xfrm>
        </p:spPr>
        <p:txBody>
          <a:bodyPr>
            <a:normAutofit fontScale="90000"/>
          </a:bodyPr>
          <a:lstStyle/>
          <a:p>
            <a:r>
              <a:rPr lang="en-US" dirty="0"/>
              <a:t>UDAAP Deposit Account Advertising Issues</a:t>
            </a:r>
          </a:p>
        </p:txBody>
      </p:sp>
      <p:sp>
        <p:nvSpPr>
          <p:cNvPr id="4" name="Content Placeholder 3"/>
          <p:cNvSpPr>
            <a:spLocks noGrp="1"/>
          </p:cNvSpPr>
          <p:nvPr>
            <p:ph idx="1"/>
          </p:nvPr>
        </p:nvSpPr>
        <p:spPr>
          <a:xfrm>
            <a:off x="466060" y="1824929"/>
            <a:ext cx="8229600" cy="4221163"/>
          </a:xfrm>
        </p:spPr>
        <p:txBody>
          <a:bodyPr>
            <a:normAutofit/>
          </a:bodyPr>
          <a:lstStyle/>
          <a:p>
            <a:r>
              <a:rPr lang="en-US" dirty="0"/>
              <a:t>“Join today!” or “Anyone can join!”</a:t>
            </a:r>
          </a:p>
          <a:p>
            <a:pPr lvl="1"/>
            <a:r>
              <a:rPr lang="en-US" dirty="0"/>
              <a:t>Membership eligibility required</a:t>
            </a:r>
          </a:p>
          <a:p>
            <a:r>
              <a:rPr lang="en-US" dirty="0"/>
              <a:t>“Free checking”</a:t>
            </a:r>
          </a:p>
          <a:p>
            <a:pPr lvl="1"/>
            <a:r>
              <a:rPr lang="en-US" dirty="0"/>
              <a:t>There really can’t be any maintenance or transaction fees</a:t>
            </a:r>
          </a:p>
          <a:p>
            <a:r>
              <a:rPr lang="en-US" dirty="0"/>
              <a:t>“Federally Insured”</a:t>
            </a:r>
          </a:p>
          <a:p>
            <a:pPr lvl="1"/>
            <a:r>
              <a:rPr lang="en-US" dirty="0"/>
              <a:t>Need official insurance statement or logo</a:t>
            </a:r>
          </a:p>
        </p:txBody>
      </p:sp>
      <p:sp>
        <p:nvSpPr>
          <p:cNvPr id="2" name="Slide Number Placeholder 1"/>
          <p:cNvSpPr>
            <a:spLocks noGrp="1"/>
          </p:cNvSpPr>
          <p:nvPr>
            <p:ph type="sldNum" sz="quarter" idx="12"/>
          </p:nvPr>
        </p:nvSpPr>
        <p:spPr/>
        <p:txBody>
          <a:bodyPr/>
          <a:lstStyle/>
          <a:p>
            <a:fld id="{96EE5274-E604-4F26-A318-77B63FEA4AE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86519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101055"/>
            <a:ext cx="8686799" cy="5528345"/>
          </a:xfrm>
        </p:spPr>
        <p:txBody>
          <a:bodyPr>
            <a:normAutofit fontScale="92500" lnSpcReduction="10000"/>
          </a:bodyPr>
          <a:lstStyle/>
          <a:p>
            <a:r>
              <a:rPr lang="en-US" dirty="0"/>
              <a:t>“Rates as low as 1.99 % APR”</a:t>
            </a:r>
          </a:p>
          <a:p>
            <a:pPr lvl="1"/>
            <a:r>
              <a:rPr lang="en-US" dirty="0"/>
              <a:t>Need disclaimer that not all will qualify for lowest rate</a:t>
            </a:r>
          </a:p>
          <a:p>
            <a:r>
              <a:rPr lang="en-US" dirty="0"/>
              <a:t>“No payments for 90 days”</a:t>
            </a:r>
          </a:p>
          <a:p>
            <a:pPr lvl="1"/>
            <a:r>
              <a:rPr lang="en-US" dirty="0"/>
              <a:t>Need statement that interest will accrue</a:t>
            </a:r>
          </a:p>
          <a:p>
            <a:r>
              <a:rPr lang="en-US" dirty="0"/>
              <a:t>“Skip your December payment”</a:t>
            </a:r>
          </a:p>
          <a:p>
            <a:pPr lvl="1">
              <a:defRPr/>
            </a:pPr>
            <a:r>
              <a:rPr lang="en-US" dirty="0"/>
              <a:t>Need statement that interest will continue to accrue</a:t>
            </a:r>
          </a:p>
          <a:p>
            <a:pPr>
              <a:defRPr/>
            </a:pPr>
            <a:r>
              <a:rPr lang="en-US" sz="3000" dirty="0"/>
              <a:t>“Refinance with us and we’ll lower your rate by 2%”</a:t>
            </a:r>
          </a:p>
          <a:p>
            <a:pPr lvl="1">
              <a:defRPr/>
            </a:pPr>
            <a:r>
              <a:rPr lang="en-US" dirty="0"/>
              <a:t>Any floor rate needs to be disclosed</a:t>
            </a:r>
          </a:p>
          <a:p>
            <a:pPr lvl="1">
              <a:defRPr/>
            </a:pPr>
            <a:r>
              <a:rPr lang="en-US" dirty="0"/>
              <a:t>Not everyone will qualify</a:t>
            </a:r>
          </a:p>
          <a:p>
            <a:pPr lvl="1"/>
            <a:endParaRPr lang="en-US" dirty="0"/>
          </a:p>
        </p:txBody>
      </p:sp>
      <p:sp>
        <p:nvSpPr>
          <p:cNvPr id="6" name="Slide Number Placeholder 3"/>
          <p:cNvSpPr>
            <a:spLocks noGrp="1"/>
          </p:cNvSpPr>
          <p:nvPr>
            <p:ph type="sldNum" sz="quarter" idx="12"/>
          </p:nvPr>
        </p:nvSpPr>
        <p:spPr>
          <a:xfrm>
            <a:off x="3615488" y="6492875"/>
            <a:ext cx="2133600" cy="365125"/>
          </a:xfrm>
          <a:prstGeom prst="rect">
            <a:avLst/>
          </a:prstGeom>
        </p:spPr>
        <p:txBody>
          <a:bodyPr/>
          <a:lstStyle/>
          <a:p>
            <a:fld id="{96EE5274-E604-4F26-A318-77B63FEA4AEC}" type="slidenum">
              <a:rPr lang="en-US" smtClean="0"/>
              <a:t>32</a:t>
            </a:fld>
            <a:endParaRPr lang="en-US" dirty="0"/>
          </a:p>
        </p:txBody>
      </p:sp>
      <p:sp>
        <p:nvSpPr>
          <p:cNvPr id="7" name="Title 4"/>
          <p:cNvSpPr>
            <a:spLocks noGrp="1"/>
          </p:cNvSpPr>
          <p:nvPr>
            <p:ph type="title"/>
          </p:nvPr>
        </p:nvSpPr>
        <p:spPr>
          <a:xfrm>
            <a:off x="228600" y="304800"/>
            <a:ext cx="7808495" cy="948655"/>
          </a:xfrm>
        </p:spPr>
        <p:txBody>
          <a:bodyPr>
            <a:normAutofit/>
          </a:bodyPr>
          <a:lstStyle/>
          <a:p>
            <a:r>
              <a:rPr lang="en-US" dirty="0"/>
              <a:t>UDAAP Loan Advertising Issues</a:t>
            </a:r>
          </a:p>
        </p:txBody>
      </p:sp>
    </p:spTree>
    <p:extLst>
      <p:ext uri="{BB962C8B-B14F-4D97-AF65-F5344CB8AC3E}">
        <p14:creationId xmlns:p14="http://schemas.microsoft.com/office/powerpoint/2010/main" val="1503753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CFPB UDAAP Enforcement Actions</a:t>
            </a:r>
          </a:p>
        </p:txBody>
      </p:sp>
      <p:sp>
        <p:nvSpPr>
          <p:cNvPr id="4" name="Content Placeholder 3"/>
          <p:cNvSpPr>
            <a:spLocks noGrp="1"/>
          </p:cNvSpPr>
          <p:nvPr>
            <p:ph idx="1"/>
          </p:nvPr>
        </p:nvSpPr>
        <p:spPr/>
        <p:txBody>
          <a:bodyPr>
            <a:normAutofit fontScale="92500" lnSpcReduction="10000"/>
          </a:bodyPr>
          <a:lstStyle/>
          <a:p>
            <a:r>
              <a:rPr lang="en-US" dirty="0"/>
              <a:t>Manufactures and Traders Trust Co</a:t>
            </a:r>
          </a:p>
          <a:p>
            <a:pPr lvl="1"/>
            <a:r>
              <a:rPr lang="en-US" dirty="0"/>
              <a:t>Advertised “Free” checking that wasn’t</a:t>
            </a:r>
          </a:p>
          <a:p>
            <a:pPr lvl="1"/>
            <a:r>
              <a:rPr lang="en-US" dirty="0"/>
              <a:t>$2.045 million reimbursement to customers, $200,000 CMP</a:t>
            </a:r>
          </a:p>
          <a:p>
            <a:r>
              <a:rPr lang="en-US" dirty="0"/>
              <a:t>Wells Fargo</a:t>
            </a:r>
          </a:p>
          <a:p>
            <a:pPr lvl="1"/>
            <a:r>
              <a:rPr lang="en-US" dirty="0"/>
              <a:t>Opened unauthorized accounts, issued credit &amp; debit cards without consent</a:t>
            </a:r>
          </a:p>
          <a:p>
            <a:pPr lvl="1"/>
            <a:r>
              <a:rPr lang="en-US" dirty="0"/>
              <a:t>$5 million reimbursement to consumers, $100 million CMP</a:t>
            </a:r>
          </a:p>
          <a:p>
            <a:endParaRPr lang="en-US" dirty="0"/>
          </a:p>
        </p:txBody>
      </p:sp>
      <p:sp>
        <p:nvSpPr>
          <p:cNvPr id="3" name="Slide Number Placeholder 2"/>
          <p:cNvSpPr>
            <a:spLocks noGrp="1"/>
          </p:cNvSpPr>
          <p:nvPr>
            <p:ph type="sldNum" sz="quarter" idx="12"/>
          </p:nvPr>
        </p:nvSpPr>
        <p:spPr/>
        <p:txBody>
          <a:bodyPr/>
          <a:lstStyle/>
          <a:p>
            <a:fld id="{96EE5274-E604-4F26-A318-77B63FEA4AE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410589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CFPB UDAAP Enforcement Actions</a:t>
            </a:r>
          </a:p>
        </p:txBody>
      </p:sp>
      <p:sp>
        <p:nvSpPr>
          <p:cNvPr id="3" name="Content Placeholder 2"/>
          <p:cNvSpPr>
            <a:spLocks noGrp="1"/>
          </p:cNvSpPr>
          <p:nvPr>
            <p:ph idx="1"/>
          </p:nvPr>
        </p:nvSpPr>
        <p:spPr/>
        <p:txBody>
          <a:bodyPr>
            <a:normAutofit fontScale="92500"/>
          </a:bodyPr>
          <a:lstStyle/>
          <a:p>
            <a:r>
              <a:rPr lang="en-US" dirty="0"/>
              <a:t>Navy FCU</a:t>
            </a:r>
          </a:p>
          <a:p>
            <a:pPr lvl="1"/>
            <a:r>
              <a:rPr lang="en-US" dirty="0"/>
              <a:t>Deceptive representations regarding collection efforts</a:t>
            </a:r>
          </a:p>
          <a:p>
            <a:pPr lvl="1"/>
            <a:r>
              <a:rPr lang="en-US" dirty="0"/>
              <a:t>Threats of contacting commanding officers</a:t>
            </a:r>
          </a:p>
          <a:p>
            <a:pPr lvl="1"/>
            <a:r>
              <a:rPr lang="en-US" dirty="0"/>
              <a:t>Account access restrictions</a:t>
            </a:r>
          </a:p>
          <a:p>
            <a:pPr lvl="1"/>
            <a:r>
              <a:rPr lang="en-US" dirty="0"/>
              <a:t>Lack of adequate disclosures about practices</a:t>
            </a:r>
          </a:p>
          <a:p>
            <a:pPr lvl="1"/>
            <a:r>
              <a:rPr lang="en-US" dirty="0"/>
              <a:t>$23 million reimbursement to members; $5.5 million CMP</a:t>
            </a:r>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992325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3035"/>
          </a:xfrm>
        </p:spPr>
        <p:txBody>
          <a:bodyPr/>
          <a:lstStyle/>
          <a:p>
            <a:r>
              <a:rPr lang="en-US" dirty="0"/>
              <a:t>UDAAP Resources</a:t>
            </a:r>
          </a:p>
        </p:txBody>
      </p:sp>
      <p:sp>
        <p:nvSpPr>
          <p:cNvPr id="3" name="Content Placeholder 2"/>
          <p:cNvSpPr>
            <a:spLocks noGrp="1"/>
          </p:cNvSpPr>
          <p:nvPr>
            <p:ph idx="1"/>
          </p:nvPr>
        </p:nvSpPr>
        <p:spPr>
          <a:xfrm>
            <a:off x="457200" y="1017836"/>
            <a:ext cx="8229600" cy="5462092"/>
          </a:xfrm>
        </p:spPr>
        <p:txBody>
          <a:bodyPr>
            <a:normAutofit fontScale="77500" lnSpcReduction="20000"/>
          </a:bodyPr>
          <a:lstStyle/>
          <a:p>
            <a:r>
              <a:rPr lang="en-US" dirty="0"/>
              <a:t>CFPB Examination Manual, Version 2, October 2012 (UDAAP section starts on page 174 of the PDF document) </a:t>
            </a:r>
            <a:r>
              <a:rPr lang="en-US" dirty="0">
                <a:hlinkClick r:id="rId3"/>
              </a:rPr>
              <a:t>http://files.consumerfinance.gov/f/201210_cfpb_supervision-and-examination-manual-v2.pdf</a:t>
            </a:r>
            <a:endParaRPr lang="en-US" dirty="0"/>
          </a:p>
          <a:p>
            <a:r>
              <a:rPr lang="en-US" i="1" dirty="0"/>
              <a:t>Conducting a UDAAP Risk Assessment</a:t>
            </a:r>
            <a:r>
              <a:rPr lang="en-US" dirty="0"/>
              <a:t>, </a:t>
            </a:r>
            <a:r>
              <a:rPr lang="en-US" dirty="0" err="1"/>
              <a:t>Sheshunoff</a:t>
            </a:r>
            <a:r>
              <a:rPr lang="en-US" dirty="0"/>
              <a:t>/Pratt </a:t>
            </a:r>
            <a:r>
              <a:rPr lang="en-US" dirty="0">
                <a:hlinkClick r:id="rId4"/>
              </a:rPr>
              <a:t>http://assets.complianceexpert.com/fileserver/file/17571/filename/SR_</a:t>
            </a:r>
            <a:endParaRPr lang="en-US" dirty="0"/>
          </a:p>
          <a:p>
            <a:r>
              <a:rPr lang="en-US" i="1" dirty="0"/>
              <a:t>Managing UDAAP Compliance Risks in Financial Institutions </a:t>
            </a:r>
            <a:r>
              <a:rPr lang="en-US" dirty="0">
                <a:hlinkClick r:id="rId5"/>
              </a:rPr>
              <a:t>https://www.treliant.com/Portals/0/Documents/Byline%20Articles/Farrell%20Journal%20of%20Taxation%20and%20Regulation%20of%20Financial%20Institutions%20Nov_Dec%202013.pdf</a:t>
            </a:r>
            <a:endParaRPr lang="en-US" dirty="0"/>
          </a:p>
          <a:p>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563955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469E-4937-4714-B35C-8B65985A97BB}"/>
              </a:ext>
            </a:extLst>
          </p:cNvPr>
          <p:cNvSpPr>
            <a:spLocks noGrp="1"/>
          </p:cNvSpPr>
          <p:nvPr>
            <p:ph type="title"/>
          </p:nvPr>
        </p:nvSpPr>
        <p:spPr/>
        <p:txBody>
          <a:bodyPr/>
          <a:lstStyle/>
          <a:p>
            <a:r>
              <a:rPr lang="en-US" dirty="0"/>
              <a:t>ADA Website Compatibility</a:t>
            </a:r>
          </a:p>
        </p:txBody>
      </p:sp>
      <p:sp>
        <p:nvSpPr>
          <p:cNvPr id="3" name="Content Placeholder 2">
            <a:extLst>
              <a:ext uri="{FF2B5EF4-FFF2-40B4-BE49-F238E27FC236}">
                <a16:creationId xmlns:a16="http://schemas.microsoft.com/office/drawing/2014/main" id="{44366F96-919F-45AE-A61F-A62846F71875}"/>
              </a:ext>
            </a:extLst>
          </p:cNvPr>
          <p:cNvSpPr>
            <a:spLocks noGrp="1"/>
          </p:cNvSpPr>
          <p:nvPr>
            <p:ph idx="1"/>
          </p:nvPr>
        </p:nvSpPr>
        <p:spPr/>
        <p:txBody>
          <a:bodyPr/>
          <a:lstStyle/>
          <a:p>
            <a:r>
              <a:rPr lang="en-US" dirty="0"/>
              <a:t>Numerous lawsuits, letters of intent to sue because websites aren’t ADA compliant</a:t>
            </a:r>
          </a:p>
          <a:p>
            <a:r>
              <a:rPr lang="en-US" dirty="0"/>
              <a:t>Issues</a:t>
            </a:r>
          </a:p>
          <a:p>
            <a:pPr lvl="1"/>
            <a:r>
              <a:rPr lang="en-US" dirty="0"/>
              <a:t>Not specifically required</a:t>
            </a:r>
          </a:p>
          <a:p>
            <a:pPr lvl="1"/>
            <a:r>
              <a:rPr lang="en-US" dirty="0"/>
              <a:t>No regulations</a:t>
            </a:r>
          </a:p>
        </p:txBody>
      </p:sp>
      <p:sp>
        <p:nvSpPr>
          <p:cNvPr id="4" name="Slide Number Placeholder 3">
            <a:extLst>
              <a:ext uri="{FF2B5EF4-FFF2-40B4-BE49-F238E27FC236}">
                <a16:creationId xmlns:a16="http://schemas.microsoft.com/office/drawing/2014/main" id="{AB1BBCE7-4AA4-416E-A5D9-CE622263285A}"/>
              </a:ext>
            </a:extLst>
          </p:cNvPr>
          <p:cNvSpPr>
            <a:spLocks noGrp="1"/>
          </p:cNvSpPr>
          <p:nvPr>
            <p:ph type="sldNum" sz="quarter" idx="12"/>
          </p:nvPr>
        </p:nvSpPr>
        <p:spPr/>
        <p:txBody>
          <a:bodyPr/>
          <a:lstStyle/>
          <a:p>
            <a:fld id="{96EE5274-E604-4F26-A318-77B63FEA4AE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951066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E3EE-AFB5-4752-AFDD-769B777151E7}"/>
              </a:ext>
            </a:extLst>
          </p:cNvPr>
          <p:cNvSpPr>
            <a:spLocks noGrp="1"/>
          </p:cNvSpPr>
          <p:nvPr>
            <p:ph type="title"/>
          </p:nvPr>
        </p:nvSpPr>
        <p:spPr>
          <a:xfrm>
            <a:off x="304800" y="304800"/>
            <a:ext cx="8229600" cy="713035"/>
          </a:xfrm>
        </p:spPr>
        <p:txBody>
          <a:bodyPr/>
          <a:lstStyle/>
          <a:p>
            <a:r>
              <a:rPr lang="en-US" dirty="0"/>
              <a:t>ADA Website Compatibility</a:t>
            </a:r>
          </a:p>
        </p:txBody>
      </p:sp>
      <p:sp>
        <p:nvSpPr>
          <p:cNvPr id="3" name="Content Placeholder 2">
            <a:extLst>
              <a:ext uri="{FF2B5EF4-FFF2-40B4-BE49-F238E27FC236}">
                <a16:creationId xmlns:a16="http://schemas.microsoft.com/office/drawing/2014/main" id="{36929C8F-D0C6-4A3D-B3C1-7DB1B2DDE0EB}"/>
              </a:ext>
            </a:extLst>
          </p:cNvPr>
          <p:cNvSpPr>
            <a:spLocks noGrp="1"/>
          </p:cNvSpPr>
          <p:nvPr>
            <p:ph idx="1"/>
          </p:nvPr>
        </p:nvSpPr>
        <p:spPr>
          <a:xfrm>
            <a:off x="304800" y="1017836"/>
            <a:ext cx="8229600" cy="5306764"/>
          </a:xfrm>
        </p:spPr>
        <p:txBody>
          <a:bodyPr>
            <a:normAutofit fontScale="85000" lnSpcReduction="20000"/>
          </a:bodyPr>
          <a:lstStyle/>
          <a:p>
            <a:r>
              <a:rPr lang="en-US" dirty="0"/>
              <a:t>Perform ADA compliance review</a:t>
            </a:r>
          </a:p>
          <a:p>
            <a:pPr lvl="1"/>
            <a:r>
              <a:rPr lang="en-US" dirty="0"/>
              <a:t>WCAG 2.0 guidance</a:t>
            </a:r>
          </a:p>
          <a:p>
            <a:pPr lvl="1"/>
            <a:r>
              <a:rPr lang="en-US" dirty="0"/>
              <a:t>Consult website designer</a:t>
            </a:r>
          </a:p>
          <a:p>
            <a:r>
              <a:rPr lang="en-US" dirty="0"/>
              <a:t>Consider adding ADA statement to website </a:t>
            </a:r>
          </a:p>
          <a:p>
            <a:pPr lvl="1"/>
            <a:r>
              <a:rPr lang="en-US" dirty="0"/>
              <a:t>ABC Credit union is committed to providing a website that is accessible to the widest possible audience in accordance with ADA standards and guidelines. We are actively working to increase accessibility and usability of our website to everyone. If you are using a screen reader or other auxiliary aid and are having problems using this website, please contact us at PHONE NUMBER between the hours of XX a.m. and XX p.m. EDT.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9A4CF3B-35DB-4E18-82BB-14D984ED1D40}"/>
              </a:ext>
            </a:extLst>
          </p:cNvPr>
          <p:cNvSpPr>
            <a:spLocks noGrp="1"/>
          </p:cNvSpPr>
          <p:nvPr>
            <p:ph type="sldNum" sz="quarter" idx="12"/>
          </p:nvPr>
        </p:nvSpPr>
        <p:spPr/>
        <p:txBody>
          <a:bodyPr/>
          <a:lstStyle/>
          <a:p>
            <a:fld id="{96EE5274-E604-4F26-A318-77B63FEA4AE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22273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E297-7CF8-490A-A7A0-97E59019F8C1}"/>
              </a:ext>
            </a:extLst>
          </p:cNvPr>
          <p:cNvSpPr>
            <a:spLocks noGrp="1"/>
          </p:cNvSpPr>
          <p:nvPr>
            <p:ph type="title"/>
          </p:nvPr>
        </p:nvSpPr>
        <p:spPr/>
        <p:txBody>
          <a:bodyPr/>
          <a:lstStyle/>
          <a:p>
            <a:r>
              <a:rPr lang="en-US" dirty="0"/>
              <a:t>ADA Website Compatibility</a:t>
            </a:r>
          </a:p>
        </p:txBody>
      </p:sp>
      <p:sp>
        <p:nvSpPr>
          <p:cNvPr id="3" name="Content Placeholder 2">
            <a:extLst>
              <a:ext uri="{FF2B5EF4-FFF2-40B4-BE49-F238E27FC236}">
                <a16:creationId xmlns:a16="http://schemas.microsoft.com/office/drawing/2014/main" id="{000AD2C5-03FC-4EC9-BD5C-76B1AB9C1241}"/>
              </a:ext>
            </a:extLst>
          </p:cNvPr>
          <p:cNvSpPr>
            <a:spLocks noGrp="1"/>
          </p:cNvSpPr>
          <p:nvPr>
            <p:ph idx="1"/>
          </p:nvPr>
        </p:nvSpPr>
        <p:spPr/>
        <p:txBody>
          <a:bodyPr/>
          <a:lstStyle/>
          <a:p>
            <a:r>
              <a:rPr lang="en-US" dirty="0"/>
              <a:t>If your credit union gets letter seeking damages or threatening a lawsuit</a:t>
            </a:r>
          </a:p>
          <a:p>
            <a:pPr lvl="1"/>
            <a:r>
              <a:rPr lang="en-US" dirty="0"/>
              <a:t>Consult bond carrier</a:t>
            </a:r>
          </a:p>
          <a:p>
            <a:pPr lvl="1"/>
            <a:r>
              <a:rPr lang="en-US" dirty="0"/>
              <a:t>Consult attorney</a:t>
            </a:r>
          </a:p>
          <a:p>
            <a:endParaRPr lang="en-US" dirty="0"/>
          </a:p>
        </p:txBody>
      </p:sp>
      <p:sp>
        <p:nvSpPr>
          <p:cNvPr id="4" name="Slide Number Placeholder 3">
            <a:extLst>
              <a:ext uri="{FF2B5EF4-FFF2-40B4-BE49-F238E27FC236}">
                <a16:creationId xmlns:a16="http://schemas.microsoft.com/office/drawing/2014/main" id="{0660FF4D-B21C-47FB-900E-C91DC476365F}"/>
              </a:ext>
            </a:extLst>
          </p:cNvPr>
          <p:cNvSpPr>
            <a:spLocks noGrp="1"/>
          </p:cNvSpPr>
          <p:nvPr>
            <p:ph type="sldNum" sz="quarter" idx="12"/>
          </p:nvPr>
        </p:nvSpPr>
        <p:spPr/>
        <p:txBody>
          <a:bodyPr/>
          <a:lstStyle/>
          <a:p>
            <a:fld id="{96EE5274-E604-4F26-A318-77B63FEA4AE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369265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27DD-B6AB-42F8-9E8D-7C240E3E0BA7}"/>
              </a:ext>
            </a:extLst>
          </p:cNvPr>
          <p:cNvSpPr>
            <a:spLocks noGrp="1"/>
          </p:cNvSpPr>
          <p:nvPr>
            <p:ph type="title"/>
          </p:nvPr>
        </p:nvSpPr>
        <p:spPr/>
        <p:txBody>
          <a:bodyPr/>
          <a:lstStyle/>
          <a:p>
            <a:r>
              <a:rPr lang="en-US" dirty="0"/>
              <a:t>ADA Website Resources</a:t>
            </a:r>
          </a:p>
        </p:txBody>
      </p:sp>
      <p:sp>
        <p:nvSpPr>
          <p:cNvPr id="3" name="Content Placeholder 2">
            <a:extLst>
              <a:ext uri="{FF2B5EF4-FFF2-40B4-BE49-F238E27FC236}">
                <a16:creationId xmlns:a16="http://schemas.microsoft.com/office/drawing/2014/main" id="{32FCAFC6-83C6-4F59-B87F-BDC12C6AD6C2}"/>
              </a:ext>
            </a:extLst>
          </p:cNvPr>
          <p:cNvSpPr>
            <a:spLocks noGrp="1"/>
          </p:cNvSpPr>
          <p:nvPr>
            <p:ph idx="1"/>
          </p:nvPr>
        </p:nvSpPr>
        <p:spPr>
          <a:xfrm>
            <a:off x="457200" y="1600200"/>
            <a:ext cx="8382000" cy="4525963"/>
          </a:xfrm>
        </p:spPr>
        <p:txBody>
          <a:bodyPr>
            <a:normAutofit fontScale="92500" lnSpcReduction="20000"/>
          </a:bodyPr>
          <a:lstStyle/>
          <a:p>
            <a:r>
              <a:rPr lang="en-US" dirty="0"/>
              <a:t>WCAG 2.0 </a:t>
            </a:r>
            <a:r>
              <a:rPr lang="en-US" dirty="0">
                <a:hlinkClick r:id="rId3"/>
              </a:rPr>
              <a:t>https://www.wuhcag.com/wcag-checklist/</a:t>
            </a:r>
            <a:r>
              <a:rPr lang="en-US" dirty="0"/>
              <a:t> </a:t>
            </a:r>
          </a:p>
          <a:p>
            <a:r>
              <a:rPr lang="en-US" dirty="0"/>
              <a:t>How to Meet WCAG 2.0 </a:t>
            </a:r>
            <a:r>
              <a:rPr lang="en-US" dirty="0">
                <a:hlinkClick r:id="rId4"/>
              </a:rPr>
              <a:t>https://www.w3.org/WAI/WCAG20/quickref/</a:t>
            </a:r>
            <a:endParaRPr lang="en-US" dirty="0"/>
          </a:p>
          <a:p>
            <a:r>
              <a:rPr lang="en-US" dirty="0" err="1"/>
              <a:t>Lexology</a:t>
            </a:r>
            <a:r>
              <a:rPr lang="en-US" dirty="0"/>
              <a:t> article </a:t>
            </a:r>
            <a:r>
              <a:rPr lang="en-US" dirty="0">
                <a:hlinkClick r:id="rId5"/>
              </a:rPr>
              <a:t>https://www.lexology.com/library/detail.aspx?g=8103d40e-44af-40a3-9a8c-a55a14a2c110</a:t>
            </a:r>
            <a:endParaRPr lang="en-US" dirty="0"/>
          </a:p>
          <a:p>
            <a:r>
              <a:rPr lang="en-US" dirty="0"/>
              <a:t>Global Hospitality Group article </a:t>
            </a:r>
            <a:r>
              <a:rPr lang="en-US" dirty="0">
                <a:hlinkClick r:id="rId6"/>
              </a:rPr>
              <a:t>https://hotellaw.jmbm.com/judge-dismisses-ada-website-suit.html</a:t>
            </a:r>
            <a:endParaRPr lang="en-US" dirty="0"/>
          </a:p>
          <a:p>
            <a:endParaRPr lang="en-US" dirty="0"/>
          </a:p>
        </p:txBody>
      </p:sp>
      <p:sp>
        <p:nvSpPr>
          <p:cNvPr id="4" name="Slide Number Placeholder 3">
            <a:extLst>
              <a:ext uri="{FF2B5EF4-FFF2-40B4-BE49-F238E27FC236}">
                <a16:creationId xmlns:a16="http://schemas.microsoft.com/office/drawing/2014/main" id="{843975C3-8EC0-41F4-A90B-9458DBCFC411}"/>
              </a:ext>
            </a:extLst>
          </p:cNvPr>
          <p:cNvSpPr>
            <a:spLocks noGrp="1"/>
          </p:cNvSpPr>
          <p:nvPr>
            <p:ph type="sldNum" sz="quarter" idx="12"/>
          </p:nvPr>
        </p:nvSpPr>
        <p:spPr/>
        <p:txBody>
          <a:bodyPr/>
          <a:lstStyle/>
          <a:p>
            <a:fld id="{96EE5274-E604-4F26-A318-77B63FEA4AE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49788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713035"/>
          </a:xfrm>
        </p:spPr>
        <p:txBody>
          <a:bodyPr/>
          <a:lstStyle/>
          <a:p>
            <a:r>
              <a:rPr lang="en-US" dirty="0"/>
              <a:t>Agenda</a:t>
            </a:r>
          </a:p>
        </p:txBody>
      </p:sp>
      <p:sp>
        <p:nvSpPr>
          <p:cNvPr id="4" name="Content Placeholder 3"/>
          <p:cNvSpPr>
            <a:spLocks noGrp="1"/>
          </p:cNvSpPr>
          <p:nvPr>
            <p:ph idx="1"/>
          </p:nvPr>
        </p:nvSpPr>
        <p:spPr>
          <a:xfrm>
            <a:off x="457200" y="1246436"/>
            <a:ext cx="8382000" cy="4879728"/>
          </a:xfrm>
        </p:spPr>
        <p:txBody>
          <a:bodyPr>
            <a:normAutofit/>
          </a:bodyPr>
          <a:lstStyle/>
          <a:p>
            <a:r>
              <a:rPr lang="en-US" dirty="0"/>
              <a:t>BSA Customer Due Diligence Rule</a:t>
            </a:r>
          </a:p>
          <a:p>
            <a:r>
              <a:rPr lang="en-US" dirty="0"/>
              <a:t>Regulation CC Amendments</a:t>
            </a:r>
          </a:p>
          <a:p>
            <a:r>
              <a:rPr lang="en-US" dirty="0"/>
              <a:t>UDAAP</a:t>
            </a:r>
          </a:p>
          <a:p>
            <a:r>
              <a:rPr lang="en-US" dirty="0"/>
              <a:t>ADA Website Compatibility</a:t>
            </a:r>
          </a:p>
          <a:p>
            <a:endParaRPr lang="en-US" dirty="0"/>
          </a:p>
        </p:txBody>
      </p:sp>
      <p:sp>
        <p:nvSpPr>
          <p:cNvPr id="2" name="Slide Number Placeholder 1"/>
          <p:cNvSpPr>
            <a:spLocks noGrp="1"/>
          </p:cNvSpPr>
          <p:nvPr>
            <p:ph type="sldNum" sz="quarter" idx="12"/>
          </p:nvPr>
        </p:nvSpPr>
        <p:spPr/>
        <p:txBody>
          <a:bodyPr/>
          <a:lstStyle/>
          <a:p>
            <a:fld id="{96EE5274-E604-4F26-A318-77B63FEA4AE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74686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40</a:t>
            </a:fld>
            <a:endParaRPr lang="en-US" dirty="0">
              <a:solidFill>
                <a:prstClr val="black"/>
              </a:solidFill>
            </a:endParaRPr>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11649" y="1600200"/>
            <a:ext cx="3320702" cy="4525963"/>
          </a:xfrm>
        </p:spPr>
      </p:pic>
    </p:spTree>
    <p:extLst>
      <p:ext uri="{BB962C8B-B14F-4D97-AF65-F5344CB8AC3E}">
        <p14:creationId xmlns:p14="http://schemas.microsoft.com/office/powerpoint/2010/main" val="3655003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143000" y="457200"/>
            <a:ext cx="7162800" cy="762000"/>
          </a:xfrm>
        </p:spPr>
        <p:txBody>
          <a:bodyPr>
            <a:normAutofit/>
          </a:bodyPr>
          <a:lstStyle/>
          <a:p>
            <a:pPr algn="ctr"/>
            <a:r>
              <a:rPr lang="en-US" sz="4400" dirty="0">
                <a:latin typeface="+mj-lt"/>
              </a:rPr>
              <a:t>Speaker Information</a:t>
            </a:r>
          </a:p>
        </p:txBody>
      </p:sp>
      <p:sp>
        <p:nvSpPr>
          <p:cNvPr id="3" name="Content Placeholder 2"/>
          <p:cNvSpPr>
            <a:spLocks noGrp="1"/>
          </p:cNvSpPr>
          <p:nvPr>
            <p:ph idx="1"/>
          </p:nvPr>
        </p:nvSpPr>
        <p:spPr>
          <a:xfrm>
            <a:off x="228600" y="1447800"/>
            <a:ext cx="8763000" cy="4678364"/>
          </a:xfrm>
        </p:spPr>
        <p:txBody>
          <a:bodyPr rtlCol="0">
            <a:normAutofit lnSpcReduction="10000"/>
          </a:bodyPr>
          <a:lstStyle/>
          <a:p>
            <a:pPr marL="0" indent="0" algn="ctr" fontAlgn="auto">
              <a:spcAft>
                <a:spcPts val="0"/>
              </a:spcAft>
              <a:buFontTx/>
              <a:buNone/>
              <a:defRPr/>
            </a:pPr>
            <a:r>
              <a:rPr lang="en-US" sz="3600" b="1" dirty="0">
                <a:ea typeface="+mn-ea"/>
                <a:cs typeface="+mn-cs"/>
              </a:rPr>
              <a:t>Kristen Tatlock, CUCE, NCCO, BSACS, NCBSO</a:t>
            </a:r>
          </a:p>
          <a:p>
            <a:pPr marL="0" indent="0" algn="ctr" fontAlgn="auto">
              <a:spcAft>
                <a:spcPts val="0"/>
              </a:spcAft>
              <a:buFontTx/>
              <a:buNone/>
              <a:defRPr/>
            </a:pPr>
            <a:r>
              <a:rPr lang="en-US" b="1" dirty="0"/>
              <a:t>Senior Compliance Manager</a:t>
            </a:r>
            <a:endParaRPr lang="en-US" b="1" dirty="0">
              <a:ea typeface="+mn-ea"/>
              <a:cs typeface="+mn-cs"/>
            </a:endParaRPr>
          </a:p>
          <a:p>
            <a:pPr marL="0" indent="0" algn="ctr" fontAlgn="auto">
              <a:spcAft>
                <a:spcPts val="0"/>
              </a:spcAft>
              <a:buFontTx/>
              <a:buNone/>
              <a:defRPr/>
            </a:pPr>
            <a:r>
              <a:rPr lang="en-US" b="1" dirty="0">
                <a:ea typeface="+mn-ea"/>
                <a:cs typeface="+mn-cs"/>
              </a:rPr>
              <a:t>CU Service Network</a:t>
            </a:r>
          </a:p>
          <a:p>
            <a:pPr marL="0" indent="0" algn="ctr">
              <a:buNone/>
              <a:defRPr/>
            </a:pPr>
            <a:r>
              <a:rPr lang="en-US" dirty="0"/>
              <a:t>720-575-6926</a:t>
            </a:r>
          </a:p>
          <a:p>
            <a:pPr marL="0" indent="0" algn="ctr" fontAlgn="auto">
              <a:spcAft>
                <a:spcPts val="0"/>
              </a:spcAft>
              <a:buFontTx/>
              <a:buNone/>
              <a:defRPr/>
            </a:pPr>
            <a:r>
              <a:rPr lang="en-US" dirty="0">
                <a:hlinkClick r:id="rId3"/>
              </a:rPr>
              <a:t>ktatlock@cusn.com</a:t>
            </a:r>
            <a:r>
              <a:rPr lang="en-US" dirty="0"/>
              <a:t> </a:t>
            </a:r>
          </a:p>
          <a:p>
            <a:pPr marL="0" indent="0" algn="ctr">
              <a:buNone/>
              <a:defRPr/>
            </a:pPr>
            <a:r>
              <a:rPr lang="en-US" dirty="0">
                <a:hlinkClick r:id="rId4"/>
              </a:rPr>
              <a:t>http://compliance.cusn.com/</a:t>
            </a:r>
            <a:r>
              <a:rPr lang="en-US" dirty="0"/>
              <a:t> </a:t>
            </a:r>
          </a:p>
          <a:p>
            <a:pPr marL="0" indent="0" algn="ctr">
              <a:buNone/>
              <a:defRPr/>
            </a:pPr>
            <a:r>
              <a:rPr lang="en-US" dirty="0"/>
              <a:t>Facebook: </a:t>
            </a:r>
            <a:r>
              <a:rPr lang="en-US" dirty="0" err="1"/>
              <a:t>CUWorksCompliance</a:t>
            </a:r>
            <a:endParaRPr lang="en-US" dirty="0"/>
          </a:p>
          <a:p>
            <a:pPr marL="0" indent="0" algn="ctr">
              <a:buNone/>
              <a:defRPr/>
            </a:pPr>
            <a:r>
              <a:rPr lang="en-US" dirty="0"/>
              <a:t>Twitter: @</a:t>
            </a:r>
            <a:r>
              <a:rPr lang="en-US" dirty="0" err="1"/>
              <a:t>CUSN_Compliance</a:t>
            </a:r>
            <a:endParaRPr lang="en-US" dirty="0"/>
          </a:p>
          <a:p>
            <a:pPr marL="0" indent="0" algn="ctr">
              <a:buNone/>
              <a:defRPr/>
            </a:pPr>
            <a:endParaRPr lang="en-US" dirty="0"/>
          </a:p>
          <a:p>
            <a:pPr marL="0" indent="0" algn="ctr">
              <a:buNone/>
              <a:defRPr/>
            </a:pPr>
            <a:endParaRPr lang="en-US" dirty="0"/>
          </a:p>
          <a:p>
            <a:pPr marL="0" indent="0" algn="ctr" fontAlgn="auto">
              <a:spcAft>
                <a:spcPts val="0"/>
              </a:spcAft>
              <a:buNone/>
              <a:defRPr/>
            </a:pPr>
            <a:endParaRPr lang="en-US" dirty="0">
              <a:ea typeface="+mn-ea"/>
              <a:cs typeface="+mn-cs"/>
            </a:endParaRPr>
          </a:p>
        </p:txBody>
      </p:sp>
      <p:sp>
        <p:nvSpPr>
          <p:cNvPr id="2" name="Slide Number Placeholder 1"/>
          <p:cNvSpPr>
            <a:spLocks noGrp="1"/>
          </p:cNvSpPr>
          <p:nvPr>
            <p:ph type="sldNum" sz="quarter" idx="12"/>
          </p:nvPr>
        </p:nvSpPr>
        <p:spPr>
          <a:xfrm>
            <a:off x="3543300" y="6462053"/>
            <a:ext cx="2133600" cy="365125"/>
          </a:xfrm>
        </p:spPr>
        <p:txBody>
          <a:bodyPr/>
          <a:lstStyle/>
          <a:p>
            <a:pPr algn="ctr"/>
            <a:fld id="{96EE5274-E604-4F26-A318-77B63FEA4AEC}" type="slidenum">
              <a:rPr lang="en-US" smtClean="0">
                <a:solidFill>
                  <a:prstClr val="black"/>
                </a:solidFill>
              </a:rPr>
              <a:pPr algn="ctr"/>
              <a:t>41</a:t>
            </a:fld>
            <a:endParaRPr lang="en-US" dirty="0">
              <a:solidFill>
                <a:prstClr val="black"/>
              </a:solidFill>
            </a:endParaRPr>
          </a:p>
        </p:txBody>
      </p:sp>
    </p:spTree>
    <p:extLst>
      <p:ext uri="{BB962C8B-B14F-4D97-AF65-F5344CB8AC3E}">
        <p14:creationId xmlns:p14="http://schemas.microsoft.com/office/powerpoint/2010/main" val="326500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FinCEN Customer Due Diligence Rule</a:t>
            </a:r>
          </a:p>
        </p:txBody>
      </p:sp>
      <p:sp>
        <p:nvSpPr>
          <p:cNvPr id="3" name="Content Placeholder 2"/>
          <p:cNvSpPr>
            <a:spLocks noGrp="1"/>
          </p:cNvSpPr>
          <p:nvPr>
            <p:ph idx="1"/>
          </p:nvPr>
        </p:nvSpPr>
        <p:spPr/>
        <p:txBody>
          <a:bodyPr/>
          <a:lstStyle/>
          <a:p>
            <a:r>
              <a:rPr lang="en-US" dirty="0"/>
              <a:t>2 Main Provisions</a:t>
            </a:r>
          </a:p>
          <a:p>
            <a:pPr lvl="1"/>
            <a:r>
              <a:rPr lang="en-US" dirty="0"/>
              <a:t>Beneficial Ownership Requirements</a:t>
            </a:r>
          </a:p>
          <a:p>
            <a:pPr lvl="1"/>
            <a:r>
              <a:rPr lang="en-US" dirty="0"/>
              <a:t>Anti-money Laundering Programs</a:t>
            </a:r>
          </a:p>
          <a:p>
            <a:r>
              <a:rPr lang="en-US" dirty="0"/>
              <a:t>Effective date – May 11, 2018</a:t>
            </a:r>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4049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43200"/>
            <a:ext cx="4386624"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Fifth Pillar</a:t>
            </a:r>
            <a:endParaRPr lang="en-US" dirty="0"/>
          </a:p>
        </p:txBody>
      </p:sp>
      <p:sp>
        <p:nvSpPr>
          <p:cNvPr id="3" name="Content Placeholder 2"/>
          <p:cNvSpPr>
            <a:spLocks noGrp="1"/>
          </p:cNvSpPr>
          <p:nvPr>
            <p:ph idx="1"/>
          </p:nvPr>
        </p:nvSpPr>
        <p:spPr/>
        <p:txBody>
          <a:bodyPr/>
          <a:lstStyle/>
          <a:p>
            <a:r>
              <a:rPr lang="en-US" dirty="0"/>
              <a:t>CDD becomes 5th “pillar” of AML program</a:t>
            </a:r>
          </a:p>
          <a:p>
            <a:pPr lvl="1"/>
            <a:r>
              <a:rPr lang="en-US" dirty="0"/>
              <a:t>Internal Controls</a:t>
            </a:r>
          </a:p>
          <a:p>
            <a:pPr lvl="1"/>
            <a:r>
              <a:rPr lang="en-US" dirty="0"/>
              <a:t>AML Officer</a:t>
            </a:r>
          </a:p>
          <a:p>
            <a:pPr lvl="1"/>
            <a:r>
              <a:rPr lang="en-US" dirty="0"/>
              <a:t>Training </a:t>
            </a:r>
          </a:p>
          <a:p>
            <a:pPr lvl="1"/>
            <a:r>
              <a:rPr lang="en-US" dirty="0"/>
              <a:t>Independent Review</a:t>
            </a:r>
          </a:p>
          <a:p>
            <a:pPr lvl="1"/>
            <a:r>
              <a:rPr lang="en-US" dirty="0"/>
              <a:t>Customer Due Diligence</a:t>
            </a:r>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2595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CDD Obligations</a:t>
            </a:r>
            <a:endParaRPr lang="en-US" dirty="0"/>
          </a:p>
        </p:txBody>
      </p:sp>
      <p:sp>
        <p:nvSpPr>
          <p:cNvPr id="3" name="Content Placeholder 2"/>
          <p:cNvSpPr>
            <a:spLocks noGrp="1"/>
          </p:cNvSpPr>
          <p:nvPr>
            <p:ph idx="1"/>
          </p:nvPr>
        </p:nvSpPr>
        <p:spPr/>
        <p:txBody>
          <a:bodyPr/>
          <a:lstStyle/>
          <a:p>
            <a:r>
              <a:rPr lang="en-US"/>
              <a:t>Identify and verify identity of “customers”</a:t>
            </a:r>
          </a:p>
          <a:p>
            <a:r>
              <a:rPr lang="en-US"/>
              <a:t>Identify and verify identity of “beneficial owners” of legal entity customers</a:t>
            </a:r>
          </a:p>
          <a:p>
            <a:r>
              <a:rPr lang="en-US"/>
              <a:t>Understand nature of customer relationship</a:t>
            </a:r>
          </a:p>
          <a:p>
            <a:r>
              <a:rPr lang="en-US"/>
              <a:t>Ongoing monitoring</a:t>
            </a:r>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200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Identify and Verify Customers</a:t>
            </a:r>
            <a:endParaRPr lang="en-US" dirty="0"/>
          </a:p>
        </p:txBody>
      </p:sp>
      <p:sp>
        <p:nvSpPr>
          <p:cNvPr id="3" name="Content Placeholder 2"/>
          <p:cNvSpPr>
            <a:spLocks noGrp="1"/>
          </p:cNvSpPr>
          <p:nvPr>
            <p:ph idx="1"/>
          </p:nvPr>
        </p:nvSpPr>
        <p:spPr/>
        <p:txBody>
          <a:bodyPr/>
          <a:lstStyle/>
          <a:p>
            <a:r>
              <a:rPr lang="en-US" dirty="0"/>
              <a:t>Already required as part of your CIP/MIP process</a:t>
            </a:r>
          </a:p>
          <a:p>
            <a:pPr lvl="1"/>
            <a:r>
              <a:rPr lang="en-US" dirty="0"/>
              <a:t>Individuals </a:t>
            </a:r>
          </a:p>
          <a:p>
            <a:pPr lvl="1"/>
            <a:r>
              <a:rPr lang="en-US" dirty="0"/>
              <a:t>Legal entities</a:t>
            </a:r>
          </a:p>
          <a:p>
            <a:pPr lvl="2"/>
            <a:r>
              <a:rPr lang="en-US" dirty="0"/>
              <a:t>Corporations, LLCs, partnerships, other similar business entities</a:t>
            </a:r>
          </a:p>
          <a:p>
            <a:pPr lvl="2"/>
            <a:endParaRPr lang="en-US" dirty="0"/>
          </a:p>
          <a:p>
            <a:pPr lvl="1"/>
            <a:endParaRPr lang="en-US" dirty="0"/>
          </a:p>
          <a:p>
            <a:pPr lvl="2"/>
            <a:endParaRPr lang="en-US" dirty="0"/>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38916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dirty="0"/>
              <a:t>New Requirements under CDD</a:t>
            </a:r>
          </a:p>
        </p:txBody>
      </p:sp>
      <p:sp>
        <p:nvSpPr>
          <p:cNvPr id="3" name="Content Placeholder 2"/>
          <p:cNvSpPr>
            <a:spLocks noGrp="1"/>
          </p:cNvSpPr>
          <p:nvPr>
            <p:ph idx="1"/>
          </p:nvPr>
        </p:nvSpPr>
        <p:spPr>
          <a:xfrm>
            <a:off x="228600" y="1295400"/>
            <a:ext cx="8458200" cy="4830763"/>
          </a:xfrm>
        </p:spPr>
        <p:txBody>
          <a:bodyPr>
            <a:normAutofit lnSpcReduction="10000"/>
          </a:bodyPr>
          <a:lstStyle/>
          <a:p>
            <a:r>
              <a:rPr lang="en-US" dirty="0"/>
              <a:t>Identify beneficial owners of legal entity members</a:t>
            </a:r>
          </a:p>
          <a:p>
            <a:r>
              <a:rPr lang="en-US" dirty="0"/>
              <a:t>Verify identity of beneficial owners of legal entity members</a:t>
            </a:r>
          </a:p>
          <a:p>
            <a:r>
              <a:rPr lang="en-US" dirty="0"/>
              <a:t>Procedures for identifying and verifying beneficial owners</a:t>
            </a:r>
          </a:p>
          <a:p>
            <a:r>
              <a:rPr lang="en-US" dirty="0"/>
              <a:t>Recordkeeping</a:t>
            </a:r>
          </a:p>
          <a:p>
            <a:r>
              <a:rPr lang="en-US" dirty="0"/>
              <a:t>Record retention</a:t>
            </a:r>
          </a:p>
        </p:txBody>
      </p:sp>
      <p:sp>
        <p:nvSpPr>
          <p:cNvPr id="4" name="Slide Number Placeholder 3"/>
          <p:cNvSpPr>
            <a:spLocks noGrp="1"/>
          </p:cNvSpPr>
          <p:nvPr>
            <p:ph type="sldNum" sz="quarter" idx="12"/>
          </p:nvPr>
        </p:nvSpPr>
        <p:spPr/>
        <p:txBody>
          <a:bodyPr/>
          <a:lstStyle/>
          <a:p>
            <a:fld id="{96EE5274-E604-4F26-A318-77B63FEA4AE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23368346"/>
      </p:ext>
    </p:extLst>
  </p:cSld>
  <p:clrMapOvr>
    <a:masterClrMapping/>
  </p:clrMapOvr>
</p:sld>
</file>

<file path=ppt/theme/theme1.xml><?xml version="1.0" encoding="utf-8"?>
<a:theme xmlns:a="http://schemas.openxmlformats.org/drawingml/2006/main" name="COMPASS 4 CUs Powerpoint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SourceURL xmlns="74a9858c-e26e-4fe1-8584-ca55c625dc25">E:\CUSO\2016 Presentations\MWCUA\RCS Denver.pptx</MigrationSourceURL>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A32B78A395094FB95FFB9AD3EEE9D7" ma:contentTypeVersion="2" ma:contentTypeDescription="Create a new document." ma:contentTypeScope="" ma:versionID="8bfc4f5fd2db9a89ba733081b09da7c2">
  <xsd:schema xmlns:xsd="http://www.w3.org/2001/XMLSchema" xmlns:xs="http://www.w3.org/2001/XMLSchema" xmlns:p="http://schemas.microsoft.com/office/2006/metadata/properties" xmlns:ns1="http://schemas.microsoft.com/sharepoint/v3" xmlns:ns2="74a9858c-e26e-4fe1-8584-ca55c625dc25" targetNamespace="http://schemas.microsoft.com/office/2006/metadata/properties" ma:root="true" ma:fieldsID="ddb1635164056bf4953a4301a7fd78cf" ns1:_="" ns2:_="">
    <xsd:import namespace="http://schemas.microsoft.com/sharepoint/v3"/>
    <xsd:import namespace="74a9858c-e26e-4fe1-8584-ca55c625dc25"/>
    <xsd:element name="properties">
      <xsd:complexType>
        <xsd:sequence>
          <xsd:element name="documentManagement">
            <xsd:complexType>
              <xsd:all>
                <xsd:element ref="ns1:PublishingStartDate" minOccurs="0"/>
                <xsd:element ref="ns1:PublishingExpirationDate" minOccurs="0"/>
                <xsd:element ref="ns2:MigrationSourc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a9858c-e26e-4fe1-8584-ca55c625dc25" elementFormDefault="qualified">
    <xsd:import namespace="http://schemas.microsoft.com/office/2006/documentManagement/types"/>
    <xsd:import namespace="http://schemas.microsoft.com/office/infopath/2007/PartnerControls"/>
    <xsd:element name="MigrationSourceURL" ma:index="10" nillable="true" ma:displayName="MigrationSourceURL" ma:internalName="MigrationSourceURL">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AB060C-C839-4FC8-8F3F-9297B66796F2}">
  <ds:schemaRefs>
    <ds:schemaRef ds:uri="http://purl.org/dc/elements/1.1/"/>
    <ds:schemaRef ds:uri="http://www.w3.org/XML/1998/namespace"/>
    <ds:schemaRef ds:uri="74a9858c-e26e-4fe1-8584-ca55c625dc25"/>
    <ds:schemaRef ds:uri="http://schemas.openxmlformats.org/package/2006/metadata/core-properties"/>
    <ds:schemaRef ds:uri="http://schemas.microsoft.com/office/infopath/2007/PartnerControls"/>
    <ds:schemaRef ds:uri="http://schemas.microsoft.com/office/2006/documentManagement/types"/>
    <ds:schemaRef ds:uri="http://schemas.microsoft.com/sharepoint/v3"/>
    <ds:schemaRef ds:uri="http://purl.org/dc/dcmitype/"/>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72249B2E-7B3C-4BB6-9E1D-1386817029D8}">
  <ds:schemaRefs>
    <ds:schemaRef ds:uri="http://schemas.microsoft.com/sharepoint/v3/contenttype/forms"/>
  </ds:schemaRefs>
</ds:datastoreItem>
</file>

<file path=customXml/itemProps3.xml><?xml version="1.0" encoding="utf-8"?>
<ds:datastoreItem xmlns:ds="http://schemas.openxmlformats.org/officeDocument/2006/customXml" ds:itemID="{74522E77-B215-47DF-A4DB-419E90231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4a9858c-e26e-4fe1-8584-ca55c625d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11592</TotalTime>
  <Words>1467</Words>
  <Application>Microsoft Office PowerPoint</Application>
  <PresentationFormat>On-screen Show (4:3)</PresentationFormat>
  <Paragraphs>292</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MS PGothic</vt:lpstr>
      <vt:lpstr>Arial</vt:lpstr>
      <vt:lpstr>Calibri</vt:lpstr>
      <vt:lpstr>Eurostile</vt:lpstr>
      <vt:lpstr>Wingdings</vt:lpstr>
      <vt:lpstr>COMPASS 4 CUs Powerpoint Template 2014</vt:lpstr>
      <vt:lpstr>What’s   In the compliance World?</vt:lpstr>
      <vt:lpstr>Disclaimer</vt:lpstr>
      <vt:lpstr>PowerPoint Presentation</vt:lpstr>
      <vt:lpstr>Agenda</vt:lpstr>
      <vt:lpstr>FinCEN Customer Due Diligence Rule</vt:lpstr>
      <vt:lpstr>Fifth Pillar</vt:lpstr>
      <vt:lpstr>CDD Obligations</vt:lpstr>
      <vt:lpstr>Identify and Verify Customers</vt:lpstr>
      <vt:lpstr>New Requirements under CDD</vt:lpstr>
      <vt:lpstr>Legal Entity Account</vt:lpstr>
      <vt:lpstr>Identify Beneficial Owners</vt:lpstr>
      <vt:lpstr>Identify Beneficial Owners</vt:lpstr>
      <vt:lpstr>Customer Due Diligence</vt:lpstr>
      <vt:lpstr>Customer Due Diligence</vt:lpstr>
      <vt:lpstr>Beneficial Owners and Other AML Rules</vt:lpstr>
      <vt:lpstr>CDD &amp; Beneficial Ownership Steps</vt:lpstr>
      <vt:lpstr>Member Service vs. Customer Due Diligence</vt:lpstr>
      <vt:lpstr>CCD/BSA Resources</vt:lpstr>
      <vt:lpstr>Regulation CC Changes</vt:lpstr>
      <vt:lpstr>Timeframe To Return Checks</vt:lpstr>
      <vt:lpstr>Remote Deposit Capture Liability</vt:lpstr>
      <vt:lpstr>Remote Deposit Checks</vt:lpstr>
      <vt:lpstr>Remote Deposit Checks</vt:lpstr>
      <vt:lpstr>Regulation CC Resources</vt:lpstr>
      <vt:lpstr>Unfair, Deceptive, or Abusive Acts or Practices</vt:lpstr>
      <vt:lpstr>Unfair Act or Practice</vt:lpstr>
      <vt:lpstr>Deceptive Act or Practice</vt:lpstr>
      <vt:lpstr>Abusive Act or Practice</vt:lpstr>
      <vt:lpstr>UDAAP and Advertising</vt:lpstr>
      <vt:lpstr>UDAAP and Advertising</vt:lpstr>
      <vt:lpstr>UDAAP Deposit Account Advertising Issues</vt:lpstr>
      <vt:lpstr>UDAAP Loan Advertising Issues</vt:lpstr>
      <vt:lpstr>CFPB UDAAP Enforcement Actions</vt:lpstr>
      <vt:lpstr>CFPB UDAAP Enforcement Actions</vt:lpstr>
      <vt:lpstr>UDAAP Resources</vt:lpstr>
      <vt:lpstr>ADA Website Compatibility</vt:lpstr>
      <vt:lpstr>ADA Website Compatibility</vt:lpstr>
      <vt:lpstr>ADA Website Compatibility</vt:lpstr>
      <vt:lpstr>ADA Website Resources</vt:lpstr>
      <vt:lpstr>Questions</vt:lpstr>
      <vt:lpstr>Speaker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Compliance School</dc:title>
  <dc:creator>Gaye DeCesare</dc:creator>
  <cp:lastModifiedBy>Kristen Tatlock</cp:lastModifiedBy>
  <cp:revision>319</cp:revision>
  <cp:lastPrinted>2017-08-18T18:38:54Z</cp:lastPrinted>
  <dcterms:created xsi:type="dcterms:W3CDTF">2016-07-13T20:58:05Z</dcterms:created>
  <dcterms:modified xsi:type="dcterms:W3CDTF">2017-10-30T19:15:56Z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0x010100D1A32B78A395094FB95FFB9AD3EEE9D7</vt:lpwstr>
  </property>
</Properties>
</file>