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7"/>
  </p:notesMasterIdLst>
  <p:handoutMasterIdLst>
    <p:handoutMasterId r:id="rId78"/>
  </p:handoutMasterIdLst>
  <p:sldIdLst>
    <p:sldId id="372" r:id="rId5"/>
    <p:sldId id="464" r:id="rId6"/>
    <p:sldId id="510" r:id="rId7"/>
    <p:sldId id="618" r:id="rId8"/>
    <p:sldId id="619" r:id="rId9"/>
    <p:sldId id="620" r:id="rId10"/>
    <p:sldId id="621" r:id="rId11"/>
    <p:sldId id="625" r:id="rId12"/>
    <p:sldId id="622" r:id="rId13"/>
    <p:sldId id="623" r:id="rId14"/>
    <p:sldId id="624" r:id="rId15"/>
    <p:sldId id="626" r:id="rId16"/>
    <p:sldId id="628" r:id="rId17"/>
    <p:sldId id="629" r:id="rId18"/>
    <p:sldId id="630" r:id="rId19"/>
    <p:sldId id="632" r:id="rId20"/>
    <p:sldId id="643" r:id="rId21"/>
    <p:sldId id="654" r:id="rId22"/>
    <p:sldId id="655" r:id="rId23"/>
    <p:sldId id="658" r:id="rId24"/>
    <p:sldId id="646" r:id="rId25"/>
    <p:sldId id="468" r:id="rId26"/>
    <p:sldId id="469" r:id="rId27"/>
    <p:sldId id="470" r:id="rId28"/>
    <p:sldId id="476" r:id="rId29"/>
    <p:sldId id="477" r:id="rId30"/>
    <p:sldId id="485" r:id="rId31"/>
    <p:sldId id="486" r:id="rId32"/>
    <p:sldId id="488" r:id="rId33"/>
    <p:sldId id="489" r:id="rId34"/>
    <p:sldId id="490" r:id="rId35"/>
    <p:sldId id="491" r:id="rId36"/>
    <p:sldId id="492" r:id="rId37"/>
    <p:sldId id="493" r:id="rId38"/>
    <p:sldId id="494" r:id="rId39"/>
    <p:sldId id="495" r:id="rId40"/>
    <p:sldId id="496" r:id="rId41"/>
    <p:sldId id="497" r:id="rId42"/>
    <p:sldId id="498" r:id="rId43"/>
    <p:sldId id="645" r:id="rId44"/>
    <p:sldId id="523" r:id="rId45"/>
    <p:sldId id="524" r:id="rId46"/>
    <p:sldId id="525" r:id="rId47"/>
    <p:sldId id="529" r:id="rId48"/>
    <p:sldId id="531" r:id="rId49"/>
    <p:sldId id="536" r:id="rId50"/>
    <p:sldId id="633" r:id="rId51"/>
    <p:sldId id="563" r:id="rId52"/>
    <p:sldId id="564" r:id="rId53"/>
    <p:sldId id="647" r:id="rId54"/>
    <p:sldId id="634" r:id="rId55"/>
    <p:sldId id="648" r:id="rId56"/>
    <p:sldId id="511" r:id="rId57"/>
    <p:sldId id="512" r:id="rId58"/>
    <p:sldId id="513" r:id="rId59"/>
    <p:sldId id="514" r:id="rId60"/>
    <p:sldId id="653" r:id="rId61"/>
    <p:sldId id="517" r:id="rId62"/>
    <p:sldId id="519" r:id="rId63"/>
    <p:sldId id="635" r:id="rId64"/>
    <p:sldId id="636" r:id="rId65"/>
    <p:sldId id="637" r:id="rId66"/>
    <p:sldId id="638" r:id="rId67"/>
    <p:sldId id="639" r:id="rId68"/>
    <p:sldId id="640" r:id="rId69"/>
    <p:sldId id="642" r:id="rId70"/>
    <p:sldId id="649" r:id="rId71"/>
    <p:sldId id="508" r:id="rId72"/>
    <p:sldId id="650" r:id="rId73"/>
    <p:sldId id="651" r:id="rId74"/>
    <p:sldId id="652" r:id="rId75"/>
    <p:sldId id="644"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73" autoAdjust="0"/>
    <p:restoredTop sz="68447" autoAdjust="0"/>
  </p:normalViewPr>
  <p:slideViewPr>
    <p:cSldViewPr>
      <p:cViewPr varScale="1">
        <p:scale>
          <a:sx n="59" d="100"/>
          <a:sy n="59" d="100"/>
        </p:scale>
        <p:origin x="2155" y="67"/>
      </p:cViewPr>
      <p:guideLst>
        <p:guide orient="horz" pos="2160"/>
        <p:guide pos="2880"/>
      </p:guideLst>
    </p:cSldViewPr>
  </p:slideViewPr>
  <p:notesTextViewPr>
    <p:cViewPr>
      <p:scale>
        <a:sx n="1" d="1"/>
        <a:sy n="1" d="1"/>
      </p:scale>
      <p:origin x="0" y="0"/>
    </p:cViewPr>
  </p:notesTextViewPr>
  <p:sorterViewPr>
    <p:cViewPr>
      <p:scale>
        <a:sx n="100" d="100"/>
        <a:sy n="100" d="100"/>
      </p:scale>
      <p:origin x="0" y="-14237"/>
    </p:cViewPr>
  </p:sorterViewPr>
  <p:notesViewPr>
    <p:cSldViewPr>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0" tIns="45710" rIns="91420" bIns="45710" rtlCol="0"/>
          <a:lstStyle>
            <a:lvl1pPr algn="l">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20" tIns="45710" rIns="91420" bIns="4571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0" tIns="45710" rIns="91420" bIns="45710" rtlCol="0" anchor="b"/>
          <a:lstStyle>
            <a:lvl1pPr algn="r">
              <a:defRPr sz="1200"/>
            </a:lvl1pPr>
          </a:lstStyle>
          <a:p>
            <a:fld id="{C45DF3FE-7726-4B75-B609-8307FF2A1699}" type="slidenum">
              <a:rPr lang="en-US" smtClean="0"/>
              <a:t>‹#›</a:t>
            </a:fld>
            <a:endParaRPr lang="en-US"/>
          </a:p>
        </p:txBody>
      </p:sp>
    </p:spTree>
    <p:extLst>
      <p:ext uri="{BB962C8B-B14F-4D97-AF65-F5344CB8AC3E}">
        <p14:creationId xmlns:p14="http://schemas.microsoft.com/office/powerpoint/2010/main" val="26422737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7" tIns="46579" rIns="93157" bIns="46579" rtlCol="0"/>
          <a:lstStyle>
            <a:lvl1pPr algn="l">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7" tIns="46579" rIns="93157" bIns="4657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7" tIns="46579" rIns="93157"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57" tIns="46579" rIns="93157"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57" tIns="46579" rIns="93157" bIns="46579" rtlCol="0" anchor="b"/>
          <a:lstStyle>
            <a:lvl1pPr algn="r">
              <a:defRPr sz="1200"/>
            </a:lvl1pPr>
          </a:lstStyle>
          <a:p>
            <a:fld id="{62CF9E4B-DC88-4688-BACC-F3E270E7EB19}" type="slidenum">
              <a:rPr lang="en-US" smtClean="0"/>
              <a:t>‹#›</a:t>
            </a:fld>
            <a:endParaRPr lang="en-US"/>
          </a:p>
        </p:txBody>
      </p:sp>
    </p:spTree>
    <p:extLst>
      <p:ext uri="{BB962C8B-B14F-4D97-AF65-F5344CB8AC3E}">
        <p14:creationId xmlns:p14="http://schemas.microsoft.com/office/powerpoint/2010/main" val="36997780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F9E4B-DC88-4688-BACC-F3E270E7EB19}"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4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D1C59F7B-7186-4DE6-9430-62050A18DC7C}" type="slidenum">
              <a:rPr lang="en-US" smtClean="0"/>
              <a:pPr/>
              <a:t>10</a:t>
            </a:fld>
            <a:endParaRPr lang="en-US" dirty="0"/>
          </a:p>
        </p:txBody>
      </p:sp>
    </p:spTree>
    <p:extLst>
      <p:ext uri="{BB962C8B-B14F-4D97-AF65-F5344CB8AC3E}">
        <p14:creationId xmlns:p14="http://schemas.microsoft.com/office/powerpoint/2010/main" val="228032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D1C59F7B-7186-4DE6-9430-62050A18DC7C}" type="slidenum">
              <a:rPr lang="en-US" smtClean="0"/>
              <a:pPr/>
              <a:t>11</a:t>
            </a:fld>
            <a:endParaRPr lang="en-US" dirty="0"/>
          </a:p>
        </p:txBody>
      </p:sp>
    </p:spTree>
    <p:extLst>
      <p:ext uri="{BB962C8B-B14F-4D97-AF65-F5344CB8AC3E}">
        <p14:creationId xmlns:p14="http://schemas.microsoft.com/office/powerpoint/2010/main" val="232808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CA1BF-D022-45E9-9E43-8CD858B534A5}" type="slidenum">
              <a:rPr lang="en-US"/>
              <a:pPr/>
              <a:t>12</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sz="1600" dirty="0"/>
          </a:p>
        </p:txBody>
      </p:sp>
    </p:spTree>
    <p:extLst>
      <p:ext uri="{BB962C8B-B14F-4D97-AF65-F5344CB8AC3E}">
        <p14:creationId xmlns:p14="http://schemas.microsoft.com/office/powerpoint/2010/main" val="156666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FB8AC02F-52DB-4FD4-8889-0A45BD75ED81}" type="slidenum">
              <a:rPr lang="en-US" smtClean="0"/>
              <a:pPr/>
              <a:t>13</a:t>
            </a:fld>
            <a:endParaRPr lang="en-US" dirty="0"/>
          </a:p>
        </p:txBody>
      </p:sp>
    </p:spTree>
    <p:extLst>
      <p:ext uri="{BB962C8B-B14F-4D97-AF65-F5344CB8AC3E}">
        <p14:creationId xmlns:p14="http://schemas.microsoft.com/office/powerpoint/2010/main" val="1411096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304800"/>
            <a:ext cx="3454400" cy="2590800"/>
          </a:xfrm>
        </p:spPr>
      </p:sp>
      <p:sp>
        <p:nvSpPr>
          <p:cNvPr id="3" name="Notes Placeholder 2"/>
          <p:cNvSpPr>
            <a:spLocks noGrp="1"/>
          </p:cNvSpPr>
          <p:nvPr>
            <p:ph type="body" idx="1"/>
          </p:nvPr>
        </p:nvSpPr>
        <p:spPr>
          <a:xfrm>
            <a:off x="152400" y="3124200"/>
            <a:ext cx="6477000" cy="5867400"/>
          </a:xfrm>
        </p:spPr>
        <p:txBody>
          <a:bodyPr>
            <a:noAutofit/>
          </a:bodyPr>
          <a:lstStyle/>
          <a:p>
            <a:endParaRPr kumimoji="1" lang="en-US" sz="1600" dirty="0">
              <a:latin typeface="Times New Roman" pitchFamily="18" charset="0"/>
            </a:endParaRPr>
          </a:p>
        </p:txBody>
      </p:sp>
      <p:sp>
        <p:nvSpPr>
          <p:cNvPr id="4" name="Slide Number Placeholder 3"/>
          <p:cNvSpPr>
            <a:spLocks noGrp="1"/>
          </p:cNvSpPr>
          <p:nvPr>
            <p:ph type="sldNum" sz="quarter" idx="10"/>
          </p:nvPr>
        </p:nvSpPr>
        <p:spPr/>
        <p:txBody>
          <a:bodyPr/>
          <a:lstStyle/>
          <a:p>
            <a:fld id="{FB8AC02F-52DB-4FD4-8889-0A45BD75ED81}" type="slidenum">
              <a:rPr lang="en-US" smtClean="0"/>
              <a:pPr/>
              <a:t>14</a:t>
            </a:fld>
            <a:endParaRPr lang="en-US" dirty="0"/>
          </a:p>
        </p:txBody>
      </p:sp>
    </p:spTree>
    <p:extLst>
      <p:ext uri="{BB962C8B-B14F-4D97-AF65-F5344CB8AC3E}">
        <p14:creationId xmlns:p14="http://schemas.microsoft.com/office/powerpoint/2010/main" val="2830040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8AC02F-52DB-4FD4-8889-0A45BD75ED81}" type="slidenum">
              <a:rPr lang="en-US" smtClean="0"/>
              <a:pPr/>
              <a:t>15</a:t>
            </a:fld>
            <a:endParaRPr lang="en-US" dirty="0"/>
          </a:p>
        </p:txBody>
      </p:sp>
    </p:spTree>
    <p:extLst>
      <p:ext uri="{BB962C8B-B14F-4D97-AF65-F5344CB8AC3E}">
        <p14:creationId xmlns:p14="http://schemas.microsoft.com/office/powerpoint/2010/main" val="242545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16</a:t>
            </a:fld>
            <a:endParaRPr lang="en-US"/>
          </a:p>
        </p:txBody>
      </p:sp>
    </p:spTree>
    <p:extLst>
      <p:ext uri="{BB962C8B-B14F-4D97-AF65-F5344CB8AC3E}">
        <p14:creationId xmlns:p14="http://schemas.microsoft.com/office/powerpoint/2010/main" val="358473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17</a:t>
            </a:fld>
            <a:endParaRPr lang="en-US"/>
          </a:p>
        </p:txBody>
      </p:sp>
    </p:spTree>
    <p:extLst>
      <p:ext uri="{BB962C8B-B14F-4D97-AF65-F5344CB8AC3E}">
        <p14:creationId xmlns:p14="http://schemas.microsoft.com/office/powerpoint/2010/main" val="2350784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4800"/>
            <a:ext cx="4114800" cy="3086100"/>
          </a:xfrm>
        </p:spPr>
      </p:sp>
      <p:sp>
        <p:nvSpPr>
          <p:cNvPr id="3" name="Notes Placeholder 2"/>
          <p:cNvSpPr>
            <a:spLocks noGrp="1"/>
          </p:cNvSpPr>
          <p:nvPr>
            <p:ph type="body" idx="1"/>
          </p:nvPr>
        </p:nvSpPr>
        <p:spPr>
          <a:xfrm>
            <a:off x="381000" y="3581400"/>
            <a:ext cx="6248400" cy="5257800"/>
          </a:xfrm>
        </p:spPr>
        <p:txBody>
          <a:bodyPr/>
          <a:lstStyle/>
          <a:p>
            <a:endParaRPr lang="en-US" sz="1400" dirty="0"/>
          </a:p>
        </p:txBody>
      </p:sp>
      <p:sp>
        <p:nvSpPr>
          <p:cNvPr id="4" name="Slide Number Placeholder 3"/>
          <p:cNvSpPr>
            <a:spLocks noGrp="1"/>
          </p:cNvSpPr>
          <p:nvPr>
            <p:ph type="sldNum" sz="quarter" idx="10"/>
          </p:nvPr>
        </p:nvSpPr>
        <p:spPr/>
        <p:txBody>
          <a:bodyPr/>
          <a:lstStyle/>
          <a:p>
            <a:fld id="{4232B31D-9270-4723-9222-CCBE79673034}" type="slidenum">
              <a:rPr lang="en-US" smtClean="0"/>
              <a:t>18</a:t>
            </a:fld>
            <a:endParaRPr lang="en-US" dirty="0"/>
          </a:p>
        </p:txBody>
      </p:sp>
    </p:spTree>
    <p:extLst>
      <p:ext uri="{BB962C8B-B14F-4D97-AF65-F5344CB8AC3E}">
        <p14:creationId xmlns:p14="http://schemas.microsoft.com/office/powerpoint/2010/main" val="20419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5600" y="306388"/>
            <a:ext cx="3454400" cy="2590800"/>
          </a:xfrm>
        </p:spPr>
      </p:sp>
      <p:sp>
        <p:nvSpPr>
          <p:cNvPr id="3" name="Notes Placeholder 2"/>
          <p:cNvSpPr>
            <a:spLocks noGrp="1"/>
          </p:cNvSpPr>
          <p:nvPr>
            <p:ph type="body" idx="1"/>
          </p:nvPr>
        </p:nvSpPr>
        <p:spPr>
          <a:xfrm>
            <a:off x="152400" y="3124200"/>
            <a:ext cx="6477000" cy="5334794"/>
          </a:xfrm>
        </p:spPr>
        <p:txBody>
          <a:bodyPr/>
          <a:lstStyle/>
          <a:p>
            <a:endParaRPr lang="en-US" sz="1400" b="0" i="0" kern="1200" dirty="0">
              <a:solidFill>
                <a:schemeClr val="tx1"/>
              </a:solidFill>
              <a:effectLst/>
            </a:endParaRPr>
          </a:p>
          <a:p>
            <a:endParaRPr lang="en-US" sz="1400" dirty="0"/>
          </a:p>
        </p:txBody>
      </p:sp>
      <p:sp>
        <p:nvSpPr>
          <p:cNvPr id="4" name="Slide Number Placeholder 3"/>
          <p:cNvSpPr>
            <a:spLocks noGrp="1"/>
          </p:cNvSpPr>
          <p:nvPr>
            <p:ph type="sldNum" sz="quarter" idx="10"/>
          </p:nvPr>
        </p:nvSpPr>
        <p:spPr/>
        <p:txBody>
          <a:bodyPr/>
          <a:lstStyle/>
          <a:p>
            <a:fld id="{4232B31D-9270-4723-9222-CCBE79673034}" type="slidenum">
              <a:rPr lang="en-US" smtClean="0"/>
              <a:t>19</a:t>
            </a:fld>
            <a:endParaRPr lang="en-US" dirty="0"/>
          </a:p>
        </p:txBody>
      </p:sp>
    </p:spTree>
    <p:extLst>
      <p:ext uri="{BB962C8B-B14F-4D97-AF65-F5344CB8AC3E}">
        <p14:creationId xmlns:p14="http://schemas.microsoft.com/office/powerpoint/2010/main" val="72020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59F7B-7186-4DE6-9430-62050A18DC7C}" type="slidenum">
              <a:rPr lang="en-US" smtClean="0"/>
              <a:pPr/>
              <a:t>2</a:t>
            </a:fld>
            <a:endParaRPr lang="en-US" dirty="0"/>
          </a:p>
        </p:txBody>
      </p:sp>
    </p:spTree>
    <p:extLst>
      <p:ext uri="{BB962C8B-B14F-4D97-AF65-F5344CB8AC3E}">
        <p14:creationId xmlns:p14="http://schemas.microsoft.com/office/powerpoint/2010/main" val="1794017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14800" cy="3086100"/>
          </a:xfrm>
        </p:spPr>
      </p:sp>
      <p:sp>
        <p:nvSpPr>
          <p:cNvPr id="3" name="Notes Placeholder 2"/>
          <p:cNvSpPr>
            <a:spLocks noGrp="1"/>
          </p:cNvSpPr>
          <p:nvPr>
            <p:ph type="body" idx="1"/>
          </p:nvPr>
        </p:nvSpPr>
        <p:spPr>
          <a:xfrm>
            <a:off x="152400" y="3733800"/>
            <a:ext cx="6477000" cy="5105400"/>
          </a:xfrm>
        </p:spPr>
        <p:txBody>
          <a:bodyPr/>
          <a:lstStyle/>
          <a:p>
            <a:endParaRPr lang="en-US" sz="1400" b="0" i="0" kern="1200" dirty="0">
              <a:solidFill>
                <a:schemeClr val="tx1"/>
              </a:solidFill>
              <a:effectLst/>
            </a:endParaRPr>
          </a:p>
        </p:txBody>
      </p:sp>
      <p:sp>
        <p:nvSpPr>
          <p:cNvPr id="4" name="Slide Number Placeholder 3"/>
          <p:cNvSpPr>
            <a:spLocks noGrp="1"/>
          </p:cNvSpPr>
          <p:nvPr>
            <p:ph type="sldNum" sz="quarter" idx="10"/>
          </p:nvPr>
        </p:nvSpPr>
        <p:spPr/>
        <p:txBody>
          <a:bodyPr/>
          <a:lstStyle/>
          <a:p>
            <a:fld id="{4232B31D-9270-4723-9222-CCBE79673034}" type="slidenum">
              <a:rPr lang="en-US" smtClean="0"/>
              <a:t>20</a:t>
            </a:fld>
            <a:endParaRPr lang="en-US" dirty="0"/>
          </a:p>
        </p:txBody>
      </p:sp>
    </p:spTree>
    <p:extLst>
      <p:ext uri="{BB962C8B-B14F-4D97-AF65-F5344CB8AC3E}">
        <p14:creationId xmlns:p14="http://schemas.microsoft.com/office/powerpoint/2010/main" val="240497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21</a:t>
            </a:fld>
            <a:endParaRPr lang="en-US"/>
          </a:p>
        </p:txBody>
      </p:sp>
    </p:spTree>
    <p:extLst>
      <p:ext uri="{BB962C8B-B14F-4D97-AF65-F5344CB8AC3E}">
        <p14:creationId xmlns:p14="http://schemas.microsoft.com/office/powerpoint/2010/main" val="228281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347788" y="365125"/>
            <a:ext cx="3975100" cy="2981325"/>
          </a:xfrm>
          <a:ln/>
        </p:spPr>
      </p:sp>
      <p:sp>
        <p:nvSpPr>
          <p:cNvPr id="145411" name="Notes Placeholder 2"/>
          <p:cNvSpPr>
            <a:spLocks noGrp="1"/>
          </p:cNvSpPr>
          <p:nvPr>
            <p:ph type="body" idx="1"/>
          </p:nvPr>
        </p:nvSpPr>
        <p:spPr>
          <a:xfrm>
            <a:off x="506359" y="3516268"/>
            <a:ext cx="5881884" cy="4974052"/>
          </a:xfrm>
          <a:noFill/>
          <a:ln/>
        </p:spPr>
        <p:txBody>
          <a:bodyPr/>
          <a:lstStyle/>
          <a:p>
            <a:pPr marL="218457" indent="-218457"/>
            <a:endParaRPr lang="en-US" sz="1600" dirty="0"/>
          </a:p>
        </p:txBody>
      </p:sp>
      <p:sp>
        <p:nvSpPr>
          <p:cNvPr id="145412" name="Slide Number Placeholder 3"/>
          <p:cNvSpPr>
            <a:spLocks noGrp="1"/>
          </p:cNvSpPr>
          <p:nvPr>
            <p:ph type="sldNum" sz="quarter" idx="5"/>
          </p:nvPr>
        </p:nvSpPr>
        <p:spPr>
          <a:noFill/>
        </p:spPr>
        <p:txBody>
          <a:bodyPr/>
          <a:lstStyle/>
          <a:p>
            <a:fld id="{0B5D334F-A6DC-48E0-A802-84CACC78DE5D}" type="slidenum">
              <a:rPr lang="en-US" smtClean="0"/>
              <a:pPr/>
              <a:t>22</a:t>
            </a:fld>
            <a:endParaRPr lang="en-US" dirty="0"/>
          </a:p>
        </p:txBody>
      </p:sp>
    </p:spTree>
    <p:extLst>
      <p:ext uri="{BB962C8B-B14F-4D97-AF65-F5344CB8AC3E}">
        <p14:creationId xmlns:p14="http://schemas.microsoft.com/office/powerpoint/2010/main" val="62284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954213" y="219075"/>
            <a:ext cx="2854325" cy="2141538"/>
          </a:xfrm>
          <a:ln/>
        </p:spPr>
      </p:sp>
      <p:sp>
        <p:nvSpPr>
          <p:cNvPr id="148483" name="Notes Placeholder 2"/>
          <p:cNvSpPr>
            <a:spLocks noGrp="1"/>
          </p:cNvSpPr>
          <p:nvPr>
            <p:ph type="body" idx="1"/>
          </p:nvPr>
        </p:nvSpPr>
        <p:spPr>
          <a:xfrm>
            <a:off x="257025" y="2436660"/>
            <a:ext cx="6355531" cy="6500517"/>
          </a:xfrm>
          <a:noFill/>
          <a:ln/>
        </p:spPr>
        <p:txBody>
          <a:bodyPr/>
          <a:lstStyle/>
          <a:p>
            <a:pPr marL="218457" indent="-218457"/>
            <a:endParaRPr lang="en-US" sz="1400" dirty="0"/>
          </a:p>
        </p:txBody>
      </p:sp>
      <p:sp>
        <p:nvSpPr>
          <p:cNvPr id="148484" name="Slide Number Placeholder 3"/>
          <p:cNvSpPr>
            <a:spLocks noGrp="1"/>
          </p:cNvSpPr>
          <p:nvPr>
            <p:ph type="sldNum" sz="quarter" idx="5"/>
          </p:nvPr>
        </p:nvSpPr>
        <p:spPr>
          <a:noFill/>
        </p:spPr>
        <p:txBody>
          <a:bodyPr/>
          <a:lstStyle/>
          <a:p>
            <a:fld id="{B7A25382-EF2B-4FF1-A8A3-5B53B899A2AC}" type="slidenum">
              <a:rPr lang="en-US" smtClean="0"/>
              <a:pPr/>
              <a:t>23</a:t>
            </a:fld>
            <a:endParaRPr lang="en-US" dirty="0"/>
          </a:p>
        </p:txBody>
      </p:sp>
    </p:spTree>
    <p:extLst>
      <p:ext uri="{BB962C8B-B14F-4D97-AF65-F5344CB8AC3E}">
        <p14:creationId xmlns:p14="http://schemas.microsoft.com/office/powerpoint/2010/main" val="111895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7475" y="407988"/>
            <a:ext cx="1625600" cy="1220787"/>
          </a:xfrm>
        </p:spPr>
      </p:sp>
      <p:sp>
        <p:nvSpPr>
          <p:cNvPr id="3" name="Notes Placeholder 2"/>
          <p:cNvSpPr>
            <a:spLocks noGrp="1"/>
          </p:cNvSpPr>
          <p:nvPr>
            <p:ph type="body" idx="1"/>
          </p:nvPr>
        </p:nvSpPr>
        <p:spPr>
          <a:xfrm>
            <a:off x="144676" y="1760592"/>
            <a:ext cx="6437994" cy="7323097"/>
          </a:xfrm>
        </p:spPr>
        <p:txBody>
          <a:bodyPr/>
          <a:lstStyle/>
          <a:p>
            <a:endParaRPr lang="en-US" sz="1600" dirty="0"/>
          </a:p>
        </p:txBody>
      </p:sp>
      <p:sp>
        <p:nvSpPr>
          <p:cNvPr id="4" name="Slide Number Placeholder 3"/>
          <p:cNvSpPr>
            <a:spLocks noGrp="1"/>
          </p:cNvSpPr>
          <p:nvPr>
            <p:ph type="sldNum" sz="quarter" idx="10"/>
          </p:nvPr>
        </p:nvSpPr>
        <p:spPr/>
        <p:txBody>
          <a:bodyPr/>
          <a:lstStyle/>
          <a:p>
            <a:fld id="{F956EC6A-FB1A-4350-BA07-397F8416369D}" type="slidenum">
              <a:rPr lang="en-US" smtClean="0"/>
              <a:t>24</a:t>
            </a:fld>
            <a:endParaRPr lang="en-US" dirty="0"/>
          </a:p>
        </p:txBody>
      </p:sp>
    </p:spTree>
    <p:extLst>
      <p:ext uri="{BB962C8B-B14F-4D97-AF65-F5344CB8AC3E}">
        <p14:creationId xmlns:p14="http://schemas.microsoft.com/office/powerpoint/2010/main" val="276369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2CF9E4B-DC88-4688-BACC-F3E270E7EB19}" type="slidenum">
              <a:rPr lang="en-US" smtClean="0"/>
              <a:t>25</a:t>
            </a:fld>
            <a:endParaRPr lang="en-US" dirty="0"/>
          </a:p>
        </p:txBody>
      </p:sp>
    </p:spTree>
    <p:extLst>
      <p:ext uri="{BB962C8B-B14F-4D97-AF65-F5344CB8AC3E}">
        <p14:creationId xmlns:p14="http://schemas.microsoft.com/office/powerpoint/2010/main" val="1648851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2CF9E4B-DC88-4688-BACC-F3E270E7EB19}" type="slidenum">
              <a:rPr lang="en-US" smtClean="0"/>
              <a:t>26</a:t>
            </a:fld>
            <a:endParaRPr lang="en-US" dirty="0"/>
          </a:p>
        </p:txBody>
      </p:sp>
    </p:spTree>
    <p:extLst>
      <p:ext uri="{BB962C8B-B14F-4D97-AF65-F5344CB8AC3E}">
        <p14:creationId xmlns:p14="http://schemas.microsoft.com/office/powerpoint/2010/main" val="2227100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293688"/>
            <a:ext cx="2959100" cy="2219325"/>
          </a:xfrm>
        </p:spPr>
      </p:sp>
      <p:sp>
        <p:nvSpPr>
          <p:cNvPr id="3" name="Notes Placeholder 2"/>
          <p:cNvSpPr>
            <a:spLocks noGrp="1"/>
          </p:cNvSpPr>
          <p:nvPr>
            <p:ph type="body" idx="1"/>
          </p:nvPr>
        </p:nvSpPr>
        <p:spPr>
          <a:xfrm>
            <a:off x="144675" y="2511779"/>
            <a:ext cx="6582668" cy="6425399"/>
          </a:xfrm>
        </p:spPr>
        <p:txBody>
          <a:bodyPr>
            <a:noAutofit/>
          </a:bodyPr>
          <a:lstStyle/>
          <a:p>
            <a:endParaRPr lang="en-US" sz="1400" dirty="0"/>
          </a:p>
        </p:txBody>
      </p:sp>
      <p:sp>
        <p:nvSpPr>
          <p:cNvPr id="4" name="Slide Number Placeholder 3"/>
          <p:cNvSpPr>
            <a:spLocks noGrp="1"/>
          </p:cNvSpPr>
          <p:nvPr>
            <p:ph type="sldNum" sz="quarter" idx="10"/>
          </p:nvPr>
        </p:nvSpPr>
        <p:spPr/>
        <p:txBody>
          <a:bodyPr/>
          <a:lstStyle/>
          <a:p>
            <a:fld id="{6BE67B15-35AF-493E-BBEF-02036FB5E681}" type="slidenum">
              <a:rPr lang="en-US" smtClean="0"/>
              <a:pPr/>
              <a:t>27</a:t>
            </a:fld>
            <a:endParaRPr lang="en-US" dirty="0"/>
          </a:p>
        </p:txBody>
      </p:sp>
    </p:spTree>
    <p:extLst>
      <p:ext uri="{BB962C8B-B14F-4D97-AF65-F5344CB8AC3E}">
        <p14:creationId xmlns:p14="http://schemas.microsoft.com/office/powerpoint/2010/main" val="3103598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8188" y="692150"/>
            <a:ext cx="2927350" cy="2195513"/>
          </a:xfrm>
        </p:spPr>
      </p:sp>
      <p:sp>
        <p:nvSpPr>
          <p:cNvPr id="3" name="Notes Placeholder 2"/>
          <p:cNvSpPr>
            <a:spLocks noGrp="1"/>
          </p:cNvSpPr>
          <p:nvPr>
            <p:ph type="body" idx="1"/>
          </p:nvPr>
        </p:nvSpPr>
        <p:spPr>
          <a:xfrm>
            <a:off x="107483" y="3037609"/>
            <a:ext cx="6654615" cy="6009489"/>
          </a:xfrm>
        </p:spPr>
        <p:txBody>
          <a:bodyPr/>
          <a:lstStyle/>
          <a:p>
            <a:endParaRPr lang="en-US" dirty="0"/>
          </a:p>
        </p:txBody>
      </p:sp>
      <p:sp>
        <p:nvSpPr>
          <p:cNvPr id="4" name="Slide Number Placeholder 3"/>
          <p:cNvSpPr>
            <a:spLocks noGrp="1"/>
          </p:cNvSpPr>
          <p:nvPr>
            <p:ph type="sldNum" sz="quarter" idx="10"/>
          </p:nvPr>
        </p:nvSpPr>
        <p:spPr/>
        <p:txBody>
          <a:bodyPr/>
          <a:lstStyle/>
          <a:p>
            <a:fld id="{62CF9E4B-DC88-4688-BACC-F3E270E7EB19}" type="slidenum">
              <a:rPr lang="en-US" smtClean="0"/>
              <a:t>28</a:t>
            </a:fld>
            <a:endParaRPr lang="en-US" dirty="0"/>
          </a:p>
        </p:txBody>
      </p:sp>
    </p:spTree>
    <p:extLst>
      <p:ext uri="{BB962C8B-B14F-4D97-AF65-F5344CB8AC3E}">
        <p14:creationId xmlns:p14="http://schemas.microsoft.com/office/powerpoint/2010/main" val="267501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2CF9E4B-DC88-4688-BACC-F3E270E7EB19}" type="slidenum">
              <a:rPr lang="en-US" smtClean="0"/>
              <a:t>29</a:t>
            </a:fld>
            <a:endParaRPr lang="en-US" dirty="0"/>
          </a:p>
        </p:txBody>
      </p:sp>
    </p:spTree>
    <p:extLst>
      <p:ext uri="{BB962C8B-B14F-4D97-AF65-F5344CB8AC3E}">
        <p14:creationId xmlns:p14="http://schemas.microsoft.com/office/powerpoint/2010/main" val="19057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42D99-D601-4084-98E1-BFDA21FDAE1E}" type="slidenum">
              <a:rPr lang="en-US" smtClean="0"/>
              <a:t>3</a:t>
            </a:fld>
            <a:endParaRPr lang="en-US" dirty="0"/>
          </a:p>
        </p:txBody>
      </p:sp>
    </p:spTree>
    <p:extLst>
      <p:ext uri="{BB962C8B-B14F-4D97-AF65-F5344CB8AC3E}">
        <p14:creationId xmlns:p14="http://schemas.microsoft.com/office/powerpoint/2010/main" val="236145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7075" y="331788"/>
            <a:ext cx="2906713" cy="2181225"/>
          </a:xfrm>
        </p:spPr>
      </p:sp>
      <p:sp>
        <p:nvSpPr>
          <p:cNvPr id="3" name="Notes Placeholder 2"/>
          <p:cNvSpPr>
            <a:spLocks noGrp="1"/>
          </p:cNvSpPr>
          <p:nvPr>
            <p:ph type="body" idx="1"/>
          </p:nvPr>
        </p:nvSpPr>
        <p:spPr>
          <a:xfrm>
            <a:off x="257025" y="2586896"/>
            <a:ext cx="6579845" cy="6535320"/>
          </a:xfrm>
        </p:spPr>
        <p:txBody>
          <a:bodyPr/>
          <a:lstStyle/>
          <a:p>
            <a:endParaRPr lang="en-US" sz="1600" dirty="0"/>
          </a:p>
        </p:txBody>
      </p:sp>
      <p:sp>
        <p:nvSpPr>
          <p:cNvPr id="4" name="Slide Number Placeholder 3"/>
          <p:cNvSpPr>
            <a:spLocks noGrp="1"/>
          </p:cNvSpPr>
          <p:nvPr>
            <p:ph type="sldNum" sz="quarter" idx="10"/>
          </p:nvPr>
        </p:nvSpPr>
        <p:spPr/>
        <p:txBody>
          <a:bodyPr/>
          <a:lstStyle/>
          <a:p>
            <a:fld id="{62CF9E4B-DC88-4688-BACC-F3E270E7EB19}" type="slidenum">
              <a:rPr lang="en-US" smtClean="0"/>
              <a:t>30</a:t>
            </a:fld>
            <a:endParaRPr lang="en-US" dirty="0"/>
          </a:p>
        </p:txBody>
      </p:sp>
    </p:spTree>
    <p:extLst>
      <p:ext uri="{BB962C8B-B14F-4D97-AF65-F5344CB8AC3E}">
        <p14:creationId xmlns:p14="http://schemas.microsoft.com/office/powerpoint/2010/main" val="3957844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1688" y="334963"/>
            <a:ext cx="2725737" cy="2046287"/>
          </a:xfrm>
        </p:spPr>
      </p:sp>
      <p:sp>
        <p:nvSpPr>
          <p:cNvPr id="3" name="Notes Placeholder 2"/>
          <p:cNvSpPr>
            <a:spLocks noGrp="1"/>
          </p:cNvSpPr>
          <p:nvPr>
            <p:ph type="body" idx="1"/>
          </p:nvPr>
        </p:nvSpPr>
        <p:spPr>
          <a:xfrm>
            <a:off x="182254" y="2529794"/>
            <a:ext cx="6505073" cy="6517305"/>
          </a:xfrm>
        </p:spPr>
        <p:txBody>
          <a:bodyPr/>
          <a:lstStyle/>
          <a:p>
            <a:endParaRPr lang="en-US" sz="1400" dirty="0"/>
          </a:p>
        </p:txBody>
      </p:sp>
      <p:sp>
        <p:nvSpPr>
          <p:cNvPr id="4" name="Slide Number Placeholder 3"/>
          <p:cNvSpPr>
            <a:spLocks noGrp="1"/>
          </p:cNvSpPr>
          <p:nvPr>
            <p:ph type="sldNum" sz="quarter" idx="10"/>
          </p:nvPr>
        </p:nvSpPr>
        <p:spPr/>
        <p:txBody>
          <a:bodyPr/>
          <a:lstStyle/>
          <a:p>
            <a:fld id="{2B9A0BA4-FCA1-4B9D-9C59-AA816D31BDCB}" type="slidenum">
              <a:rPr lang="en-US" smtClean="0"/>
              <a:t>31</a:t>
            </a:fld>
            <a:endParaRPr lang="en-US" dirty="0"/>
          </a:p>
        </p:txBody>
      </p:sp>
    </p:spTree>
    <p:extLst>
      <p:ext uri="{BB962C8B-B14F-4D97-AF65-F5344CB8AC3E}">
        <p14:creationId xmlns:p14="http://schemas.microsoft.com/office/powerpoint/2010/main" val="362765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92150"/>
            <a:ext cx="2824163" cy="2119313"/>
          </a:xfrm>
        </p:spPr>
      </p:sp>
      <p:sp>
        <p:nvSpPr>
          <p:cNvPr id="3" name="Notes Placeholder 2"/>
          <p:cNvSpPr>
            <a:spLocks noGrp="1"/>
          </p:cNvSpPr>
          <p:nvPr>
            <p:ph type="body" idx="1"/>
          </p:nvPr>
        </p:nvSpPr>
        <p:spPr>
          <a:xfrm>
            <a:off x="257025" y="3112727"/>
            <a:ext cx="6569386" cy="5859252"/>
          </a:xfrm>
        </p:spPr>
        <p:txBody>
          <a:bodyPr/>
          <a:lstStyle/>
          <a:p>
            <a:endParaRPr lang="en-US" sz="1400" dirty="0"/>
          </a:p>
        </p:txBody>
      </p:sp>
      <p:sp>
        <p:nvSpPr>
          <p:cNvPr id="4" name="Slide Number Placeholder 3"/>
          <p:cNvSpPr>
            <a:spLocks noGrp="1"/>
          </p:cNvSpPr>
          <p:nvPr>
            <p:ph type="sldNum" sz="quarter" idx="10"/>
          </p:nvPr>
        </p:nvSpPr>
        <p:spPr/>
        <p:txBody>
          <a:bodyPr/>
          <a:lstStyle/>
          <a:p>
            <a:fld id="{62CF9E4B-DC88-4688-BACC-F3E270E7EB19}" type="slidenum">
              <a:rPr lang="en-US" smtClean="0"/>
              <a:t>32</a:t>
            </a:fld>
            <a:endParaRPr lang="en-US" dirty="0"/>
          </a:p>
        </p:txBody>
      </p:sp>
    </p:spTree>
    <p:extLst>
      <p:ext uri="{BB962C8B-B14F-4D97-AF65-F5344CB8AC3E}">
        <p14:creationId xmlns:p14="http://schemas.microsoft.com/office/powerpoint/2010/main" val="1537084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1388" y="692150"/>
            <a:ext cx="2522537" cy="1893888"/>
          </a:xfrm>
        </p:spPr>
      </p:sp>
      <p:sp>
        <p:nvSpPr>
          <p:cNvPr id="3" name="Notes Placeholder 2"/>
          <p:cNvSpPr>
            <a:spLocks noGrp="1"/>
          </p:cNvSpPr>
          <p:nvPr>
            <p:ph type="body" idx="1"/>
          </p:nvPr>
        </p:nvSpPr>
        <p:spPr>
          <a:xfrm>
            <a:off x="182254" y="2812252"/>
            <a:ext cx="6430303" cy="6159727"/>
          </a:xfrm>
        </p:spPr>
        <p:txBody>
          <a:bodyPr/>
          <a:lstStyle/>
          <a:p>
            <a:endParaRPr lang="en-US" sz="1400" dirty="0"/>
          </a:p>
        </p:txBody>
      </p:sp>
      <p:sp>
        <p:nvSpPr>
          <p:cNvPr id="4" name="Slide Number Placeholder 3"/>
          <p:cNvSpPr>
            <a:spLocks noGrp="1"/>
          </p:cNvSpPr>
          <p:nvPr>
            <p:ph type="sldNum" sz="quarter" idx="10"/>
          </p:nvPr>
        </p:nvSpPr>
        <p:spPr/>
        <p:txBody>
          <a:bodyPr/>
          <a:lstStyle/>
          <a:p>
            <a:fld id="{62CF9E4B-DC88-4688-BACC-F3E270E7EB19}" type="slidenum">
              <a:rPr lang="en-US" smtClean="0"/>
              <a:t>33</a:t>
            </a:fld>
            <a:endParaRPr lang="en-US" dirty="0"/>
          </a:p>
        </p:txBody>
      </p:sp>
    </p:spTree>
    <p:extLst>
      <p:ext uri="{BB962C8B-B14F-4D97-AF65-F5344CB8AC3E}">
        <p14:creationId xmlns:p14="http://schemas.microsoft.com/office/powerpoint/2010/main" val="733713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5988" y="407988"/>
            <a:ext cx="2528887" cy="1897062"/>
          </a:xfrm>
        </p:spPr>
      </p:sp>
      <p:sp>
        <p:nvSpPr>
          <p:cNvPr id="3" name="Notes Placeholder 2"/>
          <p:cNvSpPr>
            <a:spLocks noGrp="1"/>
          </p:cNvSpPr>
          <p:nvPr>
            <p:ph type="body" idx="1"/>
          </p:nvPr>
        </p:nvSpPr>
        <p:spPr>
          <a:xfrm>
            <a:off x="182255" y="2303637"/>
            <a:ext cx="6579844" cy="6743461"/>
          </a:xfrm>
        </p:spPr>
        <p:txBody>
          <a:bodyPr/>
          <a:lstStyle/>
          <a:p>
            <a:endParaRPr lang="en-US" sz="1400" dirty="0"/>
          </a:p>
        </p:txBody>
      </p:sp>
      <p:sp>
        <p:nvSpPr>
          <p:cNvPr id="4" name="Slide Number Placeholder 3"/>
          <p:cNvSpPr>
            <a:spLocks noGrp="1"/>
          </p:cNvSpPr>
          <p:nvPr>
            <p:ph type="sldNum" sz="quarter" idx="10"/>
          </p:nvPr>
        </p:nvSpPr>
        <p:spPr/>
        <p:txBody>
          <a:bodyPr/>
          <a:lstStyle/>
          <a:p>
            <a:fld id="{62CF9E4B-DC88-4688-BACC-F3E270E7EB19}" type="slidenum">
              <a:rPr lang="en-US" smtClean="0"/>
              <a:t>34</a:t>
            </a:fld>
            <a:endParaRPr lang="en-US" dirty="0"/>
          </a:p>
        </p:txBody>
      </p:sp>
    </p:spTree>
    <p:extLst>
      <p:ext uri="{BB962C8B-B14F-4D97-AF65-F5344CB8AC3E}">
        <p14:creationId xmlns:p14="http://schemas.microsoft.com/office/powerpoint/2010/main" val="2778617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5163" y="407988"/>
            <a:ext cx="3028950" cy="2271712"/>
          </a:xfrm>
        </p:spPr>
      </p:sp>
      <p:sp>
        <p:nvSpPr>
          <p:cNvPr id="3" name="Notes Placeholder 2"/>
          <p:cNvSpPr>
            <a:spLocks noGrp="1"/>
          </p:cNvSpPr>
          <p:nvPr>
            <p:ph type="body" idx="1"/>
          </p:nvPr>
        </p:nvSpPr>
        <p:spPr>
          <a:xfrm>
            <a:off x="182254" y="2832423"/>
            <a:ext cx="6579845" cy="6214675"/>
          </a:xfrm>
        </p:spPr>
        <p:txBody>
          <a:bodyPr/>
          <a:lstStyle/>
          <a:p>
            <a:endParaRPr lang="en-US" sz="1400" dirty="0"/>
          </a:p>
        </p:txBody>
      </p:sp>
      <p:sp>
        <p:nvSpPr>
          <p:cNvPr id="4" name="Slide Number Placeholder 3"/>
          <p:cNvSpPr>
            <a:spLocks noGrp="1"/>
          </p:cNvSpPr>
          <p:nvPr>
            <p:ph type="sldNum" sz="quarter" idx="10"/>
          </p:nvPr>
        </p:nvSpPr>
        <p:spPr/>
        <p:txBody>
          <a:bodyPr/>
          <a:lstStyle/>
          <a:p>
            <a:fld id="{2B9A0BA4-FCA1-4B9D-9C59-AA816D31BDCB}" type="slidenum">
              <a:rPr lang="en-US" smtClean="0"/>
              <a:t>35</a:t>
            </a:fld>
            <a:endParaRPr lang="en-US" dirty="0"/>
          </a:p>
        </p:txBody>
      </p:sp>
    </p:spTree>
    <p:extLst>
      <p:ext uri="{BB962C8B-B14F-4D97-AF65-F5344CB8AC3E}">
        <p14:creationId xmlns:p14="http://schemas.microsoft.com/office/powerpoint/2010/main" val="96897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514350"/>
            <a:ext cx="4464050" cy="3349625"/>
          </a:xfrm>
        </p:spPr>
      </p:sp>
      <p:sp>
        <p:nvSpPr>
          <p:cNvPr id="3" name="Notes Placeholder 2"/>
          <p:cNvSpPr>
            <a:spLocks noGrp="1"/>
          </p:cNvSpPr>
          <p:nvPr>
            <p:ph type="body" idx="1"/>
          </p:nvPr>
        </p:nvSpPr>
        <p:spPr>
          <a:xfrm>
            <a:off x="361685" y="4245161"/>
            <a:ext cx="6076309" cy="4765274"/>
          </a:xfrm>
        </p:spPr>
        <p:txBody>
          <a:bodyPr/>
          <a:lstStyle/>
          <a:p>
            <a:endParaRPr lang="en-US" sz="1600" dirty="0"/>
          </a:p>
        </p:txBody>
      </p:sp>
      <p:sp>
        <p:nvSpPr>
          <p:cNvPr id="4" name="Slide Number Placeholder 3"/>
          <p:cNvSpPr>
            <a:spLocks noGrp="1"/>
          </p:cNvSpPr>
          <p:nvPr>
            <p:ph type="sldNum" sz="quarter" idx="10"/>
          </p:nvPr>
        </p:nvSpPr>
        <p:spPr/>
        <p:txBody>
          <a:bodyPr/>
          <a:lstStyle/>
          <a:p>
            <a:fld id="{2B9A0BA4-FCA1-4B9D-9C59-AA816D31BDCB}" type="slidenum">
              <a:rPr lang="en-US" smtClean="0"/>
              <a:t>36</a:t>
            </a:fld>
            <a:endParaRPr lang="en-US" dirty="0"/>
          </a:p>
        </p:txBody>
      </p:sp>
    </p:spTree>
    <p:extLst>
      <p:ext uri="{BB962C8B-B14F-4D97-AF65-F5344CB8AC3E}">
        <p14:creationId xmlns:p14="http://schemas.microsoft.com/office/powerpoint/2010/main" val="1696198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400050"/>
            <a:ext cx="2516188" cy="1887538"/>
          </a:xfrm>
        </p:spPr>
      </p:sp>
      <p:sp>
        <p:nvSpPr>
          <p:cNvPr id="3" name="Notes Placeholder 2"/>
          <p:cNvSpPr>
            <a:spLocks noGrp="1"/>
          </p:cNvSpPr>
          <p:nvPr>
            <p:ph type="body" idx="1"/>
          </p:nvPr>
        </p:nvSpPr>
        <p:spPr>
          <a:xfrm>
            <a:off x="182255" y="2361540"/>
            <a:ext cx="6579844" cy="6760676"/>
          </a:xfrm>
        </p:spPr>
        <p:txBody>
          <a:bodyPr/>
          <a:lstStyle/>
          <a:p>
            <a:endParaRPr lang="en-US" sz="1400" dirty="0"/>
          </a:p>
        </p:txBody>
      </p:sp>
      <p:sp>
        <p:nvSpPr>
          <p:cNvPr id="4" name="Slide Number Placeholder 3"/>
          <p:cNvSpPr>
            <a:spLocks noGrp="1"/>
          </p:cNvSpPr>
          <p:nvPr>
            <p:ph type="sldNum" sz="quarter" idx="10"/>
          </p:nvPr>
        </p:nvSpPr>
        <p:spPr/>
        <p:txBody>
          <a:bodyPr/>
          <a:lstStyle/>
          <a:p>
            <a:fld id="{2B9A0BA4-FCA1-4B9D-9C59-AA816D31BDCB}" type="slidenum">
              <a:rPr lang="en-US" smtClean="0"/>
              <a:t>37</a:t>
            </a:fld>
            <a:endParaRPr lang="en-US" dirty="0"/>
          </a:p>
        </p:txBody>
      </p:sp>
    </p:spTree>
    <p:extLst>
      <p:ext uri="{BB962C8B-B14F-4D97-AF65-F5344CB8AC3E}">
        <p14:creationId xmlns:p14="http://schemas.microsoft.com/office/powerpoint/2010/main" val="18797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8225" y="395288"/>
            <a:ext cx="2019300" cy="1514475"/>
          </a:xfrm>
        </p:spPr>
      </p:sp>
      <p:sp>
        <p:nvSpPr>
          <p:cNvPr id="3" name="Notes Placeholder 2"/>
          <p:cNvSpPr>
            <a:spLocks noGrp="1"/>
          </p:cNvSpPr>
          <p:nvPr>
            <p:ph type="body" idx="1"/>
          </p:nvPr>
        </p:nvSpPr>
        <p:spPr>
          <a:xfrm>
            <a:off x="246318" y="2061067"/>
            <a:ext cx="6504612" cy="6949366"/>
          </a:xfrm>
        </p:spPr>
        <p:txBody>
          <a:bodyPr/>
          <a:lstStyle/>
          <a:p>
            <a:endParaRPr lang="en-US" sz="1400" dirty="0"/>
          </a:p>
        </p:txBody>
      </p:sp>
      <p:sp>
        <p:nvSpPr>
          <p:cNvPr id="4" name="Slide Number Placeholder 3"/>
          <p:cNvSpPr>
            <a:spLocks noGrp="1"/>
          </p:cNvSpPr>
          <p:nvPr>
            <p:ph type="sldNum" sz="quarter" idx="10"/>
          </p:nvPr>
        </p:nvSpPr>
        <p:spPr/>
        <p:txBody>
          <a:bodyPr/>
          <a:lstStyle/>
          <a:p>
            <a:fld id="{2B9A0BA4-FCA1-4B9D-9C59-AA816D31BDCB}" type="slidenum">
              <a:rPr lang="en-US" smtClean="0"/>
              <a:t>38</a:t>
            </a:fld>
            <a:endParaRPr lang="en-US" dirty="0"/>
          </a:p>
        </p:txBody>
      </p:sp>
    </p:spTree>
    <p:extLst>
      <p:ext uri="{BB962C8B-B14F-4D97-AF65-F5344CB8AC3E}">
        <p14:creationId xmlns:p14="http://schemas.microsoft.com/office/powerpoint/2010/main" val="3412403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92150"/>
            <a:ext cx="3525837" cy="2646363"/>
          </a:xfrm>
        </p:spPr>
      </p:sp>
      <p:sp>
        <p:nvSpPr>
          <p:cNvPr id="3" name="Notes Placeholder 2"/>
          <p:cNvSpPr>
            <a:spLocks noGrp="1"/>
          </p:cNvSpPr>
          <p:nvPr>
            <p:ph type="body" idx="1"/>
          </p:nvPr>
        </p:nvSpPr>
        <p:spPr>
          <a:xfrm>
            <a:off x="180537" y="3638559"/>
            <a:ext cx="6369720" cy="5269531"/>
          </a:xfrm>
        </p:spPr>
        <p:txBody>
          <a:bodyPr/>
          <a:lstStyle/>
          <a:p>
            <a:endParaRPr lang="en-US" sz="1600" dirty="0"/>
          </a:p>
        </p:txBody>
      </p:sp>
      <p:sp>
        <p:nvSpPr>
          <p:cNvPr id="4" name="Slide Number Placeholder 3"/>
          <p:cNvSpPr>
            <a:spLocks noGrp="1"/>
          </p:cNvSpPr>
          <p:nvPr>
            <p:ph type="sldNum" sz="quarter" idx="10"/>
          </p:nvPr>
        </p:nvSpPr>
        <p:spPr/>
        <p:txBody>
          <a:bodyPr/>
          <a:lstStyle/>
          <a:p>
            <a:fld id="{62CF9E4B-DC88-4688-BACC-F3E270E7EB19}" type="slidenum">
              <a:rPr lang="en-US" smtClean="0"/>
              <a:t>39</a:t>
            </a:fld>
            <a:endParaRPr lang="en-US" dirty="0"/>
          </a:p>
        </p:txBody>
      </p:sp>
    </p:spTree>
    <p:extLst>
      <p:ext uri="{BB962C8B-B14F-4D97-AF65-F5344CB8AC3E}">
        <p14:creationId xmlns:p14="http://schemas.microsoft.com/office/powerpoint/2010/main" val="31952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EF9F0-846B-40F5-A914-AE2990BA651A}" type="slidenum">
              <a:rPr lang="en-US"/>
              <a:pPr/>
              <a:t>4</a:t>
            </a:fld>
            <a:endParaRPr lang="en-US" dirty="0"/>
          </a:p>
        </p:txBody>
      </p:sp>
      <p:sp>
        <p:nvSpPr>
          <p:cNvPr id="28674" name="Rectangle 2"/>
          <p:cNvSpPr>
            <a:spLocks noGrp="1" noRot="1" noChangeAspect="1" noChangeArrowheads="1" noTextEdit="1"/>
          </p:cNvSpPr>
          <p:nvPr>
            <p:ph type="sldImg"/>
          </p:nvPr>
        </p:nvSpPr>
        <p:spPr>
          <a:xfrm>
            <a:off x="1738313" y="685800"/>
            <a:ext cx="3381375" cy="2536825"/>
          </a:xfrm>
          <a:ln/>
        </p:spPr>
      </p:sp>
      <p:sp>
        <p:nvSpPr>
          <p:cNvPr id="28675" name="Rectangle 3"/>
          <p:cNvSpPr>
            <a:spLocks noGrp="1" noChangeArrowheads="1"/>
          </p:cNvSpPr>
          <p:nvPr>
            <p:ph type="body" idx="1"/>
          </p:nvPr>
        </p:nvSpPr>
        <p:spPr>
          <a:xfrm>
            <a:off x="596348" y="3522690"/>
            <a:ext cx="5794203" cy="5310578"/>
          </a:xfrm>
        </p:spPr>
        <p:txBody>
          <a:bodyPr>
            <a:normAutofit/>
          </a:bodyPr>
          <a:lstStyle/>
          <a:p>
            <a:endParaRPr lang="en-US" sz="1600" dirty="0"/>
          </a:p>
          <a:p>
            <a:endParaRPr lang="en-US" sz="1600" dirty="0"/>
          </a:p>
        </p:txBody>
      </p:sp>
    </p:spTree>
    <p:extLst>
      <p:ext uri="{BB962C8B-B14F-4D97-AF65-F5344CB8AC3E}">
        <p14:creationId xmlns:p14="http://schemas.microsoft.com/office/powerpoint/2010/main" val="556426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40</a:t>
            </a:fld>
            <a:endParaRPr lang="en-US"/>
          </a:p>
        </p:txBody>
      </p:sp>
    </p:spTree>
    <p:extLst>
      <p:ext uri="{BB962C8B-B14F-4D97-AF65-F5344CB8AC3E}">
        <p14:creationId xmlns:p14="http://schemas.microsoft.com/office/powerpoint/2010/main" val="2395591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96913"/>
            <a:ext cx="3200400" cy="2401887"/>
          </a:xfrm>
        </p:spPr>
      </p:sp>
      <p:sp>
        <p:nvSpPr>
          <p:cNvPr id="3" name="Notes Placeholder 2"/>
          <p:cNvSpPr>
            <a:spLocks noGrp="1"/>
          </p:cNvSpPr>
          <p:nvPr>
            <p:ph type="body" idx="1"/>
          </p:nvPr>
        </p:nvSpPr>
        <p:spPr>
          <a:xfrm>
            <a:off x="233679" y="3253740"/>
            <a:ext cx="6465147" cy="5732780"/>
          </a:xfrm>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41</a:t>
            </a:fld>
            <a:endParaRPr lang="en-US"/>
          </a:p>
        </p:txBody>
      </p:sp>
    </p:spTree>
    <p:extLst>
      <p:ext uri="{BB962C8B-B14F-4D97-AF65-F5344CB8AC3E}">
        <p14:creationId xmlns:p14="http://schemas.microsoft.com/office/powerpoint/2010/main" val="3047663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42</a:t>
            </a:fld>
            <a:endParaRPr lang="en-US"/>
          </a:p>
        </p:txBody>
      </p:sp>
    </p:spTree>
    <p:extLst>
      <p:ext uri="{BB962C8B-B14F-4D97-AF65-F5344CB8AC3E}">
        <p14:creationId xmlns:p14="http://schemas.microsoft.com/office/powerpoint/2010/main" val="2560903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43</a:t>
            </a:fld>
            <a:endParaRPr lang="en-US"/>
          </a:p>
        </p:txBody>
      </p:sp>
    </p:spTree>
    <p:extLst>
      <p:ext uri="{BB962C8B-B14F-4D97-AF65-F5344CB8AC3E}">
        <p14:creationId xmlns:p14="http://schemas.microsoft.com/office/powerpoint/2010/main" val="1794729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6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44</a:t>
            </a:fld>
            <a:endParaRPr lang="en-US"/>
          </a:p>
        </p:txBody>
      </p:sp>
    </p:spTree>
    <p:extLst>
      <p:ext uri="{BB962C8B-B14F-4D97-AF65-F5344CB8AC3E}">
        <p14:creationId xmlns:p14="http://schemas.microsoft.com/office/powerpoint/2010/main" val="481019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387350"/>
            <a:ext cx="3200400" cy="2400300"/>
          </a:xfrm>
        </p:spPr>
      </p:sp>
      <p:sp>
        <p:nvSpPr>
          <p:cNvPr id="3" name="Notes Placeholder 2"/>
          <p:cNvSpPr>
            <a:spLocks noGrp="1"/>
          </p:cNvSpPr>
          <p:nvPr>
            <p:ph type="body" idx="1"/>
          </p:nvPr>
        </p:nvSpPr>
        <p:spPr>
          <a:xfrm>
            <a:off x="311573" y="3176270"/>
            <a:ext cx="6387254" cy="5422900"/>
          </a:xfrm>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45</a:t>
            </a:fld>
            <a:endParaRPr lang="en-US"/>
          </a:p>
        </p:txBody>
      </p:sp>
    </p:spTree>
    <p:extLst>
      <p:ext uri="{BB962C8B-B14F-4D97-AF65-F5344CB8AC3E}">
        <p14:creationId xmlns:p14="http://schemas.microsoft.com/office/powerpoint/2010/main" val="1030038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46</a:t>
            </a:fld>
            <a:endParaRPr lang="en-US"/>
          </a:p>
        </p:txBody>
      </p:sp>
    </p:spTree>
    <p:extLst>
      <p:ext uri="{BB962C8B-B14F-4D97-AF65-F5344CB8AC3E}">
        <p14:creationId xmlns:p14="http://schemas.microsoft.com/office/powerpoint/2010/main" val="3932072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47</a:t>
            </a:fld>
            <a:endParaRPr lang="en-US"/>
          </a:p>
        </p:txBody>
      </p:sp>
    </p:spTree>
    <p:extLst>
      <p:ext uri="{BB962C8B-B14F-4D97-AF65-F5344CB8AC3E}">
        <p14:creationId xmlns:p14="http://schemas.microsoft.com/office/powerpoint/2010/main" val="1256190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A9885-C0CA-488A-9220-02DAF2F57B28}" type="slidenum">
              <a:rPr lang="en-US"/>
              <a:pPr/>
              <a:t>48</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233680" y="4415790"/>
            <a:ext cx="6309360" cy="4183380"/>
          </a:xfrm>
        </p:spPr>
        <p:txBody>
          <a:bodyPr/>
          <a:lstStyle/>
          <a:p>
            <a:endParaRPr lang="en-US" sz="1600" dirty="0"/>
          </a:p>
        </p:txBody>
      </p:sp>
    </p:spTree>
    <p:extLst>
      <p:ext uri="{BB962C8B-B14F-4D97-AF65-F5344CB8AC3E}">
        <p14:creationId xmlns:p14="http://schemas.microsoft.com/office/powerpoint/2010/main" val="4191081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7063" y="231775"/>
            <a:ext cx="3216275" cy="2413000"/>
          </a:xfrm>
        </p:spPr>
      </p:sp>
      <p:sp>
        <p:nvSpPr>
          <p:cNvPr id="3" name="Notes Placeholder 2"/>
          <p:cNvSpPr>
            <a:spLocks noGrp="1"/>
          </p:cNvSpPr>
          <p:nvPr>
            <p:ph type="body" idx="1"/>
          </p:nvPr>
        </p:nvSpPr>
        <p:spPr>
          <a:xfrm>
            <a:off x="314258" y="2965233"/>
            <a:ext cx="6164318" cy="5593868"/>
          </a:xfrm>
        </p:spPr>
        <p:txBody>
          <a:bodyPr/>
          <a:lstStyle/>
          <a:p>
            <a:endParaRPr lang="en-US" sz="1600" dirty="0"/>
          </a:p>
        </p:txBody>
      </p:sp>
      <p:sp>
        <p:nvSpPr>
          <p:cNvPr id="4" name="Slide Number Placeholder 3"/>
          <p:cNvSpPr>
            <a:spLocks noGrp="1"/>
          </p:cNvSpPr>
          <p:nvPr>
            <p:ph type="sldNum" sz="quarter" idx="10"/>
          </p:nvPr>
        </p:nvSpPr>
        <p:spPr/>
        <p:txBody>
          <a:bodyPr/>
          <a:lstStyle/>
          <a:p>
            <a:fld id="{993FF152-E195-D240-B71C-9F2BCB0F93BE}" type="slidenum">
              <a:rPr lang="en-US" smtClean="0"/>
              <a:t>49</a:t>
            </a:fld>
            <a:endParaRPr lang="en-US" dirty="0"/>
          </a:p>
        </p:txBody>
      </p:sp>
    </p:spTree>
    <p:extLst>
      <p:ext uri="{BB962C8B-B14F-4D97-AF65-F5344CB8AC3E}">
        <p14:creationId xmlns:p14="http://schemas.microsoft.com/office/powerpoint/2010/main" val="289253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1C59F7B-7186-4DE6-9430-62050A18DC7C}" type="slidenum">
              <a:rPr lang="en-US" smtClean="0"/>
              <a:pPr/>
              <a:t>5</a:t>
            </a:fld>
            <a:endParaRPr lang="en-US" dirty="0"/>
          </a:p>
        </p:txBody>
      </p:sp>
    </p:spTree>
    <p:extLst>
      <p:ext uri="{BB962C8B-B14F-4D97-AF65-F5344CB8AC3E}">
        <p14:creationId xmlns:p14="http://schemas.microsoft.com/office/powerpoint/2010/main" val="2819693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50</a:t>
            </a:fld>
            <a:endParaRPr lang="en-US"/>
          </a:p>
        </p:txBody>
      </p:sp>
    </p:spTree>
    <p:extLst>
      <p:ext uri="{BB962C8B-B14F-4D97-AF65-F5344CB8AC3E}">
        <p14:creationId xmlns:p14="http://schemas.microsoft.com/office/powerpoint/2010/main" val="2443871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4538" y="358775"/>
            <a:ext cx="2889250" cy="2166938"/>
          </a:xfrm>
        </p:spPr>
      </p:sp>
      <p:sp>
        <p:nvSpPr>
          <p:cNvPr id="3" name="Notes Placeholder 2"/>
          <p:cNvSpPr>
            <a:spLocks noGrp="1"/>
          </p:cNvSpPr>
          <p:nvPr>
            <p:ph type="body" idx="1"/>
          </p:nvPr>
        </p:nvSpPr>
        <p:spPr>
          <a:xfrm>
            <a:off x="103858" y="2765965"/>
            <a:ext cx="6727675" cy="6335325"/>
          </a:xfrm>
        </p:spPr>
        <p:txBody>
          <a:bodyPr/>
          <a:lstStyle/>
          <a:p>
            <a:endParaRPr lang="en-US" sz="1400" dirty="0"/>
          </a:p>
        </p:txBody>
      </p:sp>
      <p:sp>
        <p:nvSpPr>
          <p:cNvPr id="4" name="Slide Number Placeholder 3"/>
          <p:cNvSpPr>
            <a:spLocks noGrp="1"/>
          </p:cNvSpPr>
          <p:nvPr>
            <p:ph type="sldNum" sz="quarter" idx="10"/>
          </p:nvPr>
        </p:nvSpPr>
        <p:spPr/>
        <p:txBody>
          <a:bodyPr/>
          <a:lstStyle/>
          <a:p>
            <a:fld id="{DA141022-1704-4944-9CDF-F3CFF1784E82}" type="slidenum">
              <a:rPr lang="en-US" smtClean="0"/>
              <a:t>51</a:t>
            </a:fld>
            <a:endParaRPr lang="en-US" dirty="0"/>
          </a:p>
        </p:txBody>
      </p:sp>
    </p:spTree>
    <p:extLst>
      <p:ext uri="{BB962C8B-B14F-4D97-AF65-F5344CB8AC3E}">
        <p14:creationId xmlns:p14="http://schemas.microsoft.com/office/powerpoint/2010/main" val="543752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52</a:t>
            </a:fld>
            <a:endParaRPr lang="en-US"/>
          </a:p>
        </p:txBody>
      </p:sp>
    </p:spTree>
    <p:extLst>
      <p:ext uri="{BB962C8B-B14F-4D97-AF65-F5344CB8AC3E}">
        <p14:creationId xmlns:p14="http://schemas.microsoft.com/office/powerpoint/2010/main" val="2657998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3563" y="487363"/>
            <a:ext cx="3451225" cy="2589212"/>
          </a:xfrm>
        </p:spPr>
      </p:sp>
      <p:sp>
        <p:nvSpPr>
          <p:cNvPr id="3" name="Notes Placeholder 2"/>
          <p:cNvSpPr>
            <a:spLocks noGrp="1"/>
          </p:cNvSpPr>
          <p:nvPr>
            <p:ph type="body" idx="1"/>
          </p:nvPr>
        </p:nvSpPr>
        <p:spPr>
          <a:xfrm>
            <a:off x="334952" y="3210709"/>
            <a:ext cx="6340495" cy="5388461"/>
          </a:xfrm>
        </p:spPr>
        <p:txBody>
          <a:bodyPr/>
          <a:lstStyle/>
          <a:p>
            <a:pPr defTabSz="906902">
              <a:defRPr/>
            </a:pPr>
            <a:endParaRPr lang="en-US" sz="1400" dirty="0"/>
          </a:p>
        </p:txBody>
      </p:sp>
      <p:sp>
        <p:nvSpPr>
          <p:cNvPr id="4" name="Slide Number Placeholder 3"/>
          <p:cNvSpPr>
            <a:spLocks noGrp="1"/>
          </p:cNvSpPr>
          <p:nvPr>
            <p:ph type="sldNum" sz="quarter" idx="10"/>
          </p:nvPr>
        </p:nvSpPr>
        <p:spPr/>
        <p:txBody>
          <a:bodyPr/>
          <a:lstStyle/>
          <a:p>
            <a:fld id="{2B9A0BA4-FCA1-4B9D-9C59-AA816D31BDCB}" type="slidenum">
              <a:rPr lang="en-US" smtClean="0"/>
              <a:t>53</a:t>
            </a:fld>
            <a:endParaRPr lang="en-US"/>
          </a:p>
        </p:txBody>
      </p:sp>
    </p:spTree>
    <p:extLst>
      <p:ext uri="{BB962C8B-B14F-4D97-AF65-F5344CB8AC3E}">
        <p14:creationId xmlns:p14="http://schemas.microsoft.com/office/powerpoint/2010/main" val="1395408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B9A0BA4-FCA1-4B9D-9C59-AA816D31BDCB}" type="slidenum">
              <a:rPr lang="en-US" smtClean="0"/>
              <a:t>54</a:t>
            </a:fld>
            <a:endParaRPr lang="en-US"/>
          </a:p>
        </p:txBody>
      </p:sp>
    </p:spTree>
    <p:extLst>
      <p:ext uri="{BB962C8B-B14F-4D97-AF65-F5344CB8AC3E}">
        <p14:creationId xmlns:p14="http://schemas.microsoft.com/office/powerpoint/2010/main" val="3559152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endParaRPr lang="en-US" sz="1600" dirty="0"/>
          </a:p>
        </p:txBody>
      </p:sp>
      <p:sp>
        <p:nvSpPr>
          <p:cNvPr id="4" name="Slide Number Placeholder 3"/>
          <p:cNvSpPr>
            <a:spLocks noGrp="1"/>
          </p:cNvSpPr>
          <p:nvPr>
            <p:ph type="sldNum" sz="quarter" idx="10"/>
          </p:nvPr>
        </p:nvSpPr>
        <p:spPr/>
        <p:txBody>
          <a:bodyPr/>
          <a:lstStyle/>
          <a:p>
            <a:fld id="{2B9A0BA4-FCA1-4B9D-9C59-AA816D31BDCB}" type="slidenum">
              <a:rPr lang="en-US" smtClean="0"/>
              <a:t>55</a:t>
            </a:fld>
            <a:endParaRPr lang="en-US"/>
          </a:p>
        </p:txBody>
      </p:sp>
    </p:spTree>
    <p:extLst>
      <p:ext uri="{BB962C8B-B14F-4D97-AF65-F5344CB8AC3E}">
        <p14:creationId xmlns:p14="http://schemas.microsoft.com/office/powerpoint/2010/main" val="2168356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898925" cy="4183380"/>
          </a:xfrm>
        </p:spPr>
        <p:txBody>
          <a:bodyPr/>
          <a:lstStyle/>
          <a:p>
            <a:endParaRPr lang="en-US" sz="1600" dirty="0"/>
          </a:p>
        </p:txBody>
      </p:sp>
      <p:sp>
        <p:nvSpPr>
          <p:cNvPr id="4" name="Slide Number Placeholder 3"/>
          <p:cNvSpPr>
            <a:spLocks noGrp="1"/>
          </p:cNvSpPr>
          <p:nvPr>
            <p:ph type="sldNum" sz="quarter" idx="10"/>
          </p:nvPr>
        </p:nvSpPr>
        <p:spPr/>
        <p:txBody>
          <a:bodyPr/>
          <a:lstStyle/>
          <a:p>
            <a:fld id="{2B9A0BA4-FCA1-4B9D-9C59-AA816D31BDCB}" type="slidenum">
              <a:rPr lang="en-US" smtClean="0"/>
              <a:t>56</a:t>
            </a:fld>
            <a:endParaRPr lang="en-US"/>
          </a:p>
        </p:txBody>
      </p:sp>
    </p:spTree>
    <p:extLst>
      <p:ext uri="{BB962C8B-B14F-4D97-AF65-F5344CB8AC3E}">
        <p14:creationId xmlns:p14="http://schemas.microsoft.com/office/powerpoint/2010/main" val="2197520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57</a:t>
            </a:fld>
            <a:endParaRPr lang="en-US"/>
          </a:p>
        </p:txBody>
      </p:sp>
    </p:spTree>
    <p:extLst>
      <p:ext uri="{BB962C8B-B14F-4D97-AF65-F5344CB8AC3E}">
        <p14:creationId xmlns:p14="http://schemas.microsoft.com/office/powerpoint/2010/main" val="923617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696913"/>
            <a:ext cx="3349625" cy="2513012"/>
          </a:xfrm>
        </p:spPr>
      </p:sp>
      <p:sp>
        <p:nvSpPr>
          <p:cNvPr id="3" name="Notes Placeholder 2"/>
          <p:cNvSpPr>
            <a:spLocks noGrp="1"/>
          </p:cNvSpPr>
          <p:nvPr>
            <p:ph type="body" idx="1"/>
          </p:nvPr>
        </p:nvSpPr>
        <p:spPr>
          <a:xfrm>
            <a:off x="410434" y="3437682"/>
            <a:ext cx="6265013" cy="5161489"/>
          </a:xfrm>
        </p:spPr>
        <p:txBody>
          <a:bodyPr/>
          <a:lstStyle/>
          <a:p>
            <a:endParaRPr lang="en-US" sz="1600" dirty="0"/>
          </a:p>
        </p:txBody>
      </p:sp>
      <p:sp>
        <p:nvSpPr>
          <p:cNvPr id="4" name="Slide Number Placeholder 3"/>
          <p:cNvSpPr>
            <a:spLocks noGrp="1"/>
          </p:cNvSpPr>
          <p:nvPr>
            <p:ph type="sldNum" sz="quarter" idx="10"/>
          </p:nvPr>
        </p:nvSpPr>
        <p:spPr/>
        <p:txBody>
          <a:bodyPr/>
          <a:lstStyle/>
          <a:p>
            <a:fld id="{2B9A0BA4-FCA1-4B9D-9C59-AA816D31BDCB}" type="slidenum">
              <a:rPr lang="en-US" smtClean="0"/>
              <a:t>58</a:t>
            </a:fld>
            <a:endParaRPr lang="en-US"/>
          </a:p>
        </p:txBody>
      </p:sp>
    </p:spTree>
    <p:extLst>
      <p:ext uri="{BB962C8B-B14F-4D97-AF65-F5344CB8AC3E}">
        <p14:creationId xmlns:p14="http://schemas.microsoft.com/office/powerpoint/2010/main" val="2967689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470" y="4415790"/>
            <a:ext cx="6340495" cy="4183380"/>
          </a:xfrm>
        </p:spPr>
        <p:txBody>
          <a:bodyPr/>
          <a:lstStyle/>
          <a:p>
            <a:endParaRPr lang="en-US" sz="1400" dirty="0"/>
          </a:p>
        </p:txBody>
      </p:sp>
      <p:sp>
        <p:nvSpPr>
          <p:cNvPr id="4" name="Slide Number Placeholder 3"/>
          <p:cNvSpPr>
            <a:spLocks noGrp="1"/>
          </p:cNvSpPr>
          <p:nvPr>
            <p:ph type="sldNum" sz="quarter" idx="10"/>
          </p:nvPr>
        </p:nvSpPr>
        <p:spPr/>
        <p:txBody>
          <a:bodyPr/>
          <a:lstStyle/>
          <a:p>
            <a:fld id="{2B9A0BA4-FCA1-4B9D-9C59-AA816D31BDCB}" type="slidenum">
              <a:rPr lang="en-US" smtClean="0"/>
              <a:t>59</a:t>
            </a:fld>
            <a:endParaRPr lang="en-US"/>
          </a:p>
        </p:txBody>
      </p:sp>
    </p:spTree>
    <p:extLst>
      <p:ext uri="{BB962C8B-B14F-4D97-AF65-F5344CB8AC3E}">
        <p14:creationId xmlns:p14="http://schemas.microsoft.com/office/powerpoint/2010/main" val="31570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304800"/>
            <a:ext cx="3352800" cy="2514600"/>
          </a:xfrm>
        </p:spPr>
      </p:sp>
      <p:sp>
        <p:nvSpPr>
          <p:cNvPr id="3" name="Notes Placeholder 2"/>
          <p:cNvSpPr>
            <a:spLocks noGrp="1"/>
          </p:cNvSpPr>
          <p:nvPr>
            <p:ph type="body" idx="1"/>
          </p:nvPr>
        </p:nvSpPr>
        <p:spPr>
          <a:xfrm>
            <a:off x="76200" y="3048000"/>
            <a:ext cx="6553200" cy="5943600"/>
          </a:xfrm>
        </p:spPr>
        <p:txBody>
          <a:bodyPr>
            <a:noAutofit/>
          </a:bodyPr>
          <a:lstStyle/>
          <a:p>
            <a:endParaRPr lang="en-US" sz="1600" dirty="0"/>
          </a:p>
        </p:txBody>
      </p:sp>
      <p:sp>
        <p:nvSpPr>
          <p:cNvPr id="4" name="Slide Number Placeholder 3"/>
          <p:cNvSpPr>
            <a:spLocks noGrp="1"/>
          </p:cNvSpPr>
          <p:nvPr>
            <p:ph type="sldNum" sz="quarter" idx="10"/>
          </p:nvPr>
        </p:nvSpPr>
        <p:spPr/>
        <p:txBody>
          <a:bodyPr/>
          <a:lstStyle/>
          <a:p>
            <a:fld id="{D1C59F7B-7186-4DE6-9430-62050A18DC7C}" type="slidenum">
              <a:rPr lang="en-US" smtClean="0"/>
              <a:pPr/>
              <a:t>6</a:t>
            </a:fld>
            <a:endParaRPr lang="en-US" dirty="0"/>
          </a:p>
        </p:txBody>
      </p:sp>
    </p:spTree>
    <p:extLst>
      <p:ext uri="{BB962C8B-B14F-4D97-AF65-F5344CB8AC3E}">
        <p14:creationId xmlns:p14="http://schemas.microsoft.com/office/powerpoint/2010/main" val="26938628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4838" y="312738"/>
            <a:ext cx="3327400" cy="2495550"/>
          </a:xfrm>
        </p:spPr>
      </p:sp>
      <p:sp>
        <p:nvSpPr>
          <p:cNvPr id="3" name="Notes Placeholder 2"/>
          <p:cNvSpPr>
            <a:spLocks noGrp="1"/>
          </p:cNvSpPr>
          <p:nvPr>
            <p:ph type="body" idx="1"/>
          </p:nvPr>
        </p:nvSpPr>
        <p:spPr>
          <a:xfrm>
            <a:off x="314537" y="2964976"/>
            <a:ext cx="6369366" cy="6242048"/>
          </a:xfrm>
        </p:spPr>
        <p:txBody>
          <a:bodyPr>
            <a:noAutofit/>
          </a:bodyPr>
          <a:lstStyle/>
          <a:p>
            <a:endParaRPr lang="en-US" b="0" dirty="0"/>
          </a:p>
        </p:txBody>
      </p:sp>
      <p:sp>
        <p:nvSpPr>
          <p:cNvPr id="4" name="Slide Number Placeholder 3"/>
          <p:cNvSpPr>
            <a:spLocks noGrp="1"/>
          </p:cNvSpPr>
          <p:nvPr>
            <p:ph type="sldNum" sz="quarter" idx="10"/>
          </p:nvPr>
        </p:nvSpPr>
        <p:spPr/>
        <p:txBody>
          <a:bodyPr/>
          <a:lstStyle/>
          <a:p>
            <a:fld id="{FB8AC02F-52DB-4FD4-8889-0A45BD75ED81}" type="slidenum">
              <a:rPr lang="en-US" smtClean="0"/>
              <a:pPr/>
              <a:t>60</a:t>
            </a:fld>
            <a:endParaRPr lang="en-US" dirty="0"/>
          </a:p>
        </p:txBody>
      </p:sp>
    </p:spTree>
    <p:extLst>
      <p:ext uri="{BB962C8B-B14F-4D97-AF65-F5344CB8AC3E}">
        <p14:creationId xmlns:p14="http://schemas.microsoft.com/office/powerpoint/2010/main" val="467464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8550" y="390525"/>
            <a:ext cx="2497138" cy="1871663"/>
          </a:xfrm>
        </p:spPr>
      </p:sp>
      <p:sp>
        <p:nvSpPr>
          <p:cNvPr id="3" name="Notes Placeholder 2"/>
          <p:cNvSpPr>
            <a:spLocks noGrp="1"/>
          </p:cNvSpPr>
          <p:nvPr>
            <p:ph type="body" idx="1"/>
          </p:nvPr>
        </p:nvSpPr>
        <p:spPr>
          <a:xfrm>
            <a:off x="393172" y="2340769"/>
            <a:ext cx="6369369" cy="6710204"/>
          </a:xfrm>
        </p:spPr>
        <p:txBody>
          <a:bodyPr>
            <a:noAutofit/>
          </a:bodyPr>
          <a:lstStyle/>
          <a:p>
            <a:endParaRPr lang="en-US" sz="1500" dirty="0"/>
          </a:p>
        </p:txBody>
      </p:sp>
      <p:sp>
        <p:nvSpPr>
          <p:cNvPr id="4" name="Slide Number Placeholder 3"/>
          <p:cNvSpPr>
            <a:spLocks noGrp="1"/>
          </p:cNvSpPr>
          <p:nvPr>
            <p:ph type="sldNum" sz="quarter" idx="10"/>
          </p:nvPr>
        </p:nvSpPr>
        <p:spPr/>
        <p:txBody>
          <a:bodyPr/>
          <a:lstStyle/>
          <a:p>
            <a:fld id="{FB8AC02F-52DB-4FD4-8889-0A45BD75ED81}" type="slidenum">
              <a:rPr lang="en-US" smtClean="0"/>
              <a:pPr/>
              <a:t>61</a:t>
            </a:fld>
            <a:endParaRPr lang="en-US" dirty="0"/>
          </a:p>
        </p:txBody>
      </p:sp>
    </p:spTree>
    <p:extLst>
      <p:ext uri="{BB962C8B-B14F-4D97-AF65-F5344CB8AC3E}">
        <p14:creationId xmlns:p14="http://schemas.microsoft.com/office/powerpoint/2010/main" val="33962784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8137" y="4505980"/>
            <a:ext cx="6324599" cy="4387317"/>
          </a:xfrm>
        </p:spPr>
        <p:txBody>
          <a:bodyPr>
            <a:noAutofit/>
          </a:bodyPr>
          <a:lstStyle/>
          <a:p>
            <a:endParaRPr kumimoji="1" lang="en-US" sz="1600" dirty="0"/>
          </a:p>
        </p:txBody>
      </p:sp>
      <p:sp>
        <p:nvSpPr>
          <p:cNvPr id="4" name="Slide Number Placeholder 3"/>
          <p:cNvSpPr>
            <a:spLocks noGrp="1"/>
          </p:cNvSpPr>
          <p:nvPr>
            <p:ph type="sldNum" sz="quarter" idx="10"/>
          </p:nvPr>
        </p:nvSpPr>
        <p:spPr/>
        <p:txBody>
          <a:bodyPr/>
          <a:lstStyle/>
          <a:p>
            <a:fld id="{FB8AC02F-52DB-4FD4-8889-0A45BD75ED81}" type="slidenum">
              <a:rPr lang="en-US" smtClean="0"/>
              <a:pPr/>
              <a:t>62</a:t>
            </a:fld>
            <a:endParaRPr lang="en-US" dirty="0"/>
          </a:p>
        </p:txBody>
      </p:sp>
    </p:spTree>
    <p:extLst>
      <p:ext uri="{BB962C8B-B14F-4D97-AF65-F5344CB8AC3E}">
        <p14:creationId xmlns:p14="http://schemas.microsoft.com/office/powerpoint/2010/main" val="2229266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2013" y="390525"/>
            <a:ext cx="2644775" cy="1982788"/>
          </a:xfrm>
        </p:spPr>
      </p:sp>
      <p:sp>
        <p:nvSpPr>
          <p:cNvPr id="3" name="Notes Placeholder 2"/>
          <p:cNvSpPr>
            <a:spLocks noGrp="1"/>
          </p:cNvSpPr>
          <p:nvPr>
            <p:ph type="body" idx="1"/>
          </p:nvPr>
        </p:nvSpPr>
        <p:spPr>
          <a:xfrm>
            <a:off x="393172" y="2496820"/>
            <a:ext cx="6290733" cy="6710203"/>
          </a:xfrm>
        </p:spPr>
        <p:txBody>
          <a:bodyPr>
            <a:noAutofit/>
          </a:bodyPr>
          <a:lstStyle/>
          <a:p>
            <a:endParaRPr lang="en-US" sz="1500" dirty="0"/>
          </a:p>
        </p:txBody>
      </p:sp>
      <p:sp>
        <p:nvSpPr>
          <p:cNvPr id="4" name="Slide Number Placeholder 3"/>
          <p:cNvSpPr>
            <a:spLocks noGrp="1"/>
          </p:cNvSpPr>
          <p:nvPr>
            <p:ph type="sldNum" sz="quarter" idx="10"/>
          </p:nvPr>
        </p:nvSpPr>
        <p:spPr/>
        <p:txBody>
          <a:bodyPr/>
          <a:lstStyle/>
          <a:p>
            <a:fld id="{FB8AC02F-52DB-4FD4-8889-0A45BD75ED81}" type="slidenum">
              <a:rPr lang="en-US" smtClean="0"/>
              <a:pPr/>
              <a:t>63</a:t>
            </a:fld>
            <a:endParaRPr lang="en-US" dirty="0"/>
          </a:p>
        </p:txBody>
      </p:sp>
    </p:spTree>
    <p:extLst>
      <p:ext uri="{BB962C8B-B14F-4D97-AF65-F5344CB8AC3E}">
        <p14:creationId xmlns:p14="http://schemas.microsoft.com/office/powerpoint/2010/main" val="32440635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5288" y="701675"/>
            <a:ext cx="3746500" cy="2809875"/>
          </a:xfrm>
        </p:spPr>
      </p:sp>
      <p:sp>
        <p:nvSpPr>
          <p:cNvPr id="3" name="Notes Placeholder 2"/>
          <p:cNvSpPr>
            <a:spLocks noGrp="1"/>
          </p:cNvSpPr>
          <p:nvPr>
            <p:ph type="body" idx="1"/>
          </p:nvPr>
        </p:nvSpPr>
        <p:spPr>
          <a:xfrm>
            <a:off x="471806" y="3589179"/>
            <a:ext cx="6133464" cy="5461794"/>
          </a:xfrm>
        </p:spPr>
        <p:txBody>
          <a:bodyPr>
            <a:noAutofit/>
          </a:bodyPr>
          <a:lstStyle/>
          <a:p>
            <a:endParaRPr lang="en-US" sz="1600" dirty="0">
              <a:latin typeface="+mj-lt"/>
            </a:endParaRPr>
          </a:p>
        </p:txBody>
      </p:sp>
      <p:sp>
        <p:nvSpPr>
          <p:cNvPr id="4" name="Slide Number Placeholder 3"/>
          <p:cNvSpPr>
            <a:spLocks noGrp="1"/>
          </p:cNvSpPr>
          <p:nvPr>
            <p:ph type="sldNum" sz="quarter" idx="10"/>
          </p:nvPr>
        </p:nvSpPr>
        <p:spPr/>
        <p:txBody>
          <a:bodyPr/>
          <a:lstStyle/>
          <a:p>
            <a:fld id="{31C8131B-CC6B-46FF-9534-F68F722BA7D8}" type="slidenum">
              <a:rPr lang="en-US" smtClean="0"/>
              <a:pPr/>
              <a:t>64</a:t>
            </a:fld>
            <a:endParaRPr lang="en-US" dirty="0"/>
          </a:p>
        </p:txBody>
      </p:sp>
    </p:spTree>
    <p:extLst>
      <p:ext uri="{BB962C8B-B14F-4D97-AF65-F5344CB8AC3E}">
        <p14:creationId xmlns:p14="http://schemas.microsoft.com/office/powerpoint/2010/main" val="3768194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9A0BA4-FCA1-4B9D-9C59-AA816D31BDCB}" type="slidenum">
              <a:rPr lang="en-US" smtClean="0"/>
              <a:t>65</a:t>
            </a:fld>
            <a:endParaRPr lang="en-US" dirty="0"/>
          </a:p>
        </p:txBody>
      </p:sp>
    </p:spTree>
    <p:extLst>
      <p:ext uri="{BB962C8B-B14F-4D97-AF65-F5344CB8AC3E}">
        <p14:creationId xmlns:p14="http://schemas.microsoft.com/office/powerpoint/2010/main" val="1196958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E28851-846A-4C82-A7ED-82D07DC255DA}" type="slidenum">
              <a:rPr lang="en-US" smtClean="0"/>
              <a:t>66</a:t>
            </a:fld>
            <a:endParaRPr lang="en-US" dirty="0"/>
          </a:p>
        </p:txBody>
      </p:sp>
    </p:spTree>
    <p:extLst>
      <p:ext uri="{BB962C8B-B14F-4D97-AF65-F5344CB8AC3E}">
        <p14:creationId xmlns:p14="http://schemas.microsoft.com/office/powerpoint/2010/main" val="18627880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67</a:t>
            </a:fld>
            <a:endParaRPr lang="en-US"/>
          </a:p>
        </p:txBody>
      </p:sp>
    </p:spTree>
    <p:extLst>
      <p:ext uri="{BB962C8B-B14F-4D97-AF65-F5344CB8AC3E}">
        <p14:creationId xmlns:p14="http://schemas.microsoft.com/office/powerpoint/2010/main" val="21184315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F9E4B-DC88-4688-BACC-F3E270E7EB19}" type="slidenum">
              <a:rPr lang="en-US" smtClean="0"/>
              <a:t>68</a:t>
            </a:fld>
            <a:endParaRPr lang="en-US" dirty="0"/>
          </a:p>
        </p:txBody>
      </p:sp>
    </p:spTree>
    <p:extLst>
      <p:ext uri="{BB962C8B-B14F-4D97-AF65-F5344CB8AC3E}">
        <p14:creationId xmlns:p14="http://schemas.microsoft.com/office/powerpoint/2010/main" val="6637351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69</a:t>
            </a:fld>
            <a:endParaRPr lang="en-US"/>
          </a:p>
        </p:txBody>
      </p:sp>
    </p:spTree>
    <p:extLst>
      <p:ext uri="{BB962C8B-B14F-4D97-AF65-F5344CB8AC3E}">
        <p14:creationId xmlns:p14="http://schemas.microsoft.com/office/powerpoint/2010/main" val="61310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a:xfrm>
            <a:off x="381000" y="2971800"/>
            <a:ext cx="6096000" cy="5867400"/>
          </a:xfrm>
        </p:spPr>
        <p:txBody>
          <a:bodyPr>
            <a:noAutofit/>
          </a:bodyPr>
          <a:lstStyle/>
          <a:p>
            <a:endParaRPr lang="en-US" sz="1600" dirty="0"/>
          </a:p>
        </p:txBody>
      </p:sp>
      <p:sp>
        <p:nvSpPr>
          <p:cNvPr id="4" name="Slide Number Placeholder 3"/>
          <p:cNvSpPr>
            <a:spLocks noGrp="1"/>
          </p:cNvSpPr>
          <p:nvPr>
            <p:ph type="sldNum" sz="quarter" idx="10"/>
          </p:nvPr>
        </p:nvSpPr>
        <p:spPr/>
        <p:txBody>
          <a:bodyPr/>
          <a:lstStyle/>
          <a:p>
            <a:fld id="{D1C59F7B-7186-4DE6-9430-62050A18DC7C}" type="slidenum">
              <a:rPr lang="en-US" smtClean="0"/>
              <a:pPr/>
              <a:t>7</a:t>
            </a:fld>
            <a:endParaRPr lang="en-US" dirty="0"/>
          </a:p>
        </p:txBody>
      </p:sp>
    </p:spTree>
    <p:extLst>
      <p:ext uri="{BB962C8B-B14F-4D97-AF65-F5344CB8AC3E}">
        <p14:creationId xmlns:p14="http://schemas.microsoft.com/office/powerpoint/2010/main" val="23958719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70</a:t>
            </a:fld>
            <a:endParaRPr lang="en-US"/>
          </a:p>
        </p:txBody>
      </p:sp>
    </p:spTree>
    <p:extLst>
      <p:ext uri="{BB962C8B-B14F-4D97-AF65-F5344CB8AC3E}">
        <p14:creationId xmlns:p14="http://schemas.microsoft.com/office/powerpoint/2010/main" val="31656028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71</a:t>
            </a:fld>
            <a:endParaRPr lang="en-US"/>
          </a:p>
        </p:txBody>
      </p:sp>
    </p:spTree>
    <p:extLst>
      <p:ext uri="{BB962C8B-B14F-4D97-AF65-F5344CB8AC3E}">
        <p14:creationId xmlns:p14="http://schemas.microsoft.com/office/powerpoint/2010/main" val="25274011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60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1C2CB9-F93C-4D35-B68E-748A7D7CB6A0}" type="slidenum">
              <a:rPr lang="en-US">
                <a:ea typeface="ＭＳ Ｐゴシック" pitchFamily="-72" charset="-128"/>
                <a:cs typeface="ＭＳ Ｐゴシック" pitchFamily="-72" charset="-128"/>
              </a:rPr>
              <a:pPr fontAlgn="base">
                <a:spcBef>
                  <a:spcPct val="0"/>
                </a:spcBef>
                <a:spcAft>
                  <a:spcPct val="0"/>
                </a:spcAft>
              </a:pPr>
              <a:t>72</a:t>
            </a:fld>
            <a:endParaRPr lang="en-US" dirty="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66228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152400"/>
            <a:ext cx="3048000" cy="2286000"/>
          </a:xfrm>
        </p:spPr>
      </p:sp>
      <p:sp>
        <p:nvSpPr>
          <p:cNvPr id="3" name="Notes Placeholder 2"/>
          <p:cNvSpPr>
            <a:spLocks noGrp="1"/>
          </p:cNvSpPr>
          <p:nvPr>
            <p:ph type="body" idx="1"/>
          </p:nvPr>
        </p:nvSpPr>
        <p:spPr>
          <a:xfrm>
            <a:off x="152400" y="2514600"/>
            <a:ext cx="6553200" cy="6629400"/>
          </a:xfrm>
        </p:spPr>
        <p:txBody>
          <a:bodyPr>
            <a:noAutofit/>
          </a:bodyPr>
          <a:lstStyle/>
          <a:p>
            <a:endParaRPr lang="en-US" sz="1600" baseline="0" dirty="0"/>
          </a:p>
        </p:txBody>
      </p:sp>
      <p:sp>
        <p:nvSpPr>
          <p:cNvPr id="4" name="Slide Number Placeholder 3"/>
          <p:cNvSpPr>
            <a:spLocks noGrp="1"/>
          </p:cNvSpPr>
          <p:nvPr>
            <p:ph type="sldNum" sz="quarter" idx="10"/>
          </p:nvPr>
        </p:nvSpPr>
        <p:spPr/>
        <p:txBody>
          <a:bodyPr/>
          <a:lstStyle/>
          <a:p>
            <a:fld id="{D1C59F7B-7186-4DE6-9430-62050A18DC7C}" type="slidenum">
              <a:rPr lang="en-US" sz="1600" smtClean="0"/>
              <a:pPr/>
              <a:t>8</a:t>
            </a:fld>
            <a:endParaRPr lang="en-US" sz="1600" dirty="0"/>
          </a:p>
        </p:txBody>
      </p:sp>
    </p:spTree>
    <p:extLst>
      <p:ext uri="{BB962C8B-B14F-4D97-AF65-F5344CB8AC3E}">
        <p14:creationId xmlns:p14="http://schemas.microsoft.com/office/powerpoint/2010/main" val="292946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114800"/>
          </a:xfrm>
        </p:spPr>
        <p:txBody>
          <a:bodyPr>
            <a:noAutofit/>
          </a:bodyPr>
          <a:lstStyle/>
          <a:p>
            <a:endParaRPr lang="en-US" sz="1600" dirty="0"/>
          </a:p>
        </p:txBody>
      </p:sp>
      <p:sp>
        <p:nvSpPr>
          <p:cNvPr id="4" name="Slide Number Placeholder 3"/>
          <p:cNvSpPr>
            <a:spLocks noGrp="1"/>
          </p:cNvSpPr>
          <p:nvPr>
            <p:ph type="sldNum" sz="quarter" idx="10"/>
          </p:nvPr>
        </p:nvSpPr>
        <p:spPr/>
        <p:txBody>
          <a:bodyPr/>
          <a:lstStyle/>
          <a:p>
            <a:fld id="{D1C59F7B-7186-4DE6-9430-62050A18DC7C}" type="slidenum">
              <a:rPr lang="en-US" smtClean="0"/>
              <a:pPr/>
              <a:t>9</a:t>
            </a:fld>
            <a:endParaRPr lang="en-US" dirty="0"/>
          </a:p>
        </p:txBody>
      </p:sp>
    </p:spTree>
    <p:extLst>
      <p:ext uri="{BB962C8B-B14F-4D97-AF65-F5344CB8AC3E}">
        <p14:creationId xmlns:p14="http://schemas.microsoft.com/office/powerpoint/2010/main" val="210886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905000"/>
          </a:xfrm>
        </p:spPr>
        <p:txBody>
          <a:bodyPr/>
          <a:lstStyle>
            <a:lvl1pPr algn="r">
              <a:defRPr b="1" cap="all" baseline="0">
                <a:latin typeface="Eurostile"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57400" y="4648200"/>
            <a:ext cx="6400800" cy="990600"/>
          </a:xfrm>
        </p:spPr>
        <p:txBody>
          <a:bodyPr/>
          <a:lstStyle>
            <a:lvl1pPr marL="0" indent="0" algn="r">
              <a:buNone/>
              <a:defRPr i="0">
                <a:solidFill>
                  <a:srgbClr val="C00000"/>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77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352800" y="6463567"/>
            <a:ext cx="2133600" cy="365125"/>
          </a:xfrm>
        </p:spPr>
        <p:txBody>
          <a:bodyPr/>
          <a:lstStyle>
            <a:lvl1pPr algn="ctr">
              <a:defRPr/>
            </a:lvl1pPr>
          </a:lstStyle>
          <a:p>
            <a:fld id="{96EE5274-E604-4F26-A318-77B63FEA4A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63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400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276600" y="6492875"/>
            <a:ext cx="2133600" cy="365125"/>
          </a:xfrm>
        </p:spPr>
        <p:txBody>
          <a:bodyPr/>
          <a:lstStyle>
            <a:lvl1pPr algn="ctr">
              <a:defRPr/>
            </a:lvl1pPr>
          </a:lstStyle>
          <a:p>
            <a:fld id="{96EE5274-E604-4F26-A318-77B63FEA4A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1202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lus Bullets">
    <p:spTree>
      <p:nvGrpSpPr>
        <p:cNvPr id="1" name=""/>
        <p:cNvGrpSpPr/>
        <p:nvPr/>
      </p:nvGrpSpPr>
      <p:grpSpPr>
        <a:xfrm>
          <a:off x="0" y="0"/>
          <a:ext cx="0" cy="0"/>
          <a:chOff x="0" y="0"/>
          <a:chExt cx="0" cy="0"/>
        </a:xfrm>
      </p:grpSpPr>
      <p:sp>
        <p:nvSpPr>
          <p:cNvPr id="5" name="Footer Placeholder 4"/>
          <p:cNvSpPr txBox="1">
            <a:spLocks/>
          </p:cNvSpPr>
          <p:nvPr userDrawn="1"/>
        </p:nvSpPr>
        <p:spPr>
          <a:xfrm>
            <a:off x="3429000" y="6356350"/>
            <a:ext cx="2895600" cy="365125"/>
          </a:xfrm>
          <a:prstGeom prst="rect">
            <a:avLst/>
          </a:prstGeom>
        </p:spPr>
        <p:txBody>
          <a:bodyPr anchor="ctr"/>
          <a:lstStyle>
            <a:lvl1pPr algn="ctr">
              <a:defRPr sz="1200">
                <a:solidFill>
                  <a:schemeClr val="tx1">
                    <a:tint val="75000"/>
                  </a:schemeClr>
                </a:solidFill>
              </a:defRPr>
            </a:lvl1pPr>
          </a:lstStyle>
          <a:p>
            <a:pPr fontAlgn="auto">
              <a:spcBef>
                <a:spcPts val="0"/>
              </a:spcBef>
              <a:spcAft>
                <a:spcPts val="0"/>
              </a:spcAft>
              <a:defRPr/>
            </a:pPr>
            <a:r>
              <a:rPr lang="en-US" dirty="0">
                <a:latin typeface="+mn-lt"/>
                <a:ea typeface="+mn-ea"/>
                <a:cs typeface="+mn-cs"/>
              </a:rPr>
              <a:t>©2013 COMPASS4CUs,LLC</a:t>
            </a:r>
          </a:p>
        </p:txBody>
      </p:sp>
      <p:sp>
        <p:nvSpPr>
          <p:cNvPr id="6" name="Slide Number Placeholder 5"/>
          <p:cNvSpPr txBox="1">
            <a:spLocks/>
          </p:cNvSpPr>
          <p:nvPr userDrawn="1"/>
        </p:nvSpPr>
        <p:spPr>
          <a:xfrm>
            <a:off x="6553200" y="6356350"/>
            <a:ext cx="2133600" cy="365125"/>
          </a:xfrm>
          <a:prstGeom prst="rect">
            <a:avLst/>
          </a:prstGeom>
        </p:spPr>
        <p:txBody>
          <a:bodyPr anchor="ctr"/>
          <a:lstStyle>
            <a:lvl1pPr algn="r">
              <a:defRPr sz="1200">
                <a:solidFill>
                  <a:schemeClr val="tx1">
                    <a:tint val="75000"/>
                  </a:schemeClr>
                </a:solidFill>
              </a:defRPr>
            </a:lvl1pPr>
          </a:lstStyle>
          <a:p>
            <a:pPr fontAlgn="auto">
              <a:spcBef>
                <a:spcPts val="0"/>
              </a:spcBef>
              <a:spcAft>
                <a:spcPts val="0"/>
              </a:spcAft>
              <a:defRPr/>
            </a:pPr>
            <a:fld id="{9721651D-0602-4497-AC02-083FC03DBF05}" type="slidenum">
              <a:rPr lang="en-US" smtClean="0">
                <a:latin typeface="+mn-lt"/>
                <a:ea typeface="+mn-ea"/>
                <a:cs typeface="+mn-cs"/>
              </a:rPr>
              <a:pPr fontAlgn="auto">
                <a:spcBef>
                  <a:spcPts val="0"/>
                </a:spcBef>
                <a:spcAft>
                  <a:spcPts val="0"/>
                </a:spcAft>
                <a:defRPr/>
              </a:pPr>
              <a:t>‹#›</a:t>
            </a:fld>
            <a:endParaRPr lang="en-US" dirty="0">
              <a:latin typeface="+mn-lt"/>
              <a:ea typeface="+mn-ea"/>
              <a:cs typeface="+mn-cs"/>
            </a:endParaRPr>
          </a:p>
        </p:txBody>
      </p:sp>
      <p:sp>
        <p:nvSpPr>
          <p:cNvPr id="14" name="Content Placeholder 13"/>
          <p:cNvSpPr>
            <a:spLocks noGrp="1"/>
          </p:cNvSpPr>
          <p:nvPr>
            <p:ph sz="quarter" idx="13"/>
          </p:nvPr>
        </p:nvSpPr>
        <p:spPr>
          <a:xfrm>
            <a:off x="1066800" y="1600200"/>
            <a:ext cx="7086600" cy="4267200"/>
          </a:xfr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p:txBody>
          <a:bodyPr/>
          <a:lstStyle>
            <a:lvl1pPr>
              <a:defRPr sz="3200" b="1">
                <a:latin typeface="Arial" pitchFamily="34" charset="0"/>
                <a:cs typeface="Arial" pitchFamily="34" charset="0"/>
              </a:defRPr>
            </a:lvl1pPr>
          </a:lstStyle>
          <a:p>
            <a:r>
              <a:rPr lang="en-US" dirty="0"/>
              <a:t>Click to edit Master title style</a:t>
            </a:r>
          </a:p>
        </p:txBody>
      </p:sp>
      <p:sp>
        <p:nvSpPr>
          <p:cNvPr id="8" name="Footer Placeholder 3"/>
          <p:cNvSpPr>
            <a:spLocks noGrp="1"/>
          </p:cNvSpPr>
          <p:nvPr>
            <p:ph type="ftr" sz="quarter" idx="15"/>
          </p:nvPr>
        </p:nvSpPr>
        <p:spPr/>
        <p:txBody>
          <a:bodyPr/>
          <a:lstStyle>
            <a:lvl1pPr>
              <a:defRPr/>
            </a:lvl1pPr>
          </a:lstStyle>
          <a:p>
            <a:pPr>
              <a:defRPr/>
            </a:pPr>
            <a:endParaRPr lang="en-US"/>
          </a:p>
        </p:txBody>
      </p:sp>
      <p:sp>
        <p:nvSpPr>
          <p:cNvPr id="9" name="Slide Number Placeholder 4"/>
          <p:cNvSpPr>
            <a:spLocks noGrp="1"/>
          </p:cNvSpPr>
          <p:nvPr>
            <p:ph type="sldNum" sz="quarter" idx="16"/>
          </p:nvPr>
        </p:nvSpPr>
        <p:spPr/>
        <p:txBody>
          <a:bodyPr/>
          <a:lstStyle>
            <a:lvl1pPr>
              <a:defRPr/>
            </a:lvl1pPr>
          </a:lstStyle>
          <a:p>
            <a:pPr>
              <a:defRPr/>
            </a:pPr>
            <a:fld id="{2D370826-98C3-4D64-BFF0-B4622DCED74A}" type="slidenum">
              <a:rPr lang="en-US"/>
              <a:pPr>
                <a:defRPr/>
              </a:pPr>
              <a:t>‹#›</a:t>
            </a:fld>
            <a:endParaRPr lang="en-US" dirty="0"/>
          </a:p>
        </p:txBody>
      </p:sp>
    </p:spTree>
    <p:extLst>
      <p:ext uri="{BB962C8B-B14F-4D97-AF65-F5344CB8AC3E}">
        <p14:creationId xmlns:p14="http://schemas.microsoft.com/office/powerpoint/2010/main" val="382463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3600" b="0">
                <a:solidFill>
                  <a:srgbClr val="C00000"/>
                </a:solidFill>
                <a:latin typeface="+mn-lt"/>
              </a:defRPr>
            </a:lvl1pPr>
            <a:lvl2pPr>
              <a:defRPr sz="3200">
                <a:latin typeface="+mn-lt"/>
              </a:defRPr>
            </a:lvl2pPr>
            <a:lvl3pPr>
              <a:defRPr sz="2800">
                <a:latin typeface="+mn-lt"/>
              </a:defRPr>
            </a:lvl3pPr>
            <a:lvl4pPr>
              <a:defRPr sz="2400">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581400" y="6479928"/>
            <a:ext cx="2133600" cy="365125"/>
          </a:xfrm>
        </p:spPr>
        <p:txBody>
          <a:bodyPr/>
          <a:lstStyle>
            <a:lvl1pPr algn="ctr">
              <a:defRPr baseline="0">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636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81400" y="6471136"/>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24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3581400" y="6460637"/>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62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3505200" y="6477243"/>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48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panose="020F050202020403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a:xfrm>
            <a:off x="3522786" y="6462344"/>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564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29000" y="6471136"/>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75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3575050" y="6479931"/>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941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3468688" y="6489944"/>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370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352800" y="64928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6EE5274-E604-4F26-A318-77B63FEA4A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840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b="1" kern="1200">
          <a:solidFill>
            <a:schemeClr val="tx1"/>
          </a:solidFill>
          <a:latin typeface="Eurostile" pitchFamily="34" charset="0"/>
          <a:ea typeface="+mj-ea"/>
          <a:cs typeface="+mj-cs"/>
        </a:defRPr>
      </a:lvl1pPr>
    </p:titleStyle>
    <p:bodyStyle>
      <a:lvl1pPr marL="457200" indent="-457200" algn="l" defTabSz="914400" rtl="0" eaLnBrk="1" latinLnBrk="0" hangingPunct="1">
        <a:spcBef>
          <a:spcPct val="20000"/>
        </a:spcBef>
        <a:buFont typeface="Wingdings" panose="05000000000000000000" pitchFamily="2" charset="2"/>
        <a:buChar char="Ø"/>
        <a:defRPr sz="3200" b="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ncua.gov/Legal/GuidesEtc/GuidesManuals/OCP_FairLendingGuide.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www.ncua.gov/Legal/GuidesEtc/GuidesManuals/Fair-Lending-Compliance-Best-Practices-FCU.pdf" TargetMode="External"/><Relationship Id="rId4" Type="http://schemas.openxmlformats.org/officeDocument/2006/relationships/hyperlink" Target="https://www.ncua.gov/Legal/GuidesEtc/GuidesManuals/NCUA-Fair-Lending-Compliance-Program-FAQs.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onsumerfinance.gov/policy-compliance/guidance/implementation-guidance/hmda-implementation/"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www.ecfr.gov/cgi-bin/text-idx?SID=bfc588830c223db9f7059325b724713d&amp;mc=true&amp;tpl=/ecfrbrowse/Title12/12CVIIsubchapA.tp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ncua.gov/Legal/Documents/Regulatory%20Alerts/RA2016-04-Enclosure-Complying-with-Changes-Military-Lending.pdf"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www.ncua.gov/Resources/Documents/LCU2009-12.pdf"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ktatlock@cusn.com" TargetMode="External"/><Relationship Id="rId2" Type="http://schemas.openxmlformats.org/officeDocument/2006/relationships/notesSlide" Target="../notesSlides/notesSlide72.xml"/><Relationship Id="rId1" Type="http://schemas.openxmlformats.org/officeDocument/2006/relationships/slideLayout" Target="../slideLayouts/slideLayout8.xml"/><Relationship Id="rId4" Type="http://schemas.openxmlformats.org/officeDocument/2006/relationships/hyperlink" Target="http://compliance.cusn.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315200" cy="4343400"/>
          </a:xfrm>
        </p:spPr>
        <p:txBody>
          <a:bodyPr>
            <a:normAutofit/>
          </a:bodyPr>
          <a:lstStyle/>
          <a:p>
            <a:pPr algn="ctr"/>
            <a:r>
              <a:rPr lang="en-US" sz="4800" cap="none" dirty="0">
                <a:latin typeface="Calibri" panose="020F0502020204030204" pitchFamily="34" charset="0"/>
              </a:rPr>
              <a:t>Lending Laws &amp; Regulations</a:t>
            </a:r>
          </a:p>
        </p:txBody>
      </p:sp>
      <p:sp>
        <p:nvSpPr>
          <p:cNvPr id="3" name="Subtitle 2"/>
          <p:cNvSpPr>
            <a:spLocks noGrp="1"/>
          </p:cNvSpPr>
          <p:nvPr>
            <p:ph type="subTitle" idx="1"/>
          </p:nvPr>
        </p:nvSpPr>
        <p:spPr>
          <a:xfrm>
            <a:off x="1143000" y="5105400"/>
            <a:ext cx="6400800" cy="990600"/>
          </a:xfrm>
        </p:spPr>
        <p:txBody>
          <a:bodyPr>
            <a:noAutofit/>
          </a:bodyPr>
          <a:lstStyle/>
          <a:p>
            <a:pPr algn="ctr"/>
            <a:r>
              <a:rPr lang="en-US" sz="2800" dirty="0">
                <a:solidFill>
                  <a:schemeClr val="tx1">
                    <a:lumMod val="65000"/>
                    <a:lumOff val="35000"/>
                  </a:schemeClr>
                </a:solidFill>
                <a:latin typeface="Calibri" panose="020F0502020204030204" pitchFamily="34" charset="0"/>
              </a:rPr>
              <a:t>2017 South Texas Credit Union Conference</a:t>
            </a:r>
          </a:p>
          <a:p>
            <a:pPr algn="ctr"/>
            <a:r>
              <a:rPr lang="en-US" sz="2800" dirty="0">
                <a:solidFill>
                  <a:schemeClr val="tx1">
                    <a:lumMod val="65000"/>
                    <a:lumOff val="35000"/>
                  </a:schemeClr>
                </a:solidFill>
                <a:latin typeface="Calibri" panose="020F0502020204030204" pitchFamily="34" charset="0"/>
              </a:rPr>
              <a:t>November 3, 2017</a:t>
            </a:r>
          </a:p>
        </p:txBody>
      </p:sp>
    </p:spTree>
    <p:extLst>
      <p:ext uri="{BB962C8B-B14F-4D97-AF65-F5344CB8AC3E}">
        <p14:creationId xmlns:p14="http://schemas.microsoft.com/office/powerpoint/2010/main" val="238240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Fair Lending Prohibited Practices</a:t>
            </a:r>
          </a:p>
        </p:txBody>
      </p:sp>
      <p:sp>
        <p:nvSpPr>
          <p:cNvPr id="4" name="Content Placeholder 3"/>
          <p:cNvSpPr>
            <a:spLocks noGrp="1"/>
          </p:cNvSpPr>
          <p:nvPr>
            <p:ph idx="1"/>
          </p:nvPr>
        </p:nvSpPr>
        <p:spPr/>
        <p:txBody>
          <a:bodyPr/>
          <a:lstStyle/>
          <a:p>
            <a:r>
              <a:rPr lang="en-US" dirty="0"/>
              <a:t>Varying terms of credit</a:t>
            </a:r>
          </a:p>
          <a:p>
            <a:r>
              <a:rPr lang="en-US" dirty="0"/>
              <a:t>Using different standards to evaluate collateral</a:t>
            </a:r>
          </a:p>
          <a:p>
            <a:r>
              <a:rPr lang="en-US" dirty="0"/>
              <a:t>Treating borrowers differently in servicing or collecting a loan</a:t>
            </a:r>
          </a:p>
          <a:p>
            <a:r>
              <a:rPr lang="en-US" dirty="0"/>
              <a:t>Engaging in advertising that indicates discrimination</a:t>
            </a:r>
          </a:p>
        </p:txBody>
      </p:sp>
      <p:sp>
        <p:nvSpPr>
          <p:cNvPr id="3" name="Slide Number Placeholder 2"/>
          <p:cNvSpPr>
            <a:spLocks noGrp="1"/>
          </p:cNvSpPr>
          <p:nvPr>
            <p:ph type="sldNum" sz="quarter" idx="12"/>
          </p:nvPr>
        </p:nvSpPr>
        <p:spPr/>
        <p:txBody>
          <a:bodyPr/>
          <a:lstStyle/>
          <a:p>
            <a:fld id="{8BF025C6-A5E6-476E-A34D-EF6730EB385C}" type="slidenum">
              <a:rPr lang="en-US" smtClean="0"/>
              <a:pPr/>
              <a:t>10</a:t>
            </a:fld>
            <a:endParaRPr lang="en-US" dirty="0"/>
          </a:p>
        </p:txBody>
      </p:sp>
    </p:spTree>
    <p:extLst>
      <p:ext uri="{BB962C8B-B14F-4D97-AF65-F5344CB8AC3E}">
        <p14:creationId xmlns:p14="http://schemas.microsoft.com/office/powerpoint/2010/main" val="268859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Fair Lending Prohibited Practices</a:t>
            </a:r>
          </a:p>
        </p:txBody>
      </p:sp>
      <p:sp>
        <p:nvSpPr>
          <p:cNvPr id="4" name="Content Placeholder 3"/>
          <p:cNvSpPr>
            <a:spLocks noGrp="1"/>
          </p:cNvSpPr>
          <p:nvPr>
            <p:ph idx="1"/>
          </p:nvPr>
        </p:nvSpPr>
        <p:spPr/>
        <p:txBody>
          <a:bodyPr>
            <a:normAutofit/>
          </a:bodyPr>
          <a:lstStyle/>
          <a:p>
            <a:r>
              <a:rPr lang="en-US" dirty="0"/>
              <a:t>A lender may not discriminate because of the characteristics of:</a:t>
            </a:r>
          </a:p>
          <a:p>
            <a:pPr lvl="1"/>
            <a:r>
              <a:rPr lang="en-US" dirty="0"/>
              <a:t>Any person involved in the transaction</a:t>
            </a:r>
          </a:p>
          <a:p>
            <a:pPr lvl="1"/>
            <a:r>
              <a:rPr lang="en-US" dirty="0"/>
              <a:t>Any person associated with a person involved in the transaction</a:t>
            </a:r>
          </a:p>
          <a:p>
            <a:pPr lvl="1"/>
            <a:r>
              <a:rPr lang="en-US" dirty="0"/>
              <a:t>Residents of the property being financed</a:t>
            </a:r>
          </a:p>
          <a:p>
            <a:pPr lvl="1"/>
            <a:r>
              <a:rPr lang="en-US" dirty="0"/>
              <a:t>The neighborhood of property being financed</a:t>
            </a:r>
          </a:p>
        </p:txBody>
      </p:sp>
      <p:sp>
        <p:nvSpPr>
          <p:cNvPr id="3" name="Slide Number Placeholder 2"/>
          <p:cNvSpPr>
            <a:spLocks noGrp="1"/>
          </p:cNvSpPr>
          <p:nvPr>
            <p:ph type="sldNum" sz="quarter" idx="12"/>
          </p:nvPr>
        </p:nvSpPr>
        <p:spPr/>
        <p:txBody>
          <a:bodyPr/>
          <a:lstStyle/>
          <a:p>
            <a:fld id="{8BF025C6-A5E6-476E-A34D-EF6730EB385C}" type="slidenum">
              <a:rPr lang="en-US" smtClean="0"/>
              <a:pPr/>
              <a:t>11</a:t>
            </a:fld>
            <a:endParaRPr lang="en-US" dirty="0"/>
          </a:p>
        </p:txBody>
      </p:sp>
    </p:spTree>
    <p:extLst>
      <p:ext uri="{BB962C8B-B14F-4D97-AF65-F5344CB8AC3E}">
        <p14:creationId xmlns:p14="http://schemas.microsoft.com/office/powerpoint/2010/main" val="306970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280318"/>
            <a:ext cx="7696200" cy="1143000"/>
          </a:xfrm>
        </p:spPr>
        <p:txBody>
          <a:bodyPr>
            <a:noAutofit/>
          </a:bodyPr>
          <a:lstStyle/>
          <a:p>
            <a:r>
              <a:rPr lang="en-US" dirty="0"/>
              <a:t>Regulation B Notification of Action Taken</a:t>
            </a:r>
          </a:p>
        </p:txBody>
      </p:sp>
      <p:sp>
        <p:nvSpPr>
          <p:cNvPr id="64515" name="Rectangle 3"/>
          <p:cNvSpPr>
            <a:spLocks noGrp="1" noChangeArrowheads="1"/>
          </p:cNvSpPr>
          <p:nvPr>
            <p:ph idx="1"/>
          </p:nvPr>
        </p:nvSpPr>
        <p:spPr>
          <a:xfrm>
            <a:off x="228600" y="1600200"/>
            <a:ext cx="8686800" cy="4525963"/>
          </a:xfrm>
        </p:spPr>
        <p:txBody>
          <a:bodyPr>
            <a:normAutofit lnSpcReduction="10000"/>
          </a:bodyPr>
          <a:lstStyle/>
          <a:p>
            <a:r>
              <a:rPr lang="en-US" b="1" dirty="0"/>
              <a:t>Timeframe for notification of action taken</a:t>
            </a:r>
          </a:p>
          <a:p>
            <a:pPr lvl="1"/>
            <a:r>
              <a:rPr lang="en-US" dirty="0"/>
              <a:t>30 days – approval, counteroffer, adverse action</a:t>
            </a:r>
          </a:p>
          <a:p>
            <a:pPr lvl="1"/>
            <a:r>
              <a:rPr lang="en-US" dirty="0"/>
              <a:t>30 days – adverse action on incomplete application</a:t>
            </a:r>
          </a:p>
          <a:p>
            <a:pPr lvl="1"/>
            <a:r>
              <a:rPr lang="en-US" dirty="0"/>
              <a:t>30 days – adverse action taken on existing account</a:t>
            </a:r>
          </a:p>
          <a:p>
            <a:pPr lvl="1"/>
            <a:r>
              <a:rPr lang="en-US" dirty="0"/>
              <a:t>90 days – after notification of counteroffer if not accepted</a:t>
            </a:r>
          </a:p>
        </p:txBody>
      </p:sp>
      <p:sp>
        <p:nvSpPr>
          <p:cNvPr id="2" name="Slide Number Placeholder 1"/>
          <p:cNvSpPr>
            <a:spLocks noGrp="1"/>
          </p:cNvSpPr>
          <p:nvPr>
            <p:ph type="sldNum" sz="quarter" idx="12"/>
          </p:nvPr>
        </p:nvSpPr>
        <p:spPr/>
        <p:txBody>
          <a:bodyPr/>
          <a:lstStyle/>
          <a:p>
            <a:fld id="{96EE5274-E604-4F26-A318-77B63FEA4AEC}" type="slidenum">
              <a:rPr lang="en-US" smtClean="0"/>
              <a:t>12</a:t>
            </a:fld>
            <a:endParaRPr lang="en-US"/>
          </a:p>
        </p:txBody>
      </p:sp>
    </p:spTree>
    <p:extLst>
      <p:ext uri="{BB962C8B-B14F-4D97-AF65-F5344CB8AC3E}">
        <p14:creationId xmlns:p14="http://schemas.microsoft.com/office/powerpoint/2010/main" val="335724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3035"/>
          </a:xfrm>
        </p:spPr>
        <p:txBody>
          <a:bodyPr/>
          <a:lstStyle/>
          <a:p>
            <a:r>
              <a:rPr lang="en-US" b="1" dirty="0"/>
              <a:t>Adverse Action Notice</a:t>
            </a:r>
          </a:p>
        </p:txBody>
      </p:sp>
      <p:sp>
        <p:nvSpPr>
          <p:cNvPr id="3" name="Content Placeholder 2"/>
          <p:cNvSpPr>
            <a:spLocks noGrp="1"/>
          </p:cNvSpPr>
          <p:nvPr>
            <p:ph idx="1"/>
          </p:nvPr>
        </p:nvSpPr>
        <p:spPr>
          <a:xfrm>
            <a:off x="228600" y="1246436"/>
            <a:ext cx="8458200" cy="5233492"/>
          </a:xfrm>
        </p:spPr>
        <p:txBody>
          <a:bodyPr>
            <a:normAutofit fontScale="92500" lnSpcReduction="20000"/>
          </a:bodyPr>
          <a:lstStyle/>
          <a:p>
            <a:r>
              <a:rPr lang="en-US" dirty="0"/>
              <a:t>Statement of action taken</a:t>
            </a:r>
          </a:p>
          <a:p>
            <a:r>
              <a:rPr lang="en-US" dirty="0"/>
              <a:t>Name and address of credit union</a:t>
            </a:r>
          </a:p>
          <a:p>
            <a:r>
              <a:rPr lang="en-US" dirty="0"/>
              <a:t>ECOA Notice</a:t>
            </a:r>
          </a:p>
          <a:p>
            <a:r>
              <a:rPr lang="en-US" dirty="0"/>
              <a:t>Name and address of federal agency that administers compliance</a:t>
            </a:r>
          </a:p>
          <a:p>
            <a:pPr lvl="1"/>
            <a:r>
              <a:rPr lang="en-US" dirty="0"/>
              <a:t>Federal Credit Unions – NCUA Office of Consumer Protection</a:t>
            </a:r>
          </a:p>
          <a:p>
            <a:pPr lvl="1"/>
            <a:r>
              <a:rPr lang="en-US" dirty="0"/>
              <a:t>State Credit Unions - FTC</a:t>
            </a:r>
          </a:p>
          <a:p>
            <a:r>
              <a:rPr lang="en-US" dirty="0"/>
              <a:t>Either statement of specific reasons for action or a disclosure of applicant’s rights to a statement of specific reasons</a:t>
            </a:r>
          </a:p>
          <a:p>
            <a:endParaRPr lang="en-US" dirty="0"/>
          </a:p>
        </p:txBody>
      </p:sp>
      <p:sp>
        <p:nvSpPr>
          <p:cNvPr id="4" name="Slide Number Placeholder 3"/>
          <p:cNvSpPr>
            <a:spLocks noGrp="1"/>
          </p:cNvSpPr>
          <p:nvPr>
            <p:ph type="sldNum" sz="quarter" idx="12"/>
          </p:nvPr>
        </p:nvSpPr>
        <p:spPr/>
        <p:txBody>
          <a:bodyPr/>
          <a:lstStyle/>
          <a:p>
            <a:fld id="{98F9B564-3598-AA43-BE9F-E6FF7C3C253B}" type="slidenum">
              <a:rPr lang="en-US" smtClean="0"/>
              <a:pPr/>
              <a:t>13</a:t>
            </a:fld>
            <a:endParaRPr lang="en-US" dirty="0"/>
          </a:p>
        </p:txBody>
      </p:sp>
    </p:spTree>
    <p:extLst>
      <p:ext uri="{BB962C8B-B14F-4D97-AF65-F5344CB8AC3E}">
        <p14:creationId xmlns:p14="http://schemas.microsoft.com/office/powerpoint/2010/main" val="404917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Housing Act</a:t>
            </a:r>
          </a:p>
        </p:txBody>
      </p:sp>
      <p:sp>
        <p:nvSpPr>
          <p:cNvPr id="3" name="Content Placeholder 2"/>
          <p:cNvSpPr>
            <a:spLocks noGrp="1"/>
          </p:cNvSpPr>
          <p:nvPr>
            <p:ph idx="1"/>
          </p:nvPr>
        </p:nvSpPr>
        <p:spPr/>
        <p:txBody>
          <a:bodyPr>
            <a:normAutofit fontScale="92500" lnSpcReduction="20000"/>
          </a:bodyPr>
          <a:lstStyle/>
          <a:p>
            <a:r>
              <a:rPr lang="en-US" sz="3900" dirty="0"/>
              <a:t>Prohibited activities</a:t>
            </a:r>
          </a:p>
          <a:p>
            <a:pPr lvl="1"/>
            <a:r>
              <a:rPr lang="en-US" dirty="0"/>
              <a:t>Racial steering</a:t>
            </a:r>
          </a:p>
          <a:p>
            <a:pPr lvl="1"/>
            <a:r>
              <a:rPr lang="en-US" dirty="0"/>
              <a:t>Redlining</a:t>
            </a:r>
          </a:p>
          <a:p>
            <a:pPr lvl="1"/>
            <a:r>
              <a:rPr lang="en-US" dirty="0"/>
              <a:t>Excessively low appraisals</a:t>
            </a:r>
          </a:p>
          <a:p>
            <a:pPr lvl="1"/>
            <a:r>
              <a:rPr lang="en-US" dirty="0"/>
              <a:t>Racially exclusive image</a:t>
            </a:r>
          </a:p>
          <a:p>
            <a:pPr lvl="1"/>
            <a:r>
              <a:rPr lang="en-US" dirty="0"/>
              <a:t>Discouraging applications</a:t>
            </a:r>
          </a:p>
          <a:p>
            <a:pPr lvl="1"/>
            <a:r>
              <a:rPr lang="en-US" dirty="0"/>
              <a:t>Excessively burdensome standards</a:t>
            </a:r>
          </a:p>
          <a:p>
            <a:pPr lvl="1"/>
            <a:r>
              <a:rPr lang="en-US" dirty="0"/>
              <a:t>Onerous terms and conditions</a:t>
            </a:r>
          </a:p>
          <a:p>
            <a:pPr lvl="1"/>
            <a:r>
              <a:rPr lang="en-US" dirty="0"/>
              <a:t>Practices that discriminate against women</a:t>
            </a:r>
          </a:p>
        </p:txBody>
      </p:sp>
      <p:sp>
        <p:nvSpPr>
          <p:cNvPr id="4" name="Slide Number Placeholder 3"/>
          <p:cNvSpPr>
            <a:spLocks noGrp="1"/>
          </p:cNvSpPr>
          <p:nvPr>
            <p:ph type="sldNum" sz="quarter" idx="12"/>
          </p:nvPr>
        </p:nvSpPr>
        <p:spPr/>
        <p:txBody>
          <a:bodyPr/>
          <a:lstStyle/>
          <a:p>
            <a:fld id="{96EE5274-E604-4F26-A318-77B63FEA4AEC}" type="slidenum">
              <a:rPr lang="en-US" smtClean="0"/>
              <a:t>14</a:t>
            </a:fld>
            <a:endParaRPr lang="en-US"/>
          </a:p>
        </p:txBody>
      </p:sp>
    </p:spTree>
    <p:extLst>
      <p:ext uri="{BB962C8B-B14F-4D97-AF65-F5344CB8AC3E}">
        <p14:creationId xmlns:p14="http://schemas.microsoft.com/office/powerpoint/2010/main" val="228037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Nondiscriminatory Advertising</a:t>
            </a:r>
          </a:p>
        </p:txBody>
      </p:sp>
      <p:sp>
        <p:nvSpPr>
          <p:cNvPr id="3" name="Content Placeholder 2"/>
          <p:cNvSpPr>
            <a:spLocks noGrp="1"/>
          </p:cNvSpPr>
          <p:nvPr>
            <p:ph idx="1"/>
          </p:nvPr>
        </p:nvSpPr>
        <p:spPr/>
        <p:txBody>
          <a:bodyPr/>
          <a:lstStyle/>
          <a:p>
            <a:r>
              <a:rPr lang="en-US" dirty="0"/>
              <a:t>Regulation B &amp; FHA</a:t>
            </a:r>
          </a:p>
          <a:p>
            <a:pPr lvl="1"/>
            <a:r>
              <a:rPr lang="en-US" dirty="0"/>
              <a:t>Use pictures of people of various:</a:t>
            </a:r>
          </a:p>
          <a:p>
            <a:pPr lvl="2"/>
            <a:r>
              <a:rPr lang="en-US" dirty="0"/>
              <a:t>Races</a:t>
            </a:r>
          </a:p>
          <a:p>
            <a:pPr lvl="2"/>
            <a:r>
              <a:rPr lang="en-US" dirty="0"/>
              <a:t>National origins</a:t>
            </a:r>
          </a:p>
          <a:p>
            <a:pPr lvl="2"/>
            <a:r>
              <a:rPr lang="en-US" dirty="0"/>
              <a:t>Ages</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t>15</a:t>
            </a:fld>
            <a:endParaRPr lang="en-US"/>
          </a:p>
        </p:txBody>
      </p:sp>
    </p:spTree>
    <p:extLst>
      <p:ext uri="{BB962C8B-B14F-4D97-AF65-F5344CB8AC3E}">
        <p14:creationId xmlns:p14="http://schemas.microsoft.com/office/powerpoint/2010/main" val="28284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Housing Act</a:t>
            </a:r>
          </a:p>
        </p:txBody>
      </p:sp>
      <p:sp>
        <p:nvSpPr>
          <p:cNvPr id="3" name="Content Placeholder 2"/>
          <p:cNvSpPr>
            <a:spLocks noGrp="1"/>
          </p:cNvSpPr>
          <p:nvPr>
            <p:ph idx="1"/>
          </p:nvPr>
        </p:nvSpPr>
        <p:spPr/>
        <p:txBody>
          <a:bodyPr/>
          <a:lstStyle/>
          <a:p>
            <a:r>
              <a:rPr lang="en-US" dirty="0"/>
              <a:t>Requires Fair Housing poster</a:t>
            </a:r>
          </a:p>
          <a:p>
            <a:r>
              <a:rPr lang="en-US" dirty="0"/>
              <a:t>Requires Equal Housing logo in real-estate related ads</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t>16</a:t>
            </a:fld>
            <a:endParaRPr lang="en-US"/>
          </a:p>
        </p:txBody>
      </p:sp>
      <p:pic>
        <p:nvPicPr>
          <p:cNvPr id="1026" name="Picture 2" descr="Image result for equal housing lender logo">
            <a:extLst>
              <a:ext uri="{FF2B5EF4-FFF2-40B4-BE49-F238E27FC236}">
                <a16:creationId xmlns:a16="http://schemas.microsoft.com/office/drawing/2014/main" id="{19BB155A-2A09-44AA-B76F-FAA122416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22479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2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1A96-6B28-4EB0-8AE5-BCA7DCE78062}"/>
              </a:ext>
            </a:extLst>
          </p:cNvPr>
          <p:cNvSpPr>
            <a:spLocks noGrp="1"/>
          </p:cNvSpPr>
          <p:nvPr>
            <p:ph type="title"/>
          </p:nvPr>
        </p:nvSpPr>
        <p:spPr>
          <a:xfrm>
            <a:off x="228600" y="381000"/>
            <a:ext cx="8229600" cy="748799"/>
          </a:xfrm>
        </p:spPr>
        <p:txBody>
          <a:bodyPr/>
          <a:lstStyle/>
          <a:p>
            <a:r>
              <a:rPr lang="en-US" dirty="0"/>
              <a:t>Fair Lending and the CFPB</a:t>
            </a:r>
          </a:p>
        </p:txBody>
      </p:sp>
      <p:sp>
        <p:nvSpPr>
          <p:cNvPr id="3" name="Content Placeholder 2">
            <a:extLst>
              <a:ext uri="{FF2B5EF4-FFF2-40B4-BE49-F238E27FC236}">
                <a16:creationId xmlns:a16="http://schemas.microsoft.com/office/drawing/2014/main" id="{CA107D49-E2F5-4126-9141-B99144315DCE}"/>
              </a:ext>
            </a:extLst>
          </p:cNvPr>
          <p:cNvSpPr>
            <a:spLocks noGrp="1"/>
          </p:cNvSpPr>
          <p:nvPr>
            <p:ph idx="1"/>
          </p:nvPr>
        </p:nvSpPr>
        <p:spPr>
          <a:xfrm>
            <a:off x="457200" y="1129800"/>
            <a:ext cx="8229600" cy="4996364"/>
          </a:xfrm>
        </p:spPr>
        <p:txBody>
          <a:bodyPr/>
          <a:lstStyle/>
          <a:p>
            <a:r>
              <a:rPr lang="en-US" dirty="0"/>
              <a:t>Hot button issue</a:t>
            </a:r>
          </a:p>
          <a:p>
            <a:r>
              <a:rPr lang="en-US" dirty="0"/>
              <a:t>Numerous enforcement actions</a:t>
            </a:r>
          </a:p>
        </p:txBody>
      </p:sp>
      <p:sp>
        <p:nvSpPr>
          <p:cNvPr id="4" name="Slide Number Placeholder 3">
            <a:extLst>
              <a:ext uri="{FF2B5EF4-FFF2-40B4-BE49-F238E27FC236}">
                <a16:creationId xmlns:a16="http://schemas.microsoft.com/office/drawing/2014/main" id="{F66CEAE2-57F4-430E-8B68-8F0BCCDA3FCB}"/>
              </a:ext>
            </a:extLst>
          </p:cNvPr>
          <p:cNvSpPr>
            <a:spLocks noGrp="1"/>
          </p:cNvSpPr>
          <p:nvPr>
            <p:ph type="sldNum" sz="quarter" idx="12"/>
          </p:nvPr>
        </p:nvSpPr>
        <p:spPr/>
        <p:txBody>
          <a:bodyPr/>
          <a:lstStyle/>
          <a:p>
            <a:fld id="{96EE5274-E604-4F26-A318-77B63FEA4AEC}" type="slidenum">
              <a:rPr lang="en-US" smtClean="0">
                <a:solidFill>
                  <a:prstClr val="black"/>
                </a:solidFill>
              </a:rPr>
              <a:pPr/>
              <a:t>17</a:t>
            </a:fld>
            <a:endParaRPr lang="en-US" dirty="0">
              <a:solidFill>
                <a:prstClr val="black"/>
              </a:solidFill>
            </a:endParaRPr>
          </a:p>
        </p:txBody>
      </p:sp>
      <p:pic>
        <p:nvPicPr>
          <p:cNvPr id="6" name="Picture 5">
            <a:extLst>
              <a:ext uri="{FF2B5EF4-FFF2-40B4-BE49-F238E27FC236}">
                <a16:creationId xmlns:a16="http://schemas.microsoft.com/office/drawing/2014/main" id="{7C822746-88C6-459B-8595-DE88A0350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144407"/>
            <a:ext cx="4263375" cy="3017520"/>
          </a:xfrm>
          <a:prstGeom prst="rect">
            <a:avLst/>
          </a:prstGeom>
        </p:spPr>
      </p:pic>
    </p:spTree>
    <p:extLst>
      <p:ext uri="{BB962C8B-B14F-4D97-AF65-F5344CB8AC3E}">
        <p14:creationId xmlns:p14="http://schemas.microsoft.com/office/powerpoint/2010/main" val="587073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Enforcement Actions</a:t>
            </a:r>
          </a:p>
        </p:txBody>
      </p:sp>
      <p:sp>
        <p:nvSpPr>
          <p:cNvPr id="3" name="Content Placeholder 2"/>
          <p:cNvSpPr>
            <a:spLocks noGrp="1"/>
          </p:cNvSpPr>
          <p:nvPr>
            <p:ph idx="1"/>
          </p:nvPr>
        </p:nvSpPr>
        <p:spPr/>
        <p:txBody>
          <a:bodyPr>
            <a:normAutofit fontScale="92500" lnSpcReduction="20000"/>
          </a:bodyPr>
          <a:lstStyle/>
          <a:p>
            <a:r>
              <a:rPr lang="en-US" dirty="0"/>
              <a:t>Fifth Third Bank</a:t>
            </a:r>
          </a:p>
          <a:p>
            <a:pPr lvl="1"/>
            <a:r>
              <a:rPr lang="en-US" dirty="0"/>
              <a:t>Indirect lending practices led to discrimination against African-American and Hispanic borrowers</a:t>
            </a:r>
          </a:p>
          <a:p>
            <a:pPr lvl="1"/>
            <a:r>
              <a:rPr lang="en-US" dirty="0"/>
              <a:t>$18 million in restitution</a:t>
            </a:r>
          </a:p>
          <a:p>
            <a:r>
              <a:rPr lang="en-US" dirty="0"/>
              <a:t>American Honda Corporation</a:t>
            </a:r>
          </a:p>
          <a:p>
            <a:pPr lvl="1"/>
            <a:r>
              <a:rPr lang="en-US" dirty="0"/>
              <a:t>Indirect lending practices led to discrimination against African-American, Hispanic, Asian and Pacific Islander borrowers</a:t>
            </a:r>
          </a:p>
          <a:p>
            <a:pPr lvl="1"/>
            <a:r>
              <a:rPr lang="en-US" dirty="0"/>
              <a:t>$24 million in restitution</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t>18</a:t>
            </a:fld>
            <a:endParaRPr lang="en-US" dirty="0"/>
          </a:p>
        </p:txBody>
      </p:sp>
    </p:spTree>
    <p:extLst>
      <p:ext uri="{BB962C8B-B14F-4D97-AF65-F5344CB8AC3E}">
        <p14:creationId xmlns:p14="http://schemas.microsoft.com/office/powerpoint/2010/main" val="301858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Enforcement Actions</a:t>
            </a:r>
          </a:p>
        </p:txBody>
      </p:sp>
      <p:sp>
        <p:nvSpPr>
          <p:cNvPr id="3" name="Content Placeholder 2"/>
          <p:cNvSpPr>
            <a:spLocks noGrp="1"/>
          </p:cNvSpPr>
          <p:nvPr>
            <p:ph idx="1"/>
          </p:nvPr>
        </p:nvSpPr>
        <p:spPr/>
        <p:txBody>
          <a:bodyPr/>
          <a:lstStyle/>
          <a:p>
            <a:r>
              <a:rPr lang="en-US" dirty="0"/>
              <a:t>BancorpSouth Bank</a:t>
            </a:r>
          </a:p>
          <a:p>
            <a:pPr lvl="1"/>
            <a:r>
              <a:rPr lang="en-US" dirty="0"/>
              <a:t>Redlining and discrimination against African-American and minority borrowers</a:t>
            </a:r>
          </a:p>
          <a:p>
            <a:pPr lvl="1"/>
            <a:r>
              <a:rPr lang="en-US" dirty="0"/>
              <a:t>$4 million in subsidies, $2.78 million in restitution, $3 million penalty</a:t>
            </a:r>
          </a:p>
          <a:p>
            <a:pPr lvl="1"/>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t>19</a:t>
            </a:fld>
            <a:endParaRPr lang="en-US" dirty="0"/>
          </a:p>
        </p:txBody>
      </p:sp>
    </p:spTree>
    <p:extLst>
      <p:ext uri="{BB962C8B-B14F-4D97-AF65-F5344CB8AC3E}">
        <p14:creationId xmlns:p14="http://schemas.microsoft.com/office/powerpoint/2010/main" val="325413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Calibri" panose="020F0502020204030204" pitchFamily="34" charset="0"/>
              </a:rPr>
              <a:t>Disclaime</a:t>
            </a:r>
            <a:r>
              <a:rPr lang="en-US" sz="4000" dirty="0"/>
              <a:t>r</a:t>
            </a:r>
          </a:p>
        </p:txBody>
      </p:sp>
      <p:sp>
        <p:nvSpPr>
          <p:cNvPr id="2" name="Content Placeholder 1"/>
          <p:cNvSpPr>
            <a:spLocks noGrp="1"/>
          </p:cNvSpPr>
          <p:nvPr>
            <p:ph idx="1"/>
          </p:nvPr>
        </p:nvSpPr>
        <p:spPr>
          <a:xfrm>
            <a:off x="457200" y="1981200"/>
            <a:ext cx="8229600" cy="4144963"/>
          </a:xfrm>
        </p:spPr>
        <p:txBody>
          <a:bodyPr>
            <a:normAutofit/>
          </a:bodyPr>
          <a:lstStyle/>
          <a:p>
            <a:pPr marL="0" indent="0">
              <a:buNone/>
            </a:pPr>
            <a:r>
              <a:rPr lang="en-US" sz="3200" dirty="0">
                <a:latin typeface="Calibri" panose="020F0502020204030204" pitchFamily="34" charset="0"/>
              </a:rPr>
              <a:t>This program is designed to provide accurate and authoritative information.  It is done with the express understanding that CU Service Network and its employees are not engaged in rendering legal advice.  If legal advice is required, consult an attorney.</a:t>
            </a:r>
          </a:p>
        </p:txBody>
      </p:sp>
      <p:sp>
        <p:nvSpPr>
          <p:cNvPr id="4" name="Slide Number Placeholder 3"/>
          <p:cNvSpPr>
            <a:spLocks noGrp="1"/>
          </p:cNvSpPr>
          <p:nvPr>
            <p:ph type="sldNum" sz="quarter" idx="12"/>
          </p:nvPr>
        </p:nvSpPr>
        <p:spPr/>
        <p:txBody>
          <a:bodyPr/>
          <a:lstStyle/>
          <a:p>
            <a:fld id="{96EE5274-E604-4F26-A318-77B63FEA4AEC}" type="slidenum">
              <a:rPr lang="en-US" smtClean="0"/>
              <a:pPr/>
              <a:t>2</a:t>
            </a:fld>
            <a:endParaRPr lang="en-US" dirty="0"/>
          </a:p>
        </p:txBody>
      </p:sp>
    </p:spTree>
    <p:extLst>
      <p:ext uri="{BB962C8B-B14F-4D97-AF65-F5344CB8AC3E}">
        <p14:creationId xmlns:p14="http://schemas.microsoft.com/office/powerpoint/2010/main" val="4156964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96243"/>
            <a:ext cx="8991600" cy="1143000"/>
          </a:xfrm>
        </p:spPr>
        <p:txBody>
          <a:bodyPr>
            <a:normAutofit/>
          </a:bodyPr>
          <a:lstStyle/>
          <a:p>
            <a:r>
              <a:rPr lang="en-US" dirty="0"/>
              <a:t>BankcorpSouth Enforcement Action</a:t>
            </a:r>
          </a:p>
        </p:txBody>
      </p:sp>
      <p:sp>
        <p:nvSpPr>
          <p:cNvPr id="3" name="Content Placeholder 2"/>
          <p:cNvSpPr>
            <a:spLocks noGrp="1"/>
          </p:cNvSpPr>
          <p:nvPr>
            <p:ph idx="1"/>
          </p:nvPr>
        </p:nvSpPr>
        <p:spPr>
          <a:xfrm>
            <a:off x="457200" y="1839243"/>
            <a:ext cx="8229600" cy="4286920"/>
          </a:xfrm>
        </p:spPr>
        <p:txBody>
          <a:bodyPr/>
          <a:lstStyle/>
          <a:p>
            <a:r>
              <a:rPr lang="en-US" dirty="0"/>
              <a:t>Targeted advertising and outreach</a:t>
            </a:r>
          </a:p>
          <a:p>
            <a:r>
              <a:rPr lang="en-US" dirty="0"/>
              <a:t>Support local partnerships</a:t>
            </a:r>
          </a:p>
          <a:p>
            <a:r>
              <a:rPr lang="en-US" dirty="0"/>
              <a:t>Put branches in high-minority areas</a:t>
            </a:r>
          </a:p>
          <a:p>
            <a:r>
              <a:rPr lang="en-US" dirty="0"/>
              <a:t>Extend credit offers</a:t>
            </a:r>
          </a:p>
          <a:p>
            <a:r>
              <a:rPr lang="en-US" dirty="0"/>
              <a:t>Treat applicants fairly</a:t>
            </a:r>
          </a:p>
        </p:txBody>
      </p:sp>
      <p:sp>
        <p:nvSpPr>
          <p:cNvPr id="4" name="Slide Number Placeholder 3"/>
          <p:cNvSpPr>
            <a:spLocks noGrp="1"/>
          </p:cNvSpPr>
          <p:nvPr>
            <p:ph type="sldNum" sz="quarter" idx="12"/>
          </p:nvPr>
        </p:nvSpPr>
        <p:spPr/>
        <p:txBody>
          <a:bodyPr/>
          <a:lstStyle/>
          <a:p>
            <a:fld id="{96EE5274-E604-4F26-A318-77B63FEA4AEC}" type="slidenum">
              <a:rPr lang="en-US" smtClean="0"/>
              <a:t>20</a:t>
            </a:fld>
            <a:endParaRPr lang="en-US" dirty="0"/>
          </a:p>
        </p:txBody>
      </p:sp>
    </p:spTree>
    <p:extLst>
      <p:ext uri="{BB962C8B-B14F-4D97-AF65-F5344CB8AC3E}">
        <p14:creationId xmlns:p14="http://schemas.microsoft.com/office/powerpoint/2010/main" val="3596065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62FB-D571-4B15-A7C1-579056FA728E}"/>
              </a:ext>
            </a:extLst>
          </p:cNvPr>
          <p:cNvSpPr>
            <a:spLocks noGrp="1"/>
          </p:cNvSpPr>
          <p:nvPr>
            <p:ph type="title"/>
          </p:nvPr>
        </p:nvSpPr>
        <p:spPr/>
        <p:txBody>
          <a:bodyPr/>
          <a:lstStyle/>
          <a:p>
            <a:r>
              <a:rPr lang="en-US" dirty="0"/>
              <a:t>Action Steps for Fair Lending Laws</a:t>
            </a:r>
          </a:p>
        </p:txBody>
      </p:sp>
      <p:sp>
        <p:nvSpPr>
          <p:cNvPr id="3" name="Content Placeholder 2">
            <a:extLst>
              <a:ext uri="{FF2B5EF4-FFF2-40B4-BE49-F238E27FC236}">
                <a16:creationId xmlns:a16="http://schemas.microsoft.com/office/drawing/2014/main" id="{16EC6675-EB14-456A-93E3-26E0A5FDD6C7}"/>
              </a:ext>
            </a:extLst>
          </p:cNvPr>
          <p:cNvSpPr>
            <a:spLocks noGrp="1"/>
          </p:cNvSpPr>
          <p:nvPr>
            <p:ph idx="1"/>
          </p:nvPr>
        </p:nvSpPr>
        <p:spPr/>
        <p:txBody>
          <a:bodyPr/>
          <a:lstStyle/>
          <a:p>
            <a:r>
              <a:rPr lang="en-US" dirty="0"/>
              <a:t>Review advertising/marketing collateral</a:t>
            </a:r>
          </a:p>
          <a:p>
            <a:r>
              <a:rPr lang="en-US" dirty="0"/>
              <a:t>Review Adverse Action Notice process</a:t>
            </a:r>
          </a:p>
          <a:p>
            <a:r>
              <a:rPr lang="en-US" dirty="0"/>
              <a:t>Conduct fair lending training</a:t>
            </a:r>
          </a:p>
          <a:p>
            <a:r>
              <a:rPr lang="en-US" dirty="0"/>
              <a:t>Do a fair lending review</a:t>
            </a:r>
          </a:p>
        </p:txBody>
      </p:sp>
      <p:sp>
        <p:nvSpPr>
          <p:cNvPr id="4" name="Slide Number Placeholder 3">
            <a:extLst>
              <a:ext uri="{FF2B5EF4-FFF2-40B4-BE49-F238E27FC236}">
                <a16:creationId xmlns:a16="http://schemas.microsoft.com/office/drawing/2014/main" id="{A6A27985-F5FF-4281-9129-C411371F35AA}"/>
              </a:ext>
            </a:extLst>
          </p:cNvPr>
          <p:cNvSpPr>
            <a:spLocks noGrp="1"/>
          </p:cNvSpPr>
          <p:nvPr>
            <p:ph type="sldNum" sz="quarter" idx="12"/>
          </p:nvPr>
        </p:nvSpPr>
        <p:spPr/>
        <p:txBody>
          <a:bodyPr/>
          <a:lstStyle/>
          <a:p>
            <a:fld id="{96EE5274-E604-4F26-A318-77B63FEA4AEC}" type="slidenum">
              <a:rPr lang="en-US" smtClean="0">
                <a:solidFill>
                  <a:prstClr val="black"/>
                </a:solidFill>
              </a:rPr>
              <a:pPr/>
              <a:t>21</a:t>
            </a:fld>
            <a:endParaRPr lang="en-US" dirty="0">
              <a:solidFill>
                <a:prstClr val="black"/>
              </a:solidFill>
            </a:endParaRPr>
          </a:p>
        </p:txBody>
      </p:sp>
      <p:pic>
        <p:nvPicPr>
          <p:cNvPr id="6" name="Picture 5">
            <a:extLst>
              <a:ext uri="{FF2B5EF4-FFF2-40B4-BE49-F238E27FC236}">
                <a16:creationId xmlns:a16="http://schemas.microsoft.com/office/drawing/2014/main" id="{54F426F6-F2F1-4F48-82BA-091997EE9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742726"/>
            <a:ext cx="2125214" cy="2560320"/>
          </a:xfrm>
          <a:prstGeom prst="rect">
            <a:avLst/>
          </a:prstGeom>
        </p:spPr>
      </p:pic>
    </p:spTree>
    <p:extLst>
      <p:ext uri="{BB962C8B-B14F-4D97-AF65-F5344CB8AC3E}">
        <p14:creationId xmlns:p14="http://schemas.microsoft.com/office/powerpoint/2010/main" val="116902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t>Regulation C and HMDA</a:t>
            </a:r>
            <a:endParaRPr lang="en-US" dirty="0"/>
          </a:p>
        </p:txBody>
      </p:sp>
      <p:sp>
        <p:nvSpPr>
          <p:cNvPr id="41987" name="Content Placeholder 2"/>
          <p:cNvSpPr>
            <a:spLocks noGrp="1"/>
          </p:cNvSpPr>
          <p:nvPr>
            <p:ph idx="1"/>
          </p:nvPr>
        </p:nvSpPr>
        <p:spPr/>
        <p:txBody>
          <a:bodyPr/>
          <a:lstStyle/>
          <a:p>
            <a:r>
              <a:rPr lang="en-US"/>
              <a:t>Citation 12 CFR 1003</a:t>
            </a:r>
          </a:p>
          <a:p>
            <a:r>
              <a:rPr lang="en-US"/>
              <a:t>Purpose</a:t>
            </a:r>
          </a:p>
          <a:p>
            <a:pPr lvl="1"/>
            <a:r>
              <a:rPr lang="en-US"/>
              <a:t>Determine if financial institutions are serving housing needs of communities</a:t>
            </a:r>
          </a:p>
          <a:p>
            <a:pPr lvl="1"/>
            <a:r>
              <a:rPr lang="en-US"/>
              <a:t>Help public officials target funds for assistance</a:t>
            </a:r>
          </a:p>
          <a:p>
            <a:pPr lvl="1"/>
            <a:r>
              <a:rPr lang="en-US"/>
              <a:t>Identify possible discriminatory lending patterns</a:t>
            </a:r>
          </a:p>
          <a:p>
            <a:endParaRPr lang="en-US" dirty="0"/>
          </a:p>
        </p:txBody>
      </p:sp>
      <p:sp>
        <p:nvSpPr>
          <p:cNvPr id="2" name="Slide Number Placeholder 1"/>
          <p:cNvSpPr>
            <a:spLocks noGrp="1"/>
          </p:cNvSpPr>
          <p:nvPr>
            <p:ph type="sldNum" sz="quarter" idx="12"/>
          </p:nvPr>
        </p:nvSpPr>
        <p:spPr/>
        <p:txBody>
          <a:bodyPr/>
          <a:lstStyle/>
          <a:p>
            <a:fld id="{8BF025C6-A5E6-476E-A34D-EF6730EB385C}" type="slidenum">
              <a:rPr lang="en-US" smtClean="0"/>
              <a:pPr/>
              <a:t>22</a:t>
            </a:fld>
            <a:endParaRPr lang="en-US" dirty="0"/>
          </a:p>
        </p:txBody>
      </p:sp>
    </p:spTree>
    <p:extLst>
      <p:ext uri="{BB962C8B-B14F-4D97-AF65-F5344CB8AC3E}">
        <p14:creationId xmlns:p14="http://schemas.microsoft.com/office/powerpoint/2010/main" val="63091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304800"/>
            <a:ext cx="8229600" cy="713035"/>
          </a:xfrm>
        </p:spPr>
        <p:txBody>
          <a:bodyPr/>
          <a:lstStyle/>
          <a:p>
            <a:r>
              <a:rPr lang="en-US" dirty="0"/>
              <a:t>Coverage Criteria for 2018</a:t>
            </a:r>
          </a:p>
        </p:txBody>
      </p:sp>
      <p:sp>
        <p:nvSpPr>
          <p:cNvPr id="45059" name="Content Placeholder 2"/>
          <p:cNvSpPr>
            <a:spLocks noGrp="1"/>
          </p:cNvSpPr>
          <p:nvPr>
            <p:ph idx="1"/>
          </p:nvPr>
        </p:nvSpPr>
        <p:spPr>
          <a:xfrm>
            <a:off x="152400" y="1017835"/>
            <a:ext cx="8534400" cy="5462093"/>
          </a:xfrm>
        </p:spPr>
        <p:txBody>
          <a:bodyPr>
            <a:normAutofit fontScale="92500" lnSpcReduction="20000"/>
          </a:bodyPr>
          <a:lstStyle/>
          <a:p>
            <a:r>
              <a:rPr lang="en-US" dirty="0"/>
              <a:t>Meets asset threshold as of December 31, 2017</a:t>
            </a:r>
          </a:p>
          <a:p>
            <a:r>
              <a:rPr lang="en-US" dirty="0"/>
              <a:t>Has home/branch office in MA/MSA</a:t>
            </a:r>
          </a:p>
          <a:p>
            <a:r>
              <a:rPr lang="en-US" dirty="0"/>
              <a:t>Made at least one home purchase loan/refinance of a home purchase loan secured by a first lien in preceding calendar year</a:t>
            </a:r>
          </a:p>
          <a:p>
            <a:r>
              <a:rPr lang="en-US" dirty="0"/>
              <a:t>Federally insured/regulated or mortgage loan insured/guaranteed by Federal agency or loan will be sold to FNMA or FHLMC</a:t>
            </a:r>
          </a:p>
          <a:p>
            <a:r>
              <a:rPr lang="en-US" dirty="0"/>
              <a:t>Made at least 25 closed-end mortgage loans or at least 500 HELOCS in 2016 and 2017 </a:t>
            </a:r>
          </a:p>
        </p:txBody>
      </p:sp>
      <p:sp>
        <p:nvSpPr>
          <p:cNvPr id="2" name="Slide Number Placeholder 1"/>
          <p:cNvSpPr>
            <a:spLocks noGrp="1"/>
          </p:cNvSpPr>
          <p:nvPr>
            <p:ph type="sldNum" sz="quarter" idx="12"/>
          </p:nvPr>
        </p:nvSpPr>
        <p:spPr/>
        <p:txBody>
          <a:bodyPr/>
          <a:lstStyle/>
          <a:p>
            <a:fld id="{96EE5274-E604-4F26-A318-77B63FEA4AEC}" type="slidenum">
              <a:rPr lang="en-US" smtClean="0"/>
              <a:pPr/>
              <a:t>23</a:t>
            </a:fld>
            <a:endParaRPr lang="en-US" dirty="0"/>
          </a:p>
        </p:txBody>
      </p:sp>
    </p:spTree>
    <p:extLst>
      <p:ext uri="{BB962C8B-B14F-4D97-AF65-F5344CB8AC3E}">
        <p14:creationId xmlns:p14="http://schemas.microsoft.com/office/powerpoint/2010/main" val="2675509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HMDA Transactional Coverage</a:t>
            </a:r>
            <a:endParaRPr lang="en-US" dirty="0"/>
          </a:p>
        </p:txBody>
      </p:sp>
      <p:sp>
        <p:nvSpPr>
          <p:cNvPr id="6" name="Content Placeholder 5"/>
          <p:cNvSpPr>
            <a:spLocks noGrp="1"/>
          </p:cNvSpPr>
          <p:nvPr>
            <p:ph idx="1"/>
          </p:nvPr>
        </p:nvSpPr>
        <p:spPr/>
        <p:txBody>
          <a:bodyPr/>
          <a:lstStyle/>
          <a:p>
            <a:r>
              <a:rPr lang="en-US"/>
              <a:t>All dwelling-secured loans</a:t>
            </a:r>
          </a:p>
          <a:p>
            <a:pPr lvl="1"/>
            <a:r>
              <a:rPr lang="en-US"/>
              <a:t>Closed-end mortgages</a:t>
            </a:r>
          </a:p>
          <a:p>
            <a:pPr lvl="1"/>
            <a:r>
              <a:rPr lang="en-US"/>
              <a:t>HELOCs</a:t>
            </a:r>
          </a:p>
          <a:p>
            <a:pPr lvl="1"/>
            <a:r>
              <a:rPr lang="en-US"/>
              <a:t>Reverse mortgages</a:t>
            </a:r>
            <a:endParaRPr lang="en-US" dirty="0"/>
          </a:p>
        </p:txBody>
      </p:sp>
      <p:sp>
        <p:nvSpPr>
          <p:cNvPr id="3" name="Slide Number Placeholder 2"/>
          <p:cNvSpPr>
            <a:spLocks noGrp="1"/>
          </p:cNvSpPr>
          <p:nvPr>
            <p:ph type="sldNum" sz="quarter" idx="12"/>
          </p:nvPr>
        </p:nvSpPr>
        <p:spPr/>
        <p:txBody>
          <a:bodyPr/>
          <a:lstStyle/>
          <a:p>
            <a:fld id="{96EE5274-E604-4F26-A318-77B63FEA4AEC}" type="slidenum">
              <a:rPr lang="en-US" smtClean="0"/>
              <a:pPr/>
              <a:t>24</a:t>
            </a:fld>
            <a:endParaRPr lang="en-US" dirty="0"/>
          </a:p>
        </p:txBody>
      </p:sp>
      <p:pic>
        <p:nvPicPr>
          <p:cNvPr id="5" name="Picture 4">
            <a:extLst>
              <a:ext uri="{FF2B5EF4-FFF2-40B4-BE49-F238E27FC236}">
                <a16:creationId xmlns:a16="http://schemas.microsoft.com/office/drawing/2014/main" id="{B1F731C9-886C-4878-9773-2F589A372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363" y="4102488"/>
            <a:ext cx="3169920" cy="2377440"/>
          </a:xfrm>
          <a:prstGeom prst="rect">
            <a:avLst/>
          </a:prstGeom>
        </p:spPr>
      </p:pic>
    </p:spTree>
    <p:extLst>
      <p:ext uri="{BB962C8B-B14F-4D97-AF65-F5344CB8AC3E}">
        <p14:creationId xmlns:p14="http://schemas.microsoft.com/office/powerpoint/2010/main" val="9931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Reportable Activity</a:t>
            </a:r>
          </a:p>
        </p:txBody>
      </p:sp>
      <p:sp>
        <p:nvSpPr>
          <p:cNvPr id="3" name="Content Placeholder 2"/>
          <p:cNvSpPr>
            <a:spLocks noGrp="1"/>
          </p:cNvSpPr>
          <p:nvPr>
            <p:ph idx="1"/>
          </p:nvPr>
        </p:nvSpPr>
        <p:spPr>
          <a:xfrm>
            <a:off x="304800" y="1600200"/>
            <a:ext cx="8610600" cy="4525963"/>
          </a:xfrm>
        </p:spPr>
        <p:txBody>
          <a:bodyPr/>
          <a:lstStyle/>
          <a:p>
            <a:r>
              <a:rPr lang="en-US" dirty="0"/>
              <a:t>Report information for actions taken on</a:t>
            </a:r>
          </a:p>
          <a:p>
            <a:pPr lvl="1"/>
            <a:r>
              <a:rPr lang="en-US" dirty="0"/>
              <a:t>Applications for covered loans</a:t>
            </a:r>
          </a:p>
          <a:p>
            <a:pPr lvl="1"/>
            <a:r>
              <a:rPr lang="en-US" dirty="0"/>
              <a:t>Originations of covered loans</a:t>
            </a:r>
          </a:p>
          <a:p>
            <a:pPr lvl="1"/>
            <a:r>
              <a:rPr lang="en-US" dirty="0"/>
              <a:t>Purchases of covered loans</a:t>
            </a:r>
          </a:p>
        </p:txBody>
      </p:sp>
      <p:sp>
        <p:nvSpPr>
          <p:cNvPr id="4" name="Slide Number Placeholder 3"/>
          <p:cNvSpPr>
            <a:spLocks noGrp="1"/>
          </p:cNvSpPr>
          <p:nvPr>
            <p:ph type="sldNum" sz="quarter" idx="12"/>
          </p:nvPr>
        </p:nvSpPr>
        <p:spPr>
          <a:xfrm>
            <a:off x="3505200" y="6527978"/>
            <a:ext cx="2133600" cy="365125"/>
          </a:xfrm>
        </p:spPr>
        <p:txBody>
          <a:bodyPr/>
          <a:lstStyle/>
          <a:p>
            <a:pPr algn="ctr"/>
            <a:fld id="{96EE5274-E604-4F26-A318-77B63FEA4AEC}" type="slidenum">
              <a:rPr lang="en-US" smtClean="0">
                <a:solidFill>
                  <a:prstClr val="black"/>
                </a:solidFill>
              </a:rPr>
              <a:pPr algn="ctr"/>
              <a:t>25</a:t>
            </a:fld>
            <a:endParaRPr lang="en-US" dirty="0">
              <a:solidFill>
                <a:prstClr val="black"/>
              </a:solidFill>
            </a:endParaRPr>
          </a:p>
        </p:txBody>
      </p:sp>
    </p:spTree>
    <p:extLst>
      <p:ext uri="{BB962C8B-B14F-4D97-AF65-F5344CB8AC3E}">
        <p14:creationId xmlns:p14="http://schemas.microsoft.com/office/powerpoint/2010/main" val="258046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Info about Borrower</a:t>
            </a:r>
          </a:p>
        </p:txBody>
      </p:sp>
      <p:sp>
        <p:nvSpPr>
          <p:cNvPr id="3" name="Content Placeholder 2"/>
          <p:cNvSpPr>
            <a:spLocks noGrp="1"/>
          </p:cNvSpPr>
          <p:nvPr>
            <p:ph idx="1"/>
          </p:nvPr>
        </p:nvSpPr>
        <p:spPr>
          <a:xfrm>
            <a:off x="152400" y="1600200"/>
            <a:ext cx="8686800" cy="4525963"/>
          </a:xfrm>
        </p:spPr>
        <p:txBody>
          <a:bodyPr>
            <a:normAutofit lnSpcReduction="10000"/>
          </a:bodyPr>
          <a:lstStyle/>
          <a:p>
            <a:r>
              <a:rPr lang="en-US" dirty="0"/>
              <a:t>Collect and report information on ethnicity and race</a:t>
            </a:r>
          </a:p>
          <a:p>
            <a:r>
              <a:rPr lang="en-US" dirty="0"/>
              <a:t>Report whether ethnicity, race, and sex were collected based on basis of visual observance or surname</a:t>
            </a:r>
          </a:p>
          <a:p>
            <a:pPr lvl="1"/>
            <a:r>
              <a:rPr lang="en-US" dirty="0"/>
              <a:t>Aggregated and disaggregated info on ethnicity and race</a:t>
            </a:r>
          </a:p>
          <a:p>
            <a:r>
              <a:rPr lang="en-US" dirty="0"/>
              <a:t>Report age of applicant(s)</a:t>
            </a:r>
          </a:p>
          <a:p>
            <a:endParaRPr lang="en-US" dirty="0"/>
          </a:p>
        </p:txBody>
      </p:sp>
      <p:sp>
        <p:nvSpPr>
          <p:cNvPr id="2" name="Slide Number Placeholder 1"/>
          <p:cNvSpPr>
            <a:spLocks noGrp="1"/>
          </p:cNvSpPr>
          <p:nvPr>
            <p:ph type="sldNum" sz="quarter" idx="12"/>
          </p:nvPr>
        </p:nvSpPr>
        <p:spPr>
          <a:xfrm>
            <a:off x="3505200" y="6492875"/>
            <a:ext cx="2133600" cy="365125"/>
          </a:xfrm>
        </p:spPr>
        <p:txBody>
          <a:bodyPr/>
          <a:lstStyle/>
          <a:p>
            <a:pPr algn="ctr"/>
            <a:fld id="{8BF025C6-A5E6-476E-A34D-EF6730EB385C}" type="slidenum">
              <a:rPr lang="en-US" smtClean="0">
                <a:solidFill>
                  <a:prstClr val="black">
                    <a:tint val="75000"/>
                  </a:prstClr>
                </a:solidFill>
              </a:rPr>
              <a:pPr algn="ctr"/>
              <a:t>26</a:t>
            </a:fld>
            <a:endParaRPr lang="en-US" dirty="0">
              <a:solidFill>
                <a:prstClr val="black">
                  <a:tint val="75000"/>
                </a:prstClr>
              </a:solidFill>
            </a:endParaRPr>
          </a:p>
        </p:txBody>
      </p:sp>
    </p:spTree>
    <p:extLst>
      <p:ext uri="{BB962C8B-B14F-4D97-AF65-F5344CB8AC3E}">
        <p14:creationId xmlns:p14="http://schemas.microsoft.com/office/powerpoint/2010/main" val="359917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Reportable Data</a:t>
            </a:r>
          </a:p>
        </p:txBody>
      </p:sp>
      <p:sp>
        <p:nvSpPr>
          <p:cNvPr id="3" name="Content Placeholder 2"/>
          <p:cNvSpPr>
            <a:spLocks noGrp="1"/>
          </p:cNvSpPr>
          <p:nvPr>
            <p:ph idx="1"/>
          </p:nvPr>
        </p:nvSpPr>
        <p:spPr>
          <a:xfrm>
            <a:off x="304800" y="1143000"/>
            <a:ext cx="8382000" cy="5257800"/>
          </a:xfrm>
        </p:spPr>
        <p:txBody>
          <a:bodyPr>
            <a:normAutofit fontScale="85000" lnSpcReduction="10000"/>
          </a:bodyPr>
          <a:lstStyle/>
          <a:p>
            <a:r>
              <a:rPr lang="en-US" dirty="0"/>
              <a:t>Universal loan identifier</a:t>
            </a:r>
          </a:p>
          <a:p>
            <a:pPr lvl="1"/>
            <a:r>
              <a:rPr lang="en-US" dirty="0"/>
              <a:t>CU’s Legal Entity Identifier (LEI) plus a loan or application number plus a two-character check digit</a:t>
            </a:r>
          </a:p>
          <a:p>
            <a:r>
              <a:rPr lang="en-US" dirty="0"/>
              <a:t>Application date</a:t>
            </a:r>
          </a:p>
          <a:p>
            <a:r>
              <a:rPr lang="en-US" dirty="0"/>
              <a:t>Application channel*</a:t>
            </a:r>
          </a:p>
          <a:p>
            <a:pPr lvl="1"/>
            <a:r>
              <a:rPr lang="en-US" dirty="0"/>
              <a:t>Whether loan application was submitted directly to CU</a:t>
            </a:r>
          </a:p>
          <a:p>
            <a:pPr lvl="1"/>
            <a:r>
              <a:rPr lang="en-US" dirty="0"/>
              <a:t>Whether obligation was/would have been payable to CU</a:t>
            </a:r>
          </a:p>
          <a:p>
            <a:r>
              <a:rPr lang="en-US" dirty="0"/>
              <a:t>Preapproval request</a:t>
            </a:r>
          </a:p>
          <a:p>
            <a:pPr marL="0" indent="0">
              <a:buNone/>
            </a:pPr>
            <a:endParaRPr lang="en-US" sz="2600" dirty="0"/>
          </a:p>
          <a:p>
            <a:pPr marL="0" indent="0">
              <a:buNone/>
            </a:pPr>
            <a:r>
              <a:rPr lang="en-US" sz="2400" i="1" dirty="0"/>
              <a:t>* Indicates new data point</a:t>
            </a:r>
          </a:p>
        </p:txBody>
      </p:sp>
      <p:sp>
        <p:nvSpPr>
          <p:cNvPr id="2" name="Slide Number Placeholder 1"/>
          <p:cNvSpPr>
            <a:spLocks noGrp="1"/>
          </p:cNvSpPr>
          <p:nvPr>
            <p:ph type="sldNum" sz="quarter" idx="12"/>
          </p:nvPr>
        </p:nvSpPr>
        <p:spPr>
          <a:xfrm>
            <a:off x="3505200" y="6492875"/>
            <a:ext cx="2133600" cy="365125"/>
          </a:xfrm>
        </p:spPr>
        <p:txBody>
          <a:bodyPr/>
          <a:lstStyle/>
          <a:p>
            <a:pPr algn="ctr"/>
            <a:fld id="{8BF025C6-A5E6-476E-A34D-EF6730EB385C}" type="slidenum">
              <a:rPr lang="en-US" smtClean="0"/>
              <a:pPr algn="ctr"/>
              <a:t>27</a:t>
            </a:fld>
            <a:endParaRPr lang="en-US" dirty="0"/>
          </a:p>
        </p:txBody>
      </p:sp>
    </p:spTree>
    <p:extLst>
      <p:ext uri="{BB962C8B-B14F-4D97-AF65-F5344CB8AC3E}">
        <p14:creationId xmlns:p14="http://schemas.microsoft.com/office/powerpoint/2010/main" val="40191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Reportable Data</a:t>
            </a:r>
          </a:p>
        </p:txBody>
      </p:sp>
      <p:sp>
        <p:nvSpPr>
          <p:cNvPr id="6" name="Content Placeholder 5"/>
          <p:cNvSpPr>
            <a:spLocks noGrp="1"/>
          </p:cNvSpPr>
          <p:nvPr>
            <p:ph idx="1"/>
          </p:nvPr>
        </p:nvSpPr>
        <p:spPr/>
        <p:txBody>
          <a:bodyPr>
            <a:normAutofit fontScale="92500" lnSpcReduction="20000"/>
          </a:bodyPr>
          <a:lstStyle/>
          <a:p>
            <a:r>
              <a:rPr lang="en-US" dirty="0"/>
              <a:t>Loan type</a:t>
            </a:r>
          </a:p>
          <a:p>
            <a:pPr lvl="1"/>
            <a:r>
              <a:rPr lang="en-US" dirty="0"/>
              <a:t>Conventional</a:t>
            </a:r>
          </a:p>
          <a:p>
            <a:pPr lvl="1"/>
            <a:r>
              <a:rPr lang="en-US" dirty="0"/>
              <a:t>FHA/VA/RHS/FSA</a:t>
            </a:r>
          </a:p>
          <a:p>
            <a:r>
              <a:rPr lang="en-US" dirty="0"/>
              <a:t>Loan purpose</a:t>
            </a:r>
          </a:p>
          <a:p>
            <a:pPr lvl="1"/>
            <a:r>
              <a:rPr lang="en-US" dirty="0"/>
              <a:t>Home purchase</a:t>
            </a:r>
          </a:p>
          <a:p>
            <a:pPr lvl="1"/>
            <a:r>
              <a:rPr lang="en-US" dirty="0"/>
              <a:t>Home improvement</a:t>
            </a:r>
          </a:p>
          <a:p>
            <a:pPr lvl="1"/>
            <a:r>
              <a:rPr lang="en-US" dirty="0"/>
              <a:t>Refinancing</a:t>
            </a:r>
          </a:p>
          <a:p>
            <a:pPr lvl="1"/>
            <a:r>
              <a:rPr lang="en-US" dirty="0"/>
              <a:t>Cash-out refinancing</a:t>
            </a:r>
          </a:p>
          <a:p>
            <a:pPr lvl="1"/>
            <a:r>
              <a:rPr lang="en-US" dirty="0"/>
              <a:t>Other</a:t>
            </a:r>
          </a:p>
          <a:p>
            <a:endParaRPr lang="en-US" dirty="0"/>
          </a:p>
        </p:txBody>
      </p:sp>
      <p:sp>
        <p:nvSpPr>
          <p:cNvPr id="2" name="Slide Number Placeholder 1"/>
          <p:cNvSpPr>
            <a:spLocks noGrp="1"/>
          </p:cNvSpPr>
          <p:nvPr>
            <p:ph type="sldNum" sz="quarter" idx="12"/>
          </p:nvPr>
        </p:nvSpPr>
        <p:spPr>
          <a:xfrm>
            <a:off x="3505200" y="6492875"/>
            <a:ext cx="2133600" cy="365125"/>
          </a:xfrm>
        </p:spPr>
        <p:txBody>
          <a:bodyPr/>
          <a:lstStyle/>
          <a:p>
            <a:pPr algn="ctr"/>
            <a:fld id="{8BF025C6-A5E6-476E-A34D-EF6730EB385C}" type="slidenum">
              <a:rPr lang="en-US" smtClean="0">
                <a:solidFill>
                  <a:prstClr val="black">
                    <a:tint val="75000"/>
                  </a:prstClr>
                </a:solidFill>
              </a:rPr>
              <a:pPr algn="ctr"/>
              <a:t>28</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4AE40E4F-3D87-4ACF-B018-23B297B65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577181"/>
            <a:ext cx="3427930" cy="2286000"/>
          </a:xfrm>
          <a:prstGeom prst="rect">
            <a:avLst/>
          </a:prstGeom>
        </p:spPr>
      </p:pic>
    </p:spTree>
    <p:extLst>
      <p:ext uri="{BB962C8B-B14F-4D97-AF65-F5344CB8AC3E}">
        <p14:creationId xmlns:p14="http://schemas.microsoft.com/office/powerpoint/2010/main" val="70230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13035"/>
          </a:xfrm>
        </p:spPr>
        <p:txBody>
          <a:bodyPr/>
          <a:lstStyle/>
          <a:p>
            <a:r>
              <a:rPr lang="en-US"/>
              <a:t>Reportable Data</a:t>
            </a:r>
            <a:endParaRPr lang="en-US" dirty="0"/>
          </a:p>
        </p:txBody>
      </p:sp>
      <p:sp>
        <p:nvSpPr>
          <p:cNvPr id="3" name="Content Placeholder 2"/>
          <p:cNvSpPr>
            <a:spLocks noGrp="1"/>
          </p:cNvSpPr>
          <p:nvPr>
            <p:ph idx="1"/>
          </p:nvPr>
        </p:nvSpPr>
        <p:spPr>
          <a:xfrm>
            <a:off x="228600" y="1017836"/>
            <a:ext cx="8458200" cy="5108328"/>
          </a:xfrm>
        </p:spPr>
        <p:txBody>
          <a:bodyPr>
            <a:normAutofit fontScale="92500" lnSpcReduction="10000"/>
          </a:bodyPr>
          <a:lstStyle/>
          <a:p>
            <a:r>
              <a:rPr lang="en-US" dirty="0"/>
              <a:t>Loan amount</a:t>
            </a:r>
          </a:p>
          <a:p>
            <a:pPr lvl="1"/>
            <a:r>
              <a:rPr lang="en-US" dirty="0"/>
              <a:t>Originated – loan amount</a:t>
            </a:r>
          </a:p>
          <a:p>
            <a:pPr lvl="1"/>
            <a:r>
              <a:rPr lang="en-US" dirty="0"/>
              <a:t>HELOC – amount of credit available under plan</a:t>
            </a:r>
          </a:p>
          <a:p>
            <a:pPr lvl="1"/>
            <a:r>
              <a:rPr lang="en-US" dirty="0"/>
              <a:t>Refinancing – loan amount for new debt</a:t>
            </a:r>
          </a:p>
          <a:p>
            <a:pPr lvl="1"/>
            <a:r>
              <a:rPr lang="en-US" dirty="0"/>
              <a:t>Accepted counteroffer – loan amount</a:t>
            </a:r>
          </a:p>
          <a:p>
            <a:pPr lvl="1"/>
            <a:r>
              <a:rPr lang="en-US" dirty="0"/>
              <a:t>Rejected counteroffer – amount applied for</a:t>
            </a:r>
          </a:p>
          <a:p>
            <a:pPr lvl="1"/>
            <a:r>
              <a:rPr lang="en-US" dirty="0"/>
              <a:t>Approved but not accepted loan – approved loan amount</a:t>
            </a:r>
          </a:p>
          <a:p>
            <a:pPr lvl="1"/>
            <a:r>
              <a:rPr lang="en-US" dirty="0"/>
              <a:t>Denied, closed for incompleteness, withdrawn by applicant – amount applied for</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pPr/>
              <a:t>29</a:t>
            </a:fld>
            <a:endParaRPr lang="en-US" dirty="0"/>
          </a:p>
        </p:txBody>
      </p:sp>
    </p:spTree>
    <p:extLst>
      <p:ext uri="{BB962C8B-B14F-4D97-AF65-F5344CB8AC3E}">
        <p14:creationId xmlns:p14="http://schemas.microsoft.com/office/powerpoint/2010/main" val="47066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04800"/>
            <a:ext cx="8229600" cy="838200"/>
          </a:xfrm>
        </p:spPr>
        <p:txBody>
          <a:bodyPr>
            <a:normAutofit/>
          </a:bodyPr>
          <a:lstStyle/>
          <a:p>
            <a:r>
              <a:rPr lang="en-US" sz="4000" dirty="0">
                <a:latin typeface="Calibri" panose="020F0502020204030204" pitchFamily="34" charset="0"/>
              </a:rPr>
              <a:t>Agenda</a:t>
            </a:r>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dirty="0">
                <a:latin typeface="Calibri" panose="020F0502020204030204" pitchFamily="34" charset="0"/>
              </a:rPr>
              <a:t>Fair Lending Laws</a:t>
            </a:r>
          </a:p>
          <a:p>
            <a:pPr lvl="1"/>
            <a:r>
              <a:rPr lang="en-US" dirty="0">
                <a:latin typeface="Calibri" panose="020F0502020204030204" pitchFamily="34" charset="0"/>
              </a:rPr>
              <a:t>Equal Credit Opportunity Act &amp; Regulation B</a:t>
            </a:r>
          </a:p>
          <a:p>
            <a:pPr lvl="1"/>
            <a:r>
              <a:rPr lang="en-US" dirty="0">
                <a:latin typeface="Calibri" panose="020F0502020204030204" pitchFamily="34" charset="0"/>
              </a:rPr>
              <a:t>Fair Housing Act</a:t>
            </a:r>
          </a:p>
          <a:p>
            <a:r>
              <a:rPr lang="en-US" dirty="0">
                <a:latin typeface="Calibri" panose="020F0502020204030204" pitchFamily="34" charset="0"/>
              </a:rPr>
              <a:t>Home Mortgage Disclosure Act (HMDA) &amp; Regulation C</a:t>
            </a:r>
          </a:p>
          <a:p>
            <a:r>
              <a:rPr lang="en-US" dirty="0">
                <a:latin typeface="Calibri" panose="020F0502020204030204" pitchFamily="34" charset="0"/>
              </a:rPr>
              <a:t>Truth in Lending (TIL) and Regulation Z</a:t>
            </a:r>
          </a:p>
          <a:p>
            <a:r>
              <a:rPr lang="en-US" dirty="0">
                <a:latin typeface="Calibri" panose="020F0502020204030204" pitchFamily="34" charset="0"/>
              </a:rPr>
              <a:t>NCUA Regulations</a:t>
            </a:r>
          </a:p>
          <a:p>
            <a:r>
              <a:rPr lang="en-US" dirty="0">
                <a:latin typeface="Calibri" panose="020F0502020204030204" pitchFamily="34" charset="0"/>
              </a:rPr>
              <a:t>Military Lending Act (MLA) and Servicemembers Civil Relief Act (SCRA) </a:t>
            </a:r>
          </a:p>
        </p:txBody>
      </p:sp>
      <p:sp>
        <p:nvSpPr>
          <p:cNvPr id="4" name="Slide Number Placeholder 3"/>
          <p:cNvSpPr>
            <a:spLocks noGrp="1"/>
          </p:cNvSpPr>
          <p:nvPr>
            <p:ph type="sldNum" sz="quarter" idx="12"/>
          </p:nvPr>
        </p:nvSpPr>
        <p:spPr/>
        <p:txBody>
          <a:bodyPr/>
          <a:lstStyle/>
          <a:p>
            <a:fld id="{96EE5274-E604-4F26-A318-77B63FEA4AEC}" type="slidenum">
              <a:rPr lang="en-US" smtClean="0"/>
              <a:t>3</a:t>
            </a:fld>
            <a:endParaRPr lang="en-US" dirty="0"/>
          </a:p>
        </p:txBody>
      </p:sp>
    </p:spTree>
    <p:extLst>
      <p:ext uri="{BB962C8B-B14F-4D97-AF65-F5344CB8AC3E}">
        <p14:creationId xmlns:p14="http://schemas.microsoft.com/office/powerpoint/2010/main" val="177833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lstStyle/>
          <a:p>
            <a:r>
              <a:rPr lang="en-US" dirty="0"/>
              <a:t>Reportable Data</a:t>
            </a:r>
          </a:p>
        </p:txBody>
      </p:sp>
      <p:sp>
        <p:nvSpPr>
          <p:cNvPr id="3" name="Content Placeholder 2"/>
          <p:cNvSpPr>
            <a:spLocks noGrp="1"/>
          </p:cNvSpPr>
          <p:nvPr>
            <p:ph idx="1"/>
          </p:nvPr>
        </p:nvSpPr>
        <p:spPr>
          <a:xfrm>
            <a:off x="228600" y="1066800"/>
            <a:ext cx="8686800" cy="5413128"/>
          </a:xfrm>
        </p:spPr>
        <p:txBody>
          <a:bodyPr>
            <a:normAutofit fontScale="77500" lnSpcReduction="20000"/>
          </a:bodyPr>
          <a:lstStyle/>
          <a:p>
            <a:r>
              <a:rPr lang="en-US" dirty="0"/>
              <a:t>Loan term*</a:t>
            </a:r>
          </a:p>
          <a:p>
            <a:pPr lvl="1"/>
            <a:r>
              <a:rPr lang="en-US" dirty="0"/>
              <a:t>Example – 120 months</a:t>
            </a:r>
          </a:p>
          <a:p>
            <a:r>
              <a:rPr lang="en-US" dirty="0"/>
              <a:t>Action taken and date</a:t>
            </a:r>
          </a:p>
          <a:p>
            <a:pPr lvl="1"/>
            <a:r>
              <a:rPr lang="en-US" dirty="0"/>
              <a:t>Loan originated/date of closing</a:t>
            </a:r>
          </a:p>
          <a:p>
            <a:pPr lvl="1"/>
            <a:r>
              <a:rPr lang="en-US" dirty="0"/>
              <a:t>Loan approved but not accepted/approval date, deadline for accepting offer, or date file was closed</a:t>
            </a:r>
          </a:p>
          <a:p>
            <a:pPr lvl="1"/>
            <a:r>
              <a:rPr lang="en-US" dirty="0"/>
              <a:t>Application denied/date application denied or date notice sent</a:t>
            </a:r>
          </a:p>
          <a:p>
            <a:pPr lvl="1"/>
            <a:r>
              <a:rPr lang="en-US" dirty="0"/>
              <a:t>Application withdrawn by application/date withdrawal request received or date on written request</a:t>
            </a:r>
          </a:p>
          <a:p>
            <a:pPr lvl="1"/>
            <a:r>
              <a:rPr lang="en-US" dirty="0"/>
              <a:t>File closed for incompleteness/date file closed or date notice sent to applicant</a:t>
            </a:r>
          </a:p>
          <a:p>
            <a:endParaRPr lang="en-US" dirty="0"/>
          </a:p>
          <a:p>
            <a:pPr marL="0" indent="0">
              <a:buNone/>
            </a:pPr>
            <a:r>
              <a:rPr lang="en-US" sz="2600" i="1" dirty="0"/>
              <a:t>* Indicates new data point</a:t>
            </a:r>
          </a:p>
          <a:p>
            <a:endParaRPr lang="en-US" dirty="0"/>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pPr/>
              <a:t>30</a:t>
            </a:fld>
            <a:endParaRPr lang="en-US" dirty="0"/>
          </a:p>
        </p:txBody>
      </p:sp>
    </p:spTree>
    <p:extLst>
      <p:ext uri="{BB962C8B-B14F-4D97-AF65-F5344CB8AC3E}">
        <p14:creationId xmlns:p14="http://schemas.microsoft.com/office/powerpoint/2010/main" val="405995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Reportable Data</a:t>
            </a:r>
            <a:endParaRPr lang="en-US" dirty="0"/>
          </a:p>
        </p:txBody>
      </p:sp>
      <p:sp>
        <p:nvSpPr>
          <p:cNvPr id="5" name="Content Placeholder 4"/>
          <p:cNvSpPr>
            <a:spLocks noGrp="1"/>
          </p:cNvSpPr>
          <p:nvPr>
            <p:ph idx="1"/>
          </p:nvPr>
        </p:nvSpPr>
        <p:spPr/>
        <p:txBody>
          <a:bodyPr>
            <a:normAutofit fontScale="85000" lnSpcReduction="20000"/>
          </a:bodyPr>
          <a:lstStyle/>
          <a:p>
            <a:r>
              <a:rPr lang="en-US" dirty="0"/>
              <a:t>Reason(s) for denial*</a:t>
            </a:r>
          </a:p>
          <a:p>
            <a:pPr lvl="1"/>
            <a:r>
              <a:rPr lang="en-US" dirty="0"/>
              <a:t>Up to 4</a:t>
            </a:r>
          </a:p>
          <a:p>
            <a:r>
              <a:rPr lang="en-US" dirty="0"/>
              <a:t>Property address and location</a:t>
            </a:r>
          </a:p>
          <a:p>
            <a:pPr lvl="1"/>
            <a:r>
              <a:rPr lang="en-US" dirty="0"/>
              <a:t>Property address</a:t>
            </a:r>
          </a:p>
          <a:p>
            <a:pPr lvl="1"/>
            <a:r>
              <a:rPr lang="en-US" dirty="0"/>
              <a:t>State, county, and census tract</a:t>
            </a:r>
          </a:p>
          <a:p>
            <a:r>
              <a:rPr lang="en-US" dirty="0"/>
              <a:t>Construction method*</a:t>
            </a:r>
          </a:p>
          <a:p>
            <a:pPr lvl="1"/>
            <a:r>
              <a:rPr lang="en-US" dirty="0"/>
              <a:t>Site built</a:t>
            </a:r>
          </a:p>
          <a:p>
            <a:pPr lvl="1"/>
            <a:r>
              <a:rPr lang="en-US" dirty="0"/>
              <a:t>Manufactured home</a:t>
            </a:r>
          </a:p>
          <a:p>
            <a:pPr lvl="1"/>
            <a:endParaRPr lang="en-US" dirty="0"/>
          </a:p>
          <a:p>
            <a:pPr marL="0" lvl="1" indent="0">
              <a:buNone/>
            </a:pPr>
            <a:r>
              <a:rPr lang="en-US" sz="2400" i="1" dirty="0">
                <a:solidFill>
                  <a:srgbClr val="C00000"/>
                </a:solidFill>
              </a:rPr>
              <a:t>* Indicates new data point</a:t>
            </a:r>
          </a:p>
          <a:p>
            <a:pPr lvl="1"/>
            <a:endParaRPr lang="en-US" dirty="0"/>
          </a:p>
        </p:txBody>
      </p:sp>
      <p:sp>
        <p:nvSpPr>
          <p:cNvPr id="2" name="Slide Number Placeholder 1"/>
          <p:cNvSpPr>
            <a:spLocks noGrp="1"/>
          </p:cNvSpPr>
          <p:nvPr>
            <p:ph type="sldNum" sz="quarter" idx="12"/>
          </p:nvPr>
        </p:nvSpPr>
        <p:spPr/>
        <p:txBody>
          <a:bodyPr/>
          <a:lstStyle/>
          <a:p>
            <a:fld id="{8BF025C6-A5E6-476E-A34D-EF6730EB385C}" type="slidenum">
              <a:rPr lang="en-US" smtClean="0"/>
              <a:pPr/>
              <a:t>31</a:t>
            </a:fld>
            <a:endParaRPr lang="en-US" dirty="0"/>
          </a:p>
        </p:txBody>
      </p:sp>
      <p:pic>
        <p:nvPicPr>
          <p:cNvPr id="6" name="Picture 5">
            <a:extLst>
              <a:ext uri="{FF2B5EF4-FFF2-40B4-BE49-F238E27FC236}">
                <a16:creationId xmlns:a16="http://schemas.microsoft.com/office/drawing/2014/main" id="{1A016F1A-262E-46CD-A35E-F3AC3B40F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863181"/>
            <a:ext cx="2628900" cy="1743075"/>
          </a:xfrm>
          <a:prstGeom prst="rect">
            <a:avLst/>
          </a:prstGeom>
        </p:spPr>
      </p:pic>
    </p:spTree>
    <p:extLst>
      <p:ext uri="{BB962C8B-B14F-4D97-AF65-F5344CB8AC3E}">
        <p14:creationId xmlns:p14="http://schemas.microsoft.com/office/powerpoint/2010/main" val="171449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Reportable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a:t>Occupancy type*</a:t>
            </a:r>
          </a:p>
          <a:p>
            <a:pPr lvl="1"/>
            <a:r>
              <a:rPr lang="en-US" dirty="0"/>
              <a:t>Principal residence</a:t>
            </a:r>
          </a:p>
          <a:p>
            <a:pPr lvl="1"/>
            <a:r>
              <a:rPr lang="en-US" dirty="0"/>
              <a:t>Second residence</a:t>
            </a:r>
          </a:p>
          <a:p>
            <a:pPr lvl="1"/>
            <a:r>
              <a:rPr lang="en-US" dirty="0"/>
              <a:t>Investment property</a:t>
            </a:r>
          </a:p>
          <a:p>
            <a:r>
              <a:rPr lang="en-US" dirty="0"/>
              <a:t>Lien status</a:t>
            </a:r>
          </a:p>
          <a:p>
            <a:r>
              <a:rPr lang="en-US" dirty="0"/>
              <a:t>Manufactured home information*</a:t>
            </a:r>
          </a:p>
          <a:p>
            <a:pPr lvl="1"/>
            <a:r>
              <a:rPr lang="en-US" dirty="0"/>
              <a:t>Secured property type</a:t>
            </a:r>
          </a:p>
          <a:p>
            <a:pPr lvl="1"/>
            <a:r>
              <a:rPr lang="en-US" dirty="0"/>
              <a:t>Land property interest</a:t>
            </a:r>
          </a:p>
          <a:p>
            <a:pPr lvl="1"/>
            <a:endParaRPr lang="en-US" dirty="0"/>
          </a:p>
          <a:p>
            <a:pPr marL="0" lvl="1" indent="0">
              <a:buNone/>
            </a:pPr>
            <a:r>
              <a:rPr lang="en-US" sz="2400" i="1" dirty="0">
                <a:solidFill>
                  <a:srgbClr val="C00000"/>
                </a:solidFill>
              </a:rPr>
              <a:t>* Indicates new data point</a:t>
            </a:r>
          </a:p>
          <a:p>
            <a:pPr lvl="1"/>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pPr/>
              <a:t>32</a:t>
            </a:fld>
            <a:endParaRPr lang="en-US" dirty="0"/>
          </a:p>
        </p:txBody>
      </p:sp>
    </p:spTree>
    <p:extLst>
      <p:ext uri="{BB962C8B-B14F-4D97-AF65-F5344CB8AC3E}">
        <p14:creationId xmlns:p14="http://schemas.microsoft.com/office/powerpoint/2010/main" val="1433250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Reportable Data</a:t>
            </a:r>
            <a:endParaRPr lang="en-US" dirty="0"/>
          </a:p>
        </p:txBody>
      </p:sp>
      <p:sp>
        <p:nvSpPr>
          <p:cNvPr id="3" name="Content Placeholder 2"/>
          <p:cNvSpPr>
            <a:spLocks noGrp="1"/>
          </p:cNvSpPr>
          <p:nvPr>
            <p:ph idx="1"/>
          </p:nvPr>
        </p:nvSpPr>
        <p:spPr/>
        <p:txBody>
          <a:bodyPr>
            <a:normAutofit/>
          </a:bodyPr>
          <a:lstStyle/>
          <a:p>
            <a:r>
              <a:rPr lang="en-US" dirty="0"/>
              <a:t>Property value*</a:t>
            </a:r>
          </a:p>
          <a:p>
            <a:r>
              <a:rPr lang="en-US" dirty="0"/>
              <a:t>Total units*</a:t>
            </a:r>
          </a:p>
          <a:p>
            <a:r>
              <a:rPr lang="en-US" dirty="0"/>
              <a:t>Multifamily affordable units*</a:t>
            </a:r>
          </a:p>
          <a:p>
            <a:endParaRPr lang="en-US" dirty="0"/>
          </a:p>
          <a:p>
            <a:endParaRPr lang="en-US" dirty="0"/>
          </a:p>
          <a:p>
            <a:endParaRPr lang="en-US" dirty="0"/>
          </a:p>
          <a:p>
            <a:pPr marL="0" indent="0">
              <a:buNone/>
            </a:pPr>
            <a:r>
              <a:rPr lang="en-US" sz="2000" i="1" dirty="0"/>
              <a:t>* Indicates new data point</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pPr/>
              <a:t>33</a:t>
            </a:fld>
            <a:endParaRPr lang="en-US" dirty="0"/>
          </a:p>
        </p:txBody>
      </p:sp>
    </p:spTree>
    <p:extLst>
      <p:ext uri="{BB962C8B-B14F-4D97-AF65-F5344CB8AC3E}">
        <p14:creationId xmlns:p14="http://schemas.microsoft.com/office/powerpoint/2010/main" val="2482122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Reportable Data</a:t>
            </a:r>
            <a:endParaRPr lang="en-US" dirty="0"/>
          </a:p>
        </p:txBody>
      </p:sp>
      <p:sp>
        <p:nvSpPr>
          <p:cNvPr id="3" name="Content Placeholder 2"/>
          <p:cNvSpPr>
            <a:spLocks noGrp="1"/>
          </p:cNvSpPr>
          <p:nvPr>
            <p:ph idx="1"/>
          </p:nvPr>
        </p:nvSpPr>
        <p:spPr/>
        <p:txBody>
          <a:bodyPr/>
          <a:lstStyle/>
          <a:p>
            <a:r>
              <a:rPr lang="en-US" dirty="0"/>
              <a:t>Debt-to-income ratio*</a:t>
            </a:r>
          </a:p>
          <a:p>
            <a:r>
              <a:rPr lang="en-US" dirty="0"/>
              <a:t>Combined loan-to-value*</a:t>
            </a:r>
          </a:p>
          <a:p>
            <a:r>
              <a:rPr lang="en-US" dirty="0"/>
              <a:t>Credit score information*</a:t>
            </a:r>
          </a:p>
          <a:p>
            <a:r>
              <a:rPr lang="en-US" dirty="0"/>
              <a:t>Automated underwriting system information*</a:t>
            </a:r>
          </a:p>
          <a:p>
            <a:endParaRPr lang="en-US" dirty="0"/>
          </a:p>
          <a:p>
            <a:pPr marL="0" indent="0">
              <a:buNone/>
            </a:pPr>
            <a:r>
              <a:rPr lang="en-US" sz="2000" i="1" dirty="0"/>
              <a:t>* Indicates new data point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pPr/>
              <a:t>34</a:t>
            </a:fld>
            <a:endParaRPr lang="en-US" dirty="0"/>
          </a:p>
        </p:txBody>
      </p:sp>
    </p:spTree>
    <p:extLst>
      <p:ext uri="{BB962C8B-B14F-4D97-AF65-F5344CB8AC3E}">
        <p14:creationId xmlns:p14="http://schemas.microsoft.com/office/powerpoint/2010/main" val="167780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Reportable Data</a:t>
            </a:r>
            <a:endParaRPr lang="en-US" dirty="0"/>
          </a:p>
        </p:txBody>
      </p:sp>
      <p:sp>
        <p:nvSpPr>
          <p:cNvPr id="5" name="Content Placeholder 4"/>
          <p:cNvSpPr>
            <a:spLocks noGrp="1"/>
          </p:cNvSpPr>
          <p:nvPr>
            <p:ph idx="1"/>
          </p:nvPr>
        </p:nvSpPr>
        <p:spPr/>
        <p:txBody>
          <a:bodyPr>
            <a:normAutofit fontScale="85000" lnSpcReduction="10000"/>
          </a:bodyPr>
          <a:lstStyle/>
          <a:p>
            <a:r>
              <a:rPr lang="en-US" dirty="0"/>
              <a:t>Interest rate*</a:t>
            </a:r>
          </a:p>
          <a:p>
            <a:pPr lvl="1"/>
            <a:r>
              <a:rPr lang="en-US" dirty="0"/>
              <a:t>Originated loan – loan interest rate</a:t>
            </a:r>
          </a:p>
          <a:p>
            <a:pPr lvl="1"/>
            <a:r>
              <a:rPr lang="en-US" dirty="0"/>
              <a:t>Application approved but not accepted – rate in LE or applicable when CU approved the application</a:t>
            </a:r>
          </a:p>
          <a:p>
            <a:pPr lvl="1"/>
            <a:r>
              <a:rPr lang="en-US" dirty="0"/>
              <a:t>Application denied/withdrawn/closed for incompleteness – N/A</a:t>
            </a:r>
          </a:p>
          <a:p>
            <a:r>
              <a:rPr lang="en-US" dirty="0"/>
              <a:t>Introductory rate period*</a:t>
            </a:r>
          </a:p>
          <a:p>
            <a:r>
              <a:rPr lang="en-US" dirty="0"/>
              <a:t>Rate spread</a:t>
            </a:r>
          </a:p>
          <a:p>
            <a:endParaRPr lang="en-US" dirty="0"/>
          </a:p>
          <a:p>
            <a:pPr marL="0" indent="0">
              <a:buNone/>
            </a:pPr>
            <a:r>
              <a:rPr lang="en-US" sz="2400" i="1" dirty="0"/>
              <a:t>* Indicates new data point</a:t>
            </a:r>
          </a:p>
          <a:p>
            <a:endParaRPr lang="en-US" dirty="0"/>
          </a:p>
        </p:txBody>
      </p:sp>
      <p:sp>
        <p:nvSpPr>
          <p:cNvPr id="2" name="Slide Number Placeholder 1"/>
          <p:cNvSpPr>
            <a:spLocks noGrp="1"/>
          </p:cNvSpPr>
          <p:nvPr>
            <p:ph type="sldNum" sz="quarter" idx="12"/>
          </p:nvPr>
        </p:nvSpPr>
        <p:spPr/>
        <p:txBody>
          <a:bodyPr/>
          <a:lstStyle/>
          <a:p>
            <a:fld id="{8BF025C6-A5E6-476E-A34D-EF6730EB385C}" type="slidenum">
              <a:rPr lang="en-US" smtClean="0"/>
              <a:pPr/>
              <a:t>35</a:t>
            </a:fld>
            <a:endParaRPr lang="en-US" dirty="0"/>
          </a:p>
        </p:txBody>
      </p:sp>
    </p:spTree>
    <p:extLst>
      <p:ext uri="{BB962C8B-B14F-4D97-AF65-F5344CB8AC3E}">
        <p14:creationId xmlns:p14="http://schemas.microsoft.com/office/powerpoint/2010/main" val="108192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Reportable Data</a:t>
            </a:r>
            <a:endParaRPr lang="en-US" dirty="0"/>
          </a:p>
        </p:txBody>
      </p:sp>
      <p:sp>
        <p:nvSpPr>
          <p:cNvPr id="3" name="Content Placeholder 2"/>
          <p:cNvSpPr>
            <a:spLocks noGrp="1"/>
          </p:cNvSpPr>
          <p:nvPr>
            <p:ph idx="1"/>
          </p:nvPr>
        </p:nvSpPr>
        <p:spPr/>
        <p:txBody>
          <a:bodyPr/>
          <a:lstStyle/>
          <a:p>
            <a:r>
              <a:rPr lang="en-US" dirty="0"/>
              <a:t>Contractual features*</a:t>
            </a:r>
          </a:p>
          <a:p>
            <a:pPr lvl="1"/>
            <a:r>
              <a:rPr lang="en-US" dirty="0"/>
              <a:t>Balloon payment</a:t>
            </a:r>
          </a:p>
          <a:p>
            <a:pPr lvl="1"/>
            <a:r>
              <a:rPr lang="en-US" dirty="0"/>
              <a:t>Interest only</a:t>
            </a:r>
          </a:p>
          <a:p>
            <a:pPr lvl="1"/>
            <a:r>
              <a:rPr lang="en-US" dirty="0"/>
              <a:t>Negative amortization</a:t>
            </a:r>
          </a:p>
          <a:p>
            <a:pPr lvl="1"/>
            <a:r>
              <a:rPr lang="en-US" dirty="0"/>
              <a:t>Other contractual terms</a:t>
            </a:r>
          </a:p>
          <a:p>
            <a:endParaRPr lang="en-US" dirty="0"/>
          </a:p>
          <a:p>
            <a:pPr marL="0" indent="0">
              <a:buNone/>
            </a:pPr>
            <a:r>
              <a:rPr lang="en-US" sz="2000" i="1" dirty="0"/>
              <a:t>* Indicates new data point</a:t>
            </a:r>
          </a:p>
        </p:txBody>
      </p:sp>
      <p:sp>
        <p:nvSpPr>
          <p:cNvPr id="2" name="Slide Number Placeholder 1"/>
          <p:cNvSpPr>
            <a:spLocks noGrp="1"/>
          </p:cNvSpPr>
          <p:nvPr>
            <p:ph type="sldNum" sz="quarter" idx="12"/>
          </p:nvPr>
        </p:nvSpPr>
        <p:spPr/>
        <p:txBody>
          <a:bodyPr/>
          <a:lstStyle/>
          <a:p>
            <a:fld id="{8BF025C6-A5E6-476E-A34D-EF6730EB385C}" type="slidenum">
              <a:rPr lang="en-US" smtClean="0"/>
              <a:pPr/>
              <a:t>36</a:t>
            </a:fld>
            <a:endParaRPr lang="en-US" dirty="0"/>
          </a:p>
        </p:txBody>
      </p:sp>
    </p:spTree>
    <p:extLst>
      <p:ext uri="{BB962C8B-B14F-4D97-AF65-F5344CB8AC3E}">
        <p14:creationId xmlns:p14="http://schemas.microsoft.com/office/powerpoint/2010/main" val="278705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Reportable Data</a:t>
            </a:r>
            <a:endParaRPr lang="en-US" dirty="0"/>
          </a:p>
        </p:txBody>
      </p:sp>
      <p:sp>
        <p:nvSpPr>
          <p:cNvPr id="5" name="Content Placeholder 4"/>
          <p:cNvSpPr>
            <a:spLocks noGrp="1"/>
          </p:cNvSpPr>
          <p:nvPr>
            <p:ph idx="1"/>
          </p:nvPr>
        </p:nvSpPr>
        <p:spPr/>
        <p:txBody>
          <a:bodyPr>
            <a:normAutofit lnSpcReduction="10000"/>
          </a:bodyPr>
          <a:lstStyle/>
          <a:p>
            <a:r>
              <a:rPr lang="en-US" dirty="0"/>
              <a:t>Data points for loans subject to Reg Z*</a:t>
            </a:r>
          </a:p>
          <a:p>
            <a:pPr lvl="1"/>
            <a:r>
              <a:rPr lang="en-US" dirty="0"/>
              <a:t>Total loan costs on Line D of CD</a:t>
            </a:r>
          </a:p>
          <a:p>
            <a:pPr lvl="1"/>
            <a:r>
              <a:rPr lang="en-US" dirty="0"/>
              <a:t>Total points and fees charged</a:t>
            </a:r>
          </a:p>
          <a:p>
            <a:r>
              <a:rPr lang="en-US" dirty="0"/>
              <a:t>Total borrower-paid origination charges*</a:t>
            </a:r>
          </a:p>
          <a:p>
            <a:r>
              <a:rPr lang="en-US" dirty="0"/>
              <a:t>Total discount points*</a:t>
            </a:r>
          </a:p>
          <a:p>
            <a:r>
              <a:rPr lang="en-US" dirty="0"/>
              <a:t>Lender credits*</a:t>
            </a:r>
          </a:p>
          <a:p>
            <a:endParaRPr lang="en-US" dirty="0"/>
          </a:p>
          <a:p>
            <a:pPr marL="0" indent="0">
              <a:buNone/>
            </a:pPr>
            <a:r>
              <a:rPr lang="en-US" sz="2200" i="1" dirty="0"/>
              <a:t>* Indicates new data point</a:t>
            </a:r>
          </a:p>
          <a:p>
            <a:endParaRPr lang="en-US" dirty="0"/>
          </a:p>
        </p:txBody>
      </p:sp>
      <p:sp>
        <p:nvSpPr>
          <p:cNvPr id="2" name="Slide Number Placeholder 1"/>
          <p:cNvSpPr>
            <a:spLocks noGrp="1"/>
          </p:cNvSpPr>
          <p:nvPr>
            <p:ph type="sldNum" sz="quarter" idx="12"/>
          </p:nvPr>
        </p:nvSpPr>
        <p:spPr/>
        <p:txBody>
          <a:bodyPr/>
          <a:lstStyle/>
          <a:p>
            <a:fld id="{8BF025C6-A5E6-476E-A34D-EF6730EB385C}" type="slidenum">
              <a:rPr lang="en-US" smtClean="0"/>
              <a:pPr/>
              <a:t>37</a:t>
            </a:fld>
            <a:endParaRPr lang="en-US" dirty="0"/>
          </a:p>
        </p:txBody>
      </p:sp>
    </p:spTree>
    <p:extLst>
      <p:ext uri="{BB962C8B-B14F-4D97-AF65-F5344CB8AC3E}">
        <p14:creationId xmlns:p14="http://schemas.microsoft.com/office/powerpoint/2010/main" val="507430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Reportable Data</a:t>
            </a:r>
            <a:endParaRPr lang="en-US" dirty="0"/>
          </a:p>
        </p:txBody>
      </p:sp>
      <p:sp>
        <p:nvSpPr>
          <p:cNvPr id="3" name="Content Placeholder 2"/>
          <p:cNvSpPr>
            <a:spLocks noGrp="1"/>
          </p:cNvSpPr>
          <p:nvPr>
            <p:ph idx="1"/>
          </p:nvPr>
        </p:nvSpPr>
        <p:spPr/>
        <p:txBody>
          <a:bodyPr>
            <a:normAutofit/>
          </a:bodyPr>
          <a:lstStyle/>
          <a:p>
            <a:r>
              <a:rPr lang="en-US" dirty="0"/>
              <a:t>Prepayment penalty term*</a:t>
            </a:r>
          </a:p>
          <a:p>
            <a:r>
              <a:rPr lang="en-US" dirty="0"/>
              <a:t>HOEPA status</a:t>
            </a:r>
          </a:p>
          <a:p>
            <a:r>
              <a:rPr lang="en-US" dirty="0"/>
              <a:t>MLO identifier*</a:t>
            </a:r>
          </a:p>
          <a:p>
            <a:r>
              <a:rPr lang="en-US" dirty="0"/>
              <a:t>Type of purchaser</a:t>
            </a:r>
          </a:p>
          <a:p>
            <a:endParaRPr lang="en-US" dirty="0"/>
          </a:p>
          <a:p>
            <a:endParaRPr lang="en-US" dirty="0"/>
          </a:p>
          <a:p>
            <a:pPr marL="0" indent="0">
              <a:buNone/>
            </a:pPr>
            <a:r>
              <a:rPr lang="en-US" sz="2000" i="1" dirty="0"/>
              <a:t>* Indicates new data point</a:t>
            </a:r>
          </a:p>
          <a:p>
            <a:endParaRPr lang="en-US" dirty="0"/>
          </a:p>
        </p:txBody>
      </p:sp>
      <p:sp>
        <p:nvSpPr>
          <p:cNvPr id="2" name="Slide Number Placeholder 1"/>
          <p:cNvSpPr>
            <a:spLocks noGrp="1"/>
          </p:cNvSpPr>
          <p:nvPr>
            <p:ph type="sldNum" sz="quarter" idx="12"/>
          </p:nvPr>
        </p:nvSpPr>
        <p:spPr/>
        <p:txBody>
          <a:bodyPr/>
          <a:lstStyle/>
          <a:p>
            <a:fld id="{8BF025C6-A5E6-476E-A34D-EF6730EB385C}" type="slidenum">
              <a:rPr lang="en-US" smtClean="0"/>
              <a:pPr/>
              <a:t>38</a:t>
            </a:fld>
            <a:endParaRPr lang="en-US" dirty="0"/>
          </a:p>
        </p:txBody>
      </p:sp>
    </p:spTree>
    <p:extLst>
      <p:ext uri="{BB962C8B-B14F-4D97-AF65-F5344CB8AC3E}">
        <p14:creationId xmlns:p14="http://schemas.microsoft.com/office/powerpoint/2010/main" val="3452508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HMDA Issues</a:t>
            </a:r>
          </a:p>
        </p:txBody>
      </p:sp>
      <p:sp>
        <p:nvSpPr>
          <p:cNvPr id="3" name="Content Placeholder 2"/>
          <p:cNvSpPr>
            <a:spLocks noGrp="1"/>
          </p:cNvSpPr>
          <p:nvPr>
            <p:ph idx="1"/>
          </p:nvPr>
        </p:nvSpPr>
        <p:spPr>
          <a:xfrm>
            <a:off x="304800" y="1600200"/>
            <a:ext cx="8534400" cy="4525963"/>
          </a:xfrm>
        </p:spPr>
        <p:txBody>
          <a:bodyPr>
            <a:normAutofit/>
          </a:bodyPr>
          <a:lstStyle/>
          <a:p>
            <a:r>
              <a:rPr lang="en-US" dirty="0"/>
              <a:t>Data collected must be submitted by March 1</a:t>
            </a:r>
          </a:p>
          <a:p>
            <a:r>
              <a:rPr lang="en-US" dirty="0"/>
              <a:t>Disclosure statement</a:t>
            </a:r>
          </a:p>
          <a:p>
            <a:endParaRPr lang="en-US" dirty="0"/>
          </a:p>
        </p:txBody>
      </p:sp>
      <p:sp>
        <p:nvSpPr>
          <p:cNvPr id="4" name="Slide Number Placeholder 3"/>
          <p:cNvSpPr>
            <a:spLocks noGrp="1"/>
          </p:cNvSpPr>
          <p:nvPr>
            <p:ph type="sldNum" sz="quarter" idx="12"/>
          </p:nvPr>
        </p:nvSpPr>
        <p:spPr>
          <a:xfrm>
            <a:off x="3505200" y="6472327"/>
            <a:ext cx="2133600" cy="365125"/>
          </a:xfrm>
        </p:spPr>
        <p:txBody>
          <a:bodyPr/>
          <a:lstStyle/>
          <a:p>
            <a:pPr algn="ctr"/>
            <a:fld id="{96EE5274-E604-4F26-A318-77B63FEA4AEC}" type="slidenum">
              <a:rPr lang="en-US" smtClean="0">
                <a:solidFill>
                  <a:prstClr val="black"/>
                </a:solidFill>
              </a:rPr>
              <a:pPr algn="ctr"/>
              <a:t>39</a:t>
            </a:fld>
            <a:endParaRPr lang="en-US" dirty="0">
              <a:solidFill>
                <a:prstClr val="black"/>
              </a:solidFill>
            </a:endParaRPr>
          </a:p>
        </p:txBody>
      </p:sp>
    </p:spTree>
    <p:extLst>
      <p:ext uri="{BB962C8B-B14F-4D97-AF65-F5344CB8AC3E}">
        <p14:creationId xmlns:p14="http://schemas.microsoft.com/office/powerpoint/2010/main" val="282956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dirty="0"/>
              <a:t>Lending Discrimination</a:t>
            </a:r>
          </a:p>
        </p:txBody>
      </p:sp>
      <p:sp>
        <p:nvSpPr>
          <p:cNvPr id="27651" name="Rectangle 3"/>
          <p:cNvSpPr>
            <a:spLocks noGrp="1" noChangeArrowheads="1"/>
          </p:cNvSpPr>
          <p:nvPr>
            <p:ph idx="1"/>
          </p:nvPr>
        </p:nvSpPr>
        <p:spPr/>
        <p:txBody>
          <a:bodyPr/>
          <a:lstStyle/>
          <a:p>
            <a:r>
              <a:rPr lang="en-US" dirty="0"/>
              <a:t>Three “types” of lending discrimination</a:t>
            </a:r>
          </a:p>
          <a:p>
            <a:pPr lvl="1"/>
            <a:r>
              <a:rPr lang="en-US" dirty="0"/>
              <a:t>Overt discrimination</a:t>
            </a:r>
          </a:p>
          <a:p>
            <a:pPr lvl="1"/>
            <a:r>
              <a:rPr lang="en-US" dirty="0"/>
              <a:t>Disparate treatment</a:t>
            </a:r>
          </a:p>
          <a:p>
            <a:pPr lvl="1"/>
            <a:r>
              <a:rPr lang="en-US" dirty="0"/>
              <a:t>Disparate impact</a:t>
            </a:r>
          </a:p>
        </p:txBody>
      </p:sp>
      <p:sp>
        <p:nvSpPr>
          <p:cNvPr id="2" name="Slide Number Placeholder 1"/>
          <p:cNvSpPr>
            <a:spLocks noGrp="1"/>
          </p:cNvSpPr>
          <p:nvPr>
            <p:ph type="sldNum" sz="quarter" idx="12"/>
          </p:nvPr>
        </p:nvSpPr>
        <p:spPr/>
        <p:txBody>
          <a:bodyPr/>
          <a:lstStyle/>
          <a:p>
            <a:fld id="{96EE5274-E604-4F26-A318-77B63FEA4AEC}" type="slidenum">
              <a:rPr lang="en-US" smtClean="0"/>
              <a:t>4</a:t>
            </a:fld>
            <a:endParaRPr lang="en-US"/>
          </a:p>
        </p:txBody>
      </p:sp>
      <p:pic>
        <p:nvPicPr>
          <p:cNvPr id="4" name="Picture 3">
            <a:extLst>
              <a:ext uri="{FF2B5EF4-FFF2-40B4-BE49-F238E27FC236}">
                <a16:creationId xmlns:a16="http://schemas.microsoft.com/office/drawing/2014/main" id="{2FD35FC8-D3D9-4DDD-B318-97CA0E771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108486"/>
            <a:ext cx="4389120" cy="2194560"/>
          </a:xfrm>
          <a:prstGeom prst="rect">
            <a:avLst/>
          </a:prstGeom>
        </p:spPr>
      </p:pic>
    </p:spTree>
    <p:extLst>
      <p:ext uri="{BB962C8B-B14F-4D97-AF65-F5344CB8AC3E}">
        <p14:creationId xmlns:p14="http://schemas.microsoft.com/office/powerpoint/2010/main" val="739453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F1FE-97F4-4963-9D84-708E26352C4A}"/>
              </a:ext>
            </a:extLst>
          </p:cNvPr>
          <p:cNvSpPr>
            <a:spLocks noGrp="1"/>
          </p:cNvSpPr>
          <p:nvPr>
            <p:ph type="title"/>
          </p:nvPr>
        </p:nvSpPr>
        <p:spPr/>
        <p:txBody>
          <a:bodyPr/>
          <a:lstStyle/>
          <a:p>
            <a:r>
              <a:rPr lang="en-US" dirty="0"/>
              <a:t>Action Steps for HMDA/Reg C</a:t>
            </a:r>
          </a:p>
        </p:txBody>
      </p:sp>
      <p:sp>
        <p:nvSpPr>
          <p:cNvPr id="3" name="Content Placeholder 2">
            <a:extLst>
              <a:ext uri="{FF2B5EF4-FFF2-40B4-BE49-F238E27FC236}">
                <a16:creationId xmlns:a16="http://schemas.microsoft.com/office/drawing/2014/main" id="{E30A9CB6-2132-4FD8-A80E-75CC8EB52F75}"/>
              </a:ext>
            </a:extLst>
          </p:cNvPr>
          <p:cNvSpPr>
            <a:spLocks noGrp="1"/>
          </p:cNvSpPr>
          <p:nvPr>
            <p:ph idx="1"/>
          </p:nvPr>
        </p:nvSpPr>
        <p:spPr/>
        <p:txBody>
          <a:bodyPr/>
          <a:lstStyle/>
          <a:p>
            <a:r>
              <a:rPr lang="en-US" dirty="0"/>
              <a:t>Develop written procedures</a:t>
            </a:r>
          </a:p>
          <a:p>
            <a:r>
              <a:rPr lang="en-US" dirty="0"/>
              <a:t>Talk to system providers</a:t>
            </a:r>
          </a:p>
          <a:p>
            <a:r>
              <a:rPr lang="en-US" dirty="0"/>
              <a:t>Update forms</a:t>
            </a:r>
          </a:p>
          <a:p>
            <a:r>
              <a:rPr lang="en-US" dirty="0"/>
              <a:t>Conduct training</a:t>
            </a:r>
          </a:p>
          <a:p>
            <a:r>
              <a:rPr lang="en-US" dirty="0"/>
              <a:t>Have backup</a:t>
            </a:r>
          </a:p>
        </p:txBody>
      </p:sp>
      <p:sp>
        <p:nvSpPr>
          <p:cNvPr id="4" name="Slide Number Placeholder 3">
            <a:extLst>
              <a:ext uri="{FF2B5EF4-FFF2-40B4-BE49-F238E27FC236}">
                <a16:creationId xmlns:a16="http://schemas.microsoft.com/office/drawing/2014/main" id="{C15BCB44-B2E6-45AC-8B52-02635D29176D}"/>
              </a:ext>
            </a:extLst>
          </p:cNvPr>
          <p:cNvSpPr>
            <a:spLocks noGrp="1"/>
          </p:cNvSpPr>
          <p:nvPr>
            <p:ph type="sldNum" sz="quarter" idx="12"/>
          </p:nvPr>
        </p:nvSpPr>
        <p:spPr/>
        <p:txBody>
          <a:bodyPr/>
          <a:lstStyle/>
          <a:p>
            <a:fld id="{96EE5274-E604-4F26-A318-77B63FEA4AE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0383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Regulation Z</a:t>
            </a:r>
          </a:p>
        </p:txBody>
      </p:sp>
      <p:sp>
        <p:nvSpPr>
          <p:cNvPr id="9" name="Content Placeholder 8"/>
          <p:cNvSpPr>
            <a:spLocks noGrp="1"/>
          </p:cNvSpPr>
          <p:nvPr>
            <p:ph idx="1"/>
          </p:nvPr>
        </p:nvSpPr>
        <p:spPr/>
        <p:txBody>
          <a:bodyPr/>
          <a:lstStyle/>
          <a:p>
            <a:r>
              <a:rPr lang="en-US" dirty="0"/>
              <a:t>Truth-In-Lending</a:t>
            </a:r>
          </a:p>
          <a:p>
            <a:r>
              <a:rPr lang="en-US" dirty="0"/>
              <a:t>Purpose – promote informed use of consumer credit by requiring disclosures about its cost and terms</a:t>
            </a:r>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srgbClr val="000000"/>
                </a:solidFill>
              </a:rPr>
              <a:pPr/>
              <a:t>41</a:t>
            </a:fld>
            <a:endParaRPr lang="en-US" dirty="0">
              <a:solidFill>
                <a:srgbClr val="000000"/>
              </a:solidFill>
            </a:endParaRPr>
          </a:p>
        </p:txBody>
      </p:sp>
    </p:spTree>
    <p:extLst>
      <p:ext uri="{BB962C8B-B14F-4D97-AF65-F5344CB8AC3E}">
        <p14:creationId xmlns:p14="http://schemas.microsoft.com/office/powerpoint/2010/main" val="1842359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Regulation Z</a:t>
            </a:r>
          </a:p>
        </p:txBody>
      </p:sp>
      <p:sp>
        <p:nvSpPr>
          <p:cNvPr id="9" name="Content Placeholder 8"/>
          <p:cNvSpPr>
            <a:spLocks noGrp="1"/>
          </p:cNvSpPr>
          <p:nvPr>
            <p:ph idx="1"/>
          </p:nvPr>
        </p:nvSpPr>
        <p:spPr/>
        <p:txBody>
          <a:bodyPr/>
          <a:lstStyle/>
          <a:p>
            <a:r>
              <a:rPr lang="en-US" dirty="0"/>
              <a:t>Coverage</a:t>
            </a:r>
          </a:p>
          <a:p>
            <a:pPr lvl="1"/>
            <a:r>
              <a:rPr lang="en-US" dirty="0"/>
              <a:t>Credit is extended to a consumer</a:t>
            </a:r>
          </a:p>
          <a:p>
            <a:pPr lvl="1"/>
            <a:r>
              <a:rPr lang="en-US" dirty="0"/>
              <a:t>Credit for personal, family, or household purposes</a:t>
            </a:r>
          </a:p>
          <a:p>
            <a:pPr lvl="1"/>
            <a:r>
              <a:rPr lang="en-US" dirty="0"/>
              <a:t>Credit is subject to a finance charge or is payable in more than 4 installments</a:t>
            </a:r>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srgbClr val="000000"/>
                </a:solidFill>
              </a:rPr>
              <a:pPr/>
              <a:t>42</a:t>
            </a:fld>
            <a:endParaRPr lang="en-US" dirty="0">
              <a:solidFill>
                <a:srgbClr val="000000"/>
              </a:solidFill>
            </a:endParaRPr>
          </a:p>
        </p:txBody>
      </p:sp>
    </p:spTree>
    <p:extLst>
      <p:ext uri="{BB962C8B-B14F-4D97-AF65-F5344CB8AC3E}">
        <p14:creationId xmlns:p14="http://schemas.microsoft.com/office/powerpoint/2010/main" val="3534960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Regulation Z</a:t>
            </a:r>
          </a:p>
        </p:txBody>
      </p:sp>
      <p:sp>
        <p:nvSpPr>
          <p:cNvPr id="9" name="Content Placeholder 8"/>
          <p:cNvSpPr>
            <a:spLocks noGrp="1"/>
          </p:cNvSpPr>
          <p:nvPr>
            <p:ph idx="1"/>
          </p:nvPr>
        </p:nvSpPr>
        <p:spPr/>
        <p:txBody>
          <a:bodyPr/>
          <a:lstStyle/>
          <a:p>
            <a:r>
              <a:rPr lang="en-US" dirty="0"/>
              <a:t>Exemptions</a:t>
            </a:r>
          </a:p>
          <a:p>
            <a:pPr lvl="1"/>
            <a:r>
              <a:rPr lang="en-US" dirty="0" err="1"/>
              <a:t>Nonconsumer</a:t>
            </a:r>
            <a:r>
              <a:rPr lang="en-US" dirty="0"/>
              <a:t> credit</a:t>
            </a:r>
          </a:p>
          <a:p>
            <a:pPr lvl="1"/>
            <a:r>
              <a:rPr lang="en-US" dirty="0"/>
              <a:t>Amounts over $54,600 not secured by real property or a principal dwelling  or not a private education loan as defined in the regulation (threshold adjusted annually)</a:t>
            </a:r>
          </a:p>
          <a:p>
            <a:pPr lvl="1"/>
            <a:r>
              <a:rPr lang="en-US" dirty="0"/>
              <a:t>Federal Student Loans</a:t>
            </a:r>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srgbClr val="000000"/>
                </a:solidFill>
              </a:rPr>
              <a:pPr/>
              <a:t>43</a:t>
            </a:fld>
            <a:endParaRPr lang="en-US" dirty="0">
              <a:solidFill>
                <a:srgbClr val="000000"/>
              </a:solidFill>
            </a:endParaRPr>
          </a:p>
        </p:txBody>
      </p:sp>
    </p:spTree>
    <p:extLst>
      <p:ext uri="{BB962C8B-B14F-4D97-AF65-F5344CB8AC3E}">
        <p14:creationId xmlns:p14="http://schemas.microsoft.com/office/powerpoint/2010/main" val="3144677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Definitions</a:t>
            </a:r>
          </a:p>
        </p:txBody>
      </p:sp>
      <p:sp>
        <p:nvSpPr>
          <p:cNvPr id="11" name="Content Placeholder 10"/>
          <p:cNvSpPr>
            <a:spLocks noGrp="1"/>
          </p:cNvSpPr>
          <p:nvPr>
            <p:ph idx="1"/>
          </p:nvPr>
        </p:nvSpPr>
        <p:spPr/>
        <p:txBody>
          <a:bodyPr/>
          <a:lstStyle/>
          <a:p>
            <a:r>
              <a:rPr lang="en-US" dirty="0"/>
              <a:t>Annual Percentage Rate – APR</a:t>
            </a:r>
          </a:p>
          <a:p>
            <a:pPr lvl="1"/>
            <a:r>
              <a:rPr lang="en-US" dirty="0"/>
              <a:t>Cost of credit expressed as a yearly rate</a:t>
            </a:r>
          </a:p>
          <a:p>
            <a:pPr lvl="1"/>
            <a:r>
              <a:rPr lang="en-US" dirty="0"/>
              <a:t>Disclosures</a:t>
            </a:r>
          </a:p>
          <a:p>
            <a:pPr lvl="2"/>
            <a:r>
              <a:rPr lang="en-US" dirty="0"/>
              <a:t>Initial disclosures</a:t>
            </a:r>
          </a:p>
          <a:p>
            <a:pPr lvl="2"/>
            <a:r>
              <a:rPr lang="en-US" dirty="0"/>
              <a:t>Periodic statements</a:t>
            </a:r>
          </a:p>
          <a:p>
            <a:pPr lvl="1"/>
            <a:r>
              <a:rPr lang="en-US" dirty="0"/>
              <a:t>Accuracy</a:t>
            </a:r>
          </a:p>
          <a:p>
            <a:pPr lvl="2"/>
            <a:r>
              <a:rPr lang="en-US" dirty="0"/>
              <a:t>1/8 of 1%</a:t>
            </a:r>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srgbClr val="000000"/>
                </a:solidFill>
              </a:rPr>
              <a:pPr/>
              <a:t>44</a:t>
            </a:fld>
            <a:endParaRPr lang="en-US" dirty="0">
              <a:solidFill>
                <a:srgbClr val="000000"/>
              </a:solidFill>
            </a:endParaRPr>
          </a:p>
        </p:txBody>
      </p:sp>
      <p:pic>
        <p:nvPicPr>
          <p:cNvPr id="4" name="Picture 3">
            <a:extLst>
              <a:ext uri="{FF2B5EF4-FFF2-40B4-BE49-F238E27FC236}">
                <a16:creationId xmlns:a16="http://schemas.microsoft.com/office/drawing/2014/main" id="{5C99B40C-B118-4FCD-ABF6-42E596B72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709" y="3352800"/>
            <a:ext cx="2327065" cy="1554480"/>
          </a:xfrm>
          <a:prstGeom prst="rect">
            <a:avLst/>
          </a:prstGeom>
        </p:spPr>
      </p:pic>
    </p:spTree>
    <p:extLst>
      <p:ext uri="{BB962C8B-B14F-4D97-AF65-F5344CB8AC3E}">
        <p14:creationId xmlns:p14="http://schemas.microsoft.com/office/powerpoint/2010/main" val="4039856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Definitions</a:t>
            </a:r>
          </a:p>
        </p:txBody>
      </p:sp>
      <p:sp>
        <p:nvSpPr>
          <p:cNvPr id="9" name="Content Placeholder 8"/>
          <p:cNvSpPr>
            <a:spLocks noGrp="1"/>
          </p:cNvSpPr>
          <p:nvPr>
            <p:ph idx="1"/>
          </p:nvPr>
        </p:nvSpPr>
        <p:spPr>
          <a:xfrm>
            <a:off x="457200" y="1447800"/>
            <a:ext cx="8229600" cy="5032128"/>
          </a:xfrm>
        </p:spPr>
        <p:txBody>
          <a:bodyPr/>
          <a:lstStyle/>
          <a:p>
            <a:r>
              <a:rPr lang="en-US" dirty="0"/>
              <a:t>Open-end credit</a:t>
            </a:r>
          </a:p>
          <a:p>
            <a:pPr lvl="1"/>
            <a:r>
              <a:rPr lang="en-US" dirty="0"/>
              <a:t>Repeated transactions</a:t>
            </a:r>
          </a:p>
          <a:p>
            <a:pPr lvl="1"/>
            <a:r>
              <a:rPr lang="en-US" dirty="0"/>
              <a:t>Finance charge on unpaid balance</a:t>
            </a:r>
          </a:p>
          <a:p>
            <a:pPr lvl="1"/>
            <a:r>
              <a:rPr lang="en-US" dirty="0"/>
              <a:t>Credit limit available</a:t>
            </a:r>
          </a:p>
          <a:p>
            <a:pPr lvl="1"/>
            <a:r>
              <a:rPr lang="en-US" dirty="0"/>
              <a:t>Lines of credit, credit cards, HELOCs</a:t>
            </a:r>
          </a:p>
          <a:p>
            <a:r>
              <a:rPr lang="en-US" dirty="0"/>
              <a:t>Closed-end credit</a:t>
            </a:r>
          </a:p>
          <a:p>
            <a:pPr lvl="1"/>
            <a:r>
              <a:rPr lang="en-US" dirty="0"/>
              <a:t>Defined maturity</a:t>
            </a:r>
          </a:p>
          <a:p>
            <a:pPr lvl="1"/>
            <a:r>
              <a:rPr lang="en-US" dirty="0"/>
              <a:t>Car loans, mortgages</a:t>
            </a:r>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srgbClr val="000000"/>
                </a:solidFill>
              </a:rPr>
              <a:pPr/>
              <a:t>45</a:t>
            </a:fld>
            <a:endParaRPr lang="en-US" dirty="0">
              <a:solidFill>
                <a:srgbClr val="000000"/>
              </a:solidFill>
            </a:endParaRPr>
          </a:p>
        </p:txBody>
      </p:sp>
      <p:pic>
        <p:nvPicPr>
          <p:cNvPr id="5" name="Picture 4">
            <a:extLst>
              <a:ext uri="{FF2B5EF4-FFF2-40B4-BE49-F238E27FC236}">
                <a16:creationId xmlns:a16="http://schemas.microsoft.com/office/drawing/2014/main" id="{58054FDC-696B-45B0-81BD-C1D494A84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152344"/>
            <a:ext cx="2228850" cy="1188720"/>
          </a:xfrm>
          <a:prstGeom prst="rect">
            <a:avLst/>
          </a:prstGeom>
        </p:spPr>
      </p:pic>
    </p:spTree>
    <p:extLst>
      <p:ext uri="{BB962C8B-B14F-4D97-AF65-F5344CB8AC3E}">
        <p14:creationId xmlns:p14="http://schemas.microsoft.com/office/powerpoint/2010/main" val="3344697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8229600" cy="713035"/>
          </a:xfrm>
        </p:spPr>
        <p:txBody>
          <a:bodyPr/>
          <a:lstStyle/>
          <a:p>
            <a:r>
              <a:rPr lang="en-US" dirty="0"/>
              <a:t>Disclosures</a:t>
            </a:r>
          </a:p>
        </p:txBody>
      </p:sp>
      <p:sp>
        <p:nvSpPr>
          <p:cNvPr id="9" name="Content Placeholder 8"/>
          <p:cNvSpPr>
            <a:spLocks noGrp="1"/>
          </p:cNvSpPr>
          <p:nvPr>
            <p:ph idx="1"/>
          </p:nvPr>
        </p:nvSpPr>
        <p:spPr>
          <a:xfrm>
            <a:off x="457200" y="1143000"/>
            <a:ext cx="8229600" cy="4983163"/>
          </a:xfrm>
        </p:spPr>
        <p:txBody>
          <a:bodyPr>
            <a:normAutofit/>
          </a:bodyPr>
          <a:lstStyle/>
          <a:p>
            <a:r>
              <a:rPr lang="en-US" dirty="0"/>
              <a:t>General disclosure requirements</a:t>
            </a:r>
          </a:p>
          <a:p>
            <a:pPr lvl="1"/>
            <a:r>
              <a:rPr lang="en-US" dirty="0"/>
              <a:t>Clear/conspicuous</a:t>
            </a:r>
          </a:p>
          <a:p>
            <a:pPr lvl="1"/>
            <a:r>
              <a:rPr lang="en-US" dirty="0"/>
              <a:t>In writing</a:t>
            </a:r>
          </a:p>
          <a:p>
            <a:pPr lvl="1"/>
            <a:r>
              <a:rPr lang="en-US" dirty="0"/>
              <a:t>In form member can keep</a:t>
            </a:r>
          </a:p>
          <a:p>
            <a:r>
              <a:rPr lang="en-US" dirty="0"/>
              <a:t>Account opening disclosures</a:t>
            </a:r>
          </a:p>
          <a:p>
            <a:r>
              <a:rPr lang="en-US" dirty="0"/>
              <a:t>Additional open-end credit disclosures</a:t>
            </a:r>
          </a:p>
          <a:p>
            <a:pPr lvl="1"/>
            <a:r>
              <a:rPr lang="en-US" dirty="0"/>
              <a:t>Periodic statements</a:t>
            </a:r>
          </a:p>
          <a:p>
            <a:pPr lvl="1"/>
            <a:r>
              <a:rPr lang="en-US" dirty="0"/>
              <a:t>Change in terms notices</a:t>
            </a:r>
          </a:p>
        </p:txBody>
      </p:sp>
      <p:sp>
        <p:nvSpPr>
          <p:cNvPr id="2" name="Slide Number Placeholder 1"/>
          <p:cNvSpPr>
            <a:spLocks noGrp="1"/>
          </p:cNvSpPr>
          <p:nvPr>
            <p:ph type="sldNum" sz="quarter" idx="12"/>
          </p:nvPr>
        </p:nvSpPr>
        <p:spPr/>
        <p:txBody>
          <a:bodyPr/>
          <a:lstStyle/>
          <a:p>
            <a:fld id="{96EE5274-E604-4F26-A318-77B63FEA4AEC}" type="slidenum">
              <a:rPr lang="en-US" smtClean="0">
                <a:solidFill>
                  <a:srgbClr val="000000"/>
                </a:solidFill>
              </a:rPr>
              <a:pPr/>
              <a:t>46</a:t>
            </a:fld>
            <a:endParaRPr lang="en-US" dirty="0">
              <a:solidFill>
                <a:srgbClr val="000000"/>
              </a:solidFill>
            </a:endParaRPr>
          </a:p>
        </p:txBody>
      </p:sp>
    </p:spTree>
    <p:extLst>
      <p:ext uri="{BB962C8B-B14F-4D97-AF65-F5344CB8AC3E}">
        <p14:creationId xmlns:p14="http://schemas.microsoft.com/office/powerpoint/2010/main" val="868564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3AA5-A483-422C-81A8-A3BEC23E262F}"/>
              </a:ext>
            </a:extLst>
          </p:cNvPr>
          <p:cNvSpPr>
            <a:spLocks noGrp="1"/>
          </p:cNvSpPr>
          <p:nvPr>
            <p:ph type="title"/>
          </p:nvPr>
        </p:nvSpPr>
        <p:spPr/>
        <p:txBody>
          <a:bodyPr/>
          <a:lstStyle/>
          <a:p>
            <a:r>
              <a:rPr lang="en-US" dirty="0"/>
              <a:t>Special Rules</a:t>
            </a:r>
          </a:p>
        </p:txBody>
      </p:sp>
      <p:sp>
        <p:nvSpPr>
          <p:cNvPr id="3" name="Content Placeholder 2">
            <a:extLst>
              <a:ext uri="{FF2B5EF4-FFF2-40B4-BE49-F238E27FC236}">
                <a16:creationId xmlns:a16="http://schemas.microsoft.com/office/drawing/2014/main" id="{F7586AA0-562A-4193-8B21-700741110423}"/>
              </a:ext>
            </a:extLst>
          </p:cNvPr>
          <p:cNvSpPr>
            <a:spLocks noGrp="1"/>
          </p:cNvSpPr>
          <p:nvPr>
            <p:ph idx="1"/>
          </p:nvPr>
        </p:nvSpPr>
        <p:spPr/>
        <p:txBody>
          <a:bodyPr>
            <a:normAutofit/>
          </a:bodyPr>
          <a:lstStyle/>
          <a:p>
            <a:r>
              <a:rPr lang="en-US" dirty="0"/>
              <a:t>Mortgages</a:t>
            </a:r>
          </a:p>
          <a:p>
            <a:pPr lvl="1"/>
            <a:r>
              <a:rPr lang="en-US" dirty="0"/>
              <a:t>HELOCs</a:t>
            </a:r>
          </a:p>
          <a:p>
            <a:pPr lvl="1"/>
            <a:r>
              <a:rPr lang="en-US" dirty="0"/>
              <a:t>Closed-end mortgages</a:t>
            </a:r>
          </a:p>
          <a:p>
            <a:r>
              <a:rPr lang="en-US" dirty="0"/>
              <a:t>Credit cards</a:t>
            </a:r>
          </a:p>
          <a:p>
            <a:pPr lvl="1"/>
            <a:r>
              <a:rPr lang="en-US" dirty="0"/>
              <a:t>Disclosures</a:t>
            </a:r>
          </a:p>
          <a:p>
            <a:pPr lvl="1"/>
            <a:r>
              <a:rPr lang="en-US" dirty="0"/>
              <a:t>Restrictions</a:t>
            </a:r>
          </a:p>
          <a:p>
            <a:r>
              <a:rPr lang="en-US" dirty="0"/>
              <a:t>Student loans</a:t>
            </a:r>
          </a:p>
        </p:txBody>
      </p:sp>
      <p:sp>
        <p:nvSpPr>
          <p:cNvPr id="4" name="Slide Number Placeholder 3">
            <a:extLst>
              <a:ext uri="{FF2B5EF4-FFF2-40B4-BE49-F238E27FC236}">
                <a16:creationId xmlns:a16="http://schemas.microsoft.com/office/drawing/2014/main" id="{23BBEE7A-4F51-42C8-BF88-425E749438B2}"/>
              </a:ext>
            </a:extLst>
          </p:cNvPr>
          <p:cNvSpPr>
            <a:spLocks noGrp="1"/>
          </p:cNvSpPr>
          <p:nvPr>
            <p:ph type="sldNum" sz="quarter" idx="12"/>
          </p:nvPr>
        </p:nvSpPr>
        <p:spPr/>
        <p:txBody>
          <a:bodyPr/>
          <a:lstStyle/>
          <a:p>
            <a:fld id="{96EE5274-E604-4F26-A318-77B63FEA4AEC}"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42207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19100" y="228600"/>
            <a:ext cx="8229600" cy="1143000"/>
          </a:xfrm>
        </p:spPr>
        <p:txBody>
          <a:bodyPr>
            <a:normAutofit/>
          </a:bodyPr>
          <a:lstStyle/>
          <a:p>
            <a:r>
              <a:rPr lang="en-US" sz="4000" dirty="0"/>
              <a:t>Right of Rescission</a:t>
            </a:r>
          </a:p>
        </p:txBody>
      </p:sp>
      <p:sp>
        <p:nvSpPr>
          <p:cNvPr id="120835" name="Rectangle 3"/>
          <p:cNvSpPr>
            <a:spLocks noGrp="1" noChangeArrowheads="1"/>
          </p:cNvSpPr>
          <p:nvPr>
            <p:ph idx="1"/>
          </p:nvPr>
        </p:nvSpPr>
        <p:spPr>
          <a:xfrm>
            <a:off x="152400" y="1143001"/>
            <a:ext cx="8763000" cy="4737846"/>
          </a:xfrm>
        </p:spPr>
        <p:txBody>
          <a:bodyPr>
            <a:normAutofit/>
          </a:bodyPr>
          <a:lstStyle/>
          <a:p>
            <a:r>
              <a:rPr lang="en-US" dirty="0"/>
              <a:t>Borrowers/owners of collateral have 3 business days to rescind</a:t>
            </a:r>
          </a:p>
          <a:p>
            <a:r>
              <a:rPr lang="en-US" dirty="0"/>
              <a:t>Non-purchase money loans secured by </a:t>
            </a:r>
            <a:r>
              <a:rPr lang="en-US" b="1" i="1" dirty="0"/>
              <a:t>principal</a:t>
            </a:r>
            <a:r>
              <a:rPr lang="en-US" dirty="0"/>
              <a:t> dwelling</a:t>
            </a:r>
          </a:p>
          <a:p>
            <a:pPr lvl="1"/>
            <a:r>
              <a:rPr lang="en-US" dirty="0"/>
              <a:t>Dwelling includes house, condo, mobile home</a:t>
            </a:r>
          </a:p>
        </p:txBody>
      </p:sp>
      <p:sp>
        <p:nvSpPr>
          <p:cNvPr id="2" name="Slide Number Placeholder 1"/>
          <p:cNvSpPr>
            <a:spLocks noGrp="1"/>
          </p:cNvSpPr>
          <p:nvPr>
            <p:ph type="sldNum" sz="quarter" idx="12"/>
          </p:nvPr>
        </p:nvSpPr>
        <p:spPr/>
        <p:txBody>
          <a:bodyPr/>
          <a:lstStyle/>
          <a:p>
            <a:fld id="{96EE5274-E604-4F26-A318-77B63FEA4AEC}" type="slidenum">
              <a:rPr lang="en-US" smtClean="0"/>
              <a:t>48</a:t>
            </a:fld>
            <a:endParaRPr lang="en-US" dirty="0"/>
          </a:p>
        </p:txBody>
      </p:sp>
      <p:pic>
        <p:nvPicPr>
          <p:cNvPr id="4" name="Picture 3">
            <a:extLst>
              <a:ext uri="{FF2B5EF4-FFF2-40B4-BE49-F238E27FC236}">
                <a16:creationId xmlns:a16="http://schemas.microsoft.com/office/drawing/2014/main" id="{BFA2FAB9-0028-457D-8546-E1FAD9103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280" y="4267951"/>
            <a:ext cx="3291840" cy="2194560"/>
          </a:xfrm>
          <a:prstGeom prst="rect">
            <a:avLst/>
          </a:prstGeom>
        </p:spPr>
      </p:pic>
    </p:spTree>
    <p:extLst>
      <p:ext uri="{BB962C8B-B14F-4D97-AF65-F5344CB8AC3E}">
        <p14:creationId xmlns:p14="http://schemas.microsoft.com/office/powerpoint/2010/main" val="106350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Right of Rescission</a:t>
            </a:r>
          </a:p>
        </p:txBody>
      </p:sp>
      <p:sp>
        <p:nvSpPr>
          <p:cNvPr id="3" name="Content Placeholder 2"/>
          <p:cNvSpPr>
            <a:spLocks noGrp="1"/>
          </p:cNvSpPr>
          <p:nvPr>
            <p:ph idx="1"/>
          </p:nvPr>
        </p:nvSpPr>
        <p:spPr>
          <a:xfrm>
            <a:off x="457200" y="1524000"/>
            <a:ext cx="8229600" cy="4518212"/>
          </a:xfrm>
        </p:spPr>
        <p:txBody>
          <a:bodyPr>
            <a:normAutofit fontScale="85000" lnSpcReduction="10000"/>
          </a:bodyPr>
          <a:lstStyle/>
          <a:p>
            <a:r>
              <a:rPr lang="en-US" dirty="0"/>
              <a:t>Disclosures</a:t>
            </a:r>
          </a:p>
          <a:p>
            <a:pPr lvl="1"/>
            <a:r>
              <a:rPr lang="en-US" dirty="0"/>
              <a:t>2 copies to borrowers and owners of collateral</a:t>
            </a:r>
          </a:p>
          <a:p>
            <a:r>
              <a:rPr lang="en-US" dirty="0"/>
              <a:t>Rescission period can be waived only in case of financial emergency</a:t>
            </a:r>
          </a:p>
          <a:p>
            <a:pPr lvl="1"/>
            <a:r>
              <a:rPr lang="en-US" dirty="0"/>
              <a:t>Borrower must provide written, dated statement</a:t>
            </a:r>
          </a:p>
          <a:p>
            <a:pPr lvl="1"/>
            <a:r>
              <a:rPr lang="en-US" dirty="0"/>
              <a:t>Can’t use preprinted forms</a:t>
            </a:r>
          </a:p>
          <a:p>
            <a:r>
              <a:rPr lang="en-US" dirty="0"/>
              <a:t>Effect of rescission</a:t>
            </a:r>
          </a:p>
          <a:p>
            <a:pPr lvl="1"/>
            <a:r>
              <a:rPr lang="en-US" dirty="0"/>
              <a:t>Security interest is void</a:t>
            </a:r>
          </a:p>
          <a:p>
            <a:pPr lvl="1"/>
            <a:r>
              <a:rPr lang="en-US" dirty="0"/>
              <a:t>Return any money paid within 20 days</a:t>
            </a:r>
          </a:p>
        </p:txBody>
      </p:sp>
      <p:sp>
        <p:nvSpPr>
          <p:cNvPr id="4" name="Slide Number Placeholder 3"/>
          <p:cNvSpPr>
            <a:spLocks noGrp="1"/>
          </p:cNvSpPr>
          <p:nvPr>
            <p:ph type="sldNum" sz="quarter" idx="12"/>
          </p:nvPr>
        </p:nvSpPr>
        <p:spPr/>
        <p:txBody>
          <a:bodyPr/>
          <a:lstStyle/>
          <a:p>
            <a:fld id="{96EE5274-E604-4F26-A318-77B63FEA4AEC}" type="slidenum">
              <a:rPr lang="en-US" smtClean="0"/>
              <a:t>49</a:t>
            </a:fld>
            <a:endParaRPr lang="en-US" dirty="0"/>
          </a:p>
        </p:txBody>
      </p:sp>
    </p:spTree>
    <p:extLst>
      <p:ext uri="{BB962C8B-B14F-4D97-AF65-F5344CB8AC3E}">
        <p14:creationId xmlns:p14="http://schemas.microsoft.com/office/powerpoint/2010/main" val="196425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Overt Lending Discrimination</a:t>
            </a:r>
          </a:p>
        </p:txBody>
      </p:sp>
      <p:sp>
        <p:nvSpPr>
          <p:cNvPr id="2" name="Content Placeholder 1"/>
          <p:cNvSpPr>
            <a:spLocks noGrp="1"/>
          </p:cNvSpPr>
          <p:nvPr>
            <p:ph idx="1"/>
          </p:nvPr>
        </p:nvSpPr>
        <p:spPr/>
        <p:txBody>
          <a:bodyPr>
            <a:normAutofit fontScale="92500"/>
          </a:bodyPr>
          <a:lstStyle/>
          <a:p>
            <a:r>
              <a:rPr lang="en-US" dirty="0"/>
              <a:t>Exists whenever lenders openly discriminate against loan applicants on a prohibited basis</a:t>
            </a:r>
          </a:p>
          <a:p>
            <a:pPr lvl="1"/>
            <a:r>
              <a:rPr lang="en-US" dirty="0"/>
              <a:t>We don’t make motorcycle loans to people under the age of 25</a:t>
            </a:r>
          </a:p>
          <a:p>
            <a:r>
              <a:rPr lang="en-US" dirty="0"/>
              <a:t>Exists whenever lenders express a discriminatory preference</a:t>
            </a:r>
          </a:p>
          <a:p>
            <a:pPr lvl="1"/>
            <a:r>
              <a:rPr lang="en-US" dirty="0"/>
              <a:t>We don’t like to make motorcycle loans to people under the age of 25 but we have to</a:t>
            </a:r>
          </a:p>
        </p:txBody>
      </p:sp>
      <p:sp>
        <p:nvSpPr>
          <p:cNvPr id="4" name="Slide Number Placeholder 3"/>
          <p:cNvSpPr>
            <a:spLocks noGrp="1"/>
          </p:cNvSpPr>
          <p:nvPr>
            <p:ph type="sldNum" sz="quarter" idx="12"/>
          </p:nvPr>
        </p:nvSpPr>
        <p:spPr/>
        <p:txBody>
          <a:bodyPr/>
          <a:lstStyle/>
          <a:p>
            <a:fld id="{96EE5274-E604-4F26-A318-77B63FEA4AEC}" type="slidenum">
              <a:rPr lang="en-US" smtClean="0"/>
              <a:t>5</a:t>
            </a:fld>
            <a:endParaRPr lang="en-US"/>
          </a:p>
        </p:txBody>
      </p:sp>
    </p:spTree>
    <p:extLst>
      <p:ext uri="{BB962C8B-B14F-4D97-AF65-F5344CB8AC3E}">
        <p14:creationId xmlns:p14="http://schemas.microsoft.com/office/powerpoint/2010/main" val="2451854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3FB6-FEB3-4172-8210-F8C82450A9AB}"/>
              </a:ext>
            </a:extLst>
          </p:cNvPr>
          <p:cNvSpPr>
            <a:spLocks noGrp="1"/>
          </p:cNvSpPr>
          <p:nvPr>
            <p:ph type="title"/>
          </p:nvPr>
        </p:nvSpPr>
        <p:spPr/>
        <p:txBody>
          <a:bodyPr/>
          <a:lstStyle/>
          <a:p>
            <a:r>
              <a:rPr lang="en-US" dirty="0"/>
              <a:t>Action Steps for Regulation Z</a:t>
            </a:r>
          </a:p>
        </p:txBody>
      </p:sp>
      <p:sp>
        <p:nvSpPr>
          <p:cNvPr id="3" name="Content Placeholder 2">
            <a:extLst>
              <a:ext uri="{FF2B5EF4-FFF2-40B4-BE49-F238E27FC236}">
                <a16:creationId xmlns:a16="http://schemas.microsoft.com/office/drawing/2014/main" id="{5EC361B4-C50B-4201-B791-495FC58BCD7E}"/>
              </a:ext>
            </a:extLst>
          </p:cNvPr>
          <p:cNvSpPr>
            <a:spLocks noGrp="1"/>
          </p:cNvSpPr>
          <p:nvPr>
            <p:ph idx="1"/>
          </p:nvPr>
        </p:nvSpPr>
        <p:spPr/>
        <p:txBody>
          <a:bodyPr/>
          <a:lstStyle/>
          <a:p>
            <a:r>
              <a:rPr lang="en-US" dirty="0"/>
              <a:t>Review disclosures</a:t>
            </a:r>
          </a:p>
          <a:p>
            <a:r>
              <a:rPr lang="en-US" dirty="0"/>
              <a:t>Conduct TRID review</a:t>
            </a:r>
          </a:p>
          <a:p>
            <a:r>
              <a:rPr lang="en-US" dirty="0"/>
              <a:t>Review rescission process</a:t>
            </a:r>
          </a:p>
          <a:p>
            <a:pPr marL="0" indent="0">
              <a:buNone/>
            </a:pPr>
            <a:endParaRPr lang="en-US" dirty="0"/>
          </a:p>
        </p:txBody>
      </p:sp>
      <p:sp>
        <p:nvSpPr>
          <p:cNvPr id="4" name="Slide Number Placeholder 3">
            <a:extLst>
              <a:ext uri="{FF2B5EF4-FFF2-40B4-BE49-F238E27FC236}">
                <a16:creationId xmlns:a16="http://schemas.microsoft.com/office/drawing/2014/main" id="{DCA9D172-499C-4305-A30D-8B28CC9B1A08}"/>
              </a:ext>
            </a:extLst>
          </p:cNvPr>
          <p:cNvSpPr>
            <a:spLocks noGrp="1"/>
          </p:cNvSpPr>
          <p:nvPr>
            <p:ph type="sldNum" sz="quarter" idx="12"/>
          </p:nvPr>
        </p:nvSpPr>
        <p:spPr/>
        <p:txBody>
          <a:bodyPr/>
          <a:lstStyle/>
          <a:p>
            <a:fld id="{96EE5274-E604-4F26-A318-77B63FEA4AEC}"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325403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2429"/>
          </a:xfrm>
        </p:spPr>
        <p:txBody>
          <a:bodyPr/>
          <a:lstStyle/>
          <a:p>
            <a:r>
              <a:rPr lang="en-US" dirty="0"/>
              <a:t>NCUA Regulations</a:t>
            </a:r>
          </a:p>
        </p:txBody>
      </p:sp>
      <p:sp>
        <p:nvSpPr>
          <p:cNvPr id="3" name="Content Placeholder 2"/>
          <p:cNvSpPr>
            <a:spLocks noGrp="1"/>
          </p:cNvSpPr>
          <p:nvPr>
            <p:ph idx="1"/>
          </p:nvPr>
        </p:nvSpPr>
        <p:spPr>
          <a:xfrm>
            <a:off x="310243" y="1367555"/>
            <a:ext cx="8518447" cy="4241394"/>
          </a:xfrm>
        </p:spPr>
        <p:txBody>
          <a:bodyPr>
            <a:normAutofit/>
          </a:bodyPr>
          <a:lstStyle/>
          <a:p>
            <a:r>
              <a:rPr lang="en-US" dirty="0"/>
              <a:t>General rules for loans, Part 701.21(c)</a:t>
            </a:r>
          </a:p>
          <a:p>
            <a:pPr lvl="1"/>
            <a:r>
              <a:rPr lang="en-US" dirty="0"/>
              <a:t>Written loans policies</a:t>
            </a:r>
          </a:p>
          <a:p>
            <a:pPr lvl="1"/>
            <a:r>
              <a:rPr lang="en-US" dirty="0"/>
              <a:t>Credit applications and overdrafts</a:t>
            </a:r>
          </a:p>
          <a:p>
            <a:pPr lvl="1"/>
            <a:r>
              <a:rPr lang="en-US" dirty="0"/>
              <a:t>Loan maturity</a:t>
            </a:r>
          </a:p>
          <a:p>
            <a:pPr lvl="1"/>
            <a:r>
              <a:rPr lang="en-US" dirty="0"/>
              <a:t>Early payment of loans</a:t>
            </a:r>
          </a:p>
          <a:p>
            <a:r>
              <a:rPr lang="en-US" dirty="0"/>
              <a:t>Loans to officials, Part 701.21(d)</a:t>
            </a:r>
          </a:p>
        </p:txBody>
      </p:sp>
      <p:sp>
        <p:nvSpPr>
          <p:cNvPr id="4" name="Slide Number Placeholder 3"/>
          <p:cNvSpPr>
            <a:spLocks noGrp="1"/>
          </p:cNvSpPr>
          <p:nvPr>
            <p:ph type="sldNum" sz="quarter" idx="12"/>
          </p:nvPr>
        </p:nvSpPr>
        <p:spPr/>
        <p:txBody>
          <a:bodyPr/>
          <a:lstStyle/>
          <a:p>
            <a:fld id="{E0C53C0C-EBFB-4121-BF62-D198B9FAC225}" type="slidenum">
              <a:rPr lang="en-US" smtClean="0"/>
              <a:pPr/>
              <a:t>51</a:t>
            </a:fld>
            <a:endParaRPr lang="en-US" dirty="0"/>
          </a:p>
        </p:txBody>
      </p:sp>
    </p:spTree>
    <p:extLst>
      <p:ext uri="{BB962C8B-B14F-4D97-AF65-F5344CB8AC3E}">
        <p14:creationId xmlns:p14="http://schemas.microsoft.com/office/powerpoint/2010/main" val="2119499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02B2-805D-4AEC-9FCC-EE1F0F10FB04}"/>
              </a:ext>
            </a:extLst>
          </p:cNvPr>
          <p:cNvSpPr>
            <a:spLocks noGrp="1"/>
          </p:cNvSpPr>
          <p:nvPr>
            <p:ph type="title"/>
          </p:nvPr>
        </p:nvSpPr>
        <p:spPr>
          <a:xfrm>
            <a:off x="84909" y="280318"/>
            <a:ext cx="8229600" cy="1143000"/>
          </a:xfrm>
        </p:spPr>
        <p:txBody>
          <a:bodyPr/>
          <a:lstStyle/>
          <a:p>
            <a:r>
              <a:rPr lang="en-US" dirty="0"/>
              <a:t>Action Steps for NCUA Regulations</a:t>
            </a:r>
          </a:p>
        </p:txBody>
      </p:sp>
      <p:sp>
        <p:nvSpPr>
          <p:cNvPr id="3" name="Content Placeholder 2">
            <a:extLst>
              <a:ext uri="{FF2B5EF4-FFF2-40B4-BE49-F238E27FC236}">
                <a16:creationId xmlns:a16="http://schemas.microsoft.com/office/drawing/2014/main" id="{39802F05-C308-4940-9DA1-0E8658F04E89}"/>
              </a:ext>
            </a:extLst>
          </p:cNvPr>
          <p:cNvSpPr>
            <a:spLocks noGrp="1"/>
          </p:cNvSpPr>
          <p:nvPr>
            <p:ph idx="1"/>
          </p:nvPr>
        </p:nvSpPr>
        <p:spPr/>
        <p:txBody>
          <a:bodyPr/>
          <a:lstStyle/>
          <a:p>
            <a:r>
              <a:rPr lang="en-US" dirty="0"/>
              <a:t>Update/review loan policies</a:t>
            </a:r>
          </a:p>
          <a:p>
            <a:r>
              <a:rPr lang="en-US" dirty="0"/>
              <a:t>Review process for loans to officials</a:t>
            </a:r>
          </a:p>
        </p:txBody>
      </p:sp>
      <p:sp>
        <p:nvSpPr>
          <p:cNvPr id="4" name="Slide Number Placeholder 3">
            <a:extLst>
              <a:ext uri="{FF2B5EF4-FFF2-40B4-BE49-F238E27FC236}">
                <a16:creationId xmlns:a16="http://schemas.microsoft.com/office/drawing/2014/main" id="{537B284C-6E99-4B44-89F1-0F0B9CC73817}"/>
              </a:ext>
            </a:extLst>
          </p:cNvPr>
          <p:cNvSpPr>
            <a:spLocks noGrp="1"/>
          </p:cNvSpPr>
          <p:nvPr>
            <p:ph type="sldNum" sz="quarter" idx="12"/>
          </p:nvPr>
        </p:nvSpPr>
        <p:spPr/>
        <p:txBody>
          <a:bodyPr/>
          <a:lstStyle/>
          <a:p>
            <a:fld id="{96EE5274-E604-4F26-A318-77B63FEA4AE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12221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318"/>
            <a:ext cx="8229600" cy="1143000"/>
          </a:xfrm>
        </p:spPr>
        <p:txBody>
          <a:bodyPr/>
          <a:lstStyle/>
          <a:p>
            <a:r>
              <a:rPr lang="en-US" dirty="0"/>
              <a:t>Military Lending Act</a:t>
            </a:r>
          </a:p>
        </p:txBody>
      </p:sp>
      <p:sp>
        <p:nvSpPr>
          <p:cNvPr id="3" name="Content Placeholder 2"/>
          <p:cNvSpPr>
            <a:spLocks noGrp="1"/>
          </p:cNvSpPr>
          <p:nvPr>
            <p:ph idx="1"/>
          </p:nvPr>
        </p:nvSpPr>
        <p:spPr>
          <a:xfrm>
            <a:off x="304800" y="1219200"/>
            <a:ext cx="8534400" cy="5181600"/>
          </a:xfrm>
        </p:spPr>
        <p:txBody>
          <a:bodyPr>
            <a:normAutofit/>
          </a:bodyPr>
          <a:lstStyle/>
          <a:p>
            <a:r>
              <a:rPr lang="en-US" dirty="0"/>
              <a:t>Changes in past 2 years expanded coverage</a:t>
            </a:r>
          </a:p>
          <a:p>
            <a:pPr lvl="1"/>
            <a:r>
              <a:rPr lang="en-US" dirty="0"/>
              <a:t>Definition of “consumer credit”</a:t>
            </a:r>
          </a:p>
          <a:p>
            <a:pPr lvl="1"/>
            <a:r>
              <a:rPr lang="en-US" dirty="0"/>
              <a:t>Requirement to identify covered borrowers</a:t>
            </a:r>
          </a:p>
          <a:p>
            <a:pPr lvl="1"/>
            <a:r>
              <a:rPr lang="en-US" dirty="0"/>
              <a:t>Military Annual Percentage Rate (MAPR) calculation</a:t>
            </a:r>
          </a:p>
          <a:p>
            <a:pPr lvl="1"/>
            <a:r>
              <a:rPr lang="en-US" dirty="0"/>
              <a:t>Required disclosures</a:t>
            </a:r>
          </a:p>
        </p:txBody>
      </p:sp>
      <p:sp>
        <p:nvSpPr>
          <p:cNvPr id="4" name="Slide Number Placeholder 3"/>
          <p:cNvSpPr>
            <a:spLocks noGrp="1"/>
          </p:cNvSpPr>
          <p:nvPr>
            <p:ph type="sldNum" sz="quarter" idx="12"/>
          </p:nvPr>
        </p:nvSpPr>
        <p:spPr/>
        <p:txBody>
          <a:bodyPr/>
          <a:lstStyle/>
          <a:p>
            <a:fld id="{96EE5274-E604-4F26-A318-77B63FEA4AEC}" type="slidenum">
              <a:rPr lang="en-US" smtClean="0"/>
              <a:pPr/>
              <a:t>53</a:t>
            </a:fld>
            <a:endParaRPr lang="en-US" dirty="0"/>
          </a:p>
        </p:txBody>
      </p:sp>
    </p:spTree>
    <p:extLst>
      <p:ext uri="{BB962C8B-B14F-4D97-AF65-F5344CB8AC3E}">
        <p14:creationId xmlns:p14="http://schemas.microsoft.com/office/powerpoint/2010/main" val="2959446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9452"/>
            <a:ext cx="8003177" cy="762000"/>
          </a:xfrm>
        </p:spPr>
        <p:txBody>
          <a:bodyPr>
            <a:normAutofit/>
          </a:bodyPr>
          <a:lstStyle/>
          <a:p>
            <a:r>
              <a:rPr lang="en-US" dirty="0"/>
              <a:t>MLA Definition of Consumer Credit</a:t>
            </a:r>
          </a:p>
        </p:txBody>
      </p:sp>
      <p:sp>
        <p:nvSpPr>
          <p:cNvPr id="3" name="Content Placeholder 2"/>
          <p:cNvSpPr>
            <a:spLocks noGrp="1"/>
          </p:cNvSpPr>
          <p:nvPr>
            <p:ph idx="1"/>
          </p:nvPr>
        </p:nvSpPr>
        <p:spPr>
          <a:xfrm>
            <a:off x="457200" y="1447800"/>
            <a:ext cx="8229600" cy="4678363"/>
          </a:xfrm>
        </p:spPr>
        <p:txBody>
          <a:bodyPr/>
          <a:lstStyle/>
          <a:p>
            <a:r>
              <a:rPr lang="en-US" dirty="0"/>
              <a:t>Credit extended primarily for personal, family or household purposes that is:</a:t>
            </a:r>
          </a:p>
          <a:p>
            <a:pPr lvl="1"/>
            <a:r>
              <a:rPr lang="en-US" dirty="0"/>
              <a:t>Subject to a finance charge; or</a:t>
            </a:r>
          </a:p>
          <a:p>
            <a:pPr lvl="1"/>
            <a:r>
              <a:rPr lang="en-US" dirty="0"/>
              <a:t>Payable in more than 4 payments</a:t>
            </a:r>
          </a:p>
          <a:p>
            <a:r>
              <a:rPr lang="en-US" dirty="0"/>
              <a:t>Signature loans, vehicle refinance loans, lines of credit, overdraft lines of credit, private student loans</a:t>
            </a:r>
          </a:p>
        </p:txBody>
      </p:sp>
      <p:sp>
        <p:nvSpPr>
          <p:cNvPr id="4" name="Slide Number Placeholder 3"/>
          <p:cNvSpPr>
            <a:spLocks noGrp="1"/>
          </p:cNvSpPr>
          <p:nvPr>
            <p:ph type="sldNum" sz="quarter" idx="12"/>
          </p:nvPr>
        </p:nvSpPr>
        <p:spPr/>
        <p:txBody>
          <a:bodyPr/>
          <a:lstStyle/>
          <a:p>
            <a:fld id="{96EE5274-E604-4F26-A318-77B63FEA4AEC}" type="slidenum">
              <a:rPr lang="en-US" smtClean="0"/>
              <a:pPr/>
              <a:t>54</a:t>
            </a:fld>
            <a:endParaRPr lang="en-US" dirty="0"/>
          </a:p>
        </p:txBody>
      </p:sp>
    </p:spTree>
    <p:extLst>
      <p:ext uri="{BB962C8B-B14F-4D97-AF65-F5344CB8AC3E}">
        <p14:creationId xmlns:p14="http://schemas.microsoft.com/office/powerpoint/2010/main" val="3538323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Credit Exceptions</a:t>
            </a:r>
          </a:p>
        </p:txBody>
      </p:sp>
      <p:sp>
        <p:nvSpPr>
          <p:cNvPr id="3" name="Content Placeholder 2"/>
          <p:cNvSpPr>
            <a:spLocks noGrp="1"/>
          </p:cNvSpPr>
          <p:nvPr>
            <p:ph idx="1"/>
          </p:nvPr>
        </p:nvSpPr>
        <p:spPr/>
        <p:txBody>
          <a:bodyPr>
            <a:normAutofit lnSpcReduction="10000"/>
          </a:bodyPr>
          <a:lstStyle/>
          <a:p>
            <a:r>
              <a:rPr lang="en-US" dirty="0"/>
              <a:t>Residential mortgage loans</a:t>
            </a:r>
          </a:p>
          <a:p>
            <a:r>
              <a:rPr lang="en-US" dirty="0"/>
              <a:t>Credit for purchase of motor vehicle</a:t>
            </a:r>
          </a:p>
          <a:p>
            <a:pPr lvl="1"/>
            <a:r>
              <a:rPr lang="en-US" dirty="0"/>
              <a:t>Financing negative equity cancels this exemption</a:t>
            </a:r>
          </a:p>
          <a:p>
            <a:r>
              <a:rPr lang="en-US" dirty="0"/>
              <a:t>Credit for purchase of personal property</a:t>
            </a:r>
          </a:p>
          <a:p>
            <a:r>
              <a:rPr lang="en-US" dirty="0"/>
              <a:t>Credit excluded under Regulation Z</a:t>
            </a:r>
          </a:p>
          <a:p>
            <a:pPr lvl="1"/>
            <a:r>
              <a:rPr lang="en-US" dirty="0"/>
              <a:t>Business purpose, commercial</a:t>
            </a:r>
          </a:p>
          <a:p>
            <a:r>
              <a:rPr lang="en-US" dirty="0"/>
              <a:t>Credit cards until October 3, 2017</a:t>
            </a:r>
          </a:p>
        </p:txBody>
      </p:sp>
      <p:sp>
        <p:nvSpPr>
          <p:cNvPr id="4" name="Slide Number Placeholder 3"/>
          <p:cNvSpPr>
            <a:spLocks noGrp="1"/>
          </p:cNvSpPr>
          <p:nvPr>
            <p:ph type="sldNum" sz="quarter" idx="12"/>
          </p:nvPr>
        </p:nvSpPr>
        <p:spPr/>
        <p:txBody>
          <a:bodyPr/>
          <a:lstStyle/>
          <a:p>
            <a:fld id="{96EE5274-E604-4F26-A318-77B63FEA4AEC}" type="slidenum">
              <a:rPr lang="en-US" smtClean="0"/>
              <a:pPr/>
              <a:t>55</a:t>
            </a:fld>
            <a:endParaRPr lang="en-US" dirty="0"/>
          </a:p>
        </p:txBody>
      </p:sp>
    </p:spTree>
    <p:extLst>
      <p:ext uri="{BB962C8B-B14F-4D97-AF65-F5344CB8AC3E}">
        <p14:creationId xmlns:p14="http://schemas.microsoft.com/office/powerpoint/2010/main" val="2935215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3035"/>
          </a:xfrm>
        </p:spPr>
        <p:txBody>
          <a:bodyPr/>
          <a:lstStyle/>
          <a:p>
            <a:r>
              <a:rPr lang="en-US" dirty="0"/>
              <a:t>Covered Borrower</a:t>
            </a:r>
          </a:p>
        </p:txBody>
      </p:sp>
      <p:sp>
        <p:nvSpPr>
          <p:cNvPr id="3" name="Content Placeholder 2"/>
          <p:cNvSpPr>
            <a:spLocks noGrp="1"/>
          </p:cNvSpPr>
          <p:nvPr>
            <p:ph idx="1"/>
          </p:nvPr>
        </p:nvSpPr>
        <p:spPr>
          <a:xfrm>
            <a:off x="304800" y="1246436"/>
            <a:ext cx="8382000" cy="4879728"/>
          </a:xfrm>
        </p:spPr>
        <p:txBody>
          <a:bodyPr>
            <a:normAutofit fontScale="92500"/>
          </a:bodyPr>
          <a:lstStyle/>
          <a:p>
            <a:r>
              <a:rPr lang="en-US" dirty="0"/>
              <a:t>Member of the armed forces on active duty or active guard or reserve duty</a:t>
            </a:r>
          </a:p>
          <a:p>
            <a:r>
              <a:rPr lang="en-US" dirty="0"/>
              <a:t>Dependents</a:t>
            </a:r>
          </a:p>
          <a:p>
            <a:pPr lvl="1"/>
            <a:r>
              <a:rPr lang="en-US" dirty="0"/>
              <a:t>Spouse</a:t>
            </a:r>
          </a:p>
          <a:p>
            <a:pPr lvl="1"/>
            <a:r>
              <a:rPr lang="en-US" dirty="0"/>
              <a:t>Child under the age of 21 or 23 if a full time college student</a:t>
            </a:r>
          </a:p>
          <a:p>
            <a:pPr lvl="1"/>
            <a:r>
              <a:rPr lang="en-US" dirty="0"/>
              <a:t>Parent</a:t>
            </a:r>
          </a:p>
          <a:p>
            <a:pPr lvl="1"/>
            <a:r>
              <a:rPr lang="en-US" dirty="0"/>
              <a:t>Other unmarried person under 21 or 23 if full time college student and lives with the member</a:t>
            </a:r>
          </a:p>
        </p:txBody>
      </p:sp>
      <p:sp>
        <p:nvSpPr>
          <p:cNvPr id="4" name="Slide Number Placeholder 3"/>
          <p:cNvSpPr>
            <a:spLocks noGrp="1"/>
          </p:cNvSpPr>
          <p:nvPr>
            <p:ph type="sldNum" sz="quarter" idx="12"/>
          </p:nvPr>
        </p:nvSpPr>
        <p:spPr/>
        <p:txBody>
          <a:bodyPr/>
          <a:lstStyle/>
          <a:p>
            <a:fld id="{96EE5274-E604-4F26-A318-77B63FEA4AEC}" type="slidenum">
              <a:rPr lang="en-US" smtClean="0"/>
              <a:pPr/>
              <a:t>56</a:t>
            </a:fld>
            <a:endParaRPr lang="en-US" dirty="0"/>
          </a:p>
        </p:txBody>
      </p:sp>
    </p:spTree>
    <p:extLst>
      <p:ext uri="{BB962C8B-B14F-4D97-AF65-F5344CB8AC3E}">
        <p14:creationId xmlns:p14="http://schemas.microsoft.com/office/powerpoint/2010/main" val="121638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D90D-6825-44BA-BE72-9F8BD0B94A0A}"/>
              </a:ext>
            </a:extLst>
          </p:cNvPr>
          <p:cNvSpPr>
            <a:spLocks noGrp="1"/>
          </p:cNvSpPr>
          <p:nvPr>
            <p:ph type="title"/>
          </p:nvPr>
        </p:nvSpPr>
        <p:spPr>
          <a:xfrm>
            <a:off x="304800" y="350837"/>
            <a:ext cx="8229600" cy="914400"/>
          </a:xfrm>
        </p:spPr>
        <p:txBody>
          <a:bodyPr>
            <a:normAutofit/>
          </a:bodyPr>
          <a:lstStyle/>
          <a:p>
            <a:r>
              <a:rPr lang="en-US" dirty="0"/>
              <a:t>Assessing a Covered Borrower</a:t>
            </a:r>
          </a:p>
        </p:txBody>
      </p:sp>
      <p:sp>
        <p:nvSpPr>
          <p:cNvPr id="3" name="Content Placeholder 2">
            <a:extLst>
              <a:ext uri="{FF2B5EF4-FFF2-40B4-BE49-F238E27FC236}">
                <a16:creationId xmlns:a16="http://schemas.microsoft.com/office/drawing/2014/main" id="{91CFF36F-460F-4C32-AB0C-52E2EA556EF3}"/>
              </a:ext>
            </a:extLst>
          </p:cNvPr>
          <p:cNvSpPr>
            <a:spLocks noGrp="1"/>
          </p:cNvSpPr>
          <p:nvPr>
            <p:ph idx="1"/>
          </p:nvPr>
        </p:nvSpPr>
        <p:spPr>
          <a:xfrm>
            <a:off x="457201" y="1447800"/>
            <a:ext cx="8305800" cy="3448941"/>
          </a:xfrm>
        </p:spPr>
        <p:txBody>
          <a:bodyPr/>
          <a:lstStyle/>
          <a:p>
            <a:r>
              <a:rPr lang="en-US" dirty="0"/>
              <a:t>Department of Defense data base</a:t>
            </a:r>
          </a:p>
          <a:p>
            <a:r>
              <a:rPr lang="en-US" dirty="0"/>
              <a:t>Credit report</a:t>
            </a:r>
          </a:p>
        </p:txBody>
      </p:sp>
      <p:sp>
        <p:nvSpPr>
          <p:cNvPr id="4" name="Slide Number Placeholder 3">
            <a:extLst>
              <a:ext uri="{FF2B5EF4-FFF2-40B4-BE49-F238E27FC236}">
                <a16:creationId xmlns:a16="http://schemas.microsoft.com/office/drawing/2014/main" id="{AA46EFEA-3359-4994-89DC-EC24822FF2B3}"/>
              </a:ext>
            </a:extLst>
          </p:cNvPr>
          <p:cNvSpPr>
            <a:spLocks noGrp="1"/>
          </p:cNvSpPr>
          <p:nvPr>
            <p:ph type="sldNum" sz="quarter" idx="12"/>
          </p:nvPr>
        </p:nvSpPr>
        <p:spPr/>
        <p:txBody>
          <a:bodyPr/>
          <a:lstStyle/>
          <a:p>
            <a:fld id="{96EE5274-E604-4F26-A318-77B63FEA4AEC}" type="slidenum">
              <a:rPr lang="en-US" smtClean="0">
                <a:solidFill>
                  <a:prstClr val="black"/>
                </a:solidFill>
              </a:rPr>
              <a:pPr/>
              <a:t>57</a:t>
            </a:fld>
            <a:endParaRPr lang="en-US" dirty="0">
              <a:solidFill>
                <a:prstClr val="black"/>
              </a:solidFill>
            </a:endParaRPr>
          </a:p>
        </p:txBody>
      </p:sp>
      <p:pic>
        <p:nvPicPr>
          <p:cNvPr id="1026" name="Picture 2" descr="Image result for military">
            <a:extLst>
              <a:ext uri="{FF2B5EF4-FFF2-40B4-BE49-F238E27FC236}">
                <a16:creationId xmlns:a16="http://schemas.microsoft.com/office/drawing/2014/main" id="{AE743745-43D5-4496-B119-BE6A4F885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91277"/>
            <a:ext cx="4733045" cy="377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69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077200" cy="789235"/>
          </a:xfrm>
        </p:spPr>
        <p:txBody>
          <a:bodyPr>
            <a:normAutofit fontScale="90000"/>
          </a:bodyPr>
          <a:lstStyle/>
          <a:p>
            <a:r>
              <a:rPr lang="en-US" dirty="0"/>
              <a:t>Military Annual Percentage Rate (MAPR)</a:t>
            </a:r>
          </a:p>
        </p:txBody>
      </p:sp>
      <p:sp>
        <p:nvSpPr>
          <p:cNvPr id="3" name="Content Placeholder 2"/>
          <p:cNvSpPr>
            <a:spLocks noGrp="1"/>
          </p:cNvSpPr>
          <p:nvPr>
            <p:ph idx="1"/>
          </p:nvPr>
        </p:nvSpPr>
        <p:spPr>
          <a:xfrm>
            <a:off x="457200" y="1371600"/>
            <a:ext cx="8229600" cy="4754563"/>
          </a:xfrm>
        </p:spPr>
        <p:txBody>
          <a:bodyPr>
            <a:normAutofit/>
          </a:bodyPr>
          <a:lstStyle/>
          <a:p>
            <a:r>
              <a:rPr lang="en-US" dirty="0"/>
              <a:t>Can’t exceed 36%</a:t>
            </a:r>
          </a:p>
          <a:p>
            <a:r>
              <a:rPr lang="en-US" dirty="0"/>
              <a:t>MAPR calculation includes</a:t>
            </a:r>
          </a:p>
          <a:p>
            <a:pPr lvl="1"/>
            <a:r>
              <a:rPr lang="en-US" dirty="0"/>
              <a:t>Any finance charge</a:t>
            </a:r>
          </a:p>
          <a:p>
            <a:pPr lvl="1"/>
            <a:r>
              <a:rPr lang="en-US" dirty="0"/>
              <a:t>Any fee/premium for credit/debt cancellation insurance</a:t>
            </a:r>
          </a:p>
          <a:p>
            <a:pPr lvl="1"/>
            <a:r>
              <a:rPr lang="en-US" dirty="0"/>
              <a:t>Any fee for credit-related ancillary product</a:t>
            </a:r>
          </a:p>
          <a:p>
            <a:pPr lvl="1"/>
            <a:r>
              <a:rPr lang="en-US" dirty="0"/>
              <a:t>Any application fee</a:t>
            </a:r>
          </a:p>
          <a:p>
            <a:pPr lvl="1"/>
            <a:r>
              <a:rPr lang="en-US" dirty="0"/>
              <a:t>Any fee for participation in a credit plan</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pPr/>
              <a:t>58</a:t>
            </a:fld>
            <a:endParaRPr lang="en-US" dirty="0"/>
          </a:p>
        </p:txBody>
      </p:sp>
    </p:spTree>
    <p:extLst>
      <p:ext uri="{BB962C8B-B14F-4D97-AF65-F5344CB8AC3E}">
        <p14:creationId xmlns:p14="http://schemas.microsoft.com/office/powerpoint/2010/main" val="1346291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609600"/>
          </a:xfrm>
        </p:spPr>
        <p:txBody>
          <a:bodyPr>
            <a:normAutofit fontScale="90000"/>
          </a:bodyPr>
          <a:lstStyle/>
          <a:p>
            <a:r>
              <a:rPr lang="en-US" dirty="0"/>
              <a:t>MLA Disclosure Requirements</a:t>
            </a:r>
          </a:p>
        </p:txBody>
      </p:sp>
      <p:sp>
        <p:nvSpPr>
          <p:cNvPr id="3" name="Content Placeholder 2"/>
          <p:cNvSpPr>
            <a:spLocks noGrp="1"/>
          </p:cNvSpPr>
          <p:nvPr>
            <p:ph idx="1"/>
          </p:nvPr>
        </p:nvSpPr>
        <p:spPr>
          <a:xfrm>
            <a:off x="304800" y="914400"/>
            <a:ext cx="8610600" cy="5715000"/>
          </a:xfrm>
        </p:spPr>
        <p:txBody>
          <a:bodyPr>
            <a:normAutofit fontScale="70000" lnSpcReduction="20000"/>
          </a:bodyPr>
          <a:lstStyle/>
          <a:p>
            <a:r>
              <a:rPr lang="en-US" sz="4000" dirty="0"/>
              <a:t>MAPR</a:t>
            </a:r>
          </a:p>
          <a:p>
            <a:r>
              <a:rPr lang="en-US" sz="4000" dirty="0"/>
              <a:t>Description of required payment</a:t>
            </a:r>
          </a:p>
          <a:p>
            <a:r>
              <a:rPr lang="en-US" sz="4000" dirty="0"/>
              <a:t>Other </a:t>
            </a:r>
            <a:r>
              <a:rPr lang="en-US" sz="4000" dirty="0" err="1"/>
              <a:t>Reg</a:t>
            </a:r>
            <a:r>
              <a:rPr lang="en-US" sz="4000" dirty="0"/>
              <a:t> Z disclosures</a:t>
            </a:r>
          </a:p>
          <a:p>
            <a:r>
              <a:rPr lang="en-US" sz="4000" dirty="0"/>
              <a:t>Statement of MAPR</a:t>
            </a:r>
          </a:p>
          <a:p>
            <a:pPr lvl="1"/>
            <a:r>
              <a:rPr lang="en-US" dirty="0"/>
              <a:t>Federal law provides important protections to members of the Armed Forces and their dependents relating to extensions of consumer credit. In general, the cost of consumer credit to a member of the Armed Forces and his or her dependent may not exceed an annual percentage rate of 36 percent. This rate must include, as applicable to the credit transaction or account: The costs associated with credit insurance premiums; fees for ancillary products sold in connection with the credit transaction; any application fee charged (other than certain application fees for specified credit transactions or accounts); and any participation fee charged (other than certain participation fees for a credit card account).</a:t>
            </a:r>
          </a:p>
          <a:p>
            <a:r>
              <a:rPr lang="en-US" dirty="0"/>
              <a:t>In writing and orally</a:t>
            </a:r>
          </a:p>
        </p:txBody>
      </p:sp>
      <p:sp>
        <p:nvSpPr>
          <p:cNvPr id="4" name="Slide Number Placeholder 3"/>
          <p:cNvSpPr>
            <a:spLocks noGrp="1"/>
          </p:cNvSpPr>
          <p:nvPr>
            <p:ph type="sldNum" sz="quarter" idx="12"/>
          </p:nvPr>
        </p:nvSpPr>
        <p:spPr/>
        <p:txBody>
          <a:bodyPr/>
          <a:lstStyle/>
          <a:p>
            <a:fld id="{96EE5274-E604-4F26-A318-77B63FEA4AEC}" type="slidenum">
              <a:rPr lang="en-US" smtClean="0"/>
              <a:pPr/>
              <a:t>59</a:t>
            </a:fld>
            <a:endParaRPr lang="en-US" dirty="0"/>
          </a:p>
        </p:txBody>
      </p:sp>
    </p:spTree>
    <p:extLst>
      <p:ext uri="{BB962C8B-B14F-4D97-AF65-F5344CB8AC3E}">
        <p14:creationId xmlns:p14="http://schemas.microsoft.com/office/powerpoint/2010/main" val="257395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Disparate Treatment</a:t>
            </a:r>
          </a:p>
        </p:txBody>
      </p:sp>
      <p:sp>
        <p:nvSpPr>
          <p:cNvPr id="2" name="Content Placeholder 1"/>
          <p:cNvSpPr>
            <a:spLocks noGrp="1"/>
          </p:cNvSpPr>
          <p:nvPr>
            <p:ph idx="1"/>
          </p:nvPr>
        </p:nvSpPr>
        <p:spPr/>
        <p:txBody>
          <a:bodyPr>
            <a:normAutofit/>
          </a:bodyPr>
          <a:lstStyle/>
          <a:p>
            <a:r>
              <a:rPr lang="en-US" dirty="0"/>
              <a:t>Treating a credit applicant differently based on one or more prohibited factors</a:t>
            </a:r>
          </a:p>
          <a:p>
            <a:r>
              <a:rPr lang="en-US" dirty="0"/>
              <a:t>Less likely to occur when applicants are well qualified or clearly unqualified</a:t>
            </a:r>
          </a:p>
          <a:p>
            <a:r>
              <a:rPr lang="en-US" dirty="0"/>
              <a:t>Most likely to occur when lender discretion is involved</a:t>
            </a:r>
          </a:p>
        </p:txBody>
      </p:sp>
      <p:sp>
        <p:nvSpPr>
          <p:cNvPr id="4" name="Slide Number Placeholder 3"/>
          <p:cNvSpPr>
            <a:spLocks noGrp="1"/>
          </p:cNvSpPr>
          <p:nvPr>
            <p:ph type="sldNum" sz="quarter" idx="12"/>
          </p:nvPr>
        </p:nvSpPr>
        <p:spPr/>
        <p:txBody>
          <a:bodyPr/>
          <a:lstStyle/>
          <a:p>
            <a:fld id="{96EE5274-E604-4F26-A318-77B63FEA4AEC}" type="slidenum">
              <a:rPr lang="en-US" smtClean="0"/>
              <a:t>6</a:t>
            </a:fld>
            <a:endParaRPr lang="en-US"/>
          </a:p>
        </p:txBody>
      </p:sp>
    </p:spTree>
    <p:extLst>
      <p:ext uri="{BB962C8B-B14F-4D97-AF65-F5344CB8AC3E}">
        <p14:creationId xmlns:p14="http://schemas.microsoft.com/office/powerpoint/2010/main" val="918026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SCRA Purpose</a:t>
            </a:r>
          </a:p>
        </p:txBody>
      </p:sp>
      <p:sp>
        <p:nvSpPr>
          <p:cNvPr id="3" name="Content Placeholder 2"/>
          <p:cNvSpPr>
            <a:spLocks noGrp="1"/>
          </p:cNvSpPr>
          <p:nvPr>
            <p:ph idx="1"/>
          </p:nvPr>
        </p:nvSpPr>
        <p:spPr>
          <a:xfrm>
            <a:off x="304800" y="1295400"/>
            <a:ext cx="8382000" cy="4953000"/>
          </a:xfrm>
        </p:spPr>
        <p:txBody>
          <a:bodyPr>
            <a:normAutofit lnSpcReduction="10000"/>
          </a:bodyPr>
          <a:lstStyle/>
          <a:p>
            <a:r>
              <a:rPr lang="en-US" dirty="0"/>
              <a:t>Protect those who are serving to protect us</a:t>
            </a:r>
          </a:p>
          <a:p>
            <a:r>
              <a:rPr lang="en-US" dirty="0"/>
              <a:t>Coverage</a:t>
            </a:r>
          </a:p>
          <a:p>
            <a:pPr lvl="1"/>
            <a:r>
              <a:rPr lang="en-US" dirty="0"/>
              <a:t>Active military servicemembers who have been materially affected by service</a:t>
            </a:r>
          </a:p>
          <a:p>
            <a:r>
              <a:rPr lang="en-US" dirty="0"/>
              <a:t>Key Provisions for credit unions</a:t>
            </a:r>
          </a:p>
          <a:p>
            <a:pPr lvl="1"/>
            <a:r>
              <a:rPr lang="en-US" dirty="0"/>
              <a:t>Reduced interest rate</a:t>
            </a:r>
          </a:p>
          <a:p>
            <a:pPr lvl="1"/>
            <a:r>
              <a:rPr lang="en-US" dirty="0"/>
              <a:t>Limited legal proceedings to collect debts and foreclose</a:t>
            </a:r>
          </a:p>
        </p:txBody>
      </p:sp>
      <p:sp>
        <p:nvSpPr>
          <p:cNvPr id="4" name="Slide Number Placeholder 3"/>
          <p:cNvSpPr>
            <a:spLocks noGrp="1"/>
          </p:cNvSpPr>
          <p:nvPr>
            <p:ph type="sldNum" sz="quarter" idx="12"/>
          </p:nvPr>
        </p:nvSpPr>
        <p:spPr/>
        <p:txBody>
          <a:bodyPr/>
          <a:lstStyle/>
          <a:p>
            <a:fld id="{96EE5274-E604-4F26-A318-77B63FEA4AEC}" type="slidenum">
              <a:rPr lang="en-US" smtClean="0"/>
              <a:pPr/>
              <a:t>60</a:t>
            </a:fld>
            <a:endParaRPr lang="en-US" dirty="0"/>
          </a:p>
        </p:txBody>
      </p:sp>
    </p:spTree>
    <p:extLst>
      <p:ext uri="{BB962C8B-B14F-4D97-AF65-F5344CB8AC3E}">
        <p14:creationId xmlns:p14="http://schemas.microsoft.com/office/powerpoint/2010/main" val="2817793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762000"/>
            <a:ext cx="8229600" cy="1143000"/>
          </a:xfrm>
        </p:spPr>
        <p:txBody>
          <a:bodyPr>
            <a:normAutofit/>
          </a:bodyPr>
          <a:lstStyle/>
          <a:p>
            <a:r>
              <a:rPr lang="en-US" dirty="0"/>
              <a:t>SCRA Coverage</a:t>
            </a:r>
          </a:p>
        </p:txBody>
      </p:sp>
      <p:sp>
        <p:nvSpPr>
          <p:cNvPr id="3" name="Content Placeholder 2"/>
          <p:cNvSpPr>
            <a:spLocks noGrp="1"/>
          </p:cNvSpPr>
          <p:nvPr>
            <p:ph idx="1"/>
          </p:nvPr>
        </p:nvSpPr>
        <p:spPr>
          <a:xfrm>
            <a:off x="304800" y="1752600"/>
            <a:ext cx="8382000" cy="4144963"/>
          </a:xfrm>
        </p:spPr>
        <p:txBody>
          <a:bodyPr/>
          <a:lstStyle/>
          <a:p>
            <a:r>
              <a:rPr lang="en-US" dirty="0"/>
              <a:t>Members on active duty in the military who are “materially affected” by their service</a:t>
            </a:r>
          </a:p>
          <a:p>
            <a:pPr lvl="1"/>
            <a:r>
              <a:rPr lang="en-US" dirty="0"/>
              <a:t>Active duty =  full-time duty</a:t>
            </a:r>
          </a:p>
          <a:p>
            <a:r>
              <a:rPr lang="en-US" dirty="0"/>
              <a:t>Dependents (sometimes)</a:t>
            </a:r>
          </a:p>
          <a:p>
            <a:pPr lvl="1"/>
            <a:r>
              <a:rPr lang="en-US" dirty="0"/>
              <a:t>Spouse, child, other individual</a:t>
            </a:r>
          </a:p>
        </p:txBody>
      </p:sp>
      <p:sp>
        <p:nvSpPr>
          <p:cNvPr id="5" name="Slide Number Placeholder 4"/>
          <p:cNvSpPr>
            <a:spLocks noGrp="1"/>
          </p:cNvSpPr>
          <p:nvPr>
            <p:ph type="sldNum" sz="quarter" idx="12"/>
          </p:nvPr>
        </p:nvSpPr>
        <p:spPr/>
        <p:txBody>
          <a:bodyPr/>
          <a:lstStyle/>
          <a:p>
            <a:fld id="{96EE5274-E604-4F26-A318-77B63FEA4AEC}" type="slidenum">
              <a:rPr lang="en-US" smtClean="0"/>
              <a:pPr/>
              <a:t>61</a:t>
            </a:fld>
            <a:endParaRPr lang="en-US" dirty="0"/>
          </a:p>
        </p:txBody>
      </p:sp>
    </p:spTree>
    <p:extLst>
      <p:ext uri="{BB962C8B-B14F-4D97-AF65-F5344CB8AC3E}">
        <p14:creationId xmlns:p14="http://schemas.microsoft.com/office/powerpoint/2010/main" val="3987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620000" cy="1447800"/>
          </a:xfrm>
        </p:spPr>
        <p:txBody>
          <a:bodyPr>
            <a:noAutofit/>
          </a:bodyPr>
          <a:lstStyle/>
          <a:p>
            <a:r>
              <a:rPr lang="en-US" dirty="0"/>
              <a:t>Protections under the Act – Interest Rate Limitation</a:t>
            </a:r>
          </a:p>
        </p:txBody>
      </p:sp>
      <p:sp>
        <p:nvSpPr>
          <p:cNvPr id="3" name="Content Placeholder 2"/>
          <p:cNvSpPr>
            <a:spLocks noGrp="1"/>
          </p:cNvSpPr>
          <p:nvPr>
            <p:ph idx="1"/>
          </p:nvPr>
        </p:nvSpPr>
        <p:spPr>
          <a:xfrm>
            <a:off x="304800" y="1981200"/>
            <a:ext cx="8382000" cy="4144963"/>
          </a:xfrm>
        </p:spPr>
        <p:txBody>
          <a:bodyPr>
            <a:normAutofit fontScale="92500" lnSpcReduction="10000"/>
          </a:bodyPr>
          <a:lstStyle/>
          <a:p>
            <a:r>
              <a:rPr lang="en-US" dirty="0"/>
              <a:t>6% Interest rate on loans incurred </a:t>
            </a:r>
            <a:r>
              <a:rPr lang="en-US" b="1" dirty="0">
                <a:solidFill>
                  <a:schemeClr val="tx1"/>
                </a:solidFill>
              </a:rPr>
              <a:t>prior to </a:t>
            </a:r>
            <a:r>
              <a:rPr lang="en-US" dirty="0"/>
              <a:t>active duty</a:t>
            </a:r>
          </a:p>
          <a:p>
            <a:pPr lvl="1"/>
            <a:r>
              <a:rPr lang="en-US" dirty="0"/>
              <a:t>Credit cards</a:t>
            </a:r>
          </a:p>
          <a:p>
            <a:pPr lvl="1"/>
            <a:r>
              <a:rPr lang="en-US" dirty="0"/>
              <a:t>Auto loans</a:t>
            </a:r>
          </a:p>
          <a:p>
            <a:pPr lvl="1"/>
            <a:r>
              <a:rPr lang="en-US" dirty="0"/>
              <a:t>Share secured loans</a:t>
            </a:r>
          </a:p>
          <a:p>
            <a:pPr lvl="1"/>
            <a:r>
              <a:rPr lang="en-US" dirty="0"/>
              <a:t>Signature loan</a:t>
            </a:r>
          </a:p>
          <a:p>
            <a:r>
              <a:rPr lang="en-US" dirty="0"/>
              <a:t>6% on mortgages</a:t>
            </a:r>
          </a:p>
          <a:p>
            <a:pPr lvl="1"/>
            <a:r>
              <a:rPr lang="en-US" dirty="0"/>
              <a:t>1 year after service ends</a:t>
            </a:r>
          </a:p>
        </p:txBody>
      </p:sp>
      <p:sp>
        <p:nvSpPr>
          <p:cNvPr id="4" name="Slide Number Placeholder 3"/>
          <p:cNvSpPr>
            <a:spLocks noGrp="1"/>
          </p:cNvSpPr>
          <p:nvPr>
            <p:ph type="sldNum" sz="quarter" idx="12"/>
          </p:nvPr>
        </p:nvSpPr>
        <p:spPr/>
        <p:txBody>
          <a:bodyPr/>
          <a:lstStyle/>
          <a:p>
            <a:fld id="{96EE5274-E604-4F26-A318-77B63FEA4AEC}" type="slidenum">
              <a:rPr lang="en-US" smtClean="0"/>
              <a:pPr/>
              <a:t>62</a:t>
            </a:fld>
            <a:endParaRPr lang="en-US" dirty="0"/>
          </a:p>
        </p:txBody>
      </p:sp>
    </p:spTree>
    <p:extLst>
      <p:ext uri="{BB962C8B-B14F-4D97-AF65-F5344CB8AC3E}">
        <p14:creationId xmlns:p14="http://schemas.microsoft.com/office/powerpoint/2010/main" val="1501662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239000" cy="1143000"/>
          </a:xfrm>
        </p:spPr>
        <p:txBody>
          <a:bodyPr>
            <a:noAutofit/>
          </a:bodyPr>
          <a:lstStyle/>
          <a:p>
            <a:r>
              <a:rPr lang="en-US" dirty="0"/>
              <a:t>Protections under the Act – Court Proceedings</a:t>
            </a:r>
          </a:p>
        </p:txBody>
      </p:sp>
      <p:sp>
        <p:nvSpPr>
          <p:cNvPr id="5" name="Content Placeholder 4"/>
          <p:cNvSpPr>
            <a:spLocks noGrp="1"/>
          </p:cNvSpPr>
          <p:nvPr>
            <p:ph idx="1"/>
          </p:nvPr>
        </p:nvSpPr>
        <p:spPr>
          <a:xfrm>
            <a:off x="457200" y="1981200"/>
            <a:ext cx="8229600" cy="4144963"/>
          </a:xfrm>
        </p:spPr>
        <p:txBody>
          <a:bodyPr/>
          <a:lstStyle/>
          <a:p>
            <a:r>
              <a:rPr lang="en-US" dirty="0"/>
              <a:t>Default judgments</a:t>
            </a:r>
          </a:p>
          <a:p>
            <a:pPr lvl="1"/>
            <a:r>
              <a:rPr lang="en-US" dirty="0"/>
              <a:t>CU must file affidavit that defendant is not in military</a:t>
            </a:r>
          </a:p>
          <a:p>
            <a:r>
              <a:rPr lang="en-US" dirty="0"/>
              <a:t>Repossessions</a:t>
            </a:r>
          </a:p>
          <a:p>
            <a:pPr lvl="1"/>
            <a:r>
              <a:rPr lang="en-US" dirty="0"/>
              <a:t>Must get court order</a:t>
            </a:r>
          </a:p>
        </p:txBody>
      </p:sp>
      <p:sp>
        <p:nvSpPr>
          <p:cNvPr id="3" name="Slide Number Placeholder 2"/>
          <p:cNvSpPr>
            <a:spLocks noGrp="1"/>
          </p:cNvSpPr>
          <p:nvPr>
            <p:ph type="sldNum" sz="quarter" idx="12"/>
          </p:nvPr>
        </p:nvSpPr>
        <p:spPr/>
        <p:txBody>
          <a:bodyPr/>
          <a:lstStyle/>
          <a:p>
            <a:fld id="{96EE5274-E604-4F26-A318-77B63FEA4AEC}" type="slidenum">
              <a:rPr lang="en-US" smtClean="0"/>
              <a:t>63</a:t>
            </a:fld>
            <a:endParaRPr lang="en-US" dirty="0"/>
          </a:p>
        </p:txBody>
      </p:sp>
    </p:spTree>
    <p:extLst>
      <p:ext uri="{BB962C8B-B14F-4D97-AF65-F5344CB8AC3E}">
        <p14:creationId xmlns:p14="http://schemas.microsoft.com/office/powerpoint/2010/main" val="224148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049"/>
            <a:ext cx="7467600" cy="1219200"/>
          </a:xfrm>
        </p:spPr>
        <p:txBody>
          <a:bodyPr>
            <a:noAutofit/>
          </a:bodyPr>
          <a:lstStyle/>
          <a:p>
            <a:r>
              <a:rPr lang="en-US" dirty="0"/>
              <a:t>Protections under the Act – Court Proceedings</a:t>
            </a:r>
          </a:p>
        </p:txBody>
      </p:sp>
      <p:sp>
        <p:nvSpPr>
          <p:cNvPr id="6" name="Content Placeholder 5"/>
          <p:cNvSpPr>
            <a:spLocks noGrp="1"/>
          </p:cNvSpPr>
          <p:nvPr>
            <p:ph idx="1"/>
          </p:nvPr>
        </p:nvSpPr>
        <p:spPr>
          <a:xfrm>
            <a:off x="152400" y="1523249"/>
            <a:ext cx="8610600" cy="4344151"/>
          </a:xfrm>
        </p:spPr>
        <p:txBody>
          <a:bodyPr/>
          <a:lstStyle/>
          <a:p>
            <a:r>
              <a:rPr lang="en-US" dirty="0"/>
              <a:t>Mortgage foreclosure</a:t>
            </a:r>
          </a:p>
          <a:p>
            <a:pPr lvl="1"/>
            <a:r>
              <a:rPr lang="en-US" dirty="0"/>
              <a:t>Must get court order to foreclose</a:t>
            </a:r>
          </a:p>
          <a:p>
            <a:pPr lvl="1"/>
            <a:r>
              <a:rPr lang="en-US" dirty="0"/>
              <a:t>Servicemember protected up to 12 months thru December 31, 2017, then reverts to 90 days after service ends</a:t>
            </a:r>
          </a:p>
          <a:p>
            <a:pPr lvl="1"/>
            <a:endParaRPr lang="en-US" dirty="0"/>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pPr/>
              <a:t>64</a:t>
            </a:fld>
            <a:endParaRPr lang="en-US" dirty="0"/>
          </a:p>
        </p:txBody>
      </p:sp>
      <p:pic>
        <p:nvPicPr>
          <p:cNvPr id="4" name="Picture 3">
            <a:extLst>
              <a:ext uri="{FF2B5EF4-FFF2-40B4-BE49-F238E27FC236}">
                <a16:creationId xmlns:a16="http://schemas.microsoft.com/office/drawing/2014/main" id="{0B18D285-E187-4A9A-84EB-992977688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780" y="4285368"/>
            <a:ext cx="3291840" cy="2194560"/>
          </a:xfrm>
          <a:prstGeom prst="rect">
            <a:avLst/>
          </a:prstGeom>
        </p:spPr>
      </p:pic>
    </p:spTree>
    <p:extLst>
      <p:ext uri="{BB962C8B-B14F-4D97-AF65-F5344CB8AC3E}">
        <p14:creationId xmlns:p14="http://schemas.microsoft.com/office/powerpoint/2010/main" val="3766915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79233"/>
          </a:xfrm>
        </p:spPr>
        <p:txBody>
          <a:bodyPr>
            <a:normAutofit/>
          </a:bodyPr>
          <a:lstStyle/>
          <a:p>
            <a:r>
              <a:rPr lang="en-US" dirty="0"/>
              <a:t>MLA vs. SCRA</a:t>
            </a:r>
          </a:p>
        </p:txBody>
      </p:sp>
      <p:sp>
        <p:nvSpPr>
          <p:cNvPr id="5" name="Text Placeholder 4"/>
          <p:cNvSpPr>
            <a:spLocks noGrp="1"/>
          </p:cNvSpPr>
          <p:nvPr>
            <p:ph type="body" idx="1"/>
          </p:nvPr>
        </p:nvSpPr>
        <p:spPr>
          <a:xfrm>
            <a:off x="505686" y="1235054"/>
            <a:ext cx="4040188" cy="639762"/>
          </a:xfrm>
        </p:spPr>
        <p:txBody>
          <a:bodyPr>
            <a:normAutofit/>
          </a:bodyPr>
          <a:lstStyle/>
          <a:p>
            <a:r>
              <a:rPr lang="en-US" sz="3200" dirty="0"/>
              <a:t>MLA</a:t>
            </a:r>
          </a:p>
        </p:txBody>
      </p:sp>
      <p:sp>
        <p:nvSpPr>
          <p:cNvPr id="3" name="Content Placeholder 2"/>
          <p:cNvSpPr>
            <a:spLocks noGrp="1"/>
          </p:cNvSpPr>
          <p:nvPr>
            <p:ph sz="half" idx="2"/>
          </p:nvPr>
        </p:nvSpPr>
        <p:spPr>
          <a:xfrm>
            <a:off x="457200" y="1925837"/>
            <a:ext cx="4040188" cy="4551406"/>
          </a:xfrm>
        </p:spPr>
        <p:txBody>
          <a:bodyPr>
            <a:normAutofit lnSpcReduction="10000"/>
          </a:bodyPr>
          <a:lstStyle/>
          <a:p>
            <a:r>
              <a:rPr lang="en-US" sz="2800" dirty="0"/>
              <a:t>Applies to loans entered into while members is on active duty</a:t>
            </a:r>
          </a:p>
          <a:p>
            <a:r>
              <a:rPr lang="en-US" sz="2800" dirty="0"/>
              <a:t>MAPR cap of 36%</a:t>
            </a:r>
          </a:p>
          <a:p>
            <a:r>
              <a:rPr lang="en-US" sz="2800" dirty="0"/>
              <a:t>Applies to “covered borrower,” which is a service member on active duty and dependents of the covered borrower</a:t>
            </a:r>
          </a:p>
          <a:p>
            <a:endParaRPr lang="en-US" dirty="0"/>
          </a:p>
        </p:txBody>
      </p:sp>
      <p:sp>
        <p:nvSpPr>
          <p:cNvPr id="6" name="Text Placeholder 5"/>
          <p:cNvSpPr>
            <a:spLocks noGrp="1"/>
          </p:cNvSpPr>
          <p:nvPr>
            <p:ph type="body" sz="quarter" idx="3"/>
          </p:nvPr>
        </p:nvSpPr>
        <p:spPr>
          <a:xfrm>
            <a:off x="4645025" y="1235054"/>
            <a:ext cx="4041775" cy="639762"/>
          </a:xfrm>
        </p:spPr>
        <p:txBody>
          <a:bodyPr>
            <a:normAutofit/>
          </a:bodyPr>
          <a:lstStyle/>
          <a:p>
            <a:r>
              <a:rPr lang="en-US" sz="3200" dirty="0"/>
              <a:t>SCRA</a:t>
            </a:r>
          </a:p>
        </p:txBody>
      </p:sp>
      <p:sp>
        <p:nvSpPr>
          <p:cNvPr id="7" name="Content Placeholder 6"/>
          <p:cNvSpPr>
            <a:spLocks noGrp="1"/>
          </p:cNvSpPr>
          <p:nvPr>
            <p:ph sz="quarter" idx="4"/>
          </p:nvPr>
        </p:nvSpPr>
        <p:spPr>
          <a:xfrm>
            <a:off x="4645025" y="1925837"/>
            <a:ext cx="4041775" cy="4200326"/>
          </a:xfrm>
        </p:spPr>
        <p:txBody>
          <a:bodyPr/>
          <a:lstStyle/>
          <a:p>
            <a:r>
              <a:rPr lang="en-US" sz="2800" dirty="0"/>
              <a:t>SCRA applies to loans entered into before member is on active duty</a:t>
            </a:r>
          </a:p>
          <a:p>
            <a:r>
              <a:rPr lang="en-US" sz="2800" dirty="0"/>
              <a:t>Interest rate cap of 6%</a:t>
            </a:r>
          </a:p>
          <a:p>
            <a:r>
              <a:rPr lang="en-US" sz="2800" dirty="0"/>
              <a:t>Applies to service members and dependents in some situations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pPr/>
              <a:t>65</a:t>
            </a:fld>
            <a:endParaRPr lang="en-US" dirty="0"/>
          </a:p>
        </p:txBody>
      </p:sp>
    </p:spTree>
    <p:extLst>
      <p:ext uri="{BB962C8B-B14F-4D97-AF65-F5344CB8AC3E}">
        <p14:creationId xmlns:p14="http://schemas.microsoft.com/office/powerpoint/2010/main" val="1327199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762000"/>
          </a:xfrm>
        </p:spPr>
        <p:txBody>
          <a:bodyPr/>
          <a:lstStyle/>
          <a:p>
            <a:r>
              <a:rPr lang="en-US" dirty="0"/>
              <a:t>MLA vs. SCRA</a:t>
            </a:r>
          </a:p>
        </p:txBody>
      </p:sp>
      <p:sp>
        <p:nvSpPr>
          <p:cNvPr id="3" name="Text Placeholder 2"/>
          <p:cNvSpPr>
            <a:spLocks noGrp="1"/>
          </p:cNvSpPr>
          <p:nvPr>
            <p:ph type="body" idx="1"/>
          </p:nvPr>
        </p:nvSpPr>
        <p:spPr>
          <a:xfrm>
            <a:off x="489857" y="1184033"/>
            <a:ext cx="4040188" cy="639762"/>
          </a:xfrm>
        </p:spPr>
        <p:txBody>
          <a:bodyPr>
            <a:noAutofit/>
          </a:bodyPr>
          <a:lstStyle/>
          <a:p>
            <a:r>
              <a:rPr lang="en-US" sz="3600" dirty="0"/>
              <a:t>MLA</a:t>
            </a:r>
          </a:p>
        </p:txBody>
      </p:sp>
      <p:sp>
        <p:nvSpPr>
          <p:cNvPr id="4" name="Content Placeholder 3"/>
          <p:cNvSpPr>
            <a:spLocks noGrp="1"/>
          </p:cNvSpPr>
          <p:nvPr>
            <p:ph sz="half" idx="2"/>
          </p:nvPr>
        </p:nvSpPr>
        <p:spPr/>
        <p:txBody>
          <a:bodyPr>
            <a:normAutofit/>
          </a:bodyPr>
          <a:lstStyle/>
          <a:p>
            <a:r>
              <a:rPr lang="en-US" sz="2800" dirty="0"/>
              <a:t>Covers LOCs, personal loans, non-purchase money vehicle loans; non-purchase money personal property loans, credit cards, and private student loans</a:t>
            </a:r>
          </a:p>
          <a:p>
            <a:endParaRPr lang="en-US" dirty="0"/>
          </a:p>
        </p:txBody>
      </p:sp>
      <p:sp>
        <p:nvSpPr>
          <p:cNvPr id="5" name="Text Placeholder 4"/>
          <p:cNvSpPr>
            <a:spLocks noGrp="1"/>
          </p:cNvSpPr>
          <p:nvPr>
            <p:ph type="body" sz="quarter" idx="3"/>
          </p:nvPr>
        </p:nvSpPr>
        <p:spPr>
          <a:xfrm>
            <a:off x="4645025" y="1250390"/>
            <a:ext cx="4041775" cy="639762"/>
          </a:xfrm>
        </p:spPr>
        <p:txBody>
          <a:bodyPr>
            <a:noAutofit/>
          </a:bodyPr>
          <a:lstStyle/>
          <a:p>
            <a:r>
              <a:rPr lang="en-US" sz="3600" dirty="0"/>
              <a:t>SCRA</a:t>
            </a:r>
          </a:p>
        </p:txBody>
      </p:sp>
      <p:sp>
        <p:nvSpPr>
          <p:cNvPr id="6" name="Content Placeholder 5"/>
          <p:cNvSpPr>
            <a:spLocks noGrp="1"/>
          </p:cNvSpPr>
          <p:nvPr>
            <p:ph sz="quarter" idx="4"/>
          </p:nvPr>
        </p:nvSpPr>
        <p:spPr>
          <a:xfrm>
            <a:off x="4645025" y="2073742"/>
            <a:ext cx="4041775" cy="4052421"/>
          </a:xfrm>
        </p:spPr>
        <p:txBody>
          <a:bodyPr/>
          <a:lstStyle/>
          <a:p>
            <a:r>
              <a:rPr lang="en-US" sz="2800" dirty="0"/>
              <a:t>Covers most loan types including</a:t>
            </a:r>
          </a:p>
          <a:p>
            <a:pPr lvl="1"/>
            <a:r>
              <a:rPr lang="en-US" sz="2400" dirty="0"/>
              <a:t>Open-end loans such as credit cards, HELOCs, and LOCs</a:t>
            </a:r>
          </a:p>
          <a:p>
            <a:pPr lvl="1"/>
            <a:r>
              <a:rPr lang="en-US" sz="2400" dirty="0"/>
              <a:t>Closed-end loans including mortgages, auto loans, and unsecured loans</a:t>
            </a:r>
          </a:p>
          <a:p>
            <a:endParaRPr lang="en-US" dirty="0"/>
          </a:p>
        </p:txBody>
      </p:sp>
      <p:sp>
        <p:nvSpPr>
          <p:cNvPr id="7" name="Slide Number Placeholder 6"/>
          <p:cNvSpPr>
            <a:spLocks noGrp="1"/>
          </p:cNvSpPr>
          <p:nvPr>
            <p:ph type="sldNum" sz="quarter" idx="12"/>
          </p:nvPr>
        </p:nvSpPr>
        <p:spPr/>
        <p:txBody>
          <a:bodyPr/>
          <a:lstStyle/>
          <a:p>
            <a:fld id="{96EE5274-E604-4F26-A318-77B63FEA4AEC}" type="slidenum">
              <a:rPr lang="en-US" smtClean="0"/>
              <a:t>66</a:t>
            </a:fld>
            <a:endParaRPr lang="en-US" dirty="0"/>
          </a:p>
        </p:txBody>
      </p:sp>
    </p:spTree>
    <p:extLst>
      <p:ext uri="{BB962C8B-B14F-4D97-AF65-F5344CB8AC3E}">
        <p14:creationId xmlns:p14="http://schemas.microsoft.com/office/powerpoint/2010/main" val="3137033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0F4A16-62EA-440C-86B0-7F1BF794F6EE}"/>
              </a:ext>
            </a:extLst>
          </p:cNvPr>
          <p:cNvSpPr>
            <a:spLocks noGrp="1"/>
          </p:cNvSpPr>
          <p:nvPr>
            <p:ph type="title"/>
          </p:nvPr>
        </p:nvSpPr>
        <p:spPr>
          <a:xfrm>
            <a:off x="304800" y="280318"/>
            <a:ext cx="8229600" cy="1143000"/>
          </a:xfrm>
        </p:spPr>
        <p:txBody>
          <a:bodyPr/>
          <a:lstStyle/>
          <a:p>
            <a:r>
              <a:rPr lang="en-US" dirty="0"/>
              <a:t>Actions Steps for MLA &amp; SCRA</a:t>
            </a:r>
          </a:p>
        </p:txBody>
      </p:sp>
      <p:sp>
        <p:nvSpPr>
          <p:cNvPr id="9" name="Content Placeholder 8">
            <a:extLst>
              <a:ext uri="{FF2B5EF4-FFF2-40B4-BE49-F238E27FC236}">
                <a16:creationId xmlns:a16="http://schemas.microsoft.com/office/drawing/2014/main" id="{83253B02-D878-47B7-B0E6-FA78716448B6}"/>
              </a:ext>
            </a:extLst>
          </p:cNvPr>
          <p:cNvSpPr>
            <a:spLocks noGrp="1"/>
          </p:cNvSpPr>
          <p:nvPr>
            <p:ph idx="1"/>
          </p:nvPr>
        </p:nvSpPr>
        <p:spPr/>
        <p:txBody>
          <a:bodyPr/>
          <a:lstStyle/>
          <a:p>
            <a:r>
              <a:rPr lang="en-US" dirty="0"/>
              <a:t>Review MAPR disclosure process</a:t>
            </a:r>
          </a:p>
          <a:p>
            <a:r>
              <a:rPr lang="en-US" dirty="0"/>
              <a:t>Ensure MAPR calculations are correct</a:t>
            </a:r>
          </a:p>
          <a:p>
            <a:r>
              <a:rPr lang="en-US" dirty="0"/>
              <a:t>Review SCRA-affected loans for interest rate limitations and default protections</a:t>
            </a:r>
          </a:p>
        </p:txBody>
      </p:sp>
      <p:sp>
        <p:nvSpPr>
          <p:cNvPr id="7" name="Slide Number Placeholder 6">
            <a:extLst>
              <a:ext uri="{FF2B5EF4-FFF2-40B4-BE49-F238E27FC236}">
                <a16:creationId xmlns:a16="http://schemas.microsoft.com/office/drawing/2014/main" id="{A7A19760-09E8-440B-B81E-DFC7CE0FAEA2}"/>
              </a:ext>
            </a:extLst>
          </p:cNvPr>
          <p:cNvSpPr>
            <a:spLocks noGrp="1"/>
          </p:cNvSpPr>
          <p:nvPr>
            <p:ph type="sldNum" sz="quarter" idx="12"/>
          </p:nvPr>
        </p:nvSpPr>
        <p:spPr/>
        <p:txBody>
          <a:bodyPr/>
          <a:lstStyle/>
          <a:p>
            <a:fld id="{96EE5274-E604-4F26-A318-77B63FEA4AEC}"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996007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68</a:t>
            </a:fld>
            <a:endParaRPr lang="en-US" dirty="0">
              <a:solidFill>
                <a:prstClr val="black"/>
              </a:solidFill>
            </a:endParaRPr>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1649" y="1600200"/>
            <a:ext cx="3320702" cy="4525963"/>
          </a:xfrm>
        </p:spPr>
      </p:pic>
    </p:spTree>
    <p:extLst>
      <p:ext uri="{BB962C8B-B14F-4D97-AF65-F5344CB8AC3E}">
        <p14:creationId xmlns:p14="http://schemas.microsoft.com/office/powerpoint/2010/main" val="3655003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D003-D622-493D-842D-E5E2D6FABE60}"/>
              </a:ext>
            </a:extLst>
          </p:cNvPr>
          <p:cNvSpPr>
            <a:spLocks noGrp="1"/>
          </p:cNvSpPr>
          <p:nvPr>
            <p:ph type="title"/>
          </p:nvPr>
        </p:nvSpPr>
        <p:spPr>
          <a:xfrm>
            <a:off x="472440" y="304800"/>
            <a:ext cx="8229600" cy="713035"/>
          </a:xfrm>
        </p:spPr>
        <p:txBody>
          <a:bodyPr/>
          <a:lstStyle/>
          <a:p>
            <a:r>
              <a:rPr lang="en-US" dirty="0"/>
              <a:t>Resources</a:t>
            </a:r>
          </a:p>
        </p:txBody>
      </p:sp>
      <p:sp>
        <p:nvSpPr>
          <p:cNvPr id="3" name="Content Placeholder 2">
            <a:extLst>
              <a:ext uri="{FF2B5EF4-FFF2-40B4-BE49-F238E27FC236}">
                <a16:creationId xmlns:a16="http://schemas.microsoft.com/office/drawing/2014/main" id="{CA9FFA8B-EEDD-46D4-A4EE-42E4275E1AAB}"/>
              </a:ext>
            </a:extLst>
          </p:cNvPr>
          <p:cNvSpPr>
            <a:spLocks noGrp="1"/>
          </p:cNvSpPr>
          <p:nvPr>
            <p:ph idx="1"/>
          </p:nvPr>
        </p:nvSpPr>
        <p:spPr>
          <a:xfrm>
            <a:off x="304800" y="1143000"/>
            <a:ext cx="8458200" cy="4983163"/>
          </a:xfrm>
        </p:spPr>
        <p:txBody>
          <a:bodyPr>
            <a:normAutofit fontScale="92500" lnSpcReduction="20000"/>
          </a:bodyPr>
          <a:lstStyle/>
          <a:p>
            <a:r>
              <a:rPr lang="en-US" dirty="0"/>
              <a:t>Fair Lending</a:t>
            </a:r>
          </a:p>
          <a:p>
            <a:pPr lvl="1"/>
            <a:r>
              <a:rPr lang="en-US" dirty="0"/>
              <a:t>NCUA Fair Lending Guide </a:t>
            </a:r>
            <a:r>
              <a:rPr lang="en-US" dirty="0">
                <a:hlinkClick r:id="rId3"/>
              </a:rPr>
              <a:t>https://www.ncua.gov/Legal/GuidesEtc/GuidesManuals/OCP_FairLendingGuide.pdf</a:t>
            </a:r>
            <a:endParaRPr lang="en-US" dirty="0"/>
          </a:p>
          <a:p>
            <a:pPr lvl="1"/>
            <a:r>
              <a:rPr lang="en-US" dirty="0"/>
              <a:t>NCUA Fair Lending FAQs </a:t>
            </a:r>
            <a:r>
              <a:rPr lang="en-US" dirty="0">
                <a:hlinkClick r:id="rId4"/>
              </a:rPr>
              <a:t>https://www.ncua.gov/Legal/GuidesEtc/GuidesManuals/NCUA-Fair-Lending-Compliance-Program-FAQs.pdf</a:t>
            </a:r>
            <a:r>
              <a:rPr lang="en-US" dirty="0"/>
              <a:t>  </a:t>
            </a:r>
          </a:p>
          <a:p>
            <a:pPr lvl="1"/>
            <a:r>
              <a:rPr lang="en-US" dirty="0"/>
              <a:t>NCUA Fair Lending Best Practices </a:t>
            </a:r>
            <a:r>
              <a:rPr lang="en-US" dirty="0">
                <a:hlinkClick r:id="rId5"/>
              </a:rPr>
              <a:t>https://www.ncua.gov/Legal/GuidesEtc/GuidesManuals/Fair-Lending-Compliance-Best-Practices-FCU.pdf</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84590E61-B0E4-4C84-A5CD-A3B982D61C70}"/>
              </a:ext>
            </a:extLst>
          </p:cNvPr>
          <p:cNvSpPr>
            <a:spLocks noGrp="1"/>
          </p:cNvSpPr>
          <p:nvPr>
            <p:ph type="sldNum" sz="quarter" idx="12"/>
          </p:nvPr>
        </p:nvSpPr>
        <p:spPr/>
        <p:txBody>
          <a:bodyPr/>
          <a:lstStyle/>
          <a:p>
            <a:fld id="{96EE5274-E604-4F26-A318-77B63FEA4AEC}"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78735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Disparate Impact</a:t>
            </a:r>
          </a:p>
        </p:txBody>
      </p:sp>
      <p:sp>
        <p:nvSpPr>
          <p:cNvPr id="2" name="Content Placeholder 1"/>
          <p:cNvSpPr>
            <a:spLocks noGrp="1"/>
          </p:cNvSpPr>
          <p:nvPr>
            <p:ph idx="1"/>
          </p:nvPr>
        </p:nvSpPr>
        <p:spPr/>
        <p:txBody>
          <a:bodyPr>
            <a:normAutofit/>
          </a:bodyPr>
          <a:lstStyle/>
          <a:p>
            <a:r>
              <a:rPr lang="en-US" dirty="0"/>
              <a:t>Occurs when lender treats all applicants equally but a certain group of applicants is disproportionately impacted</a:t>
            </a:r>
          </a:p>
          <a:p>
            <a:r>
              <a:rPr lang="en-US" dirty="0"/>
              <a:t>All members of impacted group do not have to be adversely impacted</a:t>
            </a:r>
          </a:p>
          <a:p>
            <a:r>
              <a:rPr lang="en-US" dirty="0"/>
              <a:t>Does not require intent on part of lender</a:t>
            </a:r>
          </a:p>
        </p:txBody>
      </p:sp>
      <p:sp>
        <p:nvSpPr>
          <p:cNvPr id="4" name="Slide Number Placeholder 3"/>
          <p:cNvSpPr>
            <a:spLocks noGrp="1"/>
          </p:cNvSpPr>
          <p:nvPr>
            <p:ph type="sldNum" sz="quarter" idx="12"/>
          </p:nvPr>
        </p:nvSpPr>
        <p:spPr/>
        <p:txBody>
          <a:bodyPr/>
          <a:lstStyle/>
          <a:p>
            <a:fld id="{96EE5274-E604-4F26-A318-77B63FEA4AEC}" type="slidenum">
              <a:rPr lang="en-US" smtClean="0"/>
              <a:t>7</a:t>
            </a:fld>
            <a:endParaRPr lang="en-US"/>
          </a:p>
        </p:txBody>
      </p:sp>
    </p:spTree>
    <p:extLst>
      <p:ext uri="{BB962C8B-B14F-4D97-AF65-F5344CB8AC3E}">
        <p14:creationId xmlns:p14="http://schemas.microsoft.com/office/powerpoint/2010/main" val="979179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8226-D61D-4413-B70F-5D7F763AC19A}"/>
              </a:ext>
            </a:extLst>
          </p:cNvPr>
          <p:cNvSpPr>
            <a:spLocks noGrp="1"/>
          </p:cNvSpPr>
          <p:nvPr>
            <p:ph type="title"/>
          </p:nvPr>
        </p:nvSpPr>
        <p:spPr>
          <a:xfrm>
            <a:off x="457200" y="304799"/>
            <a:ext cx="8229600" cy="941635"/>
          </a:xfrm>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ADE0B2D3-8966-4242-83FC-16E84EC75680}"/>
              </a:ext>
            </a:extLst>
          </p:cNvPr>
          <p:cNvSpPr>
            <a:spLocks noGrp="1"/>
          </p:cNvSpPr>
          <p:nvPr>
            <p:ph idx="1"/>
          </p:nvPr>
        </p:nvSpPr>
        <p:spPr>
          <a:xfrm>
            <a:off x="152400" y="1246434"/>
            <a:ext cx="8763000" cy="4879729"/>
          </a:xfrm>
        </p:spPr>
        <p:txBody>
          <a:bodyPr>
            <a:normAutofit fontScale="92500" lnSpcReduction="20000"/>
          </a:bodyPr>
          <a:lstStyle/>
          <a:p>
            <a:r>
              <a:rPr lang="en-US" dirty="0"/>
              <a:t>Regulation C/HMDA</a:t>
            </a:r>
          </a:p>
          <a:p>
            <a:pPr lvl="1"/>
            <a:r>
              <a:rPr lang="en-US" dirty="0"/>
              <a:t>CFPB HMDA rule implementation resources page </a:t>
            </a:r>
            <a:r>
              <a:rPr lang="en-US" dirty="0">
                <a:hlinkClick r:id="rId3"/>
              </a:rPr>
              <a:t>https://www.consumerfinance.gov/policy-compliance/guidance/implementation-guidance/hmda-implementation/</a:t>
            </a:r>
            <a:endParaRPr lang="en-US" dirty="0"/>
          </a:p>
          <a:p>
            <a:pPr marL="457200" lvl="1" indent="0">
              <a:buNone/>
            </a:pPr>
            <a:endParaRPr lang="en-US" dirty="0"/>
          </a:p>
          <a:p>
            <a:r>
              <a:rPr lang="en-US" dirty="0"/>
              <a:t>NCUA Regulations</a:t>
            </a:r>
          </a:p>
          <a:p>
            <a:pPr lvl="1"/>
            <a:r>
              <a:rPr lang="en-US" dirty="0">
                <a:hlinkClick r:id="rId4"/>
              </a:rPr>
              <a:t>https://www.ecfr.gov/cgi-bin/text-idx?SID=bfc588830c223db9f7059325b724713d&amp;mc=true&amp;tpl=/ecfrbrowse/Title12/12CVIIsubchapA.tpl</a:t>
            </a:r>
            <a:r>
              <a:rPr lang="en-US" dirty="0"/>
              <a:t>  </a:t>
            </a:r>
          </a:p>
        </p:txBody>
      </p:sp>
      <p:sp>
        <p:nvSpPr>
          <p:cNvPr id="4" name="Slide Number Placeholder 3">
            <a:extLst>
              <a:ext uri="{FF2B5EF4-FFF2-40B4-BE49-F238E27FC236}">
                <a16:creationId xmlns:a16="http://schemas.microsoft.com/office/drawing/2014/main" id="{CCF1683A-204E-4F06-A5E6-B66E82B89048}"/>
              </a:ext>
            </a:extLst>
          </p:cNvPr>
          <p:cNvSpPr>
            <a:spLocks noGrp="1"/>
          </p:cNvSpPr>
          <p:nvPr>
            <p:ph type="sldNum" sz="quarter" idx="12"/>
          </p:nvPr>
        </p:nvSpPr>
        <p:spPr/>
        <p:txBody>
          <a:bodyPr/>
          <a:lstStyle/>
          <a:p>
            <a:fld id="{96EE5274-E604-4F26-A318-77B63FEA4AEC}"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308007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1557-D0DB-453B-B5A2-43023DFDA502}"/>
              </a:ext>
            </a:extLst>
          </p:cNvPr>
          <p:cNvSpPr>
            <a:spLocks noGrp="1"/>
          </p:cNvSpPr>
          <p:nvPr>
            <p:ph type="title"/>
          </p:nvPr>
        </p:nvSpPr>
        <p:spPr>
          <a:xfrm>
            <a:off x="457200" y="255835"/>
            <a:ext cx="8229600" cy="990600"/>
          </a:xfrm>
        </p:spPr>
        <p:txBody>
          <a:bodyPr/>
          <a:lstStyle/>
          <a:p>
            <a:r>
              <a:rPr lang="en-US" dirty="0"/>
              <a:t>Resources</a:t>
            </a:r>
          </a:p>
        </p:txBody>
      </p:sp>
      <p:sp>
        <p:nvSpPr>
          <p:cNvPr id="3" name="Content Placeholder 2">
            <a:extLst>
              <a:ext uri="{FF2B5EF4-FFF2-40B4-BE49-F238E27FC236}">
                <a16:creationId xmlns:a16="http://schemas.microsoft.com/office/drawing/2014/main" id="{D098707C-3295-4E74-B68A-D4942EA933D0}"/>
              </a:ext>
            </a:extLst>
          </p:cNvPr>
          <p:cNvSpPr>
            <a:spLocks noGrp="1"/>
          </p:cNvSpPr>
          <p:nvPr>
            <p:ph idx="1"/>
          </p:nvPr>
        </p:nvSpPr>
        <p:spPr>
          <a:xfrm>
            <a:off x="457200" y="1246436"/>
            <a:ext cx="8229600" cy="4879728"/>
          </a:xfrm>
        </p:spPr>
        <p:txBody>
          <a:bodyPr>
            <a:normAutofit fontScale="92500" lnSpcReduction="10000"/>
          </a:bodyPr>
          <a:lstStyle/>
          <a:p>
            <a:r>
              <a:rPr lang="en-US" dirty="0"/>
              <a:t>MLA</a:t>
            </a:r>
          </a:p>
          <a:p>
            <a:pPr lvl="1"/>
            <a:r>
              <a:rPr lang="en-US" dirty="0"/>
              <a:t>NCUA Regulatory Alert RA 2016-04 </a:t>
            </a:r>
            <a:r>
              <a:rPr lang="en-US" dirty="0">
                <a:hlinkClick r:id="rId3"/>
              </a:rPr>
              <a:t>https://www.ncua.gov/Legal/Documents/Regulatory%20Alerts/RA2016-04-Enclosure-Complying-with-Changes-Military-Lending.pdf</a:t>
            </a:r>
            <a:endParaRPr lang="en-US" dirty="0"/>
          </a:p>
          <a:p>
            <a:pPr marL="457200" lvl="1" indent="0">
              <a:buNone/>
            </a:pPr>
            <a:r>
              <a:rPr lang="en-US" dirty="0"/>
              <a:t> </a:t>
            </a:r>
          </a:p>
          <a:p>
            <a:r>
              <a:rPr lang="en-US" dirty="0"/>
              <a:t>SCRA</a:t>
            </a:r>
          </a:p>
          <a:p>
            <a:pPr lvl="1"/>
            <a:r>
              <a:rPr lang="en-US" dirty="0"/>
              <a:t>NCUA Letter to CUs, 09-CU-12 </a:t>
            </a:r>
            <a:r>
              <a:rPr lang="en-US" dirty="0">
                <a:hlinkClick r:id="rId4"/>
              </a:rPr>
              <a:t>https://www.ncua.gov/Resources/Documents/LCU2009-12.pdf</a:t>
            </a:r>
            <a:endParaRPr lang="en-US" dirty="0"/>
          </a:p>
          <a:p>
            <a:pPr lvl="1"/>
            <a:endParaRPr lang="en-US" dirty="0"/>
          </a:p>
        </p:txBody>
      </p:sp>
      <p:sp>
        <p:nvSpPr>
          <p:cNvPr id="4" name="Slide Number Placeholder 3">
            <a:extLst>
              <a:ext uri="{FF2B5EF4-FFF2-40B4-BE49-F238E27FC236}">
                <a16:creationId xmlns:a16="http://schemas.microsoft.com/office/drawing/2014/main" id="{B3B09A28-C69D-4B89-A305-9B80B422C308}"/>
              </a:ext>
            </a:extLst>
          </p:cNvPr>
          <p:cNvSpPr>
            <a:spLocks noGrp="1"/>
          </p:cNvSpPr>
          <p:nvPr>
            <p:ph type="sldNum" sz="quarter" idx="12"/>
          </p:nvPr>
        </p:nvSpPr>
        <p:spPr/>
        <p:txBody>
          <a:bodyPr/>
          <a:lstStyle/>
          <a:p>
            <a:fld id="{96EE5274-E604-4F26-A318-77B63FEA4AEC}"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933614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43000" y="457200"/>
            <a:ext cx="7162800" cy="762000"/>
          </a:xfrm>
        </p:spPr>
        <p:txBody>
          <a:bodyPr>
            <a:normAutofit/>
          </a:bodyPr>
          <a:lstStyle/>
          <a:p>
            <a:pPr algn="ctr"/>
            <a:r>
              <a:rPr lang="en-US" sz="4000" dirty="0">
                <a:latin typeface="+mj-lt"/>
              </a:rPr>
              <a:t>Speaker Information</a:t>
            </a:r>
          </a:p>
        </p:txBody>
      </p:sp>
      <p:sp>
        <p:nvSpPr>
          <p:cNvPr id="3" name="Content Placeholder 2"/>
          <p:cNvSpPr>
            <a:spLocks noGrp="1"/>
          </p:cNvSpPr>
          <p:nvPr>
            <p:ph idx="1"/>
          </p:nvPr>
        </p:nvSpPr>
        <p:spPr>
          <a:xfrm>
            <a:off x="228600" y="1447800"/>
            <a:ext cx="8763000" cy="4678364"/>
          </a:xfrm>
        </p:spPr>
        <p:txBody>
          <a:bodyPr rtlCol="0">
            <a:normAutofit lnSpcReduction="10000"/>
          </a:bodyPr>
          <a:lstStyle/>
          <a:p>
            <a:pPr marL="0" indent="0" algn="ctr" fontAlgn="auto">
              <a:spcAft>
                <a:spcPts val="0"/>
              </a:spcAft>
              <a:buFontTx/>
              <a:buNone/>
              <a:defRPr/>
            </a:pPr>
            <a:r>
              <a:rPr lang="en-US" sz="3600" b="1" dirty="0">
                <a:ea typeface="+mn-ea"/>
                <a:cs typeface="+mn-cs"/>
              </a:rPr>
              <a:t>Kristen Tatlock, CUCE, NCCO, BSACS, NCBSO</a:t>
            </a:r>
          </a:p>
          <a:p>
            <a:pPr marL="0" indent="0" algn="ctr" fontAlgn="auto">
              <a:spcAft>
                <a:spcPts val="0"/>
              </a:spcAft>
              <a:buFontTx/>
              <a:buNone/>
              <a:defRPr/>
            </a:pPr>
            <a:r>
              <a:rPr lang="en-US" b="1" dirty="0"/>
              <a:t>Senior Compliance Manager</a:t>
            </a:r>
            <a:endParaRPr lang="en-US" b="1" dirty="0">
              <a:ea typeface="+mn-ea"/>
              <a:cs typeface="+mn-cs"/>
            </a:endParaRPr>
          </a:p>
          <a:p>
            <a:pPr marL="0" indent="0" algn="ctr" fontAlgn="auto">
              <a:spcAft>
                <a:spcPts val="0"/>
              </a:spcAft>
              <a:buFontTx/>
              <a:buNone/>
              <a:defRPr/>
            </a:pPr>
            <a:r>
              <a:rPr lang="en-US" b="1" dirty="0">
                <a:ea typeface="+mn-ea"/>
                <a:cs typeface="+mn-cs"/>
              </a:rPr>
              <a:t>CU Service Network</a:t>
            </a:r>
          </a:p>
          <a:p>
            <a:pPr marL="0" indent="0" algn="ctr">
              <a:buNone/>
              <a:defRPr/>
            </a:pPr>
            <a:r>
              <a:rPr lang="en-US" dirty="0"/>
              <a:t>720-575-6926</a:t>
            </a:r>
          </a:p>
          <a:p>
            <a:pPr marL="0" indent="0" algn="ctr" fontAlgn="auto">
              <a:spcAft>
                <a:spcPts val="0"/>
              </a:spcAft>
              <a:buFontTx/>
              <a:buNone/>
              <a:defRPr/>
            </a:pPr>
            <a:r>
              <a:rPr lang="en-US" dirty="0">
                <a:hlinkClick r:id="rId3"/>
              </a:rPr>
              <a:t>ktatlock@cusn.com</a:t>
            </a:r>
            <a:r>
              <a:rPr lang="en-US" dirty="0"/>
              <a:t> </a:t>
            </a:r>
          </a:p>
          <a:p>
            <a:pPr marL="0" indent="0" algn="ctr">
              <a:buNone/>
              <a:defRPr/>
            </a:pPr>
            <a:r>
              <a:rPr lang="en-US" dirty="0">
                <a:hlinkClick r:id="rId4"/>
              </a:rPr>
              <a:t>http://compliance.cusn.com/</a:t>
            </a:r>
            <a:r>
              <a:rPr lang="en-US" dirty="0"/>
              <a:t> </a:t>
            </a:r>
          </a:p>
          <a:p>
            <a:pPr marL="0" indent="0" algn="ctr">
              <a:buNone/>
              <a:defRPr/>
            </a:pPr>
            <a:r>
              <a:rPr lang="en-US" dirty="0"/>
              <a:t>Facebook: </a:t>
            </a:r>
            <a:r>
              <a:rPr lang="en-US" dirty="0" err="1"/>
              <a:t>CUWorksCompliance</a:t>
            </a:r>
            <a:endParaRPr lang="en-US" dirty="0"/>
          </a:p>
          <a:p>
            <a:pPr marL="0" indent="0" algn="ctr">
              <a:buNone/>
              <a:defRPr/>
            </a:pPr>
            <a:r>
              <a:rPr lang="en-US" dirty="0"/>
              <a:t>Twitter: @</a:t>
            </a:r>
            <a:r>
              <a:rPr lang="en-US" dirty="0" err="1"/>
              <a:t>CUSN_Compliance</a:t>
            </a:r>
            <a:endParaRPr lang="en-US" dirty="0"/>
          </a:p>
          <a:p>
            <a:pPr marL="0" indent="0" algn="ctr">
              <a:buNone/>
              <a:defRPr/>
            </a:pPr>
            <a:endParaRPr lang="en-US" dirty="0"/>
          </a:p>
          <a:p>
            <a:pPr marL="0" indent="0" algn="ctr">
              <a:buNone/>
              <a:defRPr/>
            </a:pPr>
            <a:endParaRPr lang="en-US" dirty="0"/>
          </a:p>
          <a:p>
            <a:pPr marL="0" indent="0" algn="ctr" fontAlgn="auto">
              <a:spcAft>
                <a:spcPts val="0"/>
              </a:spcAft>
              <a:buNone/>
              <a:defRPr/>
            </a:pPr>
            <a:endParaRPr lang="en-US" dirty="0">
              <a:ea typeface="+mn-ea"/>
              <a:cs typeface="+mn-cs"/>
            </a:endParaRPr>
          </a:p>
        </p:txBody>
      </p:sp>
      <p:sp>
        <p:nvSpPr>
          <p:cNvPr id="2" name="Slide Number Placeholder 1"/>
          <p:cNvSpPr>
            <a:spLocks noGrp="1"/>
          </p:cNvSpPr>
          <p:nvPr>
            <p:ph type="sldNum" sz="quarter" idx="12"/>
          </p:nvPr>
        </p:nvSpPr>
        <p:spPr>
          <a:xfrm>
            <a:off x="3543300" y="6462053"/>
            <a:ext cx="2133600" cy="365125"/>
          </a:xfrm>
        </p:spPr>
        <p:txBody>
          <a:bodyPr/>
          <a:lstStyle/>
          <a:p>
            <a:pPr algn="ctr"/>
            <a:fld id="{96EE5274-E604-4F26-A318-77B63FEA4AEC}" type="slidenum">
              <a:rPr lang="en-US" smtClean="0">
                <a:solidFill>
                  <a:prstClr val="black"/>
                </a:solidFill>
              </a:rPr>
              <a:pPr algn="ctr"/>
              <a:t>72</a:t>
            </a:fld>
            <a:endParaRPr lang="en-US" dirty="0">
              <a:solidFill>
                <a:prstClr val="black"/>
              </a:solidFill>
            </a:endParaRPr>
          </a:p>
        </p:txBody>
      </p:sp>
    </p:spTree>
    <p:extLst>
      <p:ext uri="{BB962C8B-B14F-4D97-AF65-F5344CB8AC3E}">
        <p14:creationId xmlns:p14="http://schemas.microsoft.com/office/powerpoint/2010/main" val="2885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45" y="140830"/>
            <a:ext cx="7729855" cy="1219200"/>
          </a:xfrm>
        </p:spPr>
        <p:txBody>
          <a:bodyPr>
            <a:noAutofit/>
          </a:bodyPr>
          <a:lstStyle/>
          <a:p>
            <a:r>
              <a:rPr lang="en-US" dirty="0"/>
              <a:t>Protected Classes under Fair Lending Regulations</a:t>
            </a:r>
          </a:p>
        </p:txBody>
      </p:sp>
      <p:sp>
        <p:nvSpPr>
          <p:cNvPr id="2" name="Text Placeholder 1"/>
          <p:cNvSpPr>
            <a:spLocks noGrp="1"/>
          </p:cNvSpPr>
          <p:nvPr>
            <p:ph type="body" idx="1"/>
          </p:nvPr>
        </p:nvSpPr>
        <p:spPr>
          <a:xfrm>
            <a:off x="149225" y="1577060"/>
            <a:ext cx="4348163" cy="815302"/>
          </a:xfrm>
        </p:spPr>
        <p:txBody>
          <a:bodyPr>
            <a:noAutofit/>
          </a:bodyPr>
          <a:lstStyle/>
          <a:p>
            <a:r>
              <a:rPr lang="en-US" sz="2800" dirty="0"/>
              <a:t>Regulation B prohibits discrimination on basis of</a:t>
            </a:r>
          </a:p>
        </p:txBody>
      </p:sp>
      <p:sp>
        <p:nvSpPr>
          <p:cNvPr id="5" name="Content Placeholder 4"/>
          <p:cNvSpPr>
            <a:spLocks noGrp="1"/>
          </p:cNvSpPr>
          <p:nvPr>
            <p:ph sz="half" idx="2"/>
          </p:nvPr>
        </p:nvSpPr>
        <p:spPr>
          <a:xfrm>
            <a:off x="457200" y="2362199"/>
            <a:ext cx="4040188" cy="4115044"/>
          </a:xfrm>
        </p:spPr>
        <p:txBody>
          <a:bodyPr>
            <a:normAutofit lnSpcReduction="10000"/>
          </a:bodyPr>
          <a:lstStyle/>
          <a:p>
            <a:pPr lvl="1">
              <a:lnSpc>
                <a:spcPct val="90000"/>
              </a:lnSpc>
            </a:pPr>
            <a:r>
              <a:rPr lang="en-US" sz="2400" dirty="0"/>
              <a:t>Sex</a:t>
            </a:r>
          </a:p>
          <a:p>
            <a:pPr lvl="1">
              <a:lnSpc>
                <a:spcPct val="90000"/>
              </a:lnSpc>
            </a:pPr>
            <a:r>
              <a:rPr lang="en-US" sz="2400" dirty="0"/>
              <a:t>Marital status</a:t>
            </a:r>
          </a:p>
          <a:p>
            <a:pPr lvl="1">
              <a:lnSpc>
                <a:spcPct val="90000"/>
              </a:lnSpc>
            </a:pPr>
            <a:r>
              <a:rPr lang="en-US" sz="2400" dirty="0"/>
              <a:t>Race</a:t>
            </a:r>
          </a:p>
          <a:p>
            <a:pPr lvl="1">
              <a:lnSpc>
                <a:spcPct val="90000"/>
              </a:lnSpc>
            </a:pPr>
            <a:r>
              <a:rPr lang="en-US" sz="2400" dirty="0"/>
              <a:t>Color</a:t>
            </a:r>
          </a:p>
          <a:p>
            <a:pPr lvl="1">
              <a:lnSpc>
                <a:spcPct val="90000"/>
              </a:lnSpc>
            </a:pPr>
            <a:r>
              <a:rPr lang="en-US" sz="2400" dirty="0"/>
              <a:t>Religion</a:t>
            </a:r>
          </a:p>
          <a:p>
            <a:pPr lvl="1">
              <a:lnSpc>
                <a:spcPct val="90000"/>
              </a:lnSpc>
            </a:pPr>
            <a:r>
              <a:rPr lang="en-US" sz="2400" dirty="0"/>
              <a:t>National origin</a:t>
            </a:r>
          </a:p>
          <a:p>
            <a:pPr lvl="1">
              <a:lnSpc>
                <a:spcPct val="90000"/>
              </a:lnSpc>
            </a:pPr>
            <a:r>
              <a:rPr lang="en-US" sz="2400" dirty="0"/>
              <a:t>Age</a:t>
            </a:r>
          </a:p>
          <a:p>
            <a:pPr lvl="1">
              <a:lnSpc>
                <a:spcPct val="90000"/>
              </a:lnSpc>
            </a:pPr>
            <a:r>
              <a:rPr lang="en-US" sz="2400" dirty="0"/>
              <a:t>Receipt of public income</a:t>
            </a:r>
          </a:p>
          <a:p>
            <a:pPr lvl="1">
              <a:lnSpc>
                <a:spcPct val="90000"/>
              </a:lnSpc>
            </a:pPr>
            <a:r>
              <a:rPr lang="en-US" sz="2400" dirty="0"/>
              <a:t>Exercise of legal rights under the consumer protection laws</a:t>
            </a:r>
          </a:p>
          <a:p>
            <a:endParaRPr lang="en-US" dirty="0"/>
          </a:p>
        </p:txBody>
      </p:sp>
      <p:sp>
        <p:nvSpPr>
          <p:cNvPr id="3" name="Text Placeholder 2"/>
          <p:cNvSpPr>
            <a:spLocks noGrp="1"/>
          </p:cNvSpPr>
          <p:nvPr>
            <p:ph type="body" sz="quarter" idx="3"/>
          </p:nvPr>
        </p:nvSpPr>
        <p:spPr>
          <a:xfrm>
            <a:off x="4648200" y="1577060"/>
            <a:ext cx="4343400" cy="815302"/>
          </a:xfrm>
        </p:spPr>
        <p:txBody>
          <a:bodyPr>
            <a:noAutofit/>
          </a:bodyPr>
          <a:lstStyle/>
          <a:p>
            <a:r>
              <a:rPr lang="en-US" sz="2800" dirty="0"/>
              <a:t>Fair Housing Act prohibits discrimination on basis of</a:t>
            </a:r>
          </a:p>
        </p:txBody>
      </p:sp>
      <p:sp>
        <p:nvSpPr>
          <p:cNvPr id="6" name="Content Placeholder 5"/>
          <p:cNvSpPr>
            <a:spLocks noGrp="1"/>
          </p:cNvSpPr>
          <p:nvPr>
            <p:ph sz="quarter" idx="4"/>
          </p:nvPr>
        </p:nvSpPr>
        <p:spPr>
          <a:xfrm>
            <a:off x="4645025" y="2362199"/>
            <a:ext cx="4041775" cy="4115043"/>
          </a:xfrm>
        </p:spPr>
        <p:txBody>
          <a:bodyPr>
            <a:normAutofit/>
          </a:bodyPr>
          <a:lstStyle/>
          <a:p>
            <a:pPr lvl="1"/>
            <a:r>
              <a:rPr lang="en-US" sz="2400" dirty="0"/>
              <a:t>Race</a:t>
            </a:r>
          </a:p>
          <a:p>
            <a:pPr lvl="1"/>
            <a:r>
              <a:rPr lang="en-US" sz="2400" dirty="0"/>
              <a:t>Color</a:t>
            </a:r>
          </a:p>
          <a:p>
            <a:pPr lvl="1"/>
            <a:r>
              <a:rPr lang="en-US" sz="2400" dirty="0"/>
              <a:t>National origin</a:t>
            </a:r>
          </a:p>
          <a:p>
            <a:pPr lvl="1"/>
            <a:r>
              <a:rPr lang="en-US" sz="2400" dirty="0"/>
              <a:t>Religion</a:t>
            </a:r>
          </a:p>
          <a:p>
            <a:pPr lvl="1"/>
            <a:r>
              <a:rPr lang="en-US" sz="2400" dirty="0"/>
              <a:t>Sex</a:t>
            </a:r>
          </a:p>
          <a:p>
            <a:pPr lvl="1"/>
            <a:r>
              <a:rPr lang="en-US" sz="2400" dirty="0"/>
              <a:t>Handicap</a:t>
            </a:r>
          </a:p>
          <a:p>
            <a:pPr lvl="1"/>
            <a:r>
              <a:rPr lang="en-US" sz="2400" dirty="0"/>
              <a:t>Familial status</a:t>
            </a:r>
          </a:p>
          <a:p>
            <a:endParaRPr lang="en-US" dirty="0"/>
          </a:p>
          <a:p>
            <a:endParaRPr lang="en-US" dirty="0"/>
          </a:p>
        </p:txBody>
      </p:sp>
      <p:sp>
        <p:nvSpPr>
          <p:cNvPr id="7" name="Slide Number Placeholder 6"/>
          <p:cNvSpPr>
            <a:spLocks noGrp="1"/>
          </p:cNvSpPr>
          <p:nvPr>
            <p:ph type="sldNum" sz="quarter" idx="12"/>
          </p:nvPr>
        </p:nvSpPr>
        <p:spPr/>
        <p:txBody>
          <a:bodyPr/>
          <a:lstStyle/>
          <a:p>
            <a:fld id="{96EE5274-E604-4F26-A318-77B63FEA4AEC}" type="slidenum">
              <a:rPr lang="en-US" smtClean="0"/>
              <a:t>8</a:t>
            </a:fld>
            <a:endParaRPr lang="en-US"/>
          </a:p>
        </p:txBody>
      </p:sp>
    </p:spTree>
    <p:extLst>
      <p:ext uri="{BB962C8B-B14F-4D97-AF65-F5344CB8AC3E}">
        <p14:creationId xmlns:p14="http://schemas.microsoft.com/office/powerpoint/2010/main" val="292172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Fair Lending Prohibited Practices</a:t>
            </a:r>
          </a:p>
        </p:txBody>
      </p:sp>
      <p:sp>
        <p:nvSpPr>
          <p:cNvPr id="4" name="Content Placeholder 3"/>
          <p:cNvSpPr>
            <a:spLocks noGrp="1"/>
          </p:cNvSpPr>
          <p:nvPr>
            <p:ph idx="1"/>
          </p:nvPr>
        </p:nvSpPr>
        <p:spPr/>
        <p:txBody>
          <a:bodyPr/>
          <a:lstStyle/>
          <a:p>
            <a:r>
              <a:rPr lang="en-US" dirty="0"/>
              <a:t>Expressing a preference based on prohibited factors</a:t>
            </a:r>
          </a:p>
          <a:p>
            <a:r>
              <a:rPr lang="en-US" dirty="0"/>
              <a:t>Failing to provide information</a:t>
            </a:r>
          </a:p>
          <a:p>
            <a:r>
              <a:rPr lang="en-US" dirty="0"/>
              <a:t>Discouraging applicants</a:t>
            </a:r>
          </a:p>
          <a:p>
            <a:r>
              <a:rPr lang="en-US" dirty="0"/>
              <a:t>Using different standards to determine creditworthiness</a:t>
            </a:r>
          </a:p>
        </p:txBody>
      </p:sp>
      <p:sp>
        <p:nvSpPr>
          <p:cNvPr id="3" name="Slide Number Placeholder 2"/>
          <p:cNvSpPr>
            <a:spLocks noGrp="1"/>
          </p:cNvSpPr>
          <p:nvPr>
            <p:ph type="sldNum" sz="quarter" idx="12"/>
          </p:nvPr>
        </p:nvSpPr>
        <p:spPr/>
        <p:txBody>
          <a:bodyPr/>
          <a:lstStyle/>
          <a:p>
            <a:fld id="{8BF025C6-A5E6-476E-A34D-EF6730EB385C}" type="slidenum">
              <a:rPr lang="en-US" smtClean="0"/>
              <a:pPr/>
              <a:t>9</a:t>
            </a:fld>
            <a:endParaRPr lang="en-US" dirty="0"/>
          </a:p>
        </p:txBody>
      </p:sp>
      <p:pic>
        <p:nvPicPr>
          <p:cNvPr id="6" name="Picture 5">
            <a:extLst>
              <a:ext uri="{FF2B5EF4-FFF2-40B4-BE49-F238E27FC236}">
                <a16:creationId xmlns:a16="http://schemas.microsoft.com/office/drawing/2014/main" id="{D0478111-E1AB-4888-A423-E0F2B8547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503" y="4931446"/>
            <a:ext cx="2987258" cy="1371600"/>
          </a:xfrm>
          <a:prstGeom prst="rect">
            <a:avLst/>
          </a:prstGeom>
        </p:spPr>
      </p:pic>
    </p:spTree>
    <p:extLst>
      <p:ext uri="{BB962C8B-B14F-4D97-AF65-F5344CB8AC3E}">
        <p14:creationId xmlns:p14="http://schemas.microsoft.com/office/powerpoint/2010/main" val="3995097737"/>
      </p:ext>
    </p:extLst>
  </p:cSld>
  <p:clrMapOvr>
    <a:masterClrMapping/>
  </p:clrMapOvr>
</p:sld>
</file>

<file path=ppt/theme/theme1.xml><?xml version="1.0" encoding="utf-8"?>
<a:theme xmlns:a="http://schemas.openxmlformats.org/drawingml/2006/main" name="COMPASS 4 CUs Powerpoint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32B78A395094FB95FFB9AD3EEE9D7" ma:contentTypeVersion="2" ma:contentTypeDescription="Create a new document." ma:contentTypeScope="" ma:versionID="8bfc4f5fd2db9a89ba733081b09da7c2">
  <xsd:schema xmlns:xsd="http://www.w3.org/2001/XMLSchema" xmlns:xs="http://www.w3.org/2001/XMLSchema" xmlns:p="http://schemas.microsoft.com/office/2006/metadata/properties" xmlns:ns1="http://schemas.microsoft.com/sharepoint/v3" xmlns:ns2="74a9858c-e26e-4fe1-8584-ca55c625dc25" targetNamespace="http://schemas.microsoft.com/office/2006/metadata/properties" ma:root="true" ma:fieldsID="ddb1635164056bf4953a4301a7fd78cf" ns1:_="" ns2:_="">
    <xsd:import namespace="http://schemas.microsoft.com/sharepoint/v3"/>
    <xsd:import namespace="74a9858c-e26e-4fe1-8584-ca55c625dc25"/>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a9858c-e26e-4fe1-8584-ca55c625dc25"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SourceURL xmlns="74a9858c-e26e-4fe1-8584-ca55c625dc25">E:\CUSO\2016 Presentations\MWCUA\RCS Denver.pptx</MigrationSource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522E77-B215-47DF-A4DB-419E90231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a9858c-e26e-4fe1-8584-ca55c625d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249B2E-7B3C-4BB6-9E1D-1386817029D8}">
  <ds:schemaRefs>
    <ds:schemaRef ds:uri="http://schemas.microsoft.com/sharepoint/v3/contenttype/forms"/>
  </ds:schemaRefs>
</ds:datastoreItem>
</file>

<file path=customXml/itemProps3.xml><?xml version="1.0" encoding="utf-8"?>
<ds:datastoreItem xmlns:ds="http://schemas.openxmlformats.org/officeDocument/2006/customXml" ds:itemID="{F0AB060C-C839-4FC8-8F3F-9297B66796F2}">
  <ds:schemaRefs>
    <ds:schemaRef ds:uri="http://schemas.microsoft.com/sharepoint/v3"/>
    <ds:schemaRef ds:uri="http://schemas.microsoft.com/office/2006/metadata/propertie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74a9858c-e26e-4fe1-8584-ca55c625dc2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7228</TotalTime>
  <Words>2720</Words>
  <Application>Microsoft Office PowerPoint</Application>
  <PresentationFormat>On-screen Show (4:3)</PresentationFormat>
  <Paragraphs>611</Paragraphs>
  <Slides>72</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ＭＳ Ｐゴシック</vt:lpstr>
      <vt:lpstr>Arial</vt:lpstr>
      <vt:lpstr>Calibri</vt:lpstr>
      <vt:lpstr>Eurostile</vt:lpstr>
      <vt:lpstr>Times New Roman</vt:lpstr>
      <vt:lpstr>Wingdings</vt:lpstr>
      <vt:lpstr>COMPASS 4 CUs Powerpoint Template 2014</vt:lpstr>
      <vt:lpstr>Lending Laws &amp; Regulations</vt:lpstr>
      <vt:lpstr>Disclaimer</vt:lpstr>
      <vt:lpstr>Agenda</vt:lpstr>
      <vt:lpstr>Lending Discrimination</vt:lpstr>
      <vt:lpstr>Overt Lending Discrimination</vt:lpstr>
      <vt:lpstr>Disparate Treatment</vt:lpstr>
      <vt:lpstr>Disparate Impact</vt:lpstr>
      <vt:lpstr>Protected Classes under Fair Lending Regulations</vt:lpstr>
      <vt:lpstr>Fair Lending Prohibited Practices</vt:lpstr>
      <vt:lpstr>Fair Lending Prohibited Practices</vt:lpstr>
      <vt:lpstr>Fair Lending Prohibited Practices</vt:lpstr>
      <vt:lpstr>Regulation B Notification of Action Taken</vt:lpstr>
      <vt:lpstr>Adverse Action Notice</vt:lpstr>
      <vt:lpstr>Fair Housing Act</vt:lpstr>
      <vt:lpstr>Nondiscriminatory Advertising</vt:lpstr>
      <vt:lpstr>Fair Housing Act</vt:lpstr>
      <vt:lpstr>Fair Lending and the CFPB</vt:lpstr>
      <vt:lpstr>Recent Enforcement Actions</vt:lpstr>
      <vt:lpstr>Recent Enforcement Actions</vt:lpstr>
      <vt:lpstr>BankcorpSouth Enforcement Action</vt:lpstr>
      <vt:lpstr>Action Steps for Fair Lending Laws</vt:lpstr>
      <vt:lpstr>Regulation C and HMDA</vt:lpstr>
      <vt:lpstr>Coverage Criteria for 2018</vt:lpstr>
      <vt:lpstr>HMDA Transactional Coverage</vt:lpstr>
      <vt:lpstr>Reportable Activity</vt:lpstr>
      <vt:lpstr>Info about Borrower</vt:lpstr>
      <vt:lpstr>Reportable Data</vt:lpstr>
      <vt:lpstr>Reportable Data</vt:lpstr>
      <vt:lpstr>Reportable Data</vt:lpstr>
      <vt:lpstr>Reportable Data</vt:lpstr>
      <vt:lpstr>Reportable Data</vt:lpstr>
      <vt:lpstr>Reportable Data</vt:lpstr>
      <vt:lpstr>Reportable Data</vt:lpstr>
      <vt:lpstr>Reportable Data</vt:lpstr>
      <vt:lpstr>Reportable Data</vt:lpstr>
      <vt:lpstr>Reportable Data</vt:lpstr>
      <vt:lpstr>Reportable Data</vt:lpstr>
      <vt:lpstr>Reportable Data</vt:lpstr>
      <vt:lpstr>Other HMDA Issues</vt:lpstr>
      <vt:lpstr>Action Steps for HMDA/Reg C</vt:lpstr>
      <vt:lpstr>Regulation Z</vt:lpstr>
      <vt:lpstr>Regulation Z</vt:lpstr>
      <vt:lpstr>Regulation Z</vt:lpstr>
      <vt:lpstr>Definitions</vt:lpstr>
      <vt:lpstr>Definitions</vt:lpstr>
      <vt:lpstr>Disclosures</vt:lpstr>
      <vt:lpstr>Special Rules</vt:lpstr>
      <vt:lpstr>Right of Rescission</vt:lpstr>
      <vt:lpstr>Right of Rescission</vt:lpstr>
      <vt:lpstr>Action Steps for Regulation Z</vt:lpstr>
      <vt:lpstr>NCUA Regulations</vt:lpstr>
      <vt:lpstr>Action Steps for NCUA Regulations</vt:lpstr>
      <vt:lpstr>Military Lending Act</vt:lpstr>
      <vt:lpstr>MLA Definition of Consumer Credit</vt:lpstr>
      <vt:lpstr>Consumer Credit Exceptions</vt:lpstr>
      <vt:lpstr>Covered Borrower</vt:lpstr>
      <vt:lpstr>Assessing a Covered Borrower</vt:lpstr>
      <vt:lpstr>Military Annual Percentage Rate (MAPR)</vt:lpstr>
      <vt:lpstr>MLA Disclosure Requirements</vt:lpstr>
      <vt:lpstr>SCRA Purpose</vt:lpstr>
      <vt:lpstr>SCRA Coverage</vt:lpstr>
      <vt:lpstr>Protections under the Act – Interest Rate Limitation</vt:lpstr>
      <vt:lpstr>Protections under the Act – Court Proceedings</vt:lpstr>
      <vt:lpstr>Protections under the Act – Court Proceedings</vt:lpstr>
      <vt:lpstr>MLA vs. SCRA</vt:lpstr>
      <vt:lpstr>MLA vs. SCRA</vt:lpstr>
      <vt:lpstr>Actions Steps for MLA &amp; SCRA</vt:lpstr>
      <vt:lpstr>Questions</vt:lpstr>
      <vt:lpstr>Resources</vt:lpstr>
      <vt:lpstr>Resources</vt:lpstr>
      <vt:lpstr>Resources</vt:lpstr>
      <vt:lpstr>Speaker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Compliance School</dc:title>
  <dc:creator>Gaye DeCesare</dc:creator>
  <cp:lastModifiedBy>Kristen Tatlock</cp:lastModifiedBy>
  <cp:revision>224</cp:revision>
  <cp:lastPrinted>2017-07-19T19:49:22Z</cp:lastPrinted>
  <dcterms:created xsi:type="dcterms:W3CDTF">2016-07-13T20:58:05Z</dcterms:created>
  <dcterms:modified xsi:type="dcterms:W3CDTF">2017-10-30T15:16:49Z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0x010100D1A32B78A395094FB95FFB9AD3EEE9D7</vt:lpwstr>
  </property>
</Properties>
</file>