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 id="2147483660" r:id="rId3"/>
  </p:sldMasterIdLst>
  <p:notesMasterIdLst>
    <p:notesMasterId r:id="rId20"/>
  </p:notesMasterIdLst>
  <p:sldIdLst>
    <p:sldId id="259" r:id="rId4"/>
    <p:sldId id="273" r:id="rId5"/>
    <p:sldId id="262" r:id="rId6"/>
    <p:sldId id="279" r:id="rId7"/>
    <p:sldId id="274" r:id="rId8"/>
    <p:sldId id="261" r:id="rId9"/>
    <p:sldId id="275" r:id="rId10"/>
    <p:sldId id="281" r:id="rId11"/>
    <p:sldId id="282" r:id="rId12"/>
    <p:sldId id="283" r:id="rId13"/>
    <p:sldId id="272" r:id="rId14"/>
    <p:sldId id="263" r:id="rId15"/>
    <p:sldId id="284" r:id="rId16"/>
    <p:sldId id="267" r:id="rId17"/>
    <p:sldId id="277" r:id="rId18"/>
    <p:sldId id="26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2832F5-EA01-48E5-B403-87E193F50680}">
          <p14:sldIdLst>
            <p14:sldId id="259"/>
            <p14:sldId id="273"/>
            <p14:sldId id="262"/>
            <p14:sldId id="279"/>
            <p14:sldId id="274"/>
            <p14:sldId id="261"/>
            <p14:sldId id="275"/>
            <p14:sldId id="281"/>
            <p14:sldId id="282"/>
            <p14:sldId id="283"/>
            <p14:sldId id="272"/>
            <p14:sldId id="263"/>
            <p14:sldId id="284"/>
            <p14:sldId id="267"/>
            <p14:sldId id="277"/>
            <p14:sldId id="269"/>
          </p14:sldIdLst>
        </p14:section>
      </p14:sectionLst>
    </p:ext>
    <p:ext uri="{EFAFB233-063F-42B5-8137-9DF3F51BA10A}">
      <p15:sldGuideLst xmlns:p15="http://schemas.microsoft.com/office/powerpoint/2012/main">
        <p15:guide id="1" orient="horz" pos="2160">
          <p15:clr>
            <a:srgbClr val="A4A3A4"/>
          </p15:clr>
        </p15:guide>
        <p15:guide id="2" orient="horz" pos="576">
          <p15:clr>
            <a:srgbClr val="A4A3A4"/>
          </p15:clr>
        </p15:guide>
        <p15:guide id="3" pos="2880">
          <p15:clr>
            <a:srgbClr val="A4A3A4"/>
          </p15:clr>
        </p15:guide>
        <p15:guide id="4" pos="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35" autoAdjust="0"/>
    <p:restoredTop sz="88187" autoAdjust="0"/>
  </p:normalViewPr>
  <p:slideViewPr>
    <p:cSldViewPr>
      <p:cViewPr varScale="1">
        <p:scale>
          <a:sx n="101" d="100"/>
          <a:sy n="101" d="100"/>
        </p:scale>
        <p:origin x="1512" y="102"/>
      </p:cViewPr>
      <p:guideLst>
        <p:guide orient="horz" pos="2160"/>
        <p:guide orient="horz" pos="576"/>
        <p:guide pos="2880"/>
        <p:guide pos="28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3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2.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5/10/relationships/revisionInfo" Target="revisionInfo.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 Id="rId5" Type="http://schemas.openxmlformats.org/officeDocument/2006/relationships/image" Target="../media/image18.jpeg"/><Relationship Id="rId4" Type="http://schemas.openxmlformats.org/officeDocument/2006/relationships/image" Target="../media/image1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 Id="rId5" Type="http://schemas.openxmlformats.org/officeDocument/2006/relationships/image" Target="../media/image18.jpeg"/><Relationship Id="rId4"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690160-D328-4B69-A035-90D3C82FA0A6}" type="doc">
      <dgm:prSet loTypeId="urn:microsoft.com/office/officeart/2005/8/layout/pList2#1" loCatId="list" qsTypeId="urn:microsoft.com/office/officeart/2005/8/quickstyle/simple4" qsCatId="simple" csTypeId="urn:microsoft.com/office/officeart/2005/8/colors/colorful2" csCatId="colorful" phldr="1"/>
      <dgm:spPr/>
    </dgm:pt>
    <dgm:pt modelId="{476E4177-EF8D-419E-AB8A-93E66CC82482}">
      <dgm:prSet phldrT="[Text]" custT="1"/>
      <dgm:spPr/>
      <dgm:t>
        <a:bodyPr lIns="73152" tIns="274320" rIns="73152"/>
        <a:lstStyle/>
        <a:p>
          <a:pPr algn="ctr"/>
          <a:r>
            <a:rPr lang="en-US" sz="1800" b="1" dirty="0">
              <a:latin typeface="Corbel" pitchFamily="34" charset="0"/>
            </a:rPr>
            <a:t>Introduction</a:t>
          </a:r>
        </a:p>
      </dgm:t>
    </dgm:pt>
    <dgm:pt modelId="{50A25A56-CEA1-40EB-822C-18475EA4B47A}" type="parTrans" cxnId="{9A40B199-C1E6-4AA6-9486-07915ED7CAE7}">
      <dgm:prSet/>
      <dgm:spPr/>
      <dgm:t>
        <a:bodyPr/>
        <a:lstStyle/>
        <a:p>
          <a:endParaRPr lang="en-US"/>
        </a:p>
      </dgm:t>
    </dgm:pt>
    <dgm:pt modelId="{A91F7A1B-DD1E-4B26-839C-2A5EF0A403AD}" type="sibTrans" cxnId="{9A40B199-C1E6-4AA6-9486-07915ED7CAE7}">
      <dgm:prSet/>
      <dgm:spPr/>
      <dgm:t>
        <a:bodyPr/>
        <a:lstStyle/>
        <a:p>
          <a:endParaRPr lang="en-US"/>
        </a:p>
      </dgm:t>
    </dgm:pt>
    <dgm:pt modelId="{5DD0A7D4-5781-4819-AF33-C5CE25A2D297}">
      <dgm:prSet phldrT="[Text]" custT="1"/>
      <dgm:spPr/>
      <dgm:t>
        <a:bodyPr lIns="73152" tIns="274320" rIns="73152"/>
        <a:lstStyle/>
        <a:p>
          <a:pPr algn="ctr"/>
          <a:r>
            <a:rPr lang="en-US" sz="2000" b="1" dirty="0">
              <a:latin typeface="Corbel" pitchFamily="34" charset="0"/>
            </a:rPr>
            <a:t>Definitions</a:t>
          </a:r>
        </a:p>
      </dgm:t>
    </dgm:pt>
    <dgm:pt modelId="{05B7C26E-C389-4346-849B-05526EF2C457}" type="parTrans" cxnId="{7417CC53-98FE-43F4-BF56-8508FB7DA803}">
      <dgm:prSet/>
      <dgm:spPr/>
      <dgm:t>
        <a:bodyPr/>
        <a:lstStyle/>
        <a:p>
          <a:endParaRPr lang="en-US"/>
        </a:p>
      </dgm:t>
    </dgm:pt>
    <dgm:pt modelId="{FD53903F-8A86-4D24-917A-36748269F973}" type="sibTrans" cxnId="{7417CC53-98FE-43F4-BF56-8508FB7DA803}">
      <dgm:prSet/>
      <dgm:spPr/>
      <dgm:t>
        <a:bodyPr/>
        <a:lstStyle/>
        <a:p>
          <a:endParaRPr lang="en-US"/>
        </a:p>
      </dgm:t>
    </dgm:pt>
    <dgm:pt modelId="{77AF15ED-F058-4A0B-B979-9880C6062DF0}">
      <dgm:prSet phldrT="[Text]" custT="1"/>
      <dgm:spPr/>
      <dgm:t>
        <a:bodyPr lIns="73152" tIns="274320" rIns="73152"/>
        <a:lstStyle/>
        <a:p>
          <a:pPr algn="ctr"/>
          <a:r>
            <a:rPr lang="en-US" sz="2000" b="1" dirty="0">
              <a:latin typeface="Corbel" pitchFamily="34" charset="0"/>
            </a:rPr>
            <a:t>Common Scams</a:t>
          </a:r>
        </a:p>
      </dgm:t>
    </dgm:pt>
    <dgm:pt modelId="{0DF2CDB2-0880-4047-8447-A17EAE7580E4}" type="parTrans" cxnId="{CD3B69F4-72CF-49E2-8926-8FD63E771977}">
      <dgm:prSet/>
      <dgm:spPr/>
      <dgm:t>
        <a:bodyPr/>
        <a:lstStyle/>
        <a:p>
          <a:endParaRPr lang="en-US"/>
        </a:p>
      </dgm:t>
    </dgm:pt>
    <dgm:pt modelId="{E3B236AA-E864-46E4-BC91-F2D73633FEA4}" type="sibTrans" cxnId="{CD3B69F4-72CF-49E2-8926-8FD63E771977}">
      <dgm:prSet/>
      <dgm:spPr/>
      <dgm:t>
        <a:bodyPr/>
        <a:lstStyle/>
        <a:p>
          <a:endParaRPr lang="en-US"/>
        </a:p>
      </dgm:t>
    </dgm:pt>
    <dgm:pt modelId="{5DF8D196-4D3D-4940-9F32-682169997D7A}">
      <dgm:prSet phldrT="[Text]" custT="1"/>
      <dgm:spPr/>
      <dgm:t>
        <a:bodyPr lIns="73152" tIns="274320" rIns="73152"/>
        <a:lstStyle/>
        <a:p>
          <a:pPr algn="ctr"/>
          <a:r>
            <a:rPr lang="en-US" sz="1800" b="1" dirty="0">
              <a:latin typeface="Corbel" pitchFamily="34" charset="0"/>
            </a:rPr>
            <a:t>Elder Financial Exploitation</a:t>
          </a:r>
        </a:p>
      </dgm:t>
    </dgm:pt>
    <dgm:pt modelId="{51CE1848-AB2A-4E28-8CF5-8442E546E0C5}" type="parTrans" cxnId="{B9B85342-AC50-4E97-8E9E-2FD870B1E881}">
      <dgm:prSet/>
      <dgm:spPr/>
      <dgm:t>
        <a:bodyPr/>
        <a:lstStyle/>
        <a:p>
          <a:endParaRPr lang="en-US"/>
        </a:p>
      </dgm:t>
    </dgm:pt>
    <dgm:pt modelId="{90C1E242-23BD-452C-B222-DCFA2D4DAE3B}" type="sibTrans" cxnId="{B9B85342-AC50-4E97-8E9E-2FD870B1E881}">
      <dgm:prSet/>
      <dgm:spPr/>
      <dgm:t>
        <a:bodyPr/>
        <a:lstStyle/>
        <a:p>
          <a:endParaRPr lang="en-US"/>
        </a:p>
      </dgm:t>
    </dgm:pt>
    <dgm:pt modelId="{C20F2834-7A4B-463C-ABDE-12FFE93933A3}">
      <dgm:prSet phldrT="[Text]" custT="1"/>
      <dgm:spPr/>
      <dgm:t>
        <a:bodyPr lIns="73152" tIns="274320" rIns="73152"/>
        <a:lstStyle/>
        <a:p>
          <a:pPr algn="ctr"/>
          <a:r>
            <a:rPr lang="en-US" sz="1700" b="1" dirty="0">
              <a:latin typeface="Corbel" pitchFamily="34" charset="0"/>
            </a:rPr>
            <a:t>Fraud Loss Prevention Tips</a:t>
          </a:r>
        </a:p>
      </dgm:t>
    </dgm:pt>
    <dgm:pt modelId="{BCFE97E8-F389-4CB9-AF67-54F99688D24C}" type="parTrans" cxnId="{4C839C11-576D-4F8B-A506-F28B1DFFF881}">
      <dgm:prSet/>
      <dgm:spPr/>
      <dgm:t>
        <a:bodyPr/>
        <a:lstStyle/>
        <a:p>
          <a:endParaRPr lang="en-US"/>
        </a:p>
      </dgm:t>
    </dgm:pt>
    <dgm:pt modelId="{CAE5F0D1-5C6A-4BF8-ACC0-DB67084C99C7}" type="sibTrans" cxnId="{4C839C11-576D-4F8B-A506-F28B1DFFF881}">
      <dgm:prSet/>
      <dgm:spPr/>
      <dgm:t>
        <a:bodyPr/>
        <a:lstStyle/>
        <a:p>
          <a:endParaRPr lang="en-US"/>
        </a:p>
      </dgm:t>
    </dgm:pt>
    <dgm:pt modelId="{9E4DC8AD-1AC7-4E53-B32C-25202AFDB195}" type="pres">
      <dgm:prSet presAssocID="{AA690160-D328-4B69-A035-90D3C82FA0A6}" presName="Name0" presStyleCnt="0">
        <dgm:presLayoutVars>
          <dgm:dir/>
          <dgm:resizeHandles val="exact"/>
        </dgm:presLayoutVars>
      </dgm:prSet>
      <dgm:spPr/>
    </dgm:pt>
    <dgm:pt modelId="{ACBF4AF3-FAB8-444C-81AB-52C89640E279}" type="pres">
      <dgm:prSet presAssocID="{AA690160-D328-4B69-A035-90D3C82FA0A6}" presName="bkgdShp" presStyleLbl="alignAccFollowNode1" presStyleIdx="0" presStyleCnt="1"/>
      <dgm:spPr>
        <a:solidFill>
          <a:schemeClr val="bg1">
            <a:lumMod val="65000"/>
            <a:alpha val="90000"/>
          </a:schemeClr>
        </a:solidFill>
      </dgm:spPr>
    </dgm:pt>
    <dgm:pt modelId="{78248EF9-FFBB-4EB0-94C4-16A1D0A1A170}" type="pres">
      <dgm:prSet presAssocID="{AA690160-D328-4B69-A035-90D3C82FA0A6}" presName="linComp" presStyleCnt="0"/>
      <dgm:spPr/>
    </dgm:pt>
    <dgm:pt modelId="{CC8831C0-DF59-484B-83B2-A708366B3EB6}" type="pres">
      <dgm:prSet presAssocID="{476E4177-EF8D-419E-AB8A-93E66CC82482}" presName="compNode" presStyleCnt="0"/>
      <dgm:spPr/>
    </dgm:pt>
    <dgm:pt modelId="{2572025E-E8B8-4F94-94D0-DC22D7F762FB}" type="pres">
      <dgm:prSet presAssocID="{476E4177-EF8D-419E-AB8A-93E66CC82482}" presName="node" presStyleLbl="node1" presStyleIdx="0" presStyleCnt="5">
        <dgm:presLayoutVars>
          <dgm:bulletEnabled val="1"/>
        </dgm:presLayoutVars>
      </dgm:prSet>
      <dgm:spPr/>
    </dgm:pt>
    <dgm:pt modelId="{2E2B4276-DB06-4C66-80FF-919CDE10A5FE}" type="pres">
      <dgm:prSet presAssocID="{476E4177-EF8D-419E-AB8A-93E66CC82482}" presName="invisiNode" presStyleLbl="node1" presStyleIdx="0" presStyleCnt="5"/>
      <dgm:spPr/>
    </dgm:pt>
    <dgm:pt modelId="{C43EB61A-2E04-409F-8F87-79F190ED3CE0}" type="pres">
      <dgm:prSet presAssocID="{476E4177-EF8D-419E-AB8A-93E66CC82482}" presName="imagNode" presStyleLbl="fgImgPlace1" presStyleIdx="0" presStyleCnt="5"/>
      <dgm:spPr>
        <a:blipFill dpi="0" rotWithShape="0">
          <a:blip xmlns:r="http://schemas.openxmlformats.org/officeDocument/2006/relationships" r:embed="rId1"/>
          <a:srcRect/>
          <a:tile tx="0" ty="0" sx="40000" sy="40000" flip="none" algn="ctr"/>
        </a:blipFill>
      </dgm:spPr>
    </dgm:pt>
    <dgm:pt modelId="{3DB5F289-A8C3-40D5-8393-8636D9BFFD29}" type="pres">
      <dgm:prSet presAssocID="{A91F7A1B-DD1E-4B26-839C-2A5EF0A403AD}" presName="sibTrans" presStyleLbl="sibTrans2D1" presStyleIdx="0" presStyleCnt="0"/>
      <dgm:spPr/>
    </dgm:pt>
    <dgm:pt modelId="{0C509E44-86D3-42D8-94FF-9B9788BAB857}" type="pres">
      <dgm:prSet presAssocID="{5DD0A7D4-5781-4819-AF33-C5CE25A2D297}" presName="compNode" presStyleCnt="0"/>
      <dgm:spPr/>
    </dgm:pt>
    <dgm:pt modelId="{E4B0666F-2CF1-4C21-A251-46E6EBFF7C1D}" type="pres">
      <dgm:prSet presAssocID="{5DD0A7D4-5781-4819-AF33-C5CE25A2D297}" presName="node" presStyleLbl="node1" presStyleIdx="1" presStyleCnt="5">
        <dgm:presLayoutVars>
          <dgm:bulletEnabled val="1"/>
        </dgm:presLayoutVars>
      </dgm:prSet>
      <dgm:spPr/>
    </dgm:pt>
    <dgm:pt modelId="{BBFA0B92-8C45-4EAA-A200-A78384D846A7}" type="pres">
      <dgm:prSet presAssocID="{5DD0A7D4-5781-4819-AF33-C5CE25A2D297}" presName="invisiNode" presStyleLbl="node1" presStyleIdx="1" presStyleCnt="5"/>
      <dgm:spPr/>
    </dgm:pt>
    <dgm:pt modelId="{BF646D7A-C7D0-4489-A68F-61F32B7DB0C6}" type="pres">
      <dgm:prSet presAssocID="{5DD0A7D4-5781-4819-AF33-C5CE25A2D297}" presName="imagNode" presStyleLbl="fgImgPlace1" presStyleIdx="1" presStyleCnt="5"/>
      <dgm:spPr>
        <a:blipFill dpi="0" rotWithShape="0">
          <a:blip xmlns:r="http://schemas.openxmlformats.org/officeDocument/2006/relationships" r:embed="rId2"/>
          <a:srcRect/>
          <a:tile tx="0" ty="0" sx="30000" sy="30000" flip="none" algn="ctr"/>
        </a:blipFill>
      </dgm:spPr>
    </dgm:pt>
    <dgm:pt modelId="{CAAEED2F-AC44-4514-84C2-160FDC42F579}" type="pres">
      <dgm:prSet presAssocID="{FD53903F-8A86-4D24-917A-36748269F973}" presName="sibTrans" presStyleLbl="sibTrans2D1" presStyleIdx="0" presStyleCnt="0"/>
      <dgm:spPr/>
    </dgm:pt>
    <dgm:pt modelId="{3617A269-0CD9-4948-9932-FA1AD12DE27E}" type="pres">
      <dgm:prSet presAssocID="{77AF15ED-F058-4A0B-B979-9880C6062DF0}" presName="compNode" presStyleCnt="0"/>
      <dgm:spPr/>
    </dgm:pt>
    <dgm:pt modelId="{5284ED54-4761-44DA-8086-D5FD397A1C95}" type="pres">
      <dgm:prSet presAssocID="{77AF15ED-F058-4A0B-B979-9880C6062DF0}" presName="node" presStyleLbl="node1" presStyleIdx="2" presStyleCnt="5">
        <dgm:presLayoutVars>
          <dgm:bulletEnabled val="1"/>
        </dgm:presLayoutVars>
      </dgm:prSet>
      <dgm:spPr/>
    </dgm:pt>
    <dgm:pt modelId="{9666B65F-B8AB-44AD-8F33-AF566667E781}" type="pres">
      <dgm:prSet presAssocID="{77AF15ED-F058-4A0B-B979-9880C6062DF0}" presName="invisiNode" presStyleLbl="node1" presStyleIdx="2" presStyleCnt="5"/>
      <dgm:spPr/>
    </dgm:pt>
    <dgm:pt modelId="{41BC1ABA-1F87-4B1E-94EC-41724CD12655}" type="pres">
      <dgm:prSet presAssocID="{77AF15ED-F058-4A0B-B979-9880C6062DF0}" presName="imagNode" presStyleLbl="fgImgPlace1" presStyleIdx="2" presStyleCnt="5"/>
      <dgm:spPr>
        <a:blipFill dpi="0" rotWithShape="0">
          <a:blip xmlns:r="http://schemas.openxmlformats.org/officeDocument/2006/relationships" r:embed="rId3"/>
          <a:srcRect/>
          <a:tile tx="222250" ty="-762000" sx="40000" sy="40000" flip="none" algn="ctr"/>
        </a:blipFill>
      </dgm:spPr>
    </dgm:pt>
    <dgm:pt modelId="{A9D6457D-CBBF-4A28-8C38-C3F75EA43CF1}" type="pres">
      <dgm:prSet presAssocID="{E3B236AA-E864-46E4-BC91-F2D73633FEA4}" presName="sibTrans" presStyleLbl="sibTrans2D1" presStyleIdx="0" presStyleCnt="0"/>
      <dgm:spPr/>
    </dgm:pt>
    <dgm:pt modelId="{CDFA4098-C274-4C84-9513-F0698696D98A}" type="pres">
      <dgm:prSet presAssocID="{5DF8D196-4D3D-4940-9F32-682169997D7A}" presName="compNode" presStyleCnt="0"/>
      <dgm:spPr/>
    </dgm:pt>
    <dgm:pt modelId="{87B5BDBA-3C7A-41F1-8C33-F13937A84B36}" type="pres">
      <dgm:prSet presAssocID="{5DF8D196-4D3D-4940-9F32-682169997D7A}" presName="node" presStyleLbl="node1" presStyleIdx="3" presStyleCnt="5">
        <dgm:presLayoutVars>
          <dgm:bulletEnabled val="1"/>
        </dgm:presLayoutVars>
      </dgm:prSet>
      <dgm:spPr/>
    </dgm:pt>
    <dgm:pt modelId="{928528D1-DD5F-4687-9BFE-878C43D23D5D}" type="pres">
      <dgm:prSet presAssocID="{5DF8D196-4D3D-4940-9F32-682169997D7A}" presName="invisiNode" presStyleLbl="node1" presStyleIdx="3" presStyleCnt="5"/>
      <dgm:spPr/>
    </dgm:pt>
    <dgm:pt modelId="{D88C7409-AB93-4FE3-A61D-F51EE8A4B008}" type="pres">
      <dgm:prSet presAssocID="{5DF8D196-4D3D-4940-9F32-682169997D7A}" presName="imagNode" presStyleLbl="fgImgPlace1" presStyleIdx="3" presStyleCnt="5"/>
      <dgm:spPr>
        <a:blipFill dpi="0" rotWithShape="0">
          <a:blip xmlns:r="http://schemas.openxmlformats.org/officeDocument/2006/relationships" r:embed="rId4"/>
          <a:srcRect/>
          <a:tile tx="0" ty="0" sx="60000" sy="60000" flip="none" algn="ctr"/>
        </a:blipFill>
      </dgm:spPr>
    </dgm:pt>
    <dgm:pt modelId="{CA6E58D0-F06D-4082-9183-0F2955E6C631}" type="pres">
      <dgm:prSet presAssocID="{90C1E242-23BD-452C-B222-DCFA2D4DAE3B}" presName="sibTrans" presStyleLbl="sibTrans2D1" presStyleIdx="0" presStyleCnt="0"/>
      <dgm:spPr/>
    </dgm:pt>
    <dgm:pt modelId="{8AC8F713-1879-4B70-BB31-C5C195E24471}" type="pres">
      <dgm:prSet presAssocID="{C20F2834-7A4B-463C-ABDE-12FFE93933A3}" presName="compNode" presStyleCnt="0"/>
      <dgm:spPr/>
    </dgm:pt>
    <dgm:pt modelId="{9B706799-997B-4F74-B652-58B58A51EA58}" type="pres">
      <dgm:prSet presAssocID="{C20F2834-7A4B-463C-ABDE-12FFE93933A3}" presName="node" presStyleLbl="node1" presStyleIdx="4" presStyleCnt="5">
        <dgm:presLayoutVars>
          <dgm:bulletEnabled val="1"/>
        </dgm:presLayoutVars>
      </dgm:prSet>
      <dgm:spPr/>
    </dgm:pt>
    <dgm:pt modelId="{AF8C36F4-A127-4733-8CAC-70994BB842F2}" type="pres">
      <dgm:prSet presAssocID="{C20F2834-7A4B-463C-ABDE-12FFE93933A3}" presName="invisiNode" presStyleLbl="node1" presStyleIdx="4" presStyleCnt="5"/>
      <dgm:spPr/>
    </dgm:pt>
    <dgm:pt modelId="{B68F94D2-D73D-420A-802B-DFDC9BE4ED4C}" type="pres">
      <dgm:prSet presAssocID="{C20F2834-7A4B-463C-ABDE-12FFE93933A3}" presName="imagNode" presStyleLbl="fgImgPlace1" presStyleIdx="4" presStyleCnt="5"/>
      <dgm:spPr>
        <a:blipFill dpi="0" rotWithShape="0">
          <a:blip xmlns:r="http://schemas.openxmlformats.org/officeDocument/2006/relationships" r:embed="rId5"/>
          <a:srcRect/>
          <a:tile tx="889000" ty="0" sx="90000" sy="90000" flip="none" algn="r"/>
        </a:blipFill>
      </dgm:spPr>
    </dgm:pt>
  </dgm:ptLst>
  <dgm:cxnLst>
    <dgm:cxn modelId="{4C839C11-576D-4F8B-A506-F28B1DFFF881}" srcId="{AA690160-D328-4B69-A035-90D3C82FA0A6}" destId="{C20F2834-7A4B-463C-ABDE-12FFE93933A3}" srcOrd="4" destOrd="0" parTransId="{BCFE97E8-F389-4CB9-AF67-54F99688D24C}" sibTransId="{CAE5F0D1-5C6A-4BF8-ACC0-DB67084C99C7}"/>
    <dgm:cxn modelId="{3E37BE5E-D6C5-400F-9961-AEA497E9CA2F}" type="presOf" srcId="{E3B236AA-E864-46E4-BC91-F2D73633FEA4}" destId="{A9D6457D-CBBF-4A28-8C38-C3F75EA43CF1}" srcOrd="0" destOrd="0" presId="urn:microsoft.com/office/officeart/2005/8/layout/pList2#1"/>
    <dgm:cxn modelId="{B9B85342-AC50-4E97-8E9E-2FD870B1E881}" srcId="{AA690160-D328-4B69-A035-90D3C82FA0A6}" destId="{5DF8D196-4D3D-4940-9F32-682169997D7A}" srcOrd="3" destOrd="0" parTransId="{51CE1848-AB2A-4E28-8CF5-8442E546E0C5}" sibTransId="{90C1E242-23BD-452C-B222-DCFA2D4DAE3B}"/>
    <dgm:cxn modelId="{8358DD63-CCE5-4AC3-B44F-B4480F30BEC4}" type="presOf" srcId="{77AF15ED-F058-4A0B-B979-9880C6062DF0}" destId="{5284ED54-4761-44DA-8086-D5FD397A1C95}" srcOrd="0" destOrd="0" presId="urn:microsoft.com/office/officeart/2005/8/layout/pList2#1"/>
    <dgm:cxn modelId="{CC400647-13A6-468D-B508-94751FB67140}" type="presOf" srcId="{FD53903F-8A86-4D24-917A-36748269F973}" destId="{CAAEED2F-AC44-4514-84C2-160FDC42F579}" srcOrd="0" destOrd="0" presId="urn:microsoft.com/office/officeart/2005/8/layout/pList2#1"/>
    <dgm:cxn modelId="{58E2CD6D-5E0A-44CD-A7A1-877EC89CB36E}" type="presOf" srcId="{90C1E242-23BD-452C-B222-DCFA2D4DAE3B}" destId="{CA6E58D0-F06D-4082-9183-0F2955E6C631}" srcOrd="0" destOrd="0" presId="urn:microsoft.com/office/officeart/2005/8/layout/pList2#1"/>
    <dgm:cxn modelId="{7417CC53-98FE-43F4-BF56-8508FB7DA803}" srcId="{AA690160-D328-4B69-A035-90D3C82FA0A6}" destId="{5DD0A7D4-5781-4819-AF33-C5CE25A2D297}" srcOrd="1" destOrd="0" parTransId="{05B7C26E-C389-4346-849B-05526EF2C457}" sibTransId="{FD53903F-8A86-4D24-917A-36748269F973}"/>
    <dgm:cxn modelId="{86882E58-3440-4A81-B4FC-5DD0D59FFEC1}" type="presOf" srcId="{AA690160-D328-4B69-A035-90D3C82FA0A6}" destId="{9E4DC8AD-1AC7-4E53-B32C-25202AFDB195}" srcOrd="0" destOrd="0" presId="urn:microsoft.com/office/officeart/2005/8/layout/pList2#1"/>
    <dgm:cxn modelId="{95D2895A-58A2-47E3-897E-E7623B7EF28B}" type="presOf" srcId="{A91F7A1B-DD1E-4B26-839C-2A5EF0A403AD}" destId="{3DB5F289-A8C3-40D5-8393-8636D9BFFD29}" srcOrd="0" destOrd="0" presId="urn:microsoft.com/office/officeart/2005/8/layout/pList2#1"/>
    <dgm:cxn modelId="{9A40B199-C1E6-4AA6-9486-07915ED7CAE7}" srcId="{AA690160-D328-4B69-A035-90D3C82FA0A6}" destId="{476E4177-EF8D-419E-AB8A-93E66CC82482}" srcOrd="0" destOrd="0" parTransId="{50A25A56-CEA1-40EB-822C-18475EA4B47A}" sibTransId="{A91F7A1B-DD1E-4B26-839C-2A5EF0A403AD}"/>
    <dgm:cxn modelId="{B3D5C8CE-9575-42ED-8308-9A92CF4C5499}" type="presOf" srcId="{C20F2834-7A4B-463C-ABDE-12FFE93933A3}" destId="{9B706799-997B-4F74-B652-58B58A51EA58}" srcOrd="0" destOrd="0" presId="urn:microsoft.com/office/officeart/2005/8/layout/pList2#1"/>
    <dgm:cxn modelId="{C44649E2-E3CD-4358-BB54-C94FFEA48915}" type="presOf" srcId="{5DF8D196-4D3D-4940-9F32-682169997D7A}" destId="{87B5BDBA-3C7A-41F1-8C33-F13937A84B36}" srcOrd="0" destOrd="0" presId="urn:microsoft.com/office/officeart/2005/8/layout/pList2#1"/>
    <dgm:cxn modelId="{CD3B69F4-72CF-49E2-8926-8FD63E771977}" srcId="{AA690160-D328-4B69-A035-90D3C82FA0A6}" destId="{77AF15ED-F058-4A0B-B979-9880C6062DF0}" srcOrd="2" destOrd="0" parTransId="{0DF2CDB2-0880-4047-8447-A17EAE7580E4}" sibTransId="{E3B236AA-E864-46E4-BC91-F2D73633FEA4}"/>
    <dgm:cxn modelId="{1E3FC2FC-CAF7-4FCD-93C7-498363ACE2CA}" type="presOf" srcId="{5DD0A7D4-5781-4819-AF33-C5CE25A2D297}" destId="{E4B0666F-2CF1-4C21-A251-46E6EBFF7C1D}" srcOrd="0" destOrd="0" presId="urn:microsoft.com/office/officeart/2005/8/layout/pList2#1"/>
    <dgm:cxn modelId="{9D6EA3FE-8B28-408C-86E2-B361631F97C6}" type="presOf" srcId="{476E4177-EF8D-419E-AB8A-93E66CC82482}" destId="{2572025E-E8B8-4F94-94D0-DC22D7F762FB}" srcOrd="0" destOrd="0" presId="urn:microsoft.com/office/officeart/2005/8/layout/pList2#1"/>
    <dgm:cxn modelId="{B368AC02-09FA-459D-A319-5F06995A0B64}" type="presParOf" srcId="{9E4DC8AD-1AC7-4E53-B32C-25202AFDB195}" destId="{ACBF4AF3-FAB8-444C-81AB-52C89640E279}" srcOrd="0" destOrd="0" presId="urn:microsoft.com/office/officeart/2005/8/layout/pList2#1"/>
    <dgm:cxn modelId="{B2B2502F-B637-4619-A881-194A9169E08F}" type="presParOf" srcId="{9E4DC8AD-1AC7-4E53-B32C-25202AFDB195}" destId="{78248EF9-FFBB-4EB0-94C4-16A1D0A1A170}" srcOrd="1" destOrd="0" presId="urn:microsoft.com/office/officeart/2005/8/layout/pList2#1"/>
    <dgm:cxn modelId="{BE0C0C31-6262-4EEB-984E-9F87E6BE3FE4}" type="presParOf" srcId="{78248EF9-FFBB-4EB0-94C4-16A1D0A1A170}" destId="{CC8831C0-DF59-484B-83B2-A708366B3EB6}" srcOrd="0" destOrd="0" presId="urn:microsoft.com/office/officeart/2005/8/layout/pList2#1"/>
    <dgm:cxn modelId="{5DB71F55-0800-4C5E-BEF5-C019DF3136EA}" type="presParOf" srcId="{CC8831C0-DF59-484B-83B2-A708366B3EB6}" destId="{2572025E-E8B8-4F94-94D0-DC22D7F762FB}" srcOrd="0" destOrd="0" presId="urn:microsoft.com/office/officeart/2005/8/layout/pList2#1"/>
    <dgm:cxn modelId="{4C86649F-4DC1-43CE-BB93-B48F3365745E}" type="presParOf" srcId="{CC8831C0-DF59-484B-83B2-A708366B3EB6}" destId="{2E2B4276-DB06-4C66-80FF-919CDE10A5FE}" srcOrd="1" destOrd="0" presId="urn:microsoft.com/office/officeart/2005/8/layout/pList2#1"/>
    <dgm:cxn modelId="{2585BEA7-2923-40D6-B3A5-CD7FB9544C55}" type="presParOf" srcId="{CC8831C0-DF59-484B-83B2-A708366B3EB6}" destId="{C43EB61A-2E04-409F-8F87-79F190ED3CE0}" srcOrd="2" destOrd="0" presId="urn:microsoft.com/office/officeart/2005/8/layout/pList2#1"/>
    <dgm:cxn modelId="{3C2BECF9-0A8E-4E01-A7AA-02FFC70161F4}" type="presParOf" srcId="{78248EF9-FFBB-4EB0-94C4-16A1D0A1A170}" destId="{3DB5F289-A8C3-40D5-8393-8636D9BFFD29}" srcOrd="1" destOrd="0" presId="urn:microsoft.com/office/officeart/2005/8/layout/pList2#1"/>
    <dgm:cxn modelId="{AC5F4D37-AE95-4474-829A-B3CE37CD68FB}" type="presParOf" srcId="{78248EF9-FFBB-4EB0-94C4-16A1D0A1A170}" destId="{0C509E44-86D3-42D8-94FF-9B9788BAB857}" srcOrd="2" destOrd="0" presId="urn:microsoft.com/office/officeart/2005/8/layout/pList2#1"/>
    <dgm:cxn modelId="{E78187AB-15AA-4522-9F56-5F2097910406}" type="presParOf" srcId="{0C509E44-86D3-42D8-94FF-9B9788BAB857}" destId="{E4B0666F-2CF1-4C21-A251-46E6EBFF7C1D}" srcOrd="0" destOrd="0" presId="urn:microsoft.com/office/officeart/2005/8/layout/pList2#1"/>
    <dgm:cxn modelId="{B18CB9A2-1508-4F3A-8099-9D521F455C64}" type="presParOf" srcId="{0C509E44-86D3-42D8-94FF-9B9788BAB857}" destId="{BBFA0B92-8C45-4EAA-A200-A78384D846A7}" srcOrd="1" destOrd="0" presId="urn:microsoft.com/office/officeart/2005/8/layout/pList2#1"/>
    <dgm:cxn modelId="{74AFEB05-259A-4C9A-8EF5-9F1CCC0F4266}" type="presParOf" srcId="{0C509E44-86D3-42D8-94FF-9B9788BAB857}" destId="{BF646D7A-C7D0-4489-A68F-61F32B7DB0C6}" srcOrd="2" destOrd="0" presId="urn:microsoft.com/office/officeart/2005/8/layout/pList2#1"/>
    <dgm:cxn modelId="{1BBEEDA3-4113-4885-B0CE-CF3EDEB8549F}" type="presParOf" srcId="{78248EF9-FFBB-4EB0-94C4-16A1D0A1A170}" destId="{CAAEED2F-AC44-4514-84C2-160FDC42F579}" srcOrd="3" destOrd="0" presId="urn:microsoft.com/office/officeart/2005/8/layout/pList2#1"/>
    <dgm:cxn modelId="{A774F175-54E4-4B3C-9C25-4F5B0DB54E6C}" type="presParOf" srcId="{78248EF9-FFBB-4EB0-94C4-16A1D0A1A170}" destId="{3617A269-0CD9-4948-9932-FA1AD12DE27E}" srcOrd="4" destOrd="0" presId="urn:microsoft.com/office/officeart/2005/8/layout/pList2#1"/>
    <dgm:cxn modelId="{B6AC0071-2AF7-4721-8FCF-9256474EED43}" type="presParOf" srcId="{3617A269-0CD9-4948-9932-FA1AD12DE27E}" destId="{5284ED54-4761-44DA-8086-D5FD397A1C95}" srcOrd="0" destOrd="0" presId="urn:microsoft.com/office/officeart/2005/8/layout/pList2#1"/>
    <dgm:cxn modelId="{142FF84F-28AF-4964-817B-660E02DD0589}" type="presParOf" srcId="{3617A269-0CD9-4948-9932-FA1AD12DE27E}" destId="{9666B65F-B8AB-44AD-8F33-AF566667E781}" srcOrd="1" destOrd="0" presId="urn:microsoft.com/office/officeart/2005/8/layout/pList2#1"/>
    <dgm:cxn modelId="{31DB029B-EA98-4BD0-8F90-C717D9BED1AB}" type="presParOf" srcId="{3617A269-0CD9-4948-9932-FA1AD12DE27E}" destId="{41BC1ABA-1F87-4B1E-94EC-41724CD12655}" srcOrd="2" destOrd="0" presId="urn:microsoft.com/office/officeart/2005/8/layout/pList2#1"/>
    <dgm:cxn modelId="{EFE0A892-D25B-4BA0-AFD6-F153C3E6A4F5}" type="presParOf" srcId="{78248EF9-FFBB-4EB0-94C4-16A1D0A1A170}" destId="{A9D6457D-CBBF-4A28-8C38-C3F75EA43CF1}" srcOrd="5" destOrd="0" presId="urn:microsoft.com/office/officeart/2005/8/layout/pList2#1"/>
    <dgm:cxn modelId="{64CDE66C-4D53-4898-9D96-DF489AC41A16}" type="presParOf" srcId="{78248EF9-FFBB-4EB0-94C4-16A1D0A1A170}" destId="{CDFA4098-C274-4C84-9513-F0698696D98A}" srcOrd="6" destOrd="0" presId="urn:microsoft.com/office/officeart/2005/8/layout/pList2#1"/>
    <dgm:cxn modelId="{2BF88281-5E70-44E0-92D2-1012C5D77341}" type="presParOf" srcId="{CDFA4098-C274-4C84-9513-F0698696D98A}" destId="{87B5BDBA-3C7A-41F1-8C33-F13937A84B36}" srcOrd="0" destOrd="0" presId="urn:microsoft.com/office/officeart/2005/8/layout/pList2#1"/>
    <dgm:cxn modelId="{7627CEB7-DE8F-47A4-91B7-977A98215FCE}" type="presParOf" srcId="{CDFA4098-C274-4C84-9513-F0698696D98A}" destId="{928528D1-DD5F-4687-9BFE-878C43D23D5D}" srcOrd="1" destOrd="0" presId="urn:microsoft.com/office/officeart/2005/8/layout/pList2#1"/>
    <dgm:cxn modelId="{8656537B-6920-4DBF-9856-1384F5A8444E}" type="presParOf" srcId="{CDFA4098-C274-4C84-9513-F0698696D98A}" destId="{D88C7409-AB93-4FE3-A61D-F51EE8A4B008}" srcOrd="2" destOrd="0" presId="urn:microsoft.com/office/officeart/2005/8/layout/pList2#1"/>
    <dgm:cxn modelId="{CF874970-B563-44F0-803F-477C5CBAEB5D}" type="presParOf" srcId="{78248EF9-FFBB-4EB0-94C4-16A1D0A1A170}" destId="{CA6E58D0-F06D-4082-9183-0F2955E6C631}" srcOrd="7" destOrd="0" presId="urn:microsoft.com/office/officeart/2005/8/layout/pList2#1"/>
    <dgm:cxn modelId="{C053ED6D-95D8-40DC-B2AC-7BD47DD1F9FD}" type="presParOf" srcId="{78248EF9-FFBB-4EB0-94C4-16A1D0A1A170}" destId="{8AC8F713-1879-4B70-BB31-C5C195E24471}" srcOrd="8" destOrd="0" presId="urn:microsoft.com/office/officeart/2005/8/layout/pList2#1"/>
    <dgm:cxn modelId="{7C4BD055-4A00-4677-817E-0B8139B96A24}" type="presParOf" srcId="{8AC8F713-1879-4B70-BB31-C5C195E24471}" destId="{9B706799-997B-4F74-B652-58B58A51EA58}" srcOrd="0" destOrd="0" presId="urn:microsoft.com/office/officeart/2005/8/layout/pList2#1"/>
    <dgm:cxn modelId="{F216766D-5544-44B2-98DE-4075E9E0F5BC}" type="presParOf" srcId="{8AC8F713-1879-4B70-BB31-C5C195E24471}" destId="{AF8C36F4-A127-4733-8CAC-70994BB842F2}" srcOrd="1" destOrd="0" presId="urn:microsoft.com/office/officeart/2005/8/layout/pList2#1"/>
    <dgm:cxn modelId="{C73379DB-DBF1-4FFF-B095-71D88BEA6B59}" type="presParOf" srcId="{8AC8F713-1879-4B70-BB31-C5C195E24471}" destId="{B68F94D2-D73D-420A-802B-DFDC9BE4ED4C}" srcOrd="2" destOrd="0" presId="urn:microsoft.com/office/officeart/2005/8/layout/pList2#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BD982B-F274-4BA3-8F19-028AA15117A4}" type="doc">
      <dgm:prSet loTypeId="urn:microsoft.com/office/officeart/2005/8/layout/chevron1" loCatId="process" qsTypeId="urn:microsoft.com/office/officeart/2005/8/quickstyle/3d1" qsCatId="3D" csTypeId="urn:microsoft.com/office/officeart/2005/8/colors/colorful3" csCatId="colorful" phldr="1"/>
      <dgm:spPr/>
      <dgm:t>
        <a:bodyPr/>
        <a:lstStyle/>
        <a:p>
          <a:endParaRPr lang="en-US"/>
        </a:p>
      </dgm:t>
    </dgm:pt>
    <dgm:pt modelId="{7BF07599-40A3-43F8-B74C-B9C9D197B9C8}">
      <dgm:prSet phldrT="[Text]" custT="1"/>
      <dgm:spPr/>
      <dgm:t>
        <a:bodyPr/>
        <a:lstStyle/>
        <a:p>
          <a:r>
            <a:rPr lang="en-US" sz="2800" dirty="0">
              <a:latin typeface="Times New Roman" pitchFamily="18" charset="0"/>
              <a:cs typeface="Times New Roman" pitchFamily="18" charset="0"/>
            </a:rPr>
            <a:t>“Hook”</a:t>
          </a:r>
        </a:p>
      </dgm:t>
    </dgm:pt>
    <dgm:pt modelId="{05A33227-C3A2-40A7-900E-1D070E545DAC}" type="parTrans" cxnId="{B0DAC2FD-EDA1-441B-A845-0C1964D6B924}">
      <dgm:prSet/>
      <dgm:spPr/>
      <dgm:t>
        <a:bodyPr/>
        <a:lstStyle/>
        <a:p>
          <a:endParaRPr lang="en-US" sz="2800"/>
        </a:p>
      </dgm:t>
    </dgm:pt>
    <dgm:pt modelId="{347A4B58-92E3-49B2-BBF5-15BF5A0F478B}" type="sibTrans" cxnId="{B0DAC2FD-EDA1-441B-A845-0C1964D6B924}">
      <dgm:prSet/>
      <dgm:spPr/>
      <dgm:t>
        <a:bodyPr/>
        <a:lstStyle/>
        <a:p>
          <a:endParaRPr lang="en-US" sz="2800"/>
        </a:p>
      </dgm:t>
    </dgm:pt>
    <dgm:pt modelId="{964A18CD-1B5D-4A7E-B182-2927E17348E0}">
      <dgm:prSet phldrT="[Text]" custT="1"/>
      <dgm:spPr/>
      <dgm:t>
        <a:bodyPr/>
        <a:lstStyle/>
        <a:p>
          <a:r>
            <a:rPr lang="en-US" sz="2800" dirty="0">
              <a:latin typeface="Times New Roman" pitchFamily="18" charset="0"/>
              <a:cs typeface="Times New Roman" pitchFamily="18" charset="0"/>
            </a:rPr>
            <a:t>Pretext</a:t>
          </a:r>
        </a:p>
      </dgm:t>
    </dgm:pt>
    <dgm:pt modelId="{90C13AAE-4246-46D9-9B6E-D27D7FCA92D1}" type="parTrans" cxnId="{57D1E1FE-AB13-4507-B39B-15BDE576AB21}">
      <dgm:prSet/>
      <dgm:spPr/>
      <dgm:t>
        <a:bodyPr/>
        <a:lstStyle/>
        <a:p>
          <a:endParaRPr lang="en-US" sz="2800"/>
        </a:p>
      </dgm:t>
    </dgm:pt>
    <dgm:pt modelId="{63F601AF-EA35-4E0A-A9D9-C60ACFB6BC55}" type="sibTrans" cxnId="{57D1E1FE-AB13-4507-B39B-15BDE576AB21}">
      <dgm:prSet/>
      <dgm:spPr/>
      <dgm:t>
        <a:bodyPr/>
        <a:lstStyle/>
        <a:p>
          <a:endParaRPr lang="en-US" sz="2800"/>
        </a:p>
      </dgm:t>
    </dgm:pt>
    <dgm:pt modelId="{25761703-EE26-4CA8-B049-3F157889CE06}">
      <dgm:prSet phldrT="[Text]" custT="1"/>
      <dgm:spPr/>
      <dgm:t>
        <a:bodyPr/>
        <a:lstStyle/>
        <a:p>
          <a:r>
            <a:rPr lang="en-US" sz="2800" dirty="0">
              <a:latin typeface="Times New Roman" pitchFamily="18" charset="0"/>
              <a:cs typeface="Times New Roman" pitchFamily="18" charset="0"/>
            </a:rPr>
            <a:t>Accept/ Reject</a:t>
          </a:r>
        </a:p>
      </dgm:t>
    </dgm:pt>
    <dgm:pt modelId="{5EE1D751-E7E3-4E30-AC49-4C8227478F52}" type="parTrans" cxnId="{B4023F34-1758-4145-893F-044E6D16D52E}">
      <dgm:prSet/>
      <dgm:spPr/>
      <dgm:t>
        <a:bodyPr/>
        <a:lstStyle/>
        <a:p>
          <a:endParaRPr lang="en-US" sz="2800"/>
        </a:p>
      </dgm:t>
    </dgm:pt>
    <dgm:pt modelId="{B74F6A51-714F-4AA7-B42B-E7F20847B954}" type="sibTrans" cxnId="{B4023F34-1758-4145-893F-044E6D16D52E}">
      <dgm:prSet/>
      <dgm:spPr/>
      <dgm:t>
        <a:bodyPr/>
        <a:lstStyle/>
        <a:p>
          <a:endParaRPr lang="en-US" sz="2800"/>
        </a:p>
      </dgm:t>
    </dgm:pt>
    <dgm:pt modelId="{E731978B-F94B-47D7-AFDE-5668EE8523C9}">
      <dgm:prSet custT="1"/>
      <dgm:spPr/>
      <dgm:t>
        <a:bodyPr/>
        <a:lstStyle/>
        <a:p>
          <a:r>
            <a:rPr lang="en-US" sz="2800" dirty="0">
              <a:latin typeface="Times New Roman" pitchFamily="18" charset="0"/>
              <a:cs typeface="Times New Roman" pitchFamily="18" charset="0"/>
            </a:rPr>
            <a:t>Loss/ No Loss</a:t>
          </a:r>
        </a:p>
      </dgm:t>
    </dgm:pt>
    <dgm:pt modelId="{347D0D83-196D-4ACE-95D8-CD164212347B}" type="parTrans" cxnId="{4F7CA4AE-94FE-4378-A583-281ED01F3A26}">
      <dgm:prSet/>
      <dgm:spPr/>
      <dgm:t>
        <a:bodyPr/>
        <a:lstStyle/>
        <a:p>
          <a:endParaRPr lang="en-US" sz="2800"/>
        </a:p>
      </dgm:t>
    </dgm:pt>
    <dgm:pt modelId="{EE1B103E-6B40-4F05-8FE6-0D6F6D6931A3}" type="sibTrans" cxnId="{4F7CA4AE-94FE-4378-A583-281ED01F3A26}">
      <dgm:prSet/>
      <dgm:spPr/>
      <dgm:t>
        <a:bodyPr/>
        <a:lstStyle/>
        <a:p>
          <a:endParaRPr lang="en-US" sz="2800"/>
        </a:p>
      </dgm:t>
    </dgm:pt>
    <dgm:pt modelId="{83BF0D0E-CEE2-4D71-A59A-24428141268C}" type="pres">
      <dgm:prSet presAssocID="{8BBD982B-F274-4BA3-8F19-028AA15117A4}" presName="Name0" presStyleCnt="0">
        <dgm:presLayoutVars>
          <dgm:dir/>
          <dgm:animLvl val="lvl"/>
          <dgm:resizeHandles val="exact"/>
        </dgm:presLayoutVars>
      </dgm:prSet>
      <dgm:spPr/>
    </dgm:pt>
    <dgm:pt modelId="{372AB35D-7F85-4F08-9397-AA61FB00442A}" type="pres">
      <dgm:prSet presAssocID="{7BF07599-40A3-43F8-B74C-B9C9D197B9C8}" presName="parTxOnly" presStyleLbl="node1" presStyleIdx="0" presStyleCnt="4" custLinFactNeighborX="-21721">
        <dgm:presLayoutVars>
          <dgm:chMax val="0"/>
          <dgm:chPref val="0"/>
          <dgm:bulletEnabled val="1"/>
        </dgm:presLayoutVars>
      </dgm:prSet>
      <dgm:spPr/>
    </dgm:pt>
    <dgm:pt modelId="{1F777585-BE73-4FF0-B2F3-AF881F23F55D}" type="pres">
      <dgm:prSet presAssocID="{347A4B58-92E3-49B2-BBF5-15BF5A0F478B}" presName="parTxOnlySpace" presStyleCnt="0"/>
      <dgm:spPr/>
    </dgm:pt>
    <dgm:pt modelId="{43FF70E3-3B35-4DF9-A907-606680DFC178}" type="pres">
      <dgm:prSet presAssocID="{964A18CD-1B5D-4A7E-B182-2927E17348E0}" presName="parTxOnly" presStyleLbl="node1" presStyleIdx="1" presStyleCnt="4">
        <dgm:presLayoutVars>
          <dgm:chMax val="0"/>
          <dgm:chPref val="0"/>
          <dgm:bulletEnabled val="1"/>
        </dgm:presLayoutVars>
      </dgm:prSet>
      <dgm:spPr/>
    </dgm:pt>
    <dgm:pt modelId="{9A80ACDF-AC15-4B39-99F9-7A6A02E1B5CD}" type="pres">
      <dgm:prSet presAssocID="{63F601AF-EA35-4E0A-A9D9-C60ACFB6BC55}" presName="parTxOnlySpace" presStyleCnt="0"/>
      <dgm:spPr/>
    </dgm:pt>
    <dgm:pt modelId="{40E75915-E9B1-4ABD-839B-3CFD5E25D23D}" type="pres">
      <dgm:prSet presAssocID="{25761703-EE26-4CA8-B049-3F157889CE06}" presName="parTxOnly" presStyleLbl="node1" presStyleIdx="2" presStyleCnt="4">
        <dgm:presLayoutVars>
          <dgm:chMax val="0"/>
          <dgm:chPref val="0"/>
          <dgm:bulletEnabled val="1"/>
        </dgm:presLayoutVars>
      </dgm:prSet>
      <dgm:spPr/>
    </dgm:pt>
    <dgm:pt modelId="{3AD7AFE4-5A8A-4232-8024-F2443FC198F5}" type="pres">
      <dgm:prSet presAssocID="{B74F6A51-714F-4AA7-B42B-E7F20847B954}" presName="parTxOnlySpace" presStyleCnt="0"/>
      <dgm:spPr/>
    </dgm:pt>
    <dgm:pt modelId="{D3FAEA15-74EA-44F0-B324-8062485B62BB}" type="pres">
      <dgm:prSet presAssocID="{E731978B-F94B-47D7-AFDE-5668EE8523C9}" presName="parTxOnly" presStyleLbl="node1" presStyleIdx="3" presStyleCnt="4">
        <dgm:presLayoutVars>
          <dgm:chMax val="0"/>
          <dgm:chPref val="0"/>
          <dgm:bulletEnabled val="1"/>
        </dgm:presLayoutVars>
      </dgm:prSet>
      <dgm:spPr/>
    </dgm:pt>
  </dgm:ptLst>
  <dgm:cxnLst>
    <dgm:cxn modelId="{C7AEFA30-DF53-4EDC-9247-AB391F7C0CEB}" type="presOf" srcId="{964A18CD-1B5D-4A7E-B182-2927E17348E0}" destId="{43FF70E3-3B35-4DF9-A907-606680DFC178}" srcOrd="0" destOrd="0" presId="urn:microsoft.com/office/officeart/2005/8/layout/chevron1"/>
    <dgm:cxn modelId="{9C52DF31-F1E1-4FB7-8030-EA4E656134BD}" type="presOf" srcId="{7BF07599-40A3-43F8-B74C-B9C9D197B9C8}" destId="{372AB35D-7F85-4F08-9397-AA61FB00442A}" srcOrd="0" destOrd="0" presId="urn:microsoft.com/office/officeart/2005/8/layout/chevron1"/>
    <dgm:cxn modelId="{B4023F34-1758-4145-893F-044E6D16D52E}" srcId="{8BBD982B-F274-4BA3-8F19-028AA15117A4}" destId="{25761703-EE26-4CA8-B049-3F157889CE06}" srcOrd="2" destOrd="0" parTransId="{5EE1D751-E7E3-4E30-AC49-4C8227478F52}" sibTransId="{B74F6A51-714F-4AA7-B42B-E7F20847B954}"/>
    <dgm:cxn modelId="{D73F6976-7AE5-4B8F-8493-F3355D09024A}" type="presOf" srcId="{25761703-EE26-4CA8-B049-3F157889CE06}" destId="{40E75915-E9B1-4ABD-839B-3CFD5E25D23D}" srcOrd="0" destOrd="0" presId="urn:microsoft.com/office/officeart/2005/8/layout/chevron1"/>
    <dgm:cxn modelId="{B149F89C-0892-492A-963D-596DC7AF48E7}" type="presOf" srcId="{E731978B-F94B-47D7-AFDE-5668EE8523C9}" destId="{D3FAEA15-74EA-44F0-B324-8062485B62BB}" srcOrd="0" destOrd="0" presId="urn:microsoft.com/office/officeart/2005/8/layout/chevron1"/>
    <dgm:cxn modelId="{4F7CA4AE-94FE-4378-A583-281ED01F3A26}" srcId="{8BBD982B-F274-4BA3-8F19-028AA15117A4}" destId="{E731978B-F94B-47D7-AFDE-5668EE8523C9}" srcOrd="3" destOrd="0" parTransId="{347D0D83-196D-4ACE-95D8-CD164212347B}" sibTransId="{EE1B103E-6B40-4F05-8FE6-0D6F6D6931A3}"/>
    <dgm:cxn modelId="{9A9872BA-7B69-4787-8389-B8EF469A1097}" type="presOf" srcId="{8BBD982B-F274-4BA3-8F19-028AA15117A4}" destId="{83BF0D0E-CEE2-4D71-A59A-24428141268C}" srcOrd="0" destOrd="0" presId="urn:microsoft.com/office/officeart/2005/8/layout/chevron1"/>
    <dgm:cxn modelId="{B0DAC2FD-EDA1-441B-A845-0C1964D6B924}" srcId="{8BBD982B-F274-4BA3-8F19-028AA15117A4}" destId="{7BF07599-40A3-43F8-B74C-B9C9D197B9C8}" srcOrd="0" destOrd="0" parTransId="{05A33227-C3A2-40A7-900E-1D070E545DAC}" sibTransId="{347A4B58-92E3-49B2-BBF5-15BF5A0F478B}"/>
    <dgm:cxn modelId="{57D1E1FE-AB13-4507-B39B-15BDE576AB21}" srcId="{8BBD982B-F274-4BA3-8F19-028AA15117A4}" destId="{964A18CD-1B5D-4A7E-B182-2927E17348E0}" srcOrd="1" destOrd="0" parTransId="{90C13AAE-4246-46D9-9B6E-D27D7FCA92D1}" sibTransId="{63F601AF-EA35-4E0A-A9D9-C60ACFB6BC55}"/>
    <dgm:cxn modelId="{3AC15537-A2CD-4472-940A-77BD561614B7}" type="presParOf" srcId="{83BF0D0E-CEE2-4D71-A59A-24428141268C}" destId="{372AB35D-7F85-4F08-9397-AA61FB00442A}" srcOrd="0" destOrd="0" presId="urn:microsoft.com/office/officeart/2005/8/layout/chevron1"/>
    <dgm:cxn modelId="{7DEB17C2-6223-4DA0-9F85-0E605099874B}" type="presParOf" srcId="{83BF0D0E-CEE2-4D71-A59A-24428141268C}" destId="{1F777585-BE73-4FF0-B2F3-AF881F23F55D}" srcOrd="1" destOrd="0" presId="urn:microsoft.com/office/officeart/2005/8/layout/chevron1"/>
    <dgm:cxn modelId="{A0F2D72D-45A6-4F65-9193-63FD58301083}" type="presParOf" srcId="{83BF0D0E-CEE2-4D71-A59A-24428141268C}" destId="{43FF70E3-3B35-4DF9-A907-606680DFC178}" srcOrd="2" destOrd="0" presId="urn:microsoft.com/office/officeart/2005/8/layout/chevron1"/>
    <dgm:cxn modelId="{46A86D99-41E0-4B1A-B6D4-F3AFA492E77F}" type="presParOf" srcId="{83BF0D0E-CEE2-4D71-A59A-24428141268C}" destId="{9A80ACDF-AC15-4B39-99F9-7A6A02E1B5CD}" srcOrd="3" destOrd="0" presId="urn:microsoft.com/office/officeart/2005/8/layout/chevron1"/>
    <dgm:cxn modelId="{ADECFF95-8E94-43CA-85D0-4191F6ACACE7}" type="presParOf" srcId="{83BF0D0E-CEE2-4D71-A59A-24428141268C}" destId="{40E75915-E9B1-4ABD-839B-3CFD5E25D23D}" srcOrd="4" destOrd="0" presId="urn:microsoft.com/office/officeart/2005/8/layout/chevron1"/>
    <dgm:cxn modelId="{4BD71695-D93A-49AD-BED0-6EA48376CDAA}" type="presParOf" srcId="{83BF0D0E-CEE2-4D71-A59A-24428141268C}" destId="{3AD7AFE4-5A8A-4232-8024-F2443FC198F5}" srcOrd="5" destOrd="0" presId="urn:microsoft.com/office/officeart/2005/8/layout/chevron1"/>
    <dgm:cxn modelId="{04A3265E-8B75-4B23-9CC6-48C868285C80}" type="presParOf" srcId="{83BF0D0E-CEE2-4D71-A59A-24428141268C}" destId="{D3FAEA15-74EA-44F0-B324-8062485B62BB}"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F4AF3-FAB8-444C-81AB-52C89640E279}">
      <dsp:nvSpPr>
        <dsp:cNvPr id="0" name=""/>
        <dsp:cNvSpPr/>
      </dsp:nvSpPr>
      <dsp:spPr>
        <a:xfrm>
          <a:off x="0" y="0"/>
          <a:ext cx="8458200" cy="1828800"/>
        </a:xfrm>
        <a:prstGeom prst="roundRect">
          <a:avLst>
            <a:gd name="adj" fmla="val 10000"/>
          </a:avLst>
        </a:prstGeom>
        <a:solidFill>
          <a:schemeClr val="bg1">
            <a:lumMod val="65000"/>
            <a:alpha val="9000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43EB61A-2E04-409F-8F87-79F190ED3CE0}">
      <dsp:nvSpPr>
        <dsp:cNvPr id="0" name=""/>
        <dsp:cNvSpPr/>
      </dsp:nvSpPr>
      <dsp:spPr>
        <a:xfrm>
          <a:off x="256463" y="243840"/>
          <a:ext cx="1471346" cy="1341120"/>
        </a:xfrm>
        <a:prstGeom prst="roundRect">
          <a:avLst>
            <a:gd name="adj" fmla="val 10000"/>
          </a:avLst>
        </a:prstGeom>
        <a:blipFill dpi="0" rotWithShape="0">
          <a:blip xmlns:r="http://schemas.openxmlformats.org/officeDocument/2006/relationships" r:embed="rId1"/>
          <a:srcRect/>
          <a:tile tx="0" ty="0" sx="40000" sy="40000" flip="none" algn="ctr"/>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572025E-E8B8-4F94-94D0-DC22D7F762FB}">
      <dsp:nvSpPr>
        <dsp:cNvPr id="0" name=""/>
        <dsp:cNvSpPr/>
      </dsp:nvSpPr>
      <dsp:spPr>
        <a:xfrm rot="10800000">
          <a:off x="256463" y="1828799"/>
          <a:ext cx="1471346" cy="2235200"/>
        </a:xfrm>
        <a:prstGeom prst="round2SameRect">
          <a:avLst>
            <a:gd name="adj1" fmla="val 10500"/>
            <a:gd name="adj2" fmla="val 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28016" numCol="1" spcCol="1270" anchor="t" anchorCtr="0">
          <a:noAutofit/>
        </a:bodyPr>
        <a:lstStyle/>
        <a:p>
          <a:pPr marL="0" lvl="0" indent="0" algn="ctr" defTabSz="800100">
            <a:lnSpc>
              <a:spcPct val="90000"/>
            </a:lnSpc>
            <a:spcBef>
              <a:spcPct val="0"/>
            </a:spcBef>
            <a:spcAft>
              <a:spcPct val="35000"/>
            </a:spcAft>
            <a:buNone/>
          </a:pPr>
          <a:r>
            <a:rPr lang="en-US" sz="1800" b="1" kern="1200" dirty="0">
              <a:latin typeface="Corbel" pitchFamily="34" charset="0"/>
            </a:rPr>
            <a:t>Introduction</a:t>
          </a:r>
        </a:p>
      </dsp:txBody>
      <dsp:txXfrm rot="10800000">
        <a:off x="301712" y="1828799"/>
        <a:ext cx="1380848" cy="2189951"/>
      </dsp:txXfrm>
    </dsp:sp>
    <dsp:sp modelId="{BF646D7A-C7D0-4489-A68F-61F32B7DB0C6}">
      <dsp:nvSpPr>
        <dsp:cNvPr id="0" name=""/>
        <dsp:cNvSpPr/>
      </dsp:nvSpPr>
      <dsp:spPr>
        <a:xfrm>
          <a:off x="1874945" y="243840"/>
          <a:ext cx="1471346" cy="1341120"/>
        </a:xfrm>
        <a:prstGeom prst="roundRect">
          <a:avLst>
            <a:gd name="adj" fmla="val 10000"/>
          </a:avLst>
        </a:prstGeom>
        <a:blipFill dpi="0" rotWithShape="0">
          <a:blip xmlns:r="http://schemas.openxmlformats.org/officeDocument/2006/relationships" r:embed="rId2"/>
          <a:srcRect/>
          <a:tile tx="0" ty="0" sx="30000" sy="30000" flip="none" algn="ctr"/>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4B0666F-2CF1-4C21-A251-46E6EBFF7C1D}">
      <dsp:nvSpPr>
        <dsp:cNvPr id="0" name=""/>
        <dsp:cNvSpPr/>
      </dsp:nvSpPr>
      <dsp:spPr>
        <a:xfrm rot="10800000">
          <a:off x="1874945" y="1828799"/>
          <a:ext cx="1471346" cy="2235200"/>
        </a:xfrm>
        <a:prstGeom prst="round2SameRect">
          <a:avLst>
            <a:gd name="adj1" fmla="val 10500"/>
            <a:gd name="adj2" fmla="val 0"/>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42240" numCol="1" spcCol="1270" anchor="t" anchorCtr="0">
          <a:noAutofit/>
        </a:bodyPr>
        <a:lstStyle/>
        <a:p>
          <a:pPr marL="0" lvl="0" indent="0" algn="ctr" defTabSz="889000">
            <a:lnSpc>
              <a:spcPct val="90000"/>
            </a:lnSpc>
            <a:spcBef>
              <a:spcPct val="0"/>
            </a:spcBef>
            <a:spcAft>
              <a:spcPct val="35000"/>
            </a:spcAft>
            <a:buNone/>
          </a:pPr>
          <a:r>
            <a:rPr lang="en-US" sz="2000" b="1" kern="1200" dirty="0">
              <a:latin typeface="Corbel" pitchFamily="34" charset="0"/>
            </a:rPr>
            <a:t>Definitions</a:t>
          </a:r>
        </a:p>
      </dsp:txBody>
      <dsp:txXfrm rot="10800000">
        <a:off x="1920194" y="1828799"/>
        <a:ext cx="1380848" cy="2189951"/>
      </dsp:txXfrm>
    </dsp:sp>
    <dsp:sp modelId="{41BC1ABA-1F87-4B1E-94EC-41724CD12655}">
      <dsp:nvSpPr>
        <dsp:cNvPr id="0" name=""/>
        <dsp:cNvSpPr/>
      </dsp:nvSpPr>
      <dsp:spPr>
        <a:xfrm>
          <a:off x="3493426" y="243840"/>
          <a:ext cx="1471346" cy="1341120"/>
        </a:xfrm>
        <a:prstGeom prst="roundRect">
          <a:avLst>
            <a:gd name="adj" fmla="val 10000"/>
          </a:avLst>
        </a:prstGeom>
        <a:blipFill dpi="0" rotWithShape="0">
          <a:blip xmlns:r="http://schemas.openxmlformats.org/officeDocument/2006/relationships" r:embed="rId3"/>
          <a:srcRect/>
          <a:tile tx="222250" ty="-762000" sx="40000" sy="40000" flip="none" algn="ctr"/>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284ED54-4761-44DA-8086-D5FD397A1C95}">
      <dsp:nvSpPr>
        <dsp:cNvPr id="0" name=""/>
        <dsp:cNvSpPr/>
      </dsp:nvSpPr>
      <dsp:spPr>
        <a:xfrm rot="10800000">
          <a:off x="3493426" y="1828799"/>
          <a:ext cx="1471346" cy="2235200"/>
        </a:xfrm>
        <a:prstGeom prst="round2SameRect">
          <a:avLst>
            <a:gd name="adj1" fmla="val 10500"/>
            <a:gd name="adj2" fmla="val 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42240" numCol="1" spcCol="1270" anchor="t" anchorCtr="0">
          <a:noAutofit/>
        </a:bodyPr>
        <a:lstStyle/>
        <a:p>
          <a:pPr marL="0" lvl="0" indent="0" algn="ctr" defTabSz="889000">
            <a:lnSpc>
              <a:spcPct val="90000"/>
            </a:lnSpc>
            <a:spcBef>
              <a:spcPct val="0"/>
            </a:spcBef>
            <a:spcAft>
              <a:spcPct val="35000"/>
            </a:spcAft>
            <a:buNone/>
          </a:pPr>
          <a:r>
            <a:rPr lang="en-US" sz="2000" b="1" kern="1200" dirty="0">
              <a:latin typeface="Corbel" pitchFamily="34" charset="0"/>
            </a:rPr>
            <a:t>Common Scams</a:t>
          </a:r>
        </a:p>
      </dsp:txBody>
      <dsp:txXfrm rot="10800000">
        <a:off x="3538675" y="1828799"/>
        <a:ext cx="1380848" cy="2189951"/>
      </dsp:txXfrm>
    </dsp:sp>
    <dsp:sp modelId="{D88C7409-AB93-4FE3-A61D-F51EE8A4B008}">
      <dsp:nvSpPr>
        <dsp:cNvPr id="0" name=""/>
        <dsp:cNvSpPr/>
      </dsp:nvSpPr>
      <dsp:spPr>
        <a:xfrm>
          <a:off x="5111908" y="243840"/>
          <a:ext cx="1471346" cy="1341120"/>
        </a:xfrm>
        <a:prstGeom prst="roundRect">
          <a:avLst>
            <a:gd name="adj" fmla="val 10000"/>
          </a:avLst>
        </a:prstGeom>
        <a:blipFill dpi="0" rotWithShape="0">
          <a:blip xmlns:r="http://schemas.openxmlformats.org/officeDocument/2006/relationships" r:embed="rId4"/>
          <a:srcRect/>
          <a:tile tx="0" ty="0" sx="60000" sy="60000" flip="none" algn="ctr"/>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7B5BDBA-3C7A-41F1-8C33-F13937A84B36}">
      <dsp:nvSpPr>
        <dsp:cNvPr id="0" name=""/>
        <dsp:cNvSpPr/>
      </dsp:nvSpPr>
      <dsp:spPr>
        <a:xfrm rot="10800000">
          <a:off x="5111908" y="1828799"/>
          <a:ext cx="1471346" cy="2235200"/>
        </a:xfrm>
        <a:prstGeom prst="round2SameRect">
          <a:avLst>
            <a:gd name="adj1" fmla="val 10500"/>
            <a:gd name="adj2" fmla="val 0"/>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28016" numCol="1" spcCol="1270" anchor="t" anchorCtr="0">
          <a:noAutofit/>
        </a:bodyPr>
        <a:lstStyle/>
        <a:p>
          <a:pPr marL="0" lvl="0" indent="0" algn="ctr" defTabSz="800100">
            <a:lnSpc>
              <a:spcPct val="90000"/>
            </a:lnSpc>
            <a:spcBef>
              <a:spcPct val="0"/>
            </a:spcBef>
            <a:spcAft>
              <a:spcPct val="35000"/>
            </a:spcAft>
            <a:buNone/>
          </a:pPr>
          <a:r>
            <a:rPr lang="en-US" sz="1800" b="1" kern="1200" dirty="0">
              <a:latin typeface="Corbel" pitchFamily="34" charset="0"/>
            </a:rPr>
            <a:t>Elder Financial Exploitation</a:t>
          </a:r>
        </a:p>
      </dsp:txBody>
      <dsp:txXfrm rot="10800000">
        <a:off x="5157157" y="1828799"/>
        <a:ext cx="1380848" cy="2189951"/>
      </dsp:txXfrm>
    </dsp:sp>
    <dsp:sp modelId="{B68F94D2-D73D-420A-802B-DFDC9BE4ED4C}">
      <dsp:nvSpPr>
        <dsp:cNvPr id="0" name=""/>
        <dsp:cNvSpPr/>
      </dsp:nvSpPr>
      <dsp:spPr>
        <a:xfrm>
          <a:off x="6730389" y="243840"/>
          <a:ext cx="1471346" cy="1341120"/>
        </a:xfrm>
        <a:prstGeom prst="roundRect">
          <a:avLst>
            <a:gd name="adj" fmla="val 10000"/>
          </a:avLst>
        </a:prstGeom>
        <a:blipFill dpi="0" rotWithShape="0">
          <a:blip xmlns:r="http://schemas.openxmlformats.org/officeDocument/2006/relationships" r:embed="rId5"/>
          <a:srcRect/>
          <a:tile tx="889000" ty="0" sx="90000" sy="90000" flip="none" algn="r"/>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B706799-997B-4F74-B652-58B58A51EA58}">
      <dsp:nvSpPr>
        <dsp:cNvPr id="0" name=""/>
        <dsp:cNvSpPr/>
      </dsp:nvSpPr>
      <dsp:spPr>
        <a:xfrm rot="10800000">
          <a:off x="6730389" y="1828799"/>
          <a:ext cx="1471346" cy="2235200"/>
        </a:xfrm>
        <a:prstGeom prst="round2SameRect">
          <a:avLst>
            <a:gd name="adj1" fmla="val 10500"/>
            <a:gd name="adj2" fmla="val 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20904" numCol="1" spcCol="1270" anchor="t" anchorCtr="0">
          <a:noAutofit/>
        </a:bodyPr>
        <a:lstStyle/>
        <a:p>
          <a:pPr marL="0" lvl="0" indent="0" algn="ctr" defTabSz="755650">
            <a:lnSpc>
              <a:spcPct val="90000"/>
            </a:lnSpc>
            <a:spcBef>
              <a:spcPct val="0"/>
            </a:spcBef>
            <a:spcAft>
              <a:spcPct val="35000"/>
            </a:spcAft>
            <a:buNone/>
          </a:pPr>
          <a:r>
            <a:rPr lang="en-US" sz="1700" b="1" kern="1200" dirty="0">
              <a:latin typeface="Corbel" pitchFamily="34" charset="0"/>
            </a:rPr>
            <a:t>Fraud Loss Prevention Tips</a:t>
          </a:r>
        </a:p>
      </dsp:txBody>
      <dsp:txXfrm rot="10800000">
        <a:off x="6775638" y="1828799"/>
        <a:ext cx="1380848" cy="21899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AB35D-7F85-4F08-9397-AA61FB00442A}">
      <dsp:nvSpPr>
        <dsp:cNvPr id="0" name=""/>
        <dsp:cNvSpPr/>
      </dsp:nvSpPr>
      <dsp:spPr>
        <a:xfrm>
          <a:off x="0" y="1827680"/>
          <a:ext cx="2291595" cy="916638"/>
        </a:xfrm>
        <a:prstGeom prst="chevron">
          <a:avLst/>
        </a:prstGeom>
        <a:gradFill rotWithShape="0">
          <a:gsLst>
            <a:gs pos="0">
              <a:schemeClr val="accent3">
                <a:hueOff val="0"/>
                <a:satOff val="0"/>
                <a:lumOff val="0"/>
                <a:alphaOff val="0"/>
                <a:tint val="43000"/>
                <a:satMod val="165000"/>
              </a:schemeClr>
            </a:gs>
            <a:gs pos="55000">
              <a:schemeClr val="accent3">
                <a:hueOff val="0"/>
                <a:satOff val="0"/>
                <a:lumOff val="0"/>
                <a:alphaOff val="0"/>
                <a:tint val="83000"/>
                <a:satMod val="155000"/>
              </a:schemeClr>
            </a:gs>
            <a:gs pos="100000">
              <a:schemeClr val="accent3">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itchFamily="18" charset="0"/>
              <a:cs typeface="Times New Roman" pitchFamily="18" charset="0"/>
            </a:rPr>
            <a:t>“Hook”</a:t>
          </a:r>
        </a:p>
      </dsp:txBody>
      <dsp:txXfrm>
        <a:off x="458319" y="1827680"/>
        <a:ext cx="1374957" cy="916638"/>
      </dsp:txXfrm>
    </dsp:sp>
    <dsp:sp modelId="{43FF70E3-3B35-4DF9-A907-606680DFC178}">
      <dsp:nvSpPr>
        <dsp:cNvPr id="0" name=""/>
        <dsp:cNvSpPr/>
      </dsp:nvSpPr>
      <dsp:spPr>
        <a:xfrm>
          <a:off x="2066372" y="1827680"/>
          <a:ext cx="2291595" cy="916638"/>
        </a:xfrm>
        <a:prstGeom prst="chevron">
          <a:avLst/>
        </a:prstGeom>
        <a:gradFill rotWithShape="0">
          <a:gsLst>
            <a:gs pos="0">
              <a:schemeClr val="accent3">
                <a:hueOff val="3750088"/>
                <a:satOff val="-5627"/>
                <a:lumOff val="-915"/>
                <a:alphaOff val="0"/>
                <a:tint val="43000"/>
                <a:satMod val="165000"/>
              </a:schemeClr>
            </a:gs>
            <a:gs pos="55000">
              <a:schemeClr val="accent3">
                <a:hueOff val="3750088"/>
                <a:satOff val="-5627"/>
                <a:lumOff val="-915"/>
                <a:alphaOff val="0"/>
                <a:tint val="83000"/>
                <a:satMod val="155000"/>
              </a:schemeClr>
            </a:gs>
            <a:gs pos="100000">
              <a:schemeClr val="accent3">
                <a:hueOff val="3750088"/>
                <a:satOff val="-5627"/>
                <a:lumOff val="-915"/>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itchFamily="18" charset="0"/>
              <a:cs typeface="Times New Roman" pitchFamily="18" charset="0"/>
            </a:rPr>
            <a:t>Pretext</a:t>
          </a:r>
        </a:p>
      </dsp:txBody>
      <dsp:txXfrm>
        <a:off x="2524691" y="1827680"/>
        <a:ext cx="1374957" cy="916638"/>
      </dsp:txXfrm>
    </dsp:sp>
    <dsp:sp modelId="{40E75915-E9B1-4ABD-839B-3CFD5E25D23D}">
      <dsp:nvSpPr>
        <dsp:cNvPr id="0" name=""/>
        <dsp:cNvSpPr/>
      </dsp:nvSpPr>
      <dsp:spPr>
        <a:xfrm>
          <a:off x="4128808" y="1827680"/>
          <a:ext cx="2291595" cy="916638"/>
        </a:xfrm>
        <a:prstGeom prst="chevron">
          <a:avLst/>
        </a:prstGeom>
        <a:gradFill rotWithShape="0">
          <a:gsLst>
            <a:gs pos="0">
              <a:schemeClr val="accent3">
                <a:hueOff val="7500176"/>
                <a:satOff val="-11253"/>
                <a:lumOff val="-1830"/>
                <a:alphaOff val="0"/>
                <a:tint val="43000"/>
                <a:satMod val="165000"/>
              </a:schemeClr>
            </a:gs>
            <a:gs pos="55000">
              <a:schemeClr val="accent3">
                <a:hueOff val="7500176"/>
                <a:satOff val="-11253"/>
                <a:lumOff val="-1830"/>
                <a:alphaOff val="0"/>
                <a:tint val="83000"/>
                <a:satMod val="155000"/>
              </a:schemeClr>
            </a:gs>
            <a:gs pos="100000">
              <a:schemeClr val="accent3">
                <a:hueOff val="7500176"/>
                <a:satOff val="-11253"/>
                <a:lumOff val="-183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itchFamily="18" charset="0"/>
              <a:cs typeface="Times New Roman" pitchFamily="18" charset="0"/>
            </a:rPr>
            <a:t>Accept/ Reject</a:t>
          </a:r>
        </a:p>
      </dsp:txBody>
      <dsp:txXfrm>
        <a:off x="4587127" y="1827680"/>
        <a:ext cx="1374957" cy="916638"/>
      </dsp:txXfrm>
    </dsp:sp>
    <dsp:sp modelId="{D3FAEA15-74EA-44F0-B324-8062485B62BB}">
      <dsp:nvSpPr>
        <dsp:cNvPr id="0" name=""/>
        <dsp:cNvSpPr/>
      </dsp:nvSpPr>
      <dsp:spPr>
        <a:xfrm>
          <a:off x="6191243" y="1827680"/>
          <a:ext cx="2291595" cy="916638"/>
        </a:xfrm>
        <a:prstGeom prst="chevron">
          <a:avLst/>
        </a:prstGeom>
        <a:gradFill rotWithShape="0">
          <a:gsLst>
            <a:gs pos="0">
              <a:schemeClr val="accent3">
                <a:hueOff val="11250264"/>
                <a:satOff val="-16880"/>
                <a:lumOff val="-2745"/>
                <a:alphaOff val="0"/>
                <a:tint val="43000"/>
                <a:satMod val="165000"/>
              </a:schemeClr>
            </a:gs>
            <a:gs pos="55000">
              <a:schemeClr val="accent3">
                <a:hueOff val="11250264"/>
                <a:satOff val="-16880"/>
                <a:lumOff val="-2745"/>
                <a:alphaOff val="0"/>
                <a:tint val="83000"/>
                <a:satMod val="155000"/>
              </a:schemeClr>
            </a:gs>
            <a:gs pos="100000">
              <a:schemeClr val="accent3">
                <a:hueOff val="11250264"/>
                <a:satOff val="-16880"/>
                <a:lumOff val="-2745"/>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itchFamily="18" charset="0"/>
              <a:cs typeface="Times New Roman" pitchFamily="18" charset="0"/>
            </a:rPr>
            <a:t>Loss/ No Loss</a:t>
          </a:r>
        </a:p>
      </dsp:txBody>
      <dsp:txXfrm>
        <a:off x="6649562" y="1827680"/>
        <a:ext cx="1374957" cy="916638"/>
      </dsp:txXfrm>
    </dsp:sp>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4506C0-3FFE-45A5-803D-9F4FC5464A70}" type="datetimeFigureOut">
              <a:rPr lang="en-US" smtClean="0"/>
              <a:t>11/2/2017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646707-6BBD-41A9-B4DF-0C76A73A2D2A}" type="slidenum">
              <a:rPr lang="en-US" smtClean="0"/>
              <a:t>‹#›</a:t>
            </a:fld>
            <a:endParaRPr lang="en-US" dirty="0"/>
          </a:p>
        </p:txBody>
      </p:sp>
    </p:spTree>
    <p:extLst>
      <p:ext uri="{BB962C8B-B14F-4D97-AF65-F5344CB8AC3E}">
        <p14:creationId xmlns:p14="http://schemas.microsoft.com/office/powerpoint/2010/main" val="3078613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1</a:t>
            </a:fld>
            <a:endParaRPr lang="en-US" dirty="0"/>
          </a:p>
        </p:txBody>
      </p:sp>
    </p:spTree>
    <p:extLst>
      <p:ext uri="{BB962C8B-B14F-4D97-AF65-F5344CB8AC3E}">
        <p14:creationId xmlns:p14="http://schemas.microsoft.com/office/powerpoint/2010/main" val="453927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12</a:t>
            </a:fld>
            <a:endParaRPr lang="en-US" dirty="0"/>
          </a:p>
        </p:txBody>
      </p:sp>
    </p:spTree>
    <p:extLst>
      <p:ext uri="{BB962C8B-B14F-4D97-AF65-F5344CB8AC3E}">
        <p14:creationId xmlns:p14="http://schemas.microsoft.com/office/powerpoint/2010/main" val="4290639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13</a:t>
            </a:fld>
            <a:endParaRPr lang="en-US" dirty="0"/>
          </a:p>
        </p:txBody>
      </p:sp>
    </p:spTree>
    <p:extLst>
      <p:ext uri="{BB962C8B-B14F-4D97-AF65-F5344CB8AC3E}">
        <p14:creationId xmlns:p14="http://schemas.microsoft.com/office/powerpoint/2010/main" val="1543135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Prepare slides for the appendix in</a:t>
            </a:r>
            <a:r>
              <a:rPr lang="en-US" baseline="0" dirty="0"/>
              <a:t> the event that more details or supplemental slides are needed. The appendix is also useful if the presentation is distributed later. </a:t>
            </a:r>
            <a:endParaRPr lang="en-US" dirty="0"/>
          </a:p>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16</a:t>
            </a:fld>
            <a:endParaRPr lang="en-US" dirty="0"/>
          </a:p>
        </p:txBody>
      </p:sp>
    </p:spTree>
    <p:extLst>
      <p:ext uri="{BB962C8B-B14F-4D97-AF65-F5344CB8AC3E}">
        <p14:creationId xmlns:p14="http://schemas.microsoft.com/office/powerpoint/2010/main" val="3497144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40000" lnSpcReduction="20000"/>
          </a:bodyPr>
          <a:lstStyle/>
          <a:p>
            <a:r>
              <a:rPr lang="en-US" sz="1400" b="1" dirty="0"/>
              <a:t>Animated </a:t>
            </a:r>
            <a:r>
              <a:rPr lang="en-US" sz="1400" b="1" baseline="0" dirty="0"/>
              <a:t>picture list with color text tabs</a:t>
            </a:r>
            <a:endParaRPr lang="en-US" sz="1400" b="1" dirty="0"/>
          </a:p>
          <a:p>
            <a:r>
              <a:rPr lang="en-US" sz="1400" dirty="0"/>
              <a:t>(Intermediate)</a:t>
            </a:r>
          </a:p>
          <a:p>
            <a:endParaRPr lang="en-US" sz="1200" dirty="0"/>
          </a:p>
          <a:p>
            <a:endParaRPr lang="en-US" sz="1200" dirty="0"/>
          </a:p>
          <a:p>
            <a:r>
              <a:rPr lang="en-US" sz="1200" dirty="0"/>
              <a:t>To reproduce the SmartArt effects on this page,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a:t>On the </a:t>
            </a:r>
            <a:r>
              <a:rPr lang="en-US" sz="1200" b="1" dirty="0"/>
              <a:t>Home</a:t>
            </a:r>
            <a:r>
              <a:rPr lang="en-US" sz="1200" b="0" dirty="0"/>
              <a:t> tab, in the </a:t>
            </a:r>
            <a:r>
              <a:rPr lang="en-US" sz="1200" b="1" dirty="0"/>
              <a:t>Slides</a:t>
            </a:r>
            <a:r>
              <a:rPr lang="en-US" sz="1200" b="0" dirty="0"/>
              <a:t> group, click </a:t>
            </a:r>
            <a:r>
              <a:rPr lang="en-US" sz="1200" b="1" dirty="0"/>
              <a:t>Layout</a:t>
            </a:r>
            <a:r>
              <a:rPr lang="en-US" sz="1200" b="0" dirty="0"/>
              <a:t>, and then click</a:t>
            </a:r>
            <a:r>
              <a:rPr lang="en-US" sz="1200" b="0" baseline="0" dirty="0"/>
              <a:t> </a:t>
            </a:r>
            <a:r>
              <a:rPr lang="en-US" sz="1200" b="1" baseline="0" dirty="0"/>
              <a:t>Blank</a:t>
            </a:r>
            <a:r>
              <a:rPr lang="en-US" sz="1200" b="0" baseline="0" dirty="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a:t>On the </a:t>
            </a:r>
            <a:r>
              <a:rPr lang="en-US" sz="1200" b="1" dirty="0"/>
              <a:t>Insert tab</a:t>
            </a:r>
            <a:r>
              <a:rPr lang="en-US" sz="1200" b="0" dirty="0"/>
              <a:t>, in the </a:t>
            </a:r>
            <a:r>
              <a:rPr lang="en-US" sz="1200" b="1" dirty="0"/>
              <a:t>Illustrations</a:t>
            </a:r>
            <a:r>
              <a:rPr lang="en-US" sz="1200" dirty="0"/>
              <a:t> group, click </a:t>
            </a:r>
            <a:r>
              <a:rPr lang="en-US" sz="1200" b="1" dirty="0"/>
              <a:t>SmartArt</a:t>
            </a:r>
            <a:r>
              <a:rPr lang="en-US" sz="1200" b="0" dirty="0"/>
              <a:t>.</a:t>
            </a:r>
          </a:p>
          <a:p>
            <a:pPr marL="228600" indent="-228600">
              <a:buFont typeface="+mj-lt"/>
              <a:buAutoNum type="arabicPeriod"/>
            </a:pPr>
            <a:r>
              <a:rPr lang="en-US" sz="1200" b="0" baseline="0" dirty="0"/>
              <a:t>In the </a:t>
            </a:r>
            <a:r>
              <a:rPr lang="en-US" sz="1200" b="1" baseline="0" dirty="0"/>
              <a:t>Choose a SmartArt Graphic </a:t>
            </a:r>
            <a:r>
              <a:rPr lang="en-US" sz="1200" b="0" baseline="0" dirty="0"/>
              <a:t>dialog box, in the left pane, click </a:t>
            </a:r>
            <a:r>
              <a:rPr lang="en-US" sz="1200" b="1" baseline="0" dirty="0"/>
              <a:t>List</a:t>
            </a:r>
            <a:r>
              <a:rPr lang="en-US" sz="1200" b="0" baseline="0" dirty="0"/>
              <a:t>. In the </a:t>
            </a:r>
            <a:r>
              <a:rPr lang="en-US" sz="1200" b="1" baseline="0" dirty="0"/>
              <a:t>List</a:t>
            </a:r>
            <a:r>
              <a:rPr lang="en-US" sz="1200" b="0" baseline="0" dirty="0"/>
              <a:t> pane, double-click </a:t>
            </a:r>
            <a:r>
              <a:rPr lang="en-US" sz="1200" b="1" baseline="0" dirty="0"/>
              <a:t>Horizontal Picture List </a:t>
            </a:r>
            <a:r>
              <a:rPr lang="en-US" sz="1200" baseline="0" dirty="0"/>
              <a:t>(fifth row, second option from the left) to insert the graphic into the slide. </a:t>
            </a:r>
          </a:p>
          <a:p>
            <a:pPr marL="228600" indent="-228600">
              <a:buFont typeface="+mj-lt"/>
              <a:buAutoNum type="arabicPeriod"/>
            </a:pPr>
            <a:r>
              <a:rPr lang="en-US" sz="1200" b="0" baseline="0" dirty="0"/>
              <a:t>Press and hold CTRL, and select the picture placeholder and text shape (top and bottom shape) in one of the objects. Under </a:t>
            </a:r>
            <a:r>
              <a:rPr lang="en-US" sz="1200" b="1" baseline="0" dirty="0"/>
              <a:t>SmartArt Tools</a:t>
            </a:r>
            <a:r>
              <a:rPr lang="en-US" sz="1200" b="0" baseline="0" dirty="0"/>
              <a:t>,</a:t>
            </a:r>
            <a:r>
              <a:rPr lang="en-US" sz="1200" b="1" baseline="0" dirty="0"/>
              <a:t> </a:t>
            </a:r>
            <a:r>
              <a:rPr lang="en-US" sz="1200" b="0" baseline="0" dirty="0"/>
              <a:t>on the </a:t>
            </a:r>
            <a:r>
              <a:rPr lang="en-US" sz="1200" b="1" baseline="0" dirty="0"/>
              <a:t>Design</a:t>
            </a:r>
            <a:r>
              <a:rPr lang="en-US" sz="1200" b="0" baseline="0" dirty="0"/>
              <a:t> tab, in the </a:t>
            </a:r>
            <a:r>
              <a:rPr lang="en-US" sz="1200" b="1" baseline="0" dirty="0"/>
              <a:t>Create Graphic </a:t>
            </a:r>
            <a:r>
              <a:rPr lang="en-US" sz="1200" b="0" baseline="0" dirty="0"/>
              <a:t>group, click </a:t>
            </a:r>
            <a:r>
              <a:rPr lang="en-US" sz="1200" b="1" baseline="0" dirty="0"/>
              <a:t>Add Shape</a:t>
            </a:r>
            <a:r>
              <a:rPr lang="en-US" sz="1200" b="0" baseline="0" dirty="0"/>
              <a:t>, and then click </a:t>
            </a:r>
            <a:r>
              <a:rPr lang="en-US" sz="1200" b="1" baseline="0" dirty="0"/>
              <a:t>Add Shape After</a:t>
            </a:r>
            <a:r>
              <a:rPr lang="en-US" sz="1200" b="0" baseline="0" dirty="0"/>
              <a:t>. Repeat this process one more time for a total of five picture placeholders and text shapes.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Select the graphic. Under </a:t>
            </a:r>
            <a:r>
              <a:rPr lang="en-US" sz="1200" b="1" baseline="0" dirty="0"/>
              <a:t>SmartArt Tools</a:t>
            </a:r>
            <a:r>
              <a:rPr lang="en-US" sz="1200" b="0" baseline="0" dirty="0"/>
              <a:t>, on the </a:t>
            </a:r>
            <a:r>
              <a:rPr lang="en-US" sz="1200" b="1" baseline="0" dirty="0"/>
              <a:t>Format</a:t>
            </a:r>
            <a:r>
              <a:rPr lang="en-US" sz="1200" b="0" baseline="0" dirty="0"/>
              <a:t> tab, click </a:t>
            </a:r>
            <a:r>
              <a:rPr lang="en-US" sz="1200" b="1" baseline="0" dirty="0"/>
              <a:t>Size</a:t>
            </a:r>
            <a:r>
              <a:rPr lang="en-US" sz="1200" b="0" baseline="0" dirty="0"/>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In the </a:t>
            </a:r>
            <a:r>
              <a:rPr lang="en-US" sz="1200" b="1" baseline="0" dirty="0"/>
              <a:t>Height</a:t>
            </a:r>
            <a:r>
              <a:rPr lang="en-US" sz="1200" b="0" baseline="0" dirty="0"/>
              <a:t> box, enter </a:t>
            </a:r>
            <a:r>
              <a:rPr lang="en-US" sz="1200" b="1" baseline="0" dirty="0"/>
              <a:t>4.44”</a:t>
            </a:r>
            <a:r>
              <a:rPr lang="en-US" sz="1200" b="0" baseline="0" dirty="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In the </a:t>
            </a:r>
            <a:r>
              <a:rPr lang="en-US" sz="1200" b="1" baseline="0" dirty="0"/>
              <a:t>Width</a:t>
            </a:r>
            <a:r>
              <a:rPr lang="en-US" sz="1200" b="0" baseline="0" dirty="0"/>
              <a:t> box, enter </a:t>
            </a:r>
            <a:r>
              <a:rPr lang="en-US" sz="1200" b="1" baseline="0" dirty="0"/>
              <a:t>9.25”</a:t>
            </a:r>
            <a:r>
              <a:rPr lang="en-US" sz="1200" b="0" baseline="0" dirty="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Under </a:t>
            </a:r>
            <a:r>
              <a:rPr lang="en-US" sz="1200" b="1" baseline="0" dirty="0"/>
              <a:t>SmartArt Tools</a:t>
            </a:r>
            <a:r>
              <a:rPr lang="en-US" sz="1200" b="0" baseline="0" dirty="0"/>
              <a:t>, on the </a:t>
            </a:r>
            <a:r>
              <a:rPr lang="en-US" sz="1200" b="1" baseline="0" dirty="0"/>
              <a:t>Format</a:t>
            </a:r>
            <a:r>
              <a:rPr lang="en-US" sz="1200" b="0" baseline="0" dirty="0"/>
              <a:t> tab, click </a:t>
            </a:r>
            <a:r>
              <a:rPr lang="en-US" sz="1200" b="1" baseline="0" dirty="0"/>
              <a:t>Arrange</a:t>
            </a:r>
            <a:r>
              <a:rPr lang="en-US" sz="1200" b="0" baseline="0" dirty="0"/>
              <a:t>, click </a:t>
            </a:r>
            <a:r>
              <a:rPr lang="en-US" sz="1200" b="1" baseline="0" dirty="0"/>
              <a:t>Align</a:t>
            </a:r>
            <a:r>
              <a:rPr lang="en-US" sz="1200" b="0" baseline="0" dirty="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Click </a:t>
            </a:r>
            <a:r>
              <a:rPr lang="en-US" sz="1200" b="1" baseline="0" dirty="0"/>
              <a:t>Align to Slide</a:t>
            </a:r>
            <a:r>
              <a:rPr lang="en-US" sz="1200" b="0" baseline="0" dirty="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Click </a:t>
            </a:r>
            <a:r>
              <a:rPr lang="en-US" sz="1200" b="1" baseline="0" dirty="0"/>
              <a:t>Align Middle</a:t>
            </a:r>
            <a:r>
              <a:rPr lang="en-US" sz="1200" b="0" baseline="0" dirty="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Click </a:t>
            </a:r>
            <a:r>
              <a:rPr lang="en-US" sz="1200" b="1" baseline="0" dirty="0"/>
              <a:t>Align Center</a:t>
            </a:r>
            <a:r>
              <a:rPr lang="en-US" sz="1200" b="0" baseline="0" dirty="0"/>
              <a:t>. </a:t>
            </a:r>
            <a:endParaRPr lang="en-US" sz="1200" baseline="0" dirty="0"/>
          </a:p>
          <a:p>
            <a:pPr marL="228600" marR="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US" sz="1200" dirty="0"/>
              <a:t>Select</a:t>
            </a:r>
            <a:r>
              <a:rPr lang="en-US" sz="1200" baseline="0" dirty="0"/>
              <a:t> the graphic, and then click one of the arrows on the left border. In the </a:t>
            </a:r>
            <a:r>
              <a:rPr lang="en-US" sz="1200" b="1" baseline="0" dirty="0"/>
              <a:t>Type your text here </a:t>
            </a:r>
            <a:r>
              <a:rPr lang="en-US" sz="1200" baseline="0" dirty="0"/>
              <a:t>dialog box, enter text.</a:t>
            </a:r>
          </a:p>
          <a:p>
            <a:pPr marL="228600" indent="-228600">
              <a:buFont typeface="+mj-lt"/>
              <a:buAutoNum type="arabicPeriod" startAt="7"/>
            </a:pPr>
            <a:r>
              <a:rPr lang="en-US" sz="1200" dirty="0"/>
              <a:t>Press and hold </a:t>
            </a:r>
            <a:r>
              <a:rPr lang="en-US" sz="1200" baseline="0" dirty="0"/>
              <a:t>CTRL, and then select all five text boxes in the graphic. On the </a:t>
            </a:r>
            <a:r>
              <a:rPr lang="en-US" sz="1200" b="1" baseline="0" dirty="0"/>
              <a:t>Home</a:t>
            </a:r>
            <a:r>
              <a:rPr lang="en-US" sz="1200" baseline="0" dirty="0"/>
              <a:t> tab, in the </a:t>
            </a:r>
            <a:r>
              <a:rPr lang="en-US" sz="1200" b="1" baseline="0" dirty="0"/>
              <a:t>Font</a:t>
            </a:r>
            <a:r>
              <a:rPr lang="en-US" sz="1200" baseline="0" dirty="0"/>
              <a:t> group, </a:t>
            </a:r>
            <a:r>
              <a:rPr lang="en-US" sz="1200" b="0" baseline="0" dirty="0"/>
              <a:t>select </a:t>
            </a:r>
            <a:r>
              <a:rPr lang="en-US" sz="1200" b="1" baseline="0" dirty="0"/>
              <a:t>Corbel </a:t>
            </a:r>
            <a:r>
              <a:rPr lang="en-US" sz="1200" baseline="0" dirty="0"/>
              <a:t>from the </a:t>
            </a:r>
            <a:r>
              <a:rPr lang="en-US" sz="1200" b="1" baseline="0" dirty="0"/>
              <a:t>Font </a:t>
            </a:r>
            <a:r>
              <a:rPr lang="en-US" sz="1200" b="0" baseline="0" dirty="0"/>
              <a:t>list,</a:t>
            </a:r>
            <a:r>
              <a:rPr lang="en-US" sz="1200" b="1" baseline="0" dirty="0"/>
              <a:t> </a:t>
            </a:r>
            <a:r>
              <a:rPr lang="en-US" sz="1200" b="0" baseline="0" dirty="0"/>
              <a:t>and then enter </a:t>
            </a:r>
            <a:r>
              <a:rPr lang="en-US" sz="1200" b="1" baseline="0" dirty="0"/>
              <a:t>22 </a:t>
            </a:r>
            <a:r>
              <a:rPr lang="en-US" sz="1200" b="0" baseline="0" dirty="0"/>
              <a:t>in the </a:t>
            </a:r>
            <a:r>
              <a:rPr lang="en-US" sz="1200" b="1" baseline="0" dirty="0"/>
              <a:t>Font Size </a:t>
            </a:r>
            <a:r>
              <a:rPr lang="en-US" sz="1200" b="0" baseline="0" dirty="0"/>
              <a:t>box</a:t>
            </a:r>
            <a:r>
              <a:rPr lang="en-US" sz="1200" baseline="0" dirty="0"/>
              <a:t>.</a:t>
            </a:r>
          </a:p>
          <a:p>
            <a:pPr marL="228600" indent="-228600">
              <a:buFont typeface="+mj-lt"/>
              <a:buAutoNum type="arabicPeriod" startAt="7"/>
            </a:pPr>
            <a:r>
              <a:rPr lang="en-US" sz="1200" dirty="0"/>
              <a:t>Select</a:t>
            </a:r>
            <a:r>
              <a:rPr lang="en-US" sz="1200" baseline="0" dirty="0"/>
              <a:t> the graphic. </a:t>
            </a:r>
            <a:r>
              <a:rPr lang="en-US" sz="1200" b="0" baseline="0" dirty="0"/>
              <a:t>Under</a:t>
            </a:r>
            <a:r>
              <a:rPr lang="en-US" sz="1200" b="1" baseline="0" dirty="0"/>
              <a:t> SmartArt</a:t>
            </a:r>
            <a:r>
              <a:rPr lang="en-US" sz="1200" baseline="0" dirty="0"/>
              <a:t> </a:t>
            </a:r>
            <a:r>
              <a:rPr lang="en-US" sz="1200" b="1" baseline="0" dirty="0"/>
              <a:t>Tools</a:t>
            </a:r>
            <a:r>
              <a:rPr lang="en-US" sz="1200" b="0" baseline="0" dirty="0"/>
              <a:t>, on the </a:t>
            </a:r>
            <a:r>
              <a:rPr lang="en-US" sz="1200" b="1" baseline="0" dirty="0"/>
              <a:t>Design</a:t>
            </a:r>
            <a:r>
              <a:rPr lang="en-US" sz="1200" baseline="0" dirty="0"/>
              <a:t> tab, in the </a:t>
            </a:r>
            <a:r>
              <a:rPr lang="en-US" sz="1200" b="1" baseline="0" dirty="0"/>
              <a:t>SmartArt</a:t>
            </a:r>
            <a:r>
              <a:rPr lang="en-US" sz="1200" baseline="0" dirty="0"/>
              <a:t> </a:t>
            </a:r>
            <a:r>
              <a:rPr lang="en-US" sz="1200" b="1" baseline="0" dirty="0"/>
              <a:t>Styles</a:t>
            </a:r>
            <a:r>
              <a:rPr lang="en-US" sz="1200" baseline="0" dirty="0"/>
              <a:t> group, do the following: </a:t>
            </a:r>
          </a:p>
          <a:p>
            <a:pPr marL="685800" lvl="1" indent="-228600">
              <a:buFont typeface="Arial" pitchFamily="34" charset="0"/>
              <a:buChar char="•"/>
            </a:pPr>
            <a:r>
              <a:rPr lang="en-US" sz="1200" baseline="0" dirty="0"/>
              <a:t>Click </a:t>
            </a:r>
            <a:r>
              <a:rPr lang="en-US" sz="1200" b="1" baseline="0" dirty="0"/>
              <a:t>Change</a:t>
            </a:r>
            <a:r>
              <a:rPr lang="en-US" sz="1200" baseline="0" dirty="0"/>
              <a:t> </a:t>
            </a:r>
            <a:r>
              <a:rPr lang="en-US" sz="1200" b="1" baseline="0" dirty="0"/>
              <a:t>Colors</a:t>
            </a:r>
            <a:r>
              <a:rPr lang="en-US" sz="1200" b="0" baseline="0" dirty="0"/>
              <a:t>, and then under </a:t>
            </a:r>
            <a:r>
              <a:rPr lang="en-US" sz="1200" b="1" baseline="0" dirty="0"/>
              <a:t>Colorful</a:t>
            </a:r>
            <a:r>
              <a:rPr lang="en-US" sz="1200" b="0" baseline="0" dirty="0"/>
              <a:t> click </a:t>
            </a:r>
            <a:r>
              <a:rPr lang="en-US" sz="1200" b="1" baseline="0" dirty="0"/>
              <a:t>Colorful Range – Accent Colors 2 to 3 </a:t>
            </a:r>
            <a:r>
              <a:rPr lang="en-US" sz="1200" b="0" baseline="0" dirty="0"/>
              <a:t>(second option from the left).</a:t>
            </a:r>
          </a:p>
          <a:p>
            <a:pPr marL="685800" lvl="1" indent="-228600">
              <a:buFont typeface="Arial" pitchFamily="34" charset="0"/>
              <a:buChar char="•"/>
            </a:pPr>
            <a:r>
              <a:rPr lang="en-US" sz="1200" b="0" baseline="0" dirty="0"/>
              <a:t>Click </a:t>
            </a:r>
            <a:r>
              <a:rPr lang="en-US" sz="1200" b="1" baseline="0" dirty="0"/>
              <a:t>More</a:t>
            </a:r>
            <a:r>
              <a:rPr lang="en-US" sz="1200" b="0" baseline="0" dirty="0"/>
              <a:t>, and then under </a:t>
            </a:r>
            <a:r>
              <a:rPr lang="en-US" sz="1200" b="1" baseline="0" dirty="0"/>
              <a:t>Best Match for Document</a:t>
            </a:r>
            <a:r>
              <a:rPr lang="en-US" sz="1200" b="0" baseline="0" dirty="0"/>
              <a:t> click </a:t>
            </a:r>
            <a:r>
              <a:rPr lang="en-US" sz="1200" b="1" baseline="0" dirty="0"/>
              <a:t>Moderate Effect </a:t>
            </a:r>
            <a:r>
              <a:rPr lang="en-US" sz="1200" b="0" baseline="0" dirty="0"/>
              <a:t>(fourth option from the left).</a:t>
            </a:r>
          </a:p>
          <a:p>
            <a:pPr marL="228600" indent="-228600">
              <a:buFont typeface="+mj-lt"/>
              <a:buAutoNum type="arabicPeriod" startAt="10"/>
            </a:pPr>
            <a:r>
              <a:rPr lang="en-US" sz="1200" baseline="0" dirty="0"/>
              <a:t>Select the rounded rectangle at the top of the graphic. </a:t>
            </a:r>
            <a:r>
              <a:rPr lang="en-US" sz="1200" b="0" baseline="0" dirty="0"/>
              <a:t>Under</a:t>
            </a:r>
            <a:r>
              <a:rPr lang="en-US" sz="1200" b="1" baseline="0" dirty="0"/>
              <a:t> SmartArt</a:t>
            </a:r>
            <a:r>
              <a:rPr lang="en-US" sz="1200" baseline="0" dirty="0"/>
              <a:t> </a:t>
            </a:r>
            <a:r>
              <a:rPr lang="en-US" sz="1200" b="1" baseline="0" dirty="0"/>
              <a:t>Tools</a:t>
            </a:r>
            <a:r>
              <a:rPr lang="en-US" sz="1200" b="0" baseline="0" dirty="0"/>
              <a:t>, on the </a:t>
            </a:r>
            <a:r>
              <a:rPr lang="en-US" sz="1200" b="1" baseline="0" dirty="0"/>
              <a:t>Format</a:t>
            </a:r>
            <a:r>
              <a:rPr lang="en-US" sz="1200" baseline="0" dirty="0"/>
              <a:t> tab, in the </a:t>
            </a:r>
            <a:r>
              <a:rPr lang="en-US" sz="1200" b="1" baseline="0" dirty="0"/>
              <a:t>Shape</a:t>
            </a:r>
            <a:r>
              <a:rPr lang="en-US" sz="1200" baseline="0" dirty="0"/>
              <a:t> </a:t>
            </a:r>
            <a:r>
              <a:rPr lang="en-US" sz="1200" b="1" baseline="0" dirty="0"/>
              <a:t>Styles</a:t>
            </a:r>
            <a:r>
              <a:rPr lang="en-US" sz="1200" baseline="0" dirty="0"/>
              <a:t> group, click the arrow next to </a:t>
            </a:r>
            <a:r>
              <a:rPr lang="en-US" sz="1200" b="1" baseline="0" dirty="0"/>
              <a:t>Shape</a:t>
            </a:r>
            <a:r>
              <a:rPr lang="en-US" sz="1200" baseline="0" dirty="0"/>
              <a:t> </a:t>
            </a:r>
            <a:r>
              <a:rPr lang="en-US" sz="1200" b="1" baseline="0" dirty="0"/>
              <a:t>Fill</a:t>
            </a:r>
            <a:r>
              <a:rPr lang="en-US" sz="1200" b="0" baseline="0" dirty="0"/>
              <a:t>, and then under </a:t>
            </a:r>
            <a:r>
              <a:rPr lang="en-US" sz="1200" b="1" baseline="0" dirty="0"/>
              <a:t>Theme Colors </a:t>
            </a:r>
            <a:r>
              <a:rPr lang="en-US" sz="1200" b="0" baseline="0" dirty="0"/>
              <a:t>click</a:t>
            </a:r>
            <a:r>
              <a:rPr lang="en-US" sz="1200" baseline="0" dirty="0"/>
              <a:t> </a:t>
            </a:r>
            <a:r>
              <a:rPr lang="en-US" sz="1200" b="1" baseline="0" dirty="0"/>
              <a:t>White, Background 1, Darker 35% </a:t>
            </a:r>
            <a:r>
              <a:rPr lang="en-US" sz="1200" b="0" baseline="0" dirty="0"/>
              <a:t>(fifth row, first option from the left)</a:t>
            </a:r>
            <a:r>
              <a:rPr lang="en-US" sz="1200" baseline="0" dirty="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10"/>
              <a:tabLst/>
              <a:defRPr/>
            </a:pPr>
            <a:r>
              <a:rPr lang="en-US" sz="1200" baseline="0" dirty="0"/>
              <a:t>Click each of the five picture placeholders in the SmartArt graphic, select a picture, and then click </a:t>
            </a:r>
            <a:r>
              <a:rPr lang="en-US" sz="1200" b="1" baseline="0" dirty="0"/>
              <a:t>Insert</a:t>
            </a:r>
            <a:r>
              <a:rPr lang="en-US" sz="1200" baseline="0" dirty="0"/>
              <a:t>.</a:t>
            </a:r>
          </a:p>
          <a:p>
            <a:endParaRPr lang="en-US" sz="1200" baseline="0" dirty="0"/>
          </a:p>
          <a:p>
            <a:endParaRPr lang="en-US" sz="1200" baseline="0" dirty="0"/>
          </a:p>
          <a:p>
            <a:r>
              <a:rPr lang="en-US" sz="1200" baseline="0" dirty="0"/>
              <a:t>To reproduce the animation effects on this slide, do the following:</a:t>
            </a:r>
          </a:p>
          <a:p>
            <a:pPr marL="228600" indent="-228600">
              <a:buFont typeface="+mj-lt"/>
              <a:buAutoNum type="arabicPeriod"/>
            </a:pPr>
            <a:r>
              <a:rPr lang="en-US" sz="1200" baseline="0" dirty="0"/>
              <a:t>On the </a:t>
            </a:r>
            <a:r>
              <a:rPr lang="en-US" sz="1200" b="1" baseline="0" dirty="0"/>
              <a:t>Animations</a:t>
            </a:r>
            <a:r>
              <a:rPr lang="en-US" sz="1200" baseline="0" dirty="0"/>
              <a:t> tab, in the </a:t>
            </a:r>
            <a:r>
              <a:rPr lang="en-US" sz="1200" b="1" baseline="0" dirty="0"/>
              <a:t>Advanced Animations</a:t>
            </a:r>
            <a:r>
              <a:rPr lang="en-US" sz="1200" baseline="0" dirty="0"/>
              <a:t> group, click </a:t>
            </a:r>
            <a:r>
              <a:rPr lang="en-US" sz="1200" b="1" baseline="0" dirty="0"/>
              <a:t>Animation Pane</a:t>
            </a:r>
            <a:r>
              <a:rPr lang="en-US" sz="1200" baseline="0" dirty="0"/>
              <a:t>.</a:t>
            </a:r>
          </a:p>
          <a:p>
            <a:pPr marL="228600" indent="-228600">
              <a:buFont typeface="+mj-lt"/>
              <a:buAutoNum type="arabicPeriod"/>
            </a:pPr>
            <a:r>
              <a:rPr lang="en-US" sz="1200" baseline="0" dirty="0"/>
              <a:t>On the slide, select the graphic. On the </a:t>
            </a:r>
            <a:r>
              <a:rPr lang="en-US" sz="1200" b="1" baseline="0" dirty="0"/>
              <a:t>Animations</a:t>
            </a:r>
            <a:r>
              <a:rPr lang="en-US" sz="1200" baseline="0" dirty="0"/>
              <a:t> tab, i</a:t>
            </a:r>
            <a:r>
              <a:rPr lang="en-US" sz="1200" b="0" baseline="0" dirty="0"/>
              <a:t>n the </a:t>
            </a:r>
            <a:r>
              <a:rPr lang="en-US" sz="1200" b="1" baseline="0" dirty="0"/>
              <a:t>Animation</a:t>
            </a:r>
            <a:r>
              <a:rPr lang="en-US" sz="1200" baseline="0" dirty="0"/>
              <a:t> group, click the </a:t>
            </a:r>
            <a:r>
              <a:rPr lang="en-US" sz="1200" b="1" baseline="0" dirty="0"/>
              <a:t>More</a:t>
            </a:r>
            <a:r>
              <a:rPr lang="en-US" sz="1200" baseline="0" dirty="0"/>
              <a:t> arrow at the Effects Gallery and under </a:t>
            </a:r>
            <a:r>
              <a:rPr lang="en-US" sz="1200" b="1" baseline="0" dirty="0"/>
              <a:t>Entrance</a:t>
            </a:r>
            <a:r>
              <a:rPr lang="en-US" sz="1200" baseline="0" dirty="0"/>
              <a:t>, click </a:t>
            </a:r>
            <a:r>
              <a:rPr lang="en-US" sz="1200" b="1" baseline="0" dirty="0"/>
              <a:t>Float In</a:t>
            </a:r>
            <a:r>
              <a:rPr lang="en-US" sz="1200" baseline="0" dirty="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t>In the </a:t>
            </a:r>
            <a:r>
              <a:rPr lang="en-US" sz="1200" b="1" baseline="0" dirty="0"/>
              <a:t>Animation</a:t>
            </a:r>
            <a:r>
              <a:rPr lang="en-US" sz="1200" baseline="0" dirty="0"/>
              <a:t> group, click </a:t>
            </a:r>
            <a:r>
              <a:rPr lang="en-US" sz="1200" b="1" baseline="0" dirty="0"/>
              <a:t>Effect Options</a:t>
            </a:r>
            <a:r>
              <a:rPr lang="en-US" sz="1200" baseline="0" dirty="0"/>
              <a:t>, and under </a:t>
            </a:r>
            <a:r>
              <a:rPr lang="en-US" sz="1200" b="1" baseline="0" dirty="0"/>
              <a:t>Sequence</a:t>
            </a:r>
            <a:r>
              <a:rPr lang="en-US" sz="1200" baseline="0" dirty="0"/>
              <a:t>, click </a:t>
            </a:r>
            <a:r>
              <a:rPr lang="en-US" sz="1200" b="1" baseline="0" dirty="0"/>
              <a:t>One by One</a:t>
            </a:r>
            <a:r>
              <a:rPr lang="en-US" sz="1200" baseline="0" dirty="0"/>
              <a:t>. </a:t>
            </a:r>
          </a:p>
          <a:p>
            <a:pPr marL="228600" indent="-228600">
              <a:buFont typeface="+mj-lt"/>
              <a:buAutoNum type="arabicPeriod"/>
            </a:pPr>
            <a:r>
              <a:rPr lang="en-US" sz="1200" baseline="0" dirty="0"/>
              <a:t>In the </a:t>
            </a:r>
            <a:r>
              <a:rPr lang="en-US" sz="1200" b="1" baseline="0" dirty="0"/>
              <a:t>Timing</a:t>
            </a:r>
            <a:r>
              <a:rPr lang="en-US" sz="1200" baseline="0" dirty="0"/>
              <a:t> group, in the </a:t>
            </a:r>
            <a:r>
              <a:rPr lang="en-US" sz="1200" b="1" baseline="0" dirty="0"/>
              <a:t>Duration</a:t>
            </a:r>
            <a:r>
              <a:rPr lang="en-US" sz="1200" baseline="0" dirty="0"/>
              <a:t> list, click </a:t>
            </a:r>
            <a:r>
              <a:rPr lang="en-US" sz="1200" b="1" baseline="0" dirty="0"/>
              <a:t>01.00</a:t>
            </a:r>
            <a:r>
              <a:rPr lang="en-US" sz="1200" baseline="0" dirty="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t>In the </a:t>
            </a:r>
            <a:r>
              <a:rPr lang="en-US" sz="1200" b="1" baseline="0" dirty="0"/>
              <a:t>Animation Pane</a:t>
            </a:r>
            <a:r>
              <a:rPr lang="en-US" sz="1200" baseline="0" dirty="0"/>
              <a:t>, click the double-arrow below the animation effect to expand the list of effects, then do the following to modify the list of effects:</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a:t>Select the first animation effect, and then do the following:</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t>On the </a:t>
            </a:r>
            <a:r>
              <a:rPr lang="en-US" sz="1200" b="1" baseline="0" dirty="0"/>
              <a:t>Animations</a:t>
            </a:r>
            <a:r>
              <a:rPr lang="en-US" sz="1200" baseline="0" dirty="0"/>
              <a:t> tab, in the </a:t>
            </a:r>
            <a:r>
              <a:rPr lang="en-US" sz="1200" b="1" baseline="0" dirty="0"/>
              <a:t>Animation</a:t>
            </a:r>
            <a:r>
              <a:rPr lang="en-US" sz="1200" baseline="0" dirty="0"/>
              <a:t> group, click the </a:t>
            </a:r>
            <a:r>
              <a:rPr lang="en-US" sz="1200" b="1" baseline="0" dirty="0"/>
              <a:t>More</a:t>
            </a:r>
            <a:r>
              <a:rPr lang="en-US" sz="1200" baseline="0" dirty="0"/>
              <a:t> arrow at the Effects Gallery and then click </a:t>
            </a:r>
            <a:r>
              <a:rPr lang="en-US" sz="1200" b="1" baseline="0" dirty="0"/>
              <a:t>More Entrance Effects</a:t>
            </a:r>
            <a:r>
              <a:rPr lang="en-US" sz="1200" baseline="0" dirty="0"/>
              <a:t>. In the </a:t>
            </a:r>
            <a:r>
              <a:rPr lang="en-US" sz="1200" b="1" baseline="0" dirty="0"/>
              <a:t>Change Entrance Effects</a:t>
            </a:r>
            <a:r>
              <a:rPr lang="en-US" sz="1200" baseline="0" dirty="0"/>
              <a:t> dialog box, under </a:t>
            </a:r>
            <a:r>
              <a:rPr lang="en-US" sz="1200" b="1" baseline="0" dirty="0"/>
              <a:t>Moderate</a:t>
            </a:r>
            <a:r>
              <a:rPr lang="en-US" sz="1200" baseline="0" dirty="0"/>
              <a:t>, click </a:t>
            </a:r>
            <a:r>
              <a:rPr lang="en-US" sz="1200" b="1" baseline="0" dirty="0"/>
              <a:t>Basic Zoom</a:t>
            </a:r>
            <a:r>
              <a:rPr lang="en-US" sz="1200" baseline="0" dirty="0"/>
              <a:t>.</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t>Click </a:t>
            </a:r>
            <a:r>
              <a:rPr lang="en-US" sz="1200" b="1" baseline="0" dirty="0"/>
              <a:t>Effect Options</a:t>
            </a:r>
            <a:r>
              <a:rPr lang="en-US" sz="1200" b="0" baseline="0" dirty="0"/>
              <a:t>, and under </a:t>
            </a:r>
            <a:r>
              <a:rPr lang="en-US" sz="1200" b="1" baseline="0" dirty="0"/>
              <a:t>Zoom</a:t>
            </a:r>
            <a:r>
              <a:rPr lang="en-US" sz="1200" b="0" baseline="0" dirty="0"/>
              <a:t>, click </a:t>
            </a:r>
            <a:r>
              <a:rPr lang="en-US" sz="1200" b="1" baseline="0" dirty="0"/>
              <a:t>Out Slightly</a:t>
            </a:r>
            <a:r>
              <a:rPr lang="en-US" sz="1200" b="0" baseline="0" dirty="0"/>
              <a:t>. </a:t>
            </a:r>
            <a:endParaRPr lang="en-US" sz="1200" baseline="0" dirty="0"/>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t>In the </a:t>
            </a:r>
            <a:r>
              <a:rPr lang="en-US" sz="1200" b="1" baseline="0" dirty="0"/>
              <a:t>Timing </a:t>
            </a:r>
            <a:r>
              <a:rPr lang="en-US" sz="1200" b="0" baseline="0" dirty="0"/>
              <a:t>group, in the </a:t>
            </a:r>
            <a:r>
              <a:rPr lang="en-US" sz="1200" b="1" baseline="0" dirty="0"/>
              <a:t>Start</a:t>
            </a:r>
            <a:r>
              <a:rPr lang="en-US" sz="1200" baseline="0" dirty="0"/>
              <a:t> list, select </a:t>
            </a:r>
            <a:r>
              <a:rPr lang="en-US" sz="1200" b="1" baseline="0" dirty="0"/>
              <a:t>With Previous</a:t>
            </a:r>
            <a:r>
              <a:rPr lang="en-US" sz="1200" baseline="0" dirty="0"/>
              <a:t>.</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t>Also in the </a:t>
            </a:r>
            <a:r>
              <a:rPr lang="en-US" sz="1200" b="1" baseline="0" dirty="0"/>
              <a:t>Timing</a:t>
            </a:r>
            <a:r>
              <a:rPr lang="en-US" sz="1200" baseline="0" dirty="0"/>
              <a:t> group, in the </a:t>
            </a:r>
            <a:r>
              <a:rPr lang="en-US" sz="1200" b="1" baseline="0" dirty="0"/>
              <a:t>Duration</a:t>
            </a:r>
            <a:r>
              <a:rPr lang="en-US" sz="1200" baseline="0" dirty="0"/>
              <a:t> list, click </a:t>
            </a:r>
            <a:r>
              <a:rPr lang="en-US" sz="1200" b="1" baseline="0" dirty="0"/>
              <a:t>01.00</a:t>
            </a:r>
            <a:r>
              <a:rPr lang="en-US" sz="1200" baseline="0" dirty="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a:t>Press and hold CTRL, select the third, fifth, seventh, ninth, and 11</a:t>
            </a:r>
            <a:r>
              <a:rPr lang="en-US" sz="1200" baseline="30000" dirty="0"/>
              <a:t>th</a:t>
            </a:r>
            <a:r>
              <a:rPr lang="en-US" sz="1200" baseline="0" dirty="0"/>
              <a:t> animation effects (effects for the text shapes), and then do the following:</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t>On the </a:t>
            </a:r>
            <a:r>
              <a:rPr lang="en-US" sz="1200" b="1" baseline="0" dirty="0"/>
              <a:t>Animations</a:t>
            </a:r>
            <a:r>
              <a:rPr lang="en-US" sz="1200" baseline="0" dirty="0"/>
              <a:t> tab, in the </a:t>
            </a:r>
            <a:r>
              <a:rPr lang="en-US" sz="1200" b="1" baseline="0" dirty="0"/>
              <a:t>Animation</a:t>
            </a:r>
            <a:r>
              <a:rPr lang="en-US" sz="1200" baseline="0" dirty="0"/>
              <a:t> group, click the </a:t>
            </a:r>
            <a:r>
              <a:rPr lang="en-US" sz="1200" b="1" baseline="0" dirty="0"/>
              <a:t>More</a:t>
            </a:r>
            <a:r>
              <a:rPr lang="en-US" sz="1200" baseline="0" dirty="0"/>
              <a:t> arrow at the Effects Gallery and then click </a:t>
            </a:r>
            <a:r>
              <a:rPr lang="en-US" sz="1200" b="1" baseline="0" dirty="0"/>
              <a:t>More Entrance Effects</a:t>
            </a:r>
            <a:r>
              <a:rPr lang="en-US" sz="1200" baseline="0" dirty="0"/>
              <a:t>. In the </a:t>
            </a:r>
            <a:r>
              <a:rPr lang="en-US" sz="1200" b="1" baseline="0" dirty="0"/>
              <a:t>Change Entrance Effects</a:t>
            </a:r>
            <a:r>
              <a:rPr lang="en-US" sz="1200" baseline="0" dirty="0"/>
              <a:t> dialog box, </a:t>
            </a:r>
            <a:r>
              <a:rPr lang="en-US" sz="1200" b="0" baseline="0" dirty="0"/>
              <a:t>under </a:t>
            </a:r>
            <a:r>
              <a:rPr lang="en-US" sz="1200" b="1" baseline="0" dirty="0"/>
              <a:t>Basic</a:t>
            </a:r>
            <a:r>
              <a:rPr lang="en-US" sz="1200" b="0" baseline="0" dirty="0"/>
              <a:t>, click </a:t>
            </a:r>
            <a:r>
              <a:rPr lang="en-US" sz="1200" b="1" baseline="0" dirty="0"/>
              <a:t>Peek In</a:t>
            </a:r>
            <a:r>
              <a:rPr lang="en-US" sz="1200" b="0" baseline="0" dirty="0"/>
              <a:t>, and then click </a:t>
            </a:r>
            <a:r>
              <a:rPr lang="en-US" sz="1200" b="1" baseline="0" dirty="0"/>
              <a:t>OK</a:t>
            </a:r>
            <a:r>
              <a:rPr lang="en-US" sz="1200" baseline="0" dirty="0"/>
              <a:t>. </a:t>
            </a:r>
          </a:p>
          <a:p>
            <a:pPr marL="1143000" marR="0" lvl="2"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baseline="0" dirty="0"/>
              <a:t>In the </a:t>
            </a:r>
            <a:r>
              <a:rPr lang="en-US" sz="1200" b="1" baseline="0" dirty="0"/>
              <a:t>Animation</a:t>
            </a:r>
            <a:r>
              <a:rPr lang="en-US" sz="1200" baseline="0" dirty="0"/>
              <a:t> group, click </a:t>
            </a:r>
            <a:r>
              <a:rPr lang="en-US" sz="1200" b="1" baseline="0" dirty="0"/>
              <a:t>Effect Options</a:t>
            </a:r>
            <a:r>
              <a:rPr lang="en-US" sz="1200" baseline="0" dirty="0"/>
              <a:t>, and under</a:t>
            </a:r>
            <a:r>
              <a:rPr lang="en-US" sz="1200" b="0" baseline="0" dirty="0"/>
              <a:t> </a:t>
            </a:r>
            <a:r>
              <a:rPr lang="en-US" sz="1200" b="1" baseline="0" dirty="0"/>
              <a:t>Direction</a:t>
            </a:r>
            <a:r>
              <a:rPr lang="en-US" sz="1200" baseline="0" dirty="0"/>
              <a:t>, click </a:t>
            </a:r>
            <a:r>
              <a:rPr lang="en-US" sz="1200" b="1" baseline="0" dirty="0"/>
              <a:t>From Top</a:t>
            </a:r>
            <a:r>
              <a:rPr lang="en-US" sz="1200" b="0" baseline="0" dirty="0"/>
              <a:t>.</a:t>
            </a:r>
            <a:r>
              <a:rPr lang="en-US" sz="1200" b="1" baseline="0" dirty="0"/>
              <a:t> </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t>In the </a:t>
            </a:r>
            <a:r>
              <a:rPr lang="en-US" sz="1200" b="1" baseline="0" dirty="0"/>
              <a:t>Timing</a:t>
            </a:r>
            <a:r>
              <a:rPr lang="en-US" sz="1200" baseline="0" dirty="0"/>
              <a:t> group, in the </a:t>
            </a:r>
            <a:r>
              <a:rPr lang="en-US" sz="1200" b="1" baseline="0" dirty="0"/>
              <a:t>Duration</a:t>
            </a:r>
            <a:r>
              <a:rPr lang="en-US" sz="1200" baseline="0" dirty="0"/>
              <a:t> list, click </a:t>
            </a:r>
            <a:r>
              <a:rPr lang="en-US" sz="1200" b="1" baseline="0" dirty="0"/>
              <a:t>01.00</a:t>
            </a:r>
            <a:r>
              <a:rPr lang="en-US" sz="1200" baseline="0" dirty="0"/>
              <a:t>.</a:t>
            </a: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aseline="0" dirty="0"/>
              <a:t>Press and hold CTRL, select the second, fourth, sixth, eighth, and 10</a:t>
            </a:r>
            <a:r>
              <a:rPr lang="en-US" sz="1200" baseline="30000" dirty="0"/>
              <a:t>th</a:t>
            </a:r>
            <a:r>
              <a:rPr lang="en-US" sz="1200" baseline="0" dirty="0"/>
              <a:t>  animation effects (effects for the pictures). In the </a:t>
            </a:r>
            <a:r>
              <a:rPr lang="en-US" sz="1200" b="1" baseline="0" dirty="0"/>
              <a:t>Timing </a:t>
            </a:r>
            <a:r>
              <a:rPr lang="en-US" sz="1200" baseline="0" dirty="0"/>
              <a:t>group, </a:t>
            </a:r>
            <a:r>
              <a:rPr lang="en-US" sz="1200" b="0" baseline="0" dirty="0"/>
              <a:t>in the </a:t>
            </a:r>
            <a:r>
              <a:rPr lang="en-US" sz="1200" b="1" baseline="0" dirty="0"/>
              <a:t>Start</a:t>
            </a:r>
            <a:r>
              <a:rPr lang="en-US" sz="1200" b="0" baseline="0" dirty="0"/>
              <a:t> list, select</a:t>
            </a:r>
            <a:r>
              <a:rPr lang="en-US" sz="1200" baseline="0" dirty="0"/>
              <a:t> </a:t>
            </a:r>
            <a:r>
              <a:rPr lang="en-US" sz="1200" b="1" baseline="0" dirty="0"/>
              <a:t>After Previous</a:t>
            </a:r>
            <a:r>
              <a:rPr lang="en-US" sz="1200" baseline="0" dirty="0"/>
              <a:t>.</a:t>
            </a:r>
          </a:p>
          <a:p>
            <a:endParaRPr lang="en-US" sz="1200" dirty="0"/>
          </a:p>
          <a:p>
            <a:endParaRPr lang="en-US" sz="1200" dirty="0"/>
          </a:p>
          <a:p>
            <a:r>
              <a:rPr lang="en-US" sz="1200" baseline="0" dirty="0"/>
              <a:t>To reproduce the background effects on this slide, do the following:</a:t>
            </a:r>
          </a:p>
          <a:p>
            <a:pPr marL="228600" lvl="0" indent="-228600">
              <a:buFont typeface="+mj-lt"/>
              <a:buAutoNum type="arabicPeriod"/>
            </a:pPr>
            <a:r>
              <a:rPr lang="en-US" sz="1200" kern="1200" dirty="0">
                <a:solidFill>
                  <a:schemeClr val="tx1"/>
                </a:solidFill>
                <a:latin typeface="+mn-lt"/>
                <a:ea typeface="+mn-ea"/>
                <a:cs typeface="+mn-cs"/>
              </a:rPr>
              <a:t>Right-click the slide background area, and then click </a:t>
            </a:r>
            <a:r>
              <a:rPr lang="en-US" sz="1200" b="1" kern="1200" dirty="0">
                <a:solidFill>
                  <a:schemeClr val="tx1"/>
                </a:solidFill>
                <a:latin typeface="+mn-lt"/>
                <a:ea typeface="+mn-ea"/>
                <a:cs typeface="+mn-cs"/>
              </a:rPr>
              <a:t>Format Background</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Format Background </a:t>
            </a:r>
            <a:r>
              <a:rPr lang="en-US" sz="1200" kern="1200" dirty="0">
                <a:solidFill>
                  <a:schemeClr val="tx1"/>
                </a:solidFill>
                <a:latin typeface="+mn-lt"/>
                <a:ea typeface="+mn-ea"/>
                <a:cs typeface="+mn-cs"/>
              </a:rPr>
              <a:t>dialog box, click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in the left pane, select </a:t>
            </a:r>
            <a:r>
              <a:rPr lang="en-US" sz="1200" b="1" kern="1200" dirty="0">
                <a:solidFill>
                  <a:schemeClr val="tx1"/>
                </a:solidFill>
                <a:latin typeface="+mn-lt"/>
                <a:ea typeface="+mn-ea"/>
                <a:cs typeface="+mn-cs"/>
              </a:rPr>
              <a:t>Gradient 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Linear</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Direction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Linear Down </a:t>
            </a:r>
            <a:r>
              <a:rPr lang="en-US" sz="1200" b="0" kern="1200" dirty="0">
                <a:solidFill>
                  <a:schemeClr val="tx1"/>
                </a:solidFill>
                <a:latin typeface="+mn-lt"/>
                <a:ea typeface="+mn-ea"/>
                <a:cs typeface="+mn-cs"/>
              </a:rPr>
              <a:t>(first row, second option from the left).</a:t>
            </a:r>
          </a:p>
          <a:p>
            <a:pPr marL="228600" lvl="0" indent="-228600">
              <a:buFont typeface="+mj-lt"/>
              <a:buAutoNum type="arabicPeriod"/>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 gradient stop</a:t>
            </a:r>
            <a:r>
              <a:rPr lang="en-US" sz="1200" b="0" kern="1200" dirty="0">
                <a:solidFill>
                  <a:schemeClr val="tx1"/>
                </a:solidFill>
                <a:latin typeface="+mn-lt"/>
                <a:ea typeface="+mn-ea"/>
                <a:cs typeface="+mn-cs"/>
              </a:rPr>
              <a:t> or </a:t>
            </a:r>
            <a:r>
              <a:rPr lang="en-US" sz="1200" b="1" kern="1200" dirty="0">
                <a:solidFill>
                  <a:schemeClr val="tx1"/>
                </a:solidFill>
                <a:latin typeface="+mn-lt"/>
                <a:ea typeface="+mn-ea"/>
                <a:cs typeface="+mn-cs"/>
              </a:rPr>
              <a:t>Remove gradient stop</a:t>
            </a:r>
            <a:r>
              <a:rPr lang="en-US" sz="1200" kern="1200" dirty="0">
                <a:solidFill>
                  <a:schemeClr val="tx1"/>
                </a:solidFill>
                <a:latin typeface="+mn-lt"/>
                <a:ea typeface="+mn-ea"/>
                <a:cs typeface="+mn-cs"/>
              </a:rPr>
              <a:t> until two stops appear on the slider, then customize the gradient stops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first stop in the slider</a:t>
            </a:r>
            <a:r>
              <a:rPr lang="en-US" sz="1200" kern="1200" dirty="0">
                <a:solidFill>
                  <a:schemeClr val="tx1"/>
                </a:solidFill>
                <a:latin typeface="+mn-lt"/>
                <a:ea typeface="+mn-ea"/>
                <a:cs typeface="+mn-cs"/>
              </a:rPr>
              <a: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b="0" kern="1200" dirty="0">
                <a:solidFill>
                  <a:schemeClr val="tx1"/>
                </a:solidFill>
                <a:latin typeface="+mn-lt"/>
                <a:ea typeface="+mn-ea"/>
                <a:cs typeface="+mn-cs"/>
              </a:rPr>
              <a:t>, </a:t>
            </a:r>
            <a:r>
              <a:rPr lang="en-US" sz="1200" dirty="0"/>
              <a:t>click </a:t>
            </a:r>
            <a:r>
              <a:rPr lang="en-US" sz="1200" b="1" dirty="0"/>
              <a:t>More Colors</a:t>
            </a:r>
            <a:r>
              <a:rPr lang="en-US" sz="1200" dirty="0"/>
              <a:t>, and then in the </a:t>
            </a:r>
            <a:r>
              <a:rPr lang="en-US" sz="1200" b="1" dirty="0"/>
              <a:t>Colors</a:t>
            </a:r>
            <a:r>
              <a:rPr lang="en-US" sz="1200" dirty="0"/>
              <a:t> dialog box, on the </a:t>
            </a:r>
            <a:r>
              <a:rPr lang="en-US" sz="1200" b="1" dirty="0"/>
              <a:t>Custom</a:t>
            </a:r>
            <a:r>
              <a:rPr lang="en-US" sz="1200" dirty="0"/>
              <a:t> tab, enter values for Red: </a:t>
            </a:r>
            <a:r>
              <a:rPr lang="en-US" sz="1200" b="1" dirty="0"/>
              <a:t>130</a:t>
            </a:r>
            <a:r>
              <a:rPr lang="en-US" sz="1200" dirty="0"/>
              <a:t>, Green: </a:t>
            </a:r>
            <a:r>
              <a:rPr lang="en-US" sz="1200" b="1" dirty="0"/>
              <a:t>126</a:t>
            </a:r>
            <a:r>
              <a:rPr lang="en-US" sz="1200" dirty="0"/>
              <a:t>, and Blue: </a:t>
            </a:r>
            <a:r>
              <a:rPr lang="en-US" sz="1200" b="1" dirty="0"/>
              <a:t>102</a:t>
            </a:r>
            <a:r>
              <a:rPr lang="en-US" sz="1200" dirty="0"/>
              <a:t>.</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last stop on the slider, </a:t>
            </a:r>
            <a:r>
              <a:rPr lang="en-US" sz="1200" kern="1200" dirty="0">
                <a:solidFill>
                  <a:schemeClr val="tx1"/>
                </a:solidFill>
                <a:latin typeface="+mn-lt"/>
                <a:ea typeface="+mn-ea"/>
                <a:cs typeface="+mn-cs"/>
              </a:rPr>
              <a:t>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71%</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b="0" kern="1200" dirty="0">
                <a:solidFill>
                  <a:schemeClr val="tx1"/>
                </a:solidFill>
                <a:latin typeface="+mn-lt"/>
                <a:ea typeface="+mn-ea"/>
                <a:cs typeface="+mn-cs"/>
              </a:rPr>
              <a:t>, and then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Black, Text 1</a:t>
            </a:r>
            <a:r>
              <a:rPr lang="en-US" sz="1200" b="1" kern="1200" baseline="0" dirty="0">
                <a:solidFill>
                  <a:schemeClr val="tx1"/>
                </a:solidFill>
                <a:latin typeface="+mn-lt"/>
                <a:ea typeface="+mn-ea"/>
                <a:cs typeface="+mn-cs"/>
              </a:rPr>
              <a:t> </a:t>
            </a:r>
            <a:r>
              <a:rPr lang="en-US" sz="1200" b="0" kern="1200" baseline="0" dirty="0">
                <a:solidFill>
                  <a:schemeClr val="tx1"/>
                </a:solidFill>
                <a:latin typeface="+mn-lt"/>
                <a:ea typeface="+mn-ea"/>
                <a:cs typeface="+mn-cs"/>
              </a:rPr>
              <a:t>(first row, second option from the left). </a:t>
            </a:r>
          </a:p>
          <a:p>
            <a:endParaRPr lang="en-US" sz="1200" dirty="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1786819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endParaRPr lang="en-US" baseline="0"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3</a:t>
            </a:fld>
            <a:endParaRPr lang="en-US" dirty="0"/>
          </a:p>
        </p:txBody>
      </p:sp>
    </p:spTree>
    <p:extLst>
      <p:ext uri="{BB962C8B-B14F-4D97-AF65-F5344CB8AC3E}">
        <p14:creationId xmlns:p14="http://schemas.microsoft.com/office/powerpoint/2010/main" val="4035607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endParaRPr lang="en-US" sz="1200" baseline="0" dirty="0"/>
          </a:p>
        </p:txBody>
      </p:sp>
    </p:spTree>
    <p:extLst>
      <p:ext uri="{BB962C8B-B14F-4D97-AF65-F5344CB8AC3E}">
        <p14:creationId xmlns:p14="http://schemas.microsoft.com/office/powerpoint/2010/main" val="1472007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baseline="0"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5</a:t>
            </a:fld>
            <a:endParaRPr lang="en-US" dirty="0"/>
          </a:p>
        </p:txBody>
      </p:sp>
    </p:spTree>
    <p:extLst>
      <p:ext uri="{BB962C8B-B14F-4D97-AF65-F5344CB8AC3E}">
        <p14:creationId xmlns:p14="http://schemas.microsoft.com/office/powerpoint/2010/main" val="123337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6</a:t>
            </a:fld>
            <a:endParaRPr lang="en-US" dirty="0"/>
          </a:p>
        </p:txBody>
      </p:sp>
    </p:spTree>
    <p:extLst>
      <p:ext uri="{BB962C8B-B14F-4D97-AF65-F5344CB8AC3E}">
        <p14:creationId xmlns:p14="http://schemas.microsoft.com/office/powerpoint/2010/main" val="2462151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7</a:t>
            </a:fld>
            <a:endParaRPr lang="en-US" dirty="0"/>
          </a:p>
        </p:txBody>
      </p:sp>
    </p:spTree>
    <p:extLst>
      <p:ext uri="{BB962C8B-B14F-4D97-AF65-F5344CB8AC3E}">
        <p14:creationId xmlns:p14="http://schemas.microsoft.com/office/powerpoint/2010/main" val="1141051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8</a:t>
            </a:fld>
            <a:endParaRPr lang="en-US" dirty="0"/>
          </a:p>
        </p:txBody>
      </p:sp>
    </p:spTree>
    <p:extLst>
      <p:ext uri="{BB962C8B-B14F-4D97-AF65-F5344CB8AC3E}">
        <p14:creationId xmlns:p14="http://schemas.microsoft.com/office/powerpoint/2010/main" val="2657646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t>9</a:t>
            </a:fld>
            <a:endParaRPr lang="en-US" dirty="0"/>
          </a:p>
        </p:txBody>
      </p:sp>
    </p:spTree>
    <p:extLst>
      <p:ext uri="{BB962C8B-B14F-4D97-AF65-F5344CB8AC3E}">
        <p14:creationId xmlns:p14="http://schemas.microsoft.com/office/powerpoint/2010/main" val="33281246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733203"/>
            <a:ext cx="9144000" cy="6124797"/>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477000" y="1295400"/>
            <a:ext cx="901373" cy="901373"/>
          </a:xfrm>
          <a:prstGeom prst="ellipse">
            <a:avLst/>
          </a:prstGeom>
          <a:ln>
            <a:noFill/>
          </a:ln>
          <a:effectLst>
            <a:outerShdw blurRad="292100" dist="76200" dir="2700000" algn="tl" rotWithShape="0">
              <a:srgbClr val="333333">
                <a:alpha val="50000"/>
              </a:srgbClr>
            </a:outerShdw>
          </a:effectLst>
        </p:spPr>
      </p:pic>
      <p:pic>
        <p:nvPicPr>
          <p:cNvPr id="9" name="Picture 8"/>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5791200" y="1905000"/>
            <a:ext cx="1240461" cy="1240461"/>
          </a:xfrm>
          <a:prstGeom prst="ellipse">
            <a:avLst/>
          </a:prstGeom>
          <a:ln>
            <a:noFill/>
          </a:ln>
          <a:effectLst>
            <a:outerShdw blurRad="292100" dist="76200" dir="2700000" algn="tl" rotWithShape="0">
              <a:srgbClr val="333333">
                <a:alpha val="50000"/>
              </a:srgbClr>
            </a:outerShdw>
          </a:effectLst>
        </p:spPr>
      </p:pic>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05600" y="2209800"/>
            <a:ext cx="1828800" cy="1828800"/>
          </a:xfrm>
          <a:prstGeom prst="ellipse">
            <a:avLst/>
          </a:prstGeom>
          <a:ln>
            <a:noFill/>
          </a:ln>
          <a:effectLst>
            <a:outerShdw blurRad="292100" dist="76200" dir="2700000" algn="tl" rotWithShape="0">
              <a:srgbClr val="333333">
                <a:alpha val="50000"/>
              </a:srgbClr>
            </a:outerShdw>
          </a:effectLst>
        </p:spPr>
      </p:pic>
      <p:sp>
        <p:nvSpPr>
          <p:cNvPr id="2" name="Title 1"/>
          <p:cNvSpPr>
            <a:spLocks noGrp="1"/>
          </p:cNvSpPr>
          <p:nvPr>
            <p:ph type="ctrTitle"/>
          </p:nvPr>
        </p:nvSpPr>
        <p:spPr>
          <a:xfrm>
            <a:off x="381000" y="381001"/>
            <a:ext cx="7772400" cy="761999"/>
          </a:xfrm>
        </p:spPr>
        <p:txBody>
          <a:bodyPr anchor="t"/>
          <a:lstStyle>
            <a:lvl1pPr algn="l">
              <a:defRPr>
                <a:latin typeface="Georgia" pitchFamily="18"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439948" y="1219200"/>
            <a:ext cx="5275052" cy="1295400"/>
          </a:xfrm>
        </p:spPr>
        <p:txBody>
          <a:bodyPr>
            <a:normAutofit/>
          </a:bodyPr>
          <a:lstStyle>
            <a:lvl1pPr marL="0" indent="0" algn="l">
              <a:buNone/>
              <a:defRPr sz="1600" baseline="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a:t>
            </a:r>
          </a:p>
        </p:txBody>
      </p:sp>
      <p:sp>
        <p:nvSpPr>
          <p:cNvPr id="4" name="Date Placeholder 3"/>
          <p:cNvSpPr>
            <a:spLocks noGrp="1"/>
          </p:cNvSpPr>
          <p:nvPr>
            <p:ph type="dt" sz="half" idx="10"/>
          </p:nvPr>
        </p:nvSpPr>
        <p:spPr/>
        <p:txBody>
          <a:bodyPr/>
          <a:lstStyle/>
          <a:p>
            <a:fld id="{F922158D-428B-4987-8B28-745A2AFA1252}" type="datetimeFigureOut">
              <a:rPr lang="en-US" smtClean="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500"/>
                                  </p:stCondLst>
                                  <p:iterate type="lt">
                                    <p:tmPct val="5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1000"/>
                                  </p:stCondLst>
                                  <p:iterate type="lt">
                                    <p:tmPct val="5000"/>
                                  </p:iterate>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22158D-428B-4987-8B28-745A2AFA1252}" type="datetimeFigureOut">
              <a:rPr lang="en-US" smtClean="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dirty="0"/>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22158D-428B-4987-8B28-745A2AFA1252}" type="datetimeFigureOut">
              <a:rPr lang="en-US" smtClean="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dirty="0"/>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11/2/2017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9239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11/2/2017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6775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11/2/2017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671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4C7614-15A9-43A8-9E98-106A33ED6C41}" type="datetimeFigureOut">
              <a:rPr lang="en-US" smtClean="0">
                <a:solidFill>
                  <a:prstClr val="black">
                    <a:tint val="75000"/>
                  </a:prstClr>
                </a:solidFill>
              </a:rPr>
              <a:pPr/>
              <a:t>11/2/2017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1238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4C7614-15A9-43A8-9E98-106A33ED6C41}" type="datetimeFigureOut">
              <a:rPr lang="en-US" smtClean="0">
                <a:solidFill>
                  <a:prstClr val="black">
                    <a:tint val="75000"/>
                  </a:prstClr>
                </a:solidFill>
              </a:rPr>
              <a:pPr/>
              <a:t>11/2/2017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4627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4C7614-15A9-43A8-9E98-106A33ED6C41}" type="datetimeFigureOut">
              <a:rPr lang="en-US" smtClean="0">
                <a:solidFill>
                  <a:prstClr val="black">
                    <a:tint val="75000"/>
                  </a:prstClr>
                </a:solidFill>
              </a:rPr>
              <a:pPr/>
              <a:t>11/2/2017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8902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C7614-15A9-43A8-9E98-106A33ED6C41}" type="datetimeFigureOut">
              <a:rPr lang="en-US" smtClean="0">
                <a:solidFill>
                  <a:prstClr val="black">
                    <a:tint val="75000"/>
                  </a:prstClr>
                </a:solidFill>
              </a:rPr>
              <a:pPr/>
              <a:t>11/2/2017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548578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4C7614-15A9-43A8-9E98-106A33ED6C41}" type="datetimeFigureOut">
              <a:rPr lang="en-US" smtClean="0">
                <a:solidFill>
                  <a:prstClr val="black">
                    <a:tint val="75000"/>
                  </a:prstClr>
                </a:solidFill>
              </a:rPr>
              <a:pPr/>
              <a:t>11/2/2017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648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srcRect l="-92" t="50811" r="45394" b="-590"/>
          <a:stretch/>
        </p:blipFill>
        <p:spPr>
          <a:xfrm>
            <a:off x="-13648" y="0"/>
            <a:ext cx="9157648" cy="5582272"/>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85800" y="1066799"/>
            <a:ext cx="1979920" cy="2013807"/>
          </a:xfrm>
          <a:prstGeom prst="ellipse">
            <a:avLst/>
          </a:prstGeom>
          <a:ln>
            <a:noFill/>
          </a:ln>
          <a:effectLst>
            <a:outerShdw blurRad="292100" dist="139700" dir="2700000" algn="tl" rotWithShape="0">
              <a:srgbClr val="333333">
                <a:alpha val="65000"/>
              </a:srgbClr>
            </a:outerShdw>
          </a:effectLst>
        </p:spPr>
      </p:pic>
      <p:sp>
        <p:nvSpPr>
          <p:cNvPr id="2" name="Title 1"/>
          <p:cNvSpPr>
            <a:spLocks noGrp="1"/>
          </p:cNvSpPr>
          <p:nvPr>
            <p:ph type="title" hasCustomPrompt="1"/>
          </p:nvPr>
        </p:nvSpPr>
        <p:spPr>
          <a:xfrm>
            <a:off x="3768304" y="1905000"/>
            <a:ext cx="5105400" cy="1143001"/>
          </a:xfrm>
        </p:spPr>
        <p:txBody>
          <a:bodyPr anchor="b" anchorCtr="0">
            <a:normAutofit/>
          </a:bodyPr>
          <a:lstStyle>
            <a:lvl1pPr algn="l">
              <a:defRPr sz="3600" b="0" cap="none">
                <a:latin typeface="Georgia" pitchFamily="18" charset="0"/>
              </a:defRPr>
            </a:lvl1pPr>
          </a:lstStyle>
          <a:p>
            <a:r>
              <a:rPr lang="en-US" dirty="0"/>
              <a:t>Click to edit master title style</a:t>
            </a:r>
          </a:p>
        </p:txBody>
      </p:sp>
      <p:sp>
        <p:nvSpPr>
          <p:cNvPr id="3" name="Text Placeholder 2"/>
          <p:cNvSpPr>
            <a:spLocks noGrp="1"/>
          </p:cNvSpPr>
          <p:nvPr>
            <p:ph type="body" idx="1"/>
          </p:nvPr>
        </p:nvSpPr>
        <p:spPr>
          <a:xfrm>
            <a:off x="3810000" y="3048000"/>
            <a:ext cx="5105400" cy="1500187"/>
          </a:xfrm>
        </p:spPr>
        <p:txBody>
          <a:bodyPr anchor="t"/>
          <a:lstStyle>
            <a:lvl1pPr marL="0" indent="0">
              <a:buNone/>
              <a:defRPr sz="2000">
                <a:solidFill>
                  <a:schemeClr val="tx1"/>
                </a:solidFill>
                <a:latin typeface="Georgi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22158D-428B-4987-8B28-745A2AFA1252}" type="datetimeFigureOut">
              <a:rPr lang="en-US" smtClean="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4C7614-15A9-43A8-9E98-106A33ED6C41}" type="datetimeFigureOut">
              <a:rPr lang="en-US" smtClean="0">
                <a:solidFill>
                  <a:prstClr val="black">
                    <a:tint val="75000"/>
                  </a:prstClr>
                </a:solidFill>
              </a:rPr>
              <a:pPr/>
              <a:t>11/2/2017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8367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11/2/2017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3265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11/2/2017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4533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nchor="t">
            <a:normAutofit/>
          </a:bodyPr>
          <a:lstStyle>
            <a:lvl1pPr algn="l">
              <a:defRPr sz="2800">
                <a:latin typeface="Georgia" pitchFamily="18" charset="0"/>
              </a:defRPr>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marL="342900" indent="-342900">
              <a:lnSpc>
                <a:spcPct val="150000"/>
              </a:lnSpc>
              <a:spcBef>
                <a:spcPts val="0"/>
              </a:spcBef>
              <a:buSzPct val="130000"/>
              <a:buFont typeface="Arial" pitchFamily="34" charset="0"/>
              <a:buChar char="•"/>
              <a:defRPr sz="2000">
                <a:latin typeface="Georgia" pitchFamily="18" charset="0"/>
              </a:defRPr>
            </a:lvl1pPr>
            <a:lvl2pPr marL="571500" indent="-228600">
              <a:lnSpc>
                <a:spcPct val="150000"/>
              </a:lnSpc>
              <a:spcBef>
                <a:spcPts val="0"/>
              </a:spcBef>
              <a:buSzPct val="60000"/>
              <a:buFont typeface="Courier New" pitchFamily="49" charset="0"/>
              <a:buChar char="o"/>
              <a:defRPr sz="1800">
                <a:latin typeface="Georgia" pitchFamily="18" charset="0"/>
              </a:defRPr>
            </a:lvl2pPr>
            <a:lvl3pPr>
              <a:defRPr sz="2000">
                <a:latin typeface="Georgia" pitchFamily="18" charset="0"/>
              </a:defRPr>
            </a:lvl3pPr>
            <a:lvl4pPr>
              <a:defRPr sz="2000">
                <a:latin typeface="Georgia" pitchFamily="18" charset="0"/>
              </a:defRPr>
            </a:lvl4pPr>
            <a:lvl5pPr>
              <a:defRPr sz="2000">
                <a:latin typeface="Georgia"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22158D-428B-4987-8B28-745A2AFA1252}" type="datetimeFigureOut">
              <a:rPr lang="en-US" smtClean="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dirty="0"/>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22158D-428B-4987-8B28-745A2AFA1252}" type="datetimeFigureOut">
              <a:rPr lang="en-US" smtClean="0"/>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dirty="0"/>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22158D-428B-4987-8B28-745A2AFA1252}" type="datetimeFigureOut">
              <a:rPr lang="en-US" smtClean="0"/>
              <a:t>11/2/2017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15FC477-0A05-4F3E-8EE9-E015C9089D56}" type="slidenum">
              <a:rPr lang="en-US" smtClean="0"/>
              <a:t>‹#›</a:t>
            </a:fld>
            <a:endParaRPr lang="en-US" dirty="0"/>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8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22158D-428B-4987-8B28-745A2AFA1252}" type="datetimeFigureOut">
              <a:rPr lang="en-US" smtClean="0"/>
              <a:t>11/2/2017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15FC477-0A05-4F3E-8EE9-E015C9089D56}" type="slidenum">
              <a:rPr lang="en-US" smtClean="0"/>
              <a:t>‹#›</a:t>
            </a:fld>
            <a:endParaRPr lang="en-US" dirty="0"/>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2158D-428B-4987-8B28-745A2AFA1252}" type="datetimeFigureOut">
              <a:rPr lang="en-US" smtClean="0"/>
              <a:t>11/2/2017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15FC477-0A05-4F3E-8EE9-E015C9089D56}" type="slidenum">
              <a:rPr lang="en-US" smtClean="0"/>
              <a:t>‹#›</a:t>
            </a:fld>
            <a:endParaRPr lang="en-US" dirty="0"/>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7620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914400"/>
            <a:ext cx="5111750" cy="521176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752600"/>
            <a:ext cx="3008313" cy="4373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22158D-428B-4987-8B28-745A2AFA1252}" type="datetimeFigureOut">
              <a:rPr lang="en-US" smtClean="0"/>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dirty="0"/>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22158D-428B-4987-8B28-745A2AFA1252}" type="datetimeFigureOut">
              <a:rPr lang="en-US" smtClean="0"/>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dirty="0"/>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22158D-428B-4987-8B28-745A2AFA1252}" type="datetimeFigureOut">
              <a:rPr lang="en-US" smtClean="0"/>
              <a:t>11/2/2017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FC477-0A05-4F3E-8EE9-E015C9089D56}" type="slidenum">
              <a:rPr lang="en-US" smtClean="0"/>
              <a:t>‹#›</a:t>
            </a:fld>
            <a:endParaRPr lang="en-US" dirty="0"/>
          </a:p>
        </p:txBody>
      </p:sp>
      <p:pic>
        <p:nvPicPr>
          <p:cNvPr id="7" name="Picture 6"/>
          <p:cNvPicPr>
            <a:picLocks noChangeAspect="1"/>
          </p:cNvPicPr>
          <p:nvPr/>
        </p:nvPicPr>
        <p:blipFill rotWithShape="1">
          <a:blip r:embed="rId13" cstate="email">
            <a:extLst>
              <a:ext uri="{28A0092B-C50C-407E-A947-70E740481C1C}">
                <a14:useLocalDpi xmlns:a14="http://schemas.microsoft.com/office/drawing/2010/main"/>
              </a:ext>
            </a:extLst>
          </a:blip>
          <a:srcRect l="-144"/>
          <a:stretch/>
        </p:blipFill>
        <p:spPr>
          <a:xfrm>
            <a:off x="-13251" y="0"/>
            <a:ext cx="9157252" cy="6604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C7614-15A9-43A8-9E98-106A33ED6C41}" type="datetimeFigureOut">
              <a:rPr lang="en-US" smtClean="0">
                <a:solidFill>
                  <a:prstClr val="black">
                    <a:tint val="75000"/>
                  </a:prstClr>
                </a:solidFill>
              </a:rPr>
              <a:pPr/>
              <a:t>11/2/2017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5242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3.xml"/><Relationship Id="rId7" Type="http://schemas.openxmlformats.org/officeDocument/2006/relationships/image" Target="../media/image9.gi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notesSlide" Target="../notesSlides/notesSlide1.xml"/><Relationship Id="rId10" Type="http://schemas.openxmlformats.org/officeDocument/2006/relationships/image" Target="../media/image12.png"/><Relationship Id="rId4" Type="http://schemas.openxmlformats.org/officeDocument/2006/relationships/slideLayout" Target="../slideLayouts/slideLayout1.xml"/><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18.jpeg"/><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8.xml"/><Relationship Id="rId5" Type="http://schemas.openxmlformats.org/officeDocument/2006/relationships/image" Target="../media/image17.jpeg"/><Relationship Id="rId4" Type="http://schemas.openxmlformats.org/officeDocument/2006/relationships/hyperlink" Target="https://www.txabusehotline.org/Login/Default.aspx" TargetMode="External"/></Relationships>
</file>

<file path=ppt/slides/_rels/slide14.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18.jpeg"/><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8.jpeg"/><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18.xml"/><Relationship Id="rId1" Type="http://schemas.openxmlformats.org/officeDocument/2006/relationships/tags" Target="../tags/tag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openxmlformats.org/officeDocument/2006/relationships/hyperlink" Target="http://www.fakechecks.org/" TargetMode="External"/><Relationship Id="rId3" Type="http://schemas.openxmlformats.org/officeDocument/2006/relationships/slideLayout" Target="../slideLayouts/slideLayout3.xml"/><Relationship Id="rId7" Type="http://schemas.openxmlformats.org/officeDocument/2006/relationships/hyperlink" Target="https://www.bbb.org/scamtracker/us/" TargetMode="External"/><Relationship Id="rId12" Type="http://schemas.openxmlformats.org/officeDocument/2006/relationships/image" Target="../media/image14.jpe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hyperlink" Target="https://www.ic3.gov/preventiontips.aspx" TargetMode="External"/><Relationship Id="rId11" Type="http://schemas.openxmlformats.org/officeDocument/2006/relationships/hyperlink" Target="http://www.fincen.gov/" TargetMode="External"/><Relationship Id="rId5" Type="http://schemas.openxmlformats.org/officeDocument/2006/relationships/hyperlink" Target="http://www.ftc.gov/" TargetMode="External"/><Relationship Id="rId10" Type="http://schemas.openxmlformats.org/officeDocument/2006/relationships/hyperlink" Target="https://www.uscurrency.gov/" TargetMode="External"/><Relationship Id="rId4" Type="http://schemas.openxmlformats.org/officeDocument/2006/relationships/notesSlide" Target="../notesSlides/notesSlide3.xml"/><Relationship Id="rId9" Type="http://schemas.openxmlformats.org/officeDocument/2006/relationships/hyperlink" Target="https://postalinspectors.uspis.gov/"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8.jpeg"/><Relationship Id="rId5" Type="http://schemas.openxmlformats.org/officeDocument/2006/relationships/notesSlide" Target="../notesSlides/notesSlide9.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545757" y="381001"/>
            <a:ext cx="8001000" cy="761999"/>
          </a:xfrm>
        </p:spPr>
        <p:txBody>
          <a:bodyPr>
            <a:normAutofit/>
          </a:bodyPr>
          <a:lstStyle/>
          <a:p>
            <a:r>
              <a:rPr lang="en-US" sz="2400" b="1" dirty="0">
                <a:latin typeface="MS Gothic" panose="020B0609070205080204" pitchFamily="49" charset="-128"/>
                <a:ea typeface="MS Gothic" panose="020B0609070205080204" pitchFamily="49" charset="-128"/>
              </a:rPr>
              <a:t>Fraud and Elder Exploitation Prevention</a:t>
            </a:r>
          </a:p>
        </p:txBody>
      </p:sp>
      <p:sp>
        <p:nvSpPr>
          <p:cNvPr id="3" name="Subtitle 2"/>
          <p:cNvSpPr>
            <a:spLocks noGrp="1"/>
          </p:cNvSpPr>
          <p:nvPr>
            <p:ph type="subTitle" idx="1"/>
            <p:custDataLst>
              <p:tags r:id="rId3"/>
            </p:custDataLst>
          </p:nvPr>
        </p:nvSpPr>
        <p:spPr>
          <a:xfrm>
            <a:off x="228600" y="5867400"/>
            <a:ext cx="5275052" cy="685800"/>
          </a:xfrm>
        </p:spPr>
        <p:txBody>
          <a:bodyPr>
            <a:normAutofit/>
          </a:bodyPr>
          <a:lstStyle/>
          <a:p>
            <a:r>
              <a:rPr lang="en-US" sz="1400" b="1" dirty="0">
                <a:latin typeface="MS Gothic" panose="020B0609070205080204" pitchFamily="49" charset="-128"/>
                <a:ea typeface="MS Gothic" panose="020B0609070205080204" pitchFamily="49" charset="-128"/>
              </a:rPr>
              <a:t>Michelle Coward, CUERME, BSACS, CUCE</a:t>
            </a:r>
          </a:p>
          <a:p>
            <a:r>
              <a:rPr lang="en-US" sz="1400" b="1" dirty="0">
                <a:latin typeface="MS Gothic" panose="020B0609070205080204" pitchFamily="49" charset="-128"/>
                <a:ea typeface="MS Gothic" panose="020B0609070205080204" pitchFamily="49" charset="-128"/>
              </a:rPr>
              <a:t>11/3/2017</a:t>
            </a:r>
          </a:p>
        </p:txBody>
      </p:sp>
      <p:pic>
        <p:nvPicPr>
          <p:cNvPr id="4" name="Picture 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876800" y="5486400"/>
            <a:ext cx="3945937" cy="1066800"/>
          </a:xfrm>
          <a:prstGeom prst="rect">
            <a:avLst/>
          </a:prstGeom>
        </p:spPr>
      </p:pic>
      <p:pic>
        <p:nvPicPr>
          <p:cNvPr id="1026" name="Picture 2" descr="C:\WINDOWS\TEMP\MCOWARD\Temporary Internet Files\Content.IE5\5EGZMA34\blockpage[1].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Connector 4"/>
          <p:cNvSpPr/>
          <p:nvPr/>
        </p:nvSpPr>
        <p:spPr>
          <a:xfrm>
            <a:off x="6705600" y="2195512"/>
            <a:ext cx="1828800" cy="1828800"/>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2" name="Picture 8"/>
          <p:cNvPicPr>
            <a:picLocks noChangeAspect="1" noChangeArrowheads="1"/>
          </p:cNvPicPr>
          <p:nvPr/>
        </p:nvPicPr>
        <p:blipFill rotWithShape="1">
          <a:blip r:embed="rId8" cstate="email">
            <a:extLst>
              <a:ext uri="{28A0092B-C50C-407E-A947-70E740481C1C}">
                <a14:useLocalDpi xmlns:a14="http://schemas.microsoft.com/office/drawing/2010/main" val="0"/>
              </a:ext>
            </a:extLst>
          </a:blip>
          <a:srcRect/>
          <a:stretch/>
        </p:blipFill>
        <p:spPr bwMode="auto">
          <a:xfrm>
            <a:off x="1528027" y="1563757"/>
            <a:ext cx="1338099" cy="986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5"/>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638800" y="1947865"/>
            <a:ext cx="1429086" cy="1204912"/>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6"/>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6353343" y="1300161"/>
            <a:ext cx="1138148" cy="866775"/>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4"/>
          <p:cNvPicPr>
            <a:picLocks noChangeAspect="1" noChangeArrowheads="1"/>
          </p:cNvPicPr>
          <p:nvPr/>
        </p:nvPicPr>
        <p:blipFill rotWithShape="1">
          <a:blip r:embed="rId11" cstate="email">
            <a:duotone>
              <a:schemeClr val="accent4">
                <a:shade val="45000"/>
                <a:satMod val="135000"/>
              </a:schemeClr>
              <a:prstClr val="white"/>
            </a:duotone>
            <a:extLst>
              <a:ext uri="{28A0092B-C50C-407E-A947-70E740481C1C}">
                <a14:useLocalDpi xmlns:a14="http://schemas.microsoft.com/office/drawing/2010/main" val="0"/>
              </a:ext>
            </a:extLst>
          </a:blip>
          <a:srcRect l="-524" t="-8475"/>
          <a:stretch/>
        </p:blipFill>
        <p:spPr bwMode="auto">
          <a:xfrm>
            <a:off x="6705600" y="2209800"/>
            <a:ext cx="1828800" cy="1828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914400"/>
            <a:ext cx="5410200" cy="914400"/>
          </a:xfrm>
        </p:spPr>
        <p:txBody>
          <a:bodyPr>
            <a:normAutofit/>
          </a:bodyPr>
          <a:lstStyle/>
          <a:p>
            <a:r>
              <a:rPr lang="en-US" dirty="0">
                <a:solidFill>
                  <a:schemeClr val="bg2">
                    <a:lumMod val="10000"/>
                  </a:schemeClr>
                </a:solidFill>
              </a:rPr>
              <a:t>Reporting Fraud - Ideas</a:t>
            </a:r>
          </a:p>
        </p:txBody>
      </p:sp>
      <p:sp>
        <p:nvSpPr>
          <p:cNvPr id="3" name="Content Placeholder 2"/>
          <p:cNvSpPr>
            <a:spLocks noGrp="1"/>
          </p:cNvSpPr>
          <p:nvPr>
            <p:ph idx="1"/>
            <p:custDataLst>
              <p:tags r:id="rId3"/>
            </p:custDataLst>
          </p:nvPr>
        </p:nvSpPr>
        <p:spPr>
          <a:xfrm>
            <a:off x="457200" y="1828800"/>
            <a:ext cx="8001000" cy="4724400"/>
          </a:xfrm>
        </p:spPr>
        <p:txBody>
          <a:bodyPr>
            <a:normAutofit fontScale="85000" lnSpcReduction="10000"/>
          </a:bodyPr>
          <a:lstStyle/>
          <a:p>
            <a:r>
              <a:rPr lang="en-US" dirty="0"/>
              <a:t>Again…not legal advice.</a:t>
            </a:r>
          </a:p>
          <a:p>
            <a:r>
              <a:rPr lang="en-US" dirty="0"/>
              <a:t>Follow your established policies and procedures when reporting to law enforcement.</a:t>
            </a:r>
          </a:p>
          <a:p>
            <a:r>
              <a:rPr lang="en-US" dirty="0"/>
              <a:t>Your CU’s legal counsel can create an authorization form that the member can sign to give permission for information sharing.</a:t>
            </a:r>
          </a:p>
          <a:p>
            <a:r>
              <a:rPr lang="en-US" dirty="0"/>
              <a:t>Hand out business cards to LEOs to help facilitate communication.</a:t>
            </a:r>
          </a:p>
          <a:p>
            <a:r>
              <a:rPr lang="en-US" dirty="0"/>
              <a:t>Have a designated law enforcement liaison who is familiar with the privacy rules and corporate information sharing policy so LEOs have a contact at your credit union.</a:t>
            </a:r>
          </a:p>
          <a:p>
            <a:r>
              <a:rPr lang="en-US" dirty="0"/>
              <a:t>Participate is local fraud networks to learn about regional frauds.</a:t>
            </a:r>
          </a:p>
          <a:p>
            <a:pPr lvl="1"/>
            <a:r>
              <a:rPr lang="en-US" dirty="0"/>
              <a:t>Get to know local fraud fighters in your area at other FIs</a:t>
            </a:r>
          </a:p>
          <a:p>
            <a:r>
              <a:rPr lang="en-US" dirty="0"/>
              <a:t>Reporting via SAR may be applicable depending on the circumstances.</a:t>
            </a:r>
          </a:p>
          <a:p>
            <a:endParaRPr lang="en-US" dirty="0"/>
          </a:p>
          <a:p>
            <a:endParaRPr lang="en-US" dirty="0"/>
          </a:p>
          <a:p>
            <a:endParaRPr lang="en-US" dirty="0"/>
          </a:p>
          <a:p>
            <a:endParaRPr lang="en-US" dirty="0"/>
          </a:p>
        </p:txBody>
      </p:sp>
      <p:grpSp>
        <p:nvGrpSpPr>
          <p:cNvPr id="7" name="Group 6"/>
          <p:cNvGrpSpPr/>
          <p:nvPr/>
        </p:nvGrpSpPr>
        <p:grpSpPr>
          <a:xfrm>
            <a:off x="7660297" y="0"/>
            <a:ext cx="1471346" cy="2235200"/>
            <a:chOff x="6730389" y="1816442"/>
            <a:chExt cx="1471346" cy="2235200"/>
          </a:xfrm>
        </p:grpSpPr>
        <p:sp>
          <p:nvSpPr>
            <p:cNvPr id="8" name="Round Same Side Corner Rectangle 7"/>
            <p:cNvSpPr/>
            <p:nvPr/>
          </p:nvSpPr>
          <p:spPr>
            <a:xfrm rot="10800000">
              <a:off x="6730389" y="1816442"/>
              <a:ext cx="1471346" cy="2235200"/>
            </a:xfrm>
            <a:prstGeom prst="round2SameRect">
              <a:avLst>
                <a:gd name="adj1" fmla="val 10500"/>
                <a:gd name="adj2" fmla="val 0"/>
              </a:avLst>
            </a:prstGeom>
          </p:spPr>
          <p:style>
            <a:lnRef idx="0">
              <a:schemeClr val="lt1">
                <a:hueOff val="0"/>
                <a:satOff val="0"/>
                <a:lumOff val="0"/>
                <a:alphaOff val="0"/>
              </a:schemeClr>
            </a:lnRef>
            <a:fillRef idx="3">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sp>
        <p:sp>
          <p:nvSpPr>
            <p:cNvPr id="9" name="Round Same Side Corner Rectangle 4"/>
            <p:cNvSpPr/>
            <p:nvPr/>
          </p:nvSpPr>
          <p:spPr>
            <a:xfrm rot="21600000">
              <a:off x="6775638" y="1828799"/>
              <a:ext cx="1380848" cy="21899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3152" tIns="274320" rIns="73152" bIns="156464" numCol="1" spcCol="1270" anchor="t" anchorCtr="0">
              <a:noAutofit/>
            </a:bodyPr>
            <a:lstStyle/>
            <a:p>
              <a:pPr lvl="0" algn="ctr" defTabSz="977900">
                <a:lnSpc>
                  <a:spcPct val="90000"/>
                </a:lnSpc>
                <a:spcBef>
                  <a:spcPct val="0"/>
                </a:spcBef>
                <a:spcAft>
                  <a:spcPct val="35000"/>
                </a:spcAft>
              </a:pPr>
              <a:r>
                <a:rPr lang="en-US" sz="2200" b="1" kern="1200" dirty="0">
                  <a:latin typeface="Corbel" pitchFamily="34" charset="0"/>
                </a:rPr>
                <a:t>Scam Signs</a:t>
              </a:r>
            </a:p>
          </p:txBody>
        </p:sp>
      </p:grpSp>
      <p:sp>
        <p:nvSpPr>
          <p:cNvPr id="10" name="Rounded Rectangle 9"/>
          <p:cNvSpPr/>
          <p:nvPr/>
        </p:nvSpPr>
        <p:spPr>
          <a:xfrm>
            <a:off x="7703607" y="906437"/>
            <a:ext cx="1399032" cy="1298448"/>
          </a:xfrm>
          <a:prstGeom prst="roundRect">
            <a:avLst>
              <a:gd name="adj" fmla="val 10000"/>
            </a:avLst>
          </a:prstGeom>
          <a:blipFill dpi="0" rotWithShape="0">
            <a:blip r:embed="rId5"/>
            <a:srcRect/>
            <a:tile tx="889000" ty="0" sx="90000" sy="90000" flip="none" algn="r"/>
          </a:blipFill>
        </p:spPr>
        <p:style>
          <a:lnRef idx="0">
            <a:schemeClr val="lt1">
              <a:hueOff val="0"/>
              <a:satOff val="0"/>
              <a:lumOff val="0"/>
              <a:alphaOff val="0"/>
            </a:schemeClr>
          </a:lnRef>
          <a:fillRef idx="1">
            <a:scrgbClr r="0" g="0" b="0"/>
          </a:fillRef>
          <a:effectRef idx="2">
            <a:schemeClr val="accent2">
              <a:tint val="50000"/>
              <a:hueOff val="5002875"/>
              <a:satOff val="-4473"/>
              <a:lumOff val="13"/>
              <a:alphaOff val="0"/>
            </a:schemeClr>
          </a:effectRef>
          <a:fontRef idx="minor">
            <a:schemeClr val="lt1">
              <a:hueOff val="0"/>
              <a:satOff val="0"/>
              <a:lumOff val="0"/>
              <a:alphaOff val="0"/>
            </a:schemeClr>
          </a:fontRef>
        </p:style>
      </p:sp>
    </p:spTree>
    <p:custDataLst>
      <p:tags r:id="rId1"/>
    </p:custDataLst>
    <p:extLst>
      <p:ext uri="{BB962C8B-B14F-4D97-AF65-F5344CB8AC3E}">
        <p14:creationId xmlns:p14="http://schemas.microsoft.com/office/powerpoint/2010/main" val="40039597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832338"/>
            <a:ext cx="7151077" cy="5720862"/>
          </a:xfrm>
          <a:prstGeom prst="rect">
            <a:avLst/>
          </a:prstGeom>
        </p:spPr>
      </p:pic>
    </p:spTree>
    <p:extLst>
      <p:ext uri="{BB962C8B-B14F-4D97-AF65-F5344CB8AC3E}">
        <p14:creationId xmlns:p14="http://schemas.microsoft.com/office/powerpoint/2010/main" val="2748832511"/>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Elder Fraud &amp; Financial Exploitation</a:t>
            </a:r>
          </a:p>
        </p:txBody>
      </p:sp>
      <p:sp>
        <p:nvSpPr>
          <p:cNvPr id="5" name="Content Placeholder 4"/>
          <p:cNvSpPr>
            <a:spLocks noGrp="1"/>
          </p:cNvSpPr>
          <p:nvPr>
            <p:ph idx="1"/>
          </p:nvPr>
        </p:nvSpPr>
        <p:spPr>
          <a:xfrm>
            <a:off x="457200" y="1524000"/>
            <a:ext cx="7391400" cy="4602163"/>
          </a:xfrm>
        </p:spPr>
        <p:txBody>
          <a:bodyPr>
            <a:normAutofit fontScale="77500" lnSpcReduction="20000"/>
          </a:bodyPr>
          <a:lstStyle/>
          <a:p>
            <a:pPr>
              <a:lnSpc>
                <a:spcPct val="150000"/>
              </a:lnSpc>
            </a:pPr>
            <a:r>
              <a:rPr lang="en-US" b="1" i="1" dirty="0"/>
              <a:t>“Grandparent” Scam</a:t>
            </a:r>
            <a:r>
              <a:rPr lang="en-US" dirty="0"/>
              <a:t> – A fraudster contacts a senior citizen claiming to be a grandchild who is in trouble (jail in México, overseas or just in trouble domestically). Fraudster asks for wired funds or funds to be purchased in a stored value card.  Sometimes fraudsters block the grandchild’s phone to prevent contact. </a:t>
            </a:r>
          </a:p>
          <a:p>
            <a:pPr>
              <a:lnSpc>
                <a:spcPct val="150000"/>
              </a:lnSpc>
            </a:pPr>
            <a:r>
              <a:rPr lang="en-US" b="1" i="1" dirty="0"/>
              <a:t>Government Benefit Scams</a:t>
            </a:r>
            <a:r>
              <a:rPr lang="en-US" dirty="0"/>
              <a:t> – Fraudster contacts a senior citizen asking for personal information to update or send new cards for Medicare, Medicaid, SSI, Etc. </a:t>
            </a:r>
          </a:p>
          <a:p>
            <a:pPr>
              <a:lnSpc>
                <a:spcPct val="150000"/>
              </a:lnSpc>
            </a:pPr>
            <a:r>
              <a:rPr lang="en-US" b="1" i="1" dirty="0"/>
              <a:t>Jury Duty Scam</a:t>
            </a:r>
            <a:r>
              <a:rPr lang="en-US" dirty="0"/>
              <a:t> – Elder may not be aware of the age 70 exemption.</a:t>
            </a:r>
          </a:p>
          <a:p>
            <a:r>
              <a:rPr lang="en-US" b="1" i="1" dirty="0"/>
              <a:t>Elder Financial Exploitation</a:t>
            </a:r>
            <a:r>
              <a:rPr lang="en-US" dirty="0"/>
              <a:t> – “…a fast-growing form of abuse of seniors and adults with disabilities” where these vulnerable adults have their funds misappropriated by “trusted persons…such as”* family members, caretakers, neighbors, friends and acquaintances, attorneys, pastors, doctors/nurses or financial institution employees. </a:t>
            </a:r>
            <a:r>
              <a:rPr lang="en-US" u="sng" dirty="0"/>
              <a:t>90% unreported!</a:t>
            </a:r>
          </a:p>
          <a:p>
            <a:pPr>
              <a:lnSpc>
                <a:spcPct val="150000"/>
              </a:lnSpc>
            </a:pPr>
            <a:endParaRPr lang="en-US" dirty="0"/>
          </a:p>
          <a:p>
            <a:pPr>
              <a:lnSpc>
                <a:spcPct val="150000"/>
              </a:lnSpc>
            </a:pPr>
            <a:endParaRPr lang="en-US" dirty="0"/>
          </a:p>
          <a:p>
            <a:pPr>
              <a:lnSpc>
                <a:spcPct val="150000"/>
              </a:lnSpc>
            </a:pPr>
            <a:endParaRPr lang="en-US" dirty="0"/>
          </a:p>
        </p:txBody>
      </p:sp>
      <p:sp>
        <p:nvSpPr>
          <p:cNvPr id="9" name="Round Same Side Corner Rectangle 4"/>
          <p:cNvSpPr/>
          <p:nvPr/>
        </p:nvSpPr>
        <p:spPr>
          <a:xfrm>
            <a:off x="7707855" y="0"/>
            <a:ext cx="1380848" cy="21899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3152" tIns="274320" rIns="73152" bIns="142240" numCol="1" spcCol="1270" anchor="t" anchorCtr="0">
            <a:noAutofit/>
          </a:bodyPr>
          <a:lstStyle/>
          <a:p>
            <a:pPr lvl="0" algn="ctr" defTabSz="889000">
              <a:lnSpc>
                <a:spcPct val="90000"/>
              </a:lnSpc>
              <a:spcBef>
                <a:spcPct val="0"/>
              </a:spcBef>
              <a:spcAft>
                <a:spcPct val="35000"/>
              </a:spcAft>
            </a:pPr>
            <a:r>
              <a:rPr lang="en-US" sz="2000" b="1" kern="1200" dirty="0">
                <a:latin typeface="Corbel" pitchFamily="34" charset="0"/>
              </a:rPr>
              <a:t>Scam Types</a:t>
            </a:r>
          </a:p>
        </p:txBody>
      </p:sp>
      <p:sp>
        <p:nvSpPr>
          <p:cNvPr id="14" name="Round Same Side Corner Rectangle 13"/>
          <p:cNvSpPr/>
          <p:nvPr/>
        </p:nvSpPr>
        <p:spPr>
          <a:xfrm rot="10800000">
            <a:off x="7662606" y="0"/>
            <a:ext cx="1471346" cy="2235200"/>
          </a:xfrm>
          <a:prstGeom prst="round2SameRect">
            <a:avLst>
              <a:gd name="adj1" fmla="val 10500"/>
              <a:gd name="adj2" fmla="val 0"/>
            </a:avLst>
          </a:prstGeom>
        </p:spPr>
        <p:style>
          <a:lnRef idx="0">
            <a:schemeClr val="lt1">
              <a:hueOff val="0"/>
              <a:satOff val="0"/>
              <a:lumOff val="0"/>
              <a:alphaOff val="0"/>
            </a:schemeClr>
          </a:lnRef>
          <a:fillRef idx="3">
            <a:schemeClr val="accent2">
              <a:hueOff val="3511139"/>
              <a:satOff val="-4379"/>
              <a:lumOff val="1030"/>
              <a:alphaOff val="0"/>
            </a:schemeClr>
          </a:fillRef>
          <a:effectRef idx="2">
            <a:schemeClr val="accent2">
              <a:hueOff val="3511139"/>
              <a:satOff val="-4379"/>
              <a:lumOff val="1030"/>
              <a:alphaOff val="0"/>
            </a:schemeClr>
          </a:effectRef>
          <a:fontRef idx="minor">
            <a:schemeClr val="lt1"/>
          </a:fontRef>
        </p:style>
      </p:sp>
      <p:sp>
        <p:nvSpPr>
          <p:cNvPr id="15" name="Rounded Rectangle 14"/>
          <p:cNvSpPr/>
          <p:nvPr/>
        </p:nvSpPr>
        <p:spPr>
          <a:xfrm>
            <a:off x="7703279" y="914400"/>
            <a:ext cx="1399032" cy="1298448"/>
          </a:xfrm>
          <a:prstGeom prst="roundRect">
            <a:avLst>
              <a:gd name="adj" fmla="val 10000"/>
            </a:avLst>
          </a:prstGeom>
          <a:blipFill dpi="0" rotWithShape="0">
            <a:blip r:embed="rId4"/>
            <a:srcRect/>
            <a:tile tx="0" ty="0" sx="60000" sy="60000" flip="none" algn="ctr"/>
          </a:blipFill>
        </p:spPr>
        <p:style>
          <a:lnRef idx="0">
            <a:schemeClr val="lt1">
              <a:hueOff val="0"/>
              <a:satOff val="0"/>
              <a:lumOff val="0"/>
              <a:alphaOff val="0"/>
            </a:schemeClr>
          </a:lnRef>
          <a:fillRef idx="1">
            <a:scrgbClr r="0" g="0" b="0"/>
          </a:fillRef>
          <a:effectRef idx="2">
            <a:schemeClr val="accent2">
              <a:tint val="50000"/>
              <a:hueOff val="3752156"/>
              <a:satOff val="-3355"/>
              <a:lumOff val="10"/>
              <a:alphaOff val="0"/>
            </a:schemeClr>
          </a:effectRef>
          <a:fontRef idx="minor">
            <a:schemeClr val="lt1">
              <a:hueOff val="0"/>
              <a:satOff val="0"/>
              <a:lumOff val="0"/>
              <a:alphaOff val="0"/>
            </a:schemeClr>
          </a:fontRef>
        </p:style>
      </p:sp>
      <p:sp>
        <p:nvSpPr>
          <p:cNvPr id="21" name="Round Same Side Corner Rectangle 4"/>
          <p:cNvSpPr/>
          <p:nvPr/>
        </p:nvSpPr>
        <p:spPr>
          <a:xfrm>
            <a:off x="7698024" y="-208751"/>
            <a:ext cx="1380848" cy="21899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3152" tIns="274320" rIns="73152" bIns="142240" numCol="1" spcCol="1270" anchor="t" anchorCtr="0">
            <a:noAutofit/>
          </a:bodyPr>
          <a:lstStyle/>
          <a:p>
            <a:pPr lvl="0" algn="ctr" defTabSz="889000">
              <a:lnSpc>
                <a:spcPct val="90000"/>
              </a:lnSpc>
              <a:spcBef>
                <a:spcPct val="0"/>
              </a:spcBef>
              <a:spcAft>
                <a:spcPct val="35000"/>
              </a:spcAft>
            </a:pPr>
            <a:r>
              <a:rPr lang="en-US" b="1" kern="1200" dirty="0">
                <a:latin typeface="Corbel" pitchFamily="34" charset="0"/>
              </a:rPr>
              <a:t>Elder Financial Exploitation </a:t>
            </a:r>
          </a:p>
        </p:txBody>
      </p:sp>
      <p:sp>
        <p:nvSpPr>
          <p:cNvPr id="3" name="TextBox 2"/>
          <p:cNvSpPr txBox="1"/>
          <p:nvPr/>
        </p:nvSpPr>
        <p:spPr>
          <a:xfrm>
            <a:off x="445477" y="6366431"/>
            <a:ext cx="3228769" cy="230832"/>
          </a:xfrm>
          <a:prstGeom prst="rect">
            <a:avLst/>
          </a:prstGeom>
          <a:noFill/>
        </p:spPr>
        <p:txBody>
          <a:bodyPr wrap="none" rtlCol="0">
            <a:spAutoFit/>
          </a:bodyPr>
          <a:lstStyle/>
          <a:p>
            <a:r>
              <a:rPr lang="en-US" sz="900" dirty="0"/>
              <a:t>*http://www.napsa-now.org/policy-advocacy/exploitation/</a:t>
            </a:r>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t>Elder Fraud &amp; Financial Exploitation (Cont’d)</a:t>
            </a:r>
          </a:p>
        </p:txBody>
      </p:sp>
      <p:sp>
        <p:nvSpPr>
          <p:cNvPr id="5" name="Content Placeholder 4"/>
          <p:cNvSpPr>
            <a:spLocks noGrp="1"/>
          </p:cNvSpPr>
          <p:nvPr>
            <p:ph idx="1"/>
          </p:nvPr>
        </p:nvSpPr>
        <p:spPr>
          <a:xfrm>
            <a:off x="457200" y="1524000"/>
            <a:ext cx="7391400" cy="4602163"/>
          </a:xfrm>
        </p:spPr>
        <p:txBody>
          <a:bodyPr>
            <a:normAutofit fontScale="92500" lnSpcReduction="20000"/>
          </a:bodyPr>
          <a:lstStyle/>
          <a:p>
            <a:pPr marL="0" indent="0">
              <a:lnSpc>
                <a:spcPct val="150000"/>
              </a:lnSpc>
              <a:buNone/>
            </a:pPr>
            <a:r>
              <a:rPr lang="en-US" dirty="0"/>
              <a:t>Report suspected elder/disabled financial exploitation to the Department of Aging and Disability Services – Adult Protective Services (APS)</a:t>
            </a:r>
          </a:p>
          <a:p>
            <a:r>
              <a:rPr lang="en-US" dirty="0"/>
              <a:t>Call the Texas Abuse Hotline at 1-800-252-5400 or report online at </a:t>
            </a:r>
            <a:r>
              <a:rPr lang="en-US" dirty="0">
                <a:hlinkClick r:id="rId4"/>
              </a:rPr>
              <a:t>https://www.txabusehotline.org/Login/Default.aspx</a:t>
            </a:r>
            <a:r>
              <a:rPr lang="en-US" dirty="0"/>
              <a:t> </a:t>
            </a:r>
          </a:p>
          <a:p>
            <a:pPr lvl="1"/>
            <a:r>
              <a:rPr lang="en-US" dirty="0"/>
              <a:t>Be sure to capture the confirmation number to prove reporting</a:t>
            </a:r>
          </a:p>
          <a:p>
            <a:pPr lvl="1"/>
            <a:r>
              <a:rPr lang="en-US" dirty="0"/>
              <a:t>APS does not tell suspects who reported (but they may guess)</a:t>
            </a:r>
          </a:p>
          <a:p>
            <a:r>
              <a:rPr lang="en-US" dirty="0"/>
              <a:t>1-800-458-9858 to report regarding nursing or assisted living facilities</a:t>
            </a:r>
          </a:p>
          <a:p>
            <a:r>
              <a:rPr lang="en-US" dirty="0"/>
              <a:t>Follow your existing procedures on discussing member activity with a caseworker.</a:t>
            </a:r>
          </a:p>
          <a:p>
            <a:r>
              <a:rPr lang="en-US" dirty="0"/>
              <a:t>Remember: Since 9/1/2017, </a:t>
            </a:r>
            <a:r>
              <a:rPr lang="en-US" b="1" dirty="0"/>
              <a:t>5 business days</a:t>
            </a:r>
            <a:r>
              <a:rPr lang="en-US" dirty="0"/>
              <a:t> to report!</a:t>
            </a:r>
          </a:p>
          <a:p>
            <a:pPr>
              <a:lnSpc>
                <a:spcPct val="150000"/>
              </a:lnSpc>
            </a:pPr>
            <a:endParaRPr lang="en-US" dirty="0"/>
          </a:p>
          <a:p>
            <a:pPr>
              <a:lnSpc>
                <a:spcPct val="150000"/>
              </a:lnSpc>
            </a:pPr>
            <a:endParaRPr lang="en-US" dirty="0"/>
          </a:p>
        </p:txBody>
      </p:sp>
      <p:sp>
        <p:nvSpPr>
          <p:cNvPr id="9" name="Round Same Side Corner Rectangle 4"/>
          <p:cNvSpPr/>
          <p:nvPr/>
        </p:nvSpPr>
        <p:spPr>
          <a:xfrm>
            <a:off x="7707855" y="0"/>
            <a:ext cx="1380848" cy="21899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3152" tIns="274320" rIns="73152" bIns="142240" numCol="1" spcCol="1270" anchor="t" anchorCtr="0">
            <a:noAutofit/>
          </a:bodyPr>
          <a:lstStyle/>
          <a:p>
            <a:pPr lvl="0" algn="ctr" defTabSz="889000">
              <a:lnSpc>
                <a:spcPct val="90000"/>
              </a:lnSpc>
              <a:spcBef>
                <a:spcPct val="0"/>
              </a:spcBef>
              <a:spcAft>
                <a:spcPct val="35000"/>
              </a:spcAft>
            </a:pPr>
            <a:r>
              <a:rPr lang="en-US" sz="2000" b="1" kern="1200" dirty="0">
                <a:latin typeface="Corbel" pitchFamily="34" charset="0"/>
              </a:rPr>
              <a:t>Scam Types</a:t>
            </a:r>
          </a:p>
        </p:txBody>
      </p:sp>
      <p:sp>
        <p:nvSpPr>
          <p:cNvPr id="14" name="Round Same Side Corner Rectangle 13"/>
          <p:cNvSpPr/>
          <p:nvPr/>
        </p:nvSpPr>
        <p:spPr>
          <a:xfrm rot="10800000">
            <a:off x="7662606" y="0"/>
            <a:ext cx="1471346" cy="2235200"/>
          </a:xfrm>
          <a:prstGeom prst="round2SameRect">
            <a:avLst>
              <a:gd name="adj1" fmla="val 10500"/>
              <a:gd name="adj2" fmla="val 0"/>
            </a:avLst>
          </a:prstGeom>
        </p:spPr>
        <p:style>
          <a:lnRef idx="0">
            <a:schemeClr val="lt1">
              <a:hueOff val="0"/>
              <a:satOff val="0"/>
              <a:lumOff val="0"/>
              <a:alphaOff val="0"/>
            </a:schemeClr>
          </a:lnRef>
          <a:fillRef idx="3">
            <a:schemeClr val="accent2">
              <a:hueOff val="3511139"/>
              <a:satOff val="-4379"/>
              <a:lumOff val="1030"/>
              <a:alphaOff val="0"/>
            </a:schemeClr>
          </a:fillRef>
          <a:effectRef idx="2">
            <a:schemeClr val="accent2">
              <a:hueOff val="3511139"/>
              <a:satOff val="-4379"/>
              <a:lumOff val="1030"/>
              <a:alphaOff val="0"/>
            </a:schemeClr>
          </a:effectRef>
          <a:fontRef idx="minor">
            <a:schemeClr val="lt1"/>
          </a:fontRef>
        </p:style>
      </p:sp>
      <p:sp>
        <p:nvSpPr>
          <p:cNvPr id="15" name="Rounded Rectangle 14"/>
          <p:cNvSpPr/>
          <p:nvPr/>
        </p:nvSpPr>
        <p:spPr>
          <a:xfrm>
            <a:off x="7703279" y="914400"/>
            <a:ext cx="1399032" cy="1298448"/>
          </a:xfrm>
          <a:prstGeom prst="roundRect">
            <a:avLst>
              <a:gd name="adj" fmla="val 10000"/>
            </a:avLst>
          </a:prstGeom>
          <a:blipFill dpi="0" rotWithShape="0">
            <a:blip r:embed="rId5"/>
            <a:srcRect/>
            <a:tile tx="0" ty="0" sx="60000" sy="60000" flip="none" algn="ctr"/>
          </a:blipFill>
        </p:spPr>
        <p:style>
          <a:lnRef idx="0">
            <a:schemeClr val="lt1">
              <a:hueOff val="0"/>
              <a:satOff val="0"/>
              <a:lumOff val="0"/>
              <a:alphaOff val="0"/>
            </a:schemeClr>
          </a:lnRef>
          <a:fillRef idx="1">
            <a:scrgbClr r="0" g="0" b="0"/>
          </a:fillRef>
          <a:effectRef idx="2">
            <a:schemeClr val="accent2">
              <a:tint val="50000"/>
              <a:hueOff val="3752156"/>
              <a:satOff val="-3355"/>
              <a:lumOff val="10"/>
              <a:alphaOff val="0"/>
            </a:schemeClr>
          </a:effectRef>
          <a:fontRef idx="minor">
            <a:schemeClr val="lt1">
              <a:hueOff val="0"/>
              <a:satOff val="0"/>
              <a:lumOff val="0"/>
              <a:alphaOff val="0"/>
            </a:schemeClr>
          </a:fontRef>
        </p:style>
      </p:sp>
      <p:sp>
        <p:nvSpPr>
          <p:cNvPr id="21" name="Round Same Side Corner Rectangle 4"/>
          <p:cNvSpPr/>
          <p:nvPr/>
        </p:nvSpPr>
        <p:spPr>
          <a:xfrm>
            <a:off x="7698024" y="-208751"/>
            <a:ext cx="1380848" cy="21899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3152" tIns="274320" rIns="73152" bIns="142240" numCol="1" spcCol="1270" anchor="t" anchorCtr="0">
            <a:noAutofit/>
          </a:bodyPr>
          <a:lstStyle/>
          <a:p>
            <a:pPr lvl="0" algn="ctr" defTabSz="889000">
              <a:lnSpc>
                <a:spcPct val="90000"/>
              </a:lnSpc>
              <a:spcBef>
                <a:spcPct val="0"/>
              </a:spcBef>
              <a:spcAft>
                <a:spcPct val="35000"/>
              </a:spcAft>
            </a:pPr>
            <a:r>
              <a:rPr lang="en-US" b="1" kern="1200" dirty="0">
                <a:latin typeface="Corbel" pitchFamily="34" charset="0"/>
              </a:rPr>
              <a:t>Elder Financial Exploitation </a:t>
            </a:r>
          </a:p>
        </p:txBody>
      </p:sp>
    </p:spTree>
    <p:custDataLst>
      <p:tags r:id="rId1"/>
    </p:custDataLst>
    <p:extLst>
      <p:ext uri="{BB962C8B-B14F-4D97-AF65-F5344CB8AC3E}">
        <p14:creationId xmlns:p14="http://schemas.microsoft.com/office/powerpoint/2010/main" val="6963628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914400"/>
            <a:ext cx="7086600" cy="914400"/>
          </a:xfrm>
        </p:spPr>
        <p:txBody>
          <a:bodyPr>
            <a:normAutofit fontScale="90000"/>
          </a:bodyPr>
          <a:lstStyle/>
          <a:p>
            <a:r>
              <a:rPr lang="en-US" dirty="0">
                <a:solidFill>
                  <a:schemeClr val="tx2">
                    <a:lumMod val="75000"/>
                  </a:schemeClr>
                </a:solidFill>
              </a:rPr>
              <a:t>Signs of Fraud Influence – Financial</a:t>
            </a:r>
            <a:br>
              <a:rPr lang="en-US" dirty="0">
                <a:solidFill>
                  <a:schemeClr val="tx2">
                    <a:lumMod val="75000"/>
                  </a:schemeClr>
                </a:solidFill>
              </a:rPr>
            </a:br>
            <a:r>
              <a:rPr lang="en-US" dirty="0">
                <a:solidFill>
                  <a:schemeClr val="tx2">
                    <a:lumMod val="75000"/>
                  </a:schemeClr>
                </a:solidFill>
              </a:rPr>
              <a:t>(Including Elder)</a:t>
            </a:r>
          </a:p>
        </p:txBody>
      </p:sp>
      <p:sp>
        <p:nvSpPr>
          <p:cNvPr id="3" name="Content Placeholder 2"/>
          <p:cNvSpPr>
            <a:spLocks noGrp="1"/>
          </p:cNvSpPr>
          <p:nvPr>
            <p:ph idx="1"/>
            <p:custDataLst>
              <p:tags r:id="rId3"/>
            </p:custDataLst>
          </p:nvPr>
        </p:nvSpPr>
        <p:spPr>
          <a:xfrm>
            <a:off x="457200" y="1828800"/>
            <a:ext cx="8001000" cy="4724400"/>
          </a:xfrm>
        </p:spPr>
        <p:txBody>
          <a:bodyPr>
            <a:normAutofit lnSpcReduction="10000"/>
          </a:bodyPr>
          <a:lstStyle/>
          <a:p>
            <a:r>
              <a:rPr lang="en-US" dirty="0"/>
              <a:t>Erratic or unusual banking transactions, </a:t>
            </a:r>
          </a:p>
          <a:p>
            <a:pPr marL="0" indent="0">
              <a:buNone/>
            </a:pPr>
            <a:r>
              <a:rPr lang="en-US" dirty="0"/>
              <a:t>	or changes in banking patterns. Ask questions!</a:t>
            </a:r>
          </a:p>
          <a:p>
            <a:r>
              <a:rPr lang="en-US" dirty="0"/>
              <a:t>Frequent large withdrawals, often in cash or guaranteed funds</a:t>
            </a:r>
          </a:p>
          <a:p>
            <a:r>
              <a:rPr lang="en-US" dirty="0"/>
              <a:t>Sudden non-sufficient fund activity; Call, express concern!</a:t>
            </a:r>
          </a:p>
          <a:p>
            <a:r>
              <a:rPr lang="en-US" dirty="0"/>
              <a:t>Uncharacteristic nonpayment for services, which may indicate a loss of funds or access to funds;</a:t>
            </a:r>
          </a:p>
          <a:p>
            <a:r>
              <a:rPr lang="en-US" dirty="0"/>
              <a:t>Debit transactions that are inconsistent for an older adult;</a:t>
            </a:r>
          </a:p>
          <a:p>
            <a:pPr lvl="1"/>
            <a:r>
              <a:rPr lang="en-US" dirty="0"/>
              <a:t>This often how elder financial exploitation is spotted by the CU – Lenders see this, too.</a:t>
            </a:r>
          </a:p>
          <a:p>
            <a:r>
              <a:rPr lang="en-US" dirty="0"/>
              <a:t>Uncharacteristic attempts to wire large sums of money; or</a:t>
            </a:r>
          </a:p>
          <a:p>
            <a:r>
              <a:rPr lang="en-US" dirty="0"/>
              <a:t>Closing of CDs or other accounts without regard to penalties.</a:t>
            </a:r>
          </a:p>
        </p:txBody>
      </p:sp>
      <p:grpSp>
        <p:nvGrpSpPr>
          <p:cNvPr id="7" name="Group 6"/>
          <p:cNvGrpSpPr/>
          <p:nvPr/>
        </p:nvGrpSpPr>
        <p:grpSpPr>
          <a:xfrm>
            <a:off x="7660297" y="0"/>
            <a:ext cx="1471346" cy="2235200"/>
            <a:chOff x="6730389" y="1816442"/>
            <a:chExt cx="1471346" cy="2235200"/>
          </a:xfrm>
        </p:grpSpPr>
        <p:sp>
          <p:nvSpPr>
            <p:cNvPr id="8" name="Round Same Side Corner Rectangle 7"/>
            <p:cNvSpPr/>
            <p:nvPr/>
          </p:nvSpPr>
          <p:spPr>
            <a:xfrm rot="10800000">
              <a:off x="6730389" y="1816442"/>
              <a:ext cx="1471346" cy="2235200"/>
            </a:xfrm>
            <a:prstGeom prst="round2SameRect">
              <a:avLst>
                <a:gd name="adj1" fmla="val 10500"/>
                <a:gd name="adj2" fmla="val 0"/>
              </a:avLst>
            </a:prstGeom>
          </p:spPr>
          <p:style>
            <a:lnRef idx="0">
              <a:schemeClr val="lt1">
                <a:hueOff val="0"/>
                <a:satOff val="0"/>
                <a:lumOff val="0"/>
                <a:alphaOff val="0"/>
              </a:schemeClr>
            </a:lnRef>
            <a:fillRef idx="3">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sp>
        <p:sp>
          <p:nvSpPr>
            <p:cNvPr id="9" name="Round Same Side Corner Rectangle 4"/>
            <p:cNvSpPr/>
            <p:nvPr/>
          </p:nvSpPr>
          <p:spPr>
            <a:xfrm rot="21600000">
              <a:off x="6775638" y="1828799"/>
              <a:ext cx="1380848" cy="21899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3152" tIns="274320" rIns="73152" bIns="156464" numCol="1" spcCol="1270" anchor="t" anchorCtr="0">
              <a:noAutofit/>
            </a:bodyPr>
            <a:lstStyle/>
            <a:p>
              <a:pPr lvl="0" algn="ctr" defTabSz="977900">
                <a:lnSpc>
                  <a:spcPct val="90000"/>
                </a:lnSpc>
                <a:spcBef>
                  <a:spcPct val="0"/>
                </a:spcBef>
                <a:spcAft>
                  <a:spcPct val="35000"/>
                </a:spcAft>
              </a:pPr>
              <a:r>
                <a:rPr lang="en-US" sz="2200" b="1" kern="1200" dirty="0">
                  <a:latin typeface="Corbel" pitchFamily="34" charset="0"/>
                </a:rPr>
                <a:t>Scam Signs</a:t>
              </a:r>
            </a:p>
          </p:txBody>
        </p:sp>
      </p:grpSp>
      <p:sp>
        <p:nvSpPr>
          <p:cNvPr id="10" name="Rounded Rectangle 9"/>
          <p:cNvSpPr/>
          <p:nvPr/>
        </p:nvSpPr>
        <p:spPr>
          <a:xfrm>
            <a:off x="7703607" y="906437"/>
            <a:ext cx="1399032" cy="1298448"/>
          </a:xfrm>
          <a:prstGeom prst="roundRect">
            <a:avLst>
              <a:gd name="adj" fmla="val 10000"/>
            </a:avLst>
          </a:prstGeom>
          <a:blipFill dpi="0" rotWithShape="0">
            <a:blip r:embed="rId5"/>
            <a:srcRect/>
            <a:tile tx="889000" ty="0" sx="90000" sy="90000" flip="none" algn="r"/>
          </a:blipFill>
        </p:spPr>
        <p:style>
          <a:lnRef idx="0">
            <a:schemeClr val="lt1">
              <a:hueOff val="0"/>
              <a:satOff val="0"/>
              <a:lumOff val="0"/>
              <a:alphaOff val="0"/>
            </a:schemeClr>
          </a:lnRef>
          <a:fillRef idx="1">
            <a:scrgbClr r="0" g="0" b="0"/>
          </a:fillRef>
          <a:effectRef idx="2">
            <a:schemeClr val="accent2">
              <a:tint val="50000"/>
              <a:hueOff val="5002875"/>
              <a:satOff val="-4473"/>
              <a:lumOff val="13"/>
              <a:alphaOff val="0"/>
            </a:schemeClr>
          </a:effectRef>
          <a:fontRef idx="minor">
            <a:schemeClr val="lt1">
              <a:hueOff val="0"/>
              <a:satOff val="0"/>
              <a:lumOff val="0"/>
              <a:alphaOff val="0"/>
            </a:schemeClr>
          </a:fontRef>
        </p:style>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914400"/>
            <a:ext cx="7010400" cy="914400"/>
          </a:xfrm>
        </p:spPr>
        <p:txBody>
          <a:bodyPr>
            <a:normAutofit/>
          </a:bodyPr>
          <a:lstStyle/>
          <a:p>
            <a:r>
              <a:rPr lang="en-US" dirty="0">
                <a:solidFill>
                  <a:schemeClr val="tx2">
                    <a:lumMod val="75000"/>
                  </a:schemeClr>
                </a:solidFill>
              </a:rPr>
              <a:t>Signs of Fraud Influence – (Continued)</a:t>
            </a:r>
          </a:p>
        </p:txBody>
      </p:sp>
      <p:sp>
        <p:nvSpPr>
          <p:cNvPr id="3" name="Content Placeholder 2"/>
          <p:cNvSpPr>
            <a:spLocks noGrp="1"/>
          </p:cNvSpPr>
          <p:nvPr>
            <p:ph idx="1"/>
            <p:custDataLst>
              <p:tags r:id="rId3"/>
            </p:custDataLst>
          </p:nvPr>
        </p:nvSpPr>
        <p:spPr>
          <a:xfrm>
            <a:off x="457200" y="1828800"/>
            <a:ext cx="8001000" cy="4297363"/>
          </a:xfrm>
        </p:spPr>
        <p:txBody>
          <a:bodyPr>
            <a:normAutofit fontScale="77500" lnSpcReduction="20000"/>
          </a:bodyPr>
          <a:lstStyle/>
          <a:p>
            <a:r>
              <a:rPr lang="en-US" dirty="0"/>
              <a:t>Putting all trust in someone new and abandoning existing </a:t>
            </a:r>
          </a:p>
          <a:p>
            <a:pPr marL="0" indent="0">
              <a:buNone/>
            </a:pPr>
            <a:r>
              <a:rPr lang="en-US" dirty="0"/>
              <a:t>	relationships (romance, elder)</a:t>
            </a:r>
          </a:p>
          <a:p>
            <a:r>
              <a:rPr lang="en-US" dirty="0"/>
              <a:t>Becomes secretive or uncooperative</a:t>
            </a:r>
          </a:p>
          <a:p>
            <a:r>
              <a:rPr lang="en-US" dirty="0"/>
              <a:t>Stops answering phone calls or is unreachable</a:t>
            </a:r>
          </a:p>
          <a:p>
            <a:r>
              <a:rPr lang="en-US" dirty="0"/>
              <a:t>Makes a large number of payments or donations to one or two individuals or organizations</a:t>
            </a:r>
          </a:p>
          <a:p>
            <a:r>
              <a:rPr lang="en-US" dirty="0"/>
              <a:t>Talks about making a large amount of money or expectations of a quick return on investments</a:t>
            </a:r>
          </a:p>
          <a:p>
            <a:r>
              <a:rPr lang="en-US" dirty="0"/>
              <a:t>Seems nervous around friend, family or caregiver; seldom away from this influence</a:t>
            </a:r>
          </a:p>
          <a:p>
            <a:pPr lvl="1"/>
            <a:r>
              <a:rPr lang="en-US" dirty="0"/>
              <a:t>Isolate the member…not obligated to speak to someone not on the account</a:t>
            </a:r>
          </a:p>
          <a:p>
            <a:r>
              <a:rPr lang="en-US" dirty="0"/>
              <a:t>Credit card/ loan debt increases</a:t>
            </a:r>
          </a:p>
          <a:p>
            <a:r>
              <a:rPr lang="en-US" dirty="0"/>
              <a:t>Abrupt changes in will, POAs or account ownership in favor of one individual or group</a:t>
            </a:r>
          </a:p>
          <a:p>
            <a:endParaRPr lang="en-US" dirty="0"/>
          </a:p>
        </p:txBody>
      </p:sp>
      <p:grpSp>
        <p:nvGrpSpPr>
          <p:cNvPr id="7" name="Group 6"/>
          <p:cNvGrpSpPr/>
          <p:nvPr/>
        </p:nvGrpSpPr>
        <p:grpSpPr>
          <a:xfrm>
            <a:off x="7660297" y="0"/>
            <a:ext cx="1471346" cy="2235200"/>
            <a:chOff x="6730389" y="1816442"/>
            <a:chExt cx="1471346" cy="2235200"/>
          </a:xfrm>
        </p:grpSpPr>
        <p:sp>
          <p:nvSpPr>
            <p:cNvPr id="8" name="Round Same Side Corner Rectangle 7"/>
            <p:cNvSpPr/>
            <p:nvPr/>
          </p:nvSpPr>
          <p:spPr>
            <a:xfrm rot="10800000">
              <a:off x="6730389" y="1816442"/>
              <a:ext cx="1471346" cy="2235200"/>
            </a:xfrm>
            <a:prstGeom prst="round2SameRect">
              <a:avLst>
                <a:gd name="adj1" fmla="val 10500"/>
                <a:gd name="adj2" fmla="val 0"/>
              </a:avLst>
            </a:prstGeom>
          </p:spPr>
          <p:style>
            <a:lnRef idx="0">
              <a:schemeClr val="lt1">
                <a:hueOff val="0"/>
                <a:satOff val="0"/>
                <a:lumOff val="0"/>
                <a:alphaOff val="0"/>
              </a:schemeClr>
            </a:lnRef>
            <a:fillRef idx="3">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sp>
        <p:sp>
          <p:nvSpPr>
            <p:cNvPr id="9" name="Round Same Side Corner Rectangle 4"/>
            <p:cNvSpPr/>
            <p:nvPr/>
          </p:nvSpPr>
          <p:spPr>
            <a:xfrm rot="21600000">
              <a:off x="6775638" y="1828799"/>
              <a:ext cx="1380848" cy="21899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3152" tIns="274320" rIns="73152" bIns="156464" numCol="1" spcCol="1270" anchor="t" anchorCtr="0">
              <a:noAutofit/>
            </a:bodyPr>
            <a:lstStyle/>
            <a:p>
              <a:pPr lvl="0" algn="ctr" defTabSz="977900">
                <a:lnSpc>
                  <a:spcPct val="90000"/>
                </a:lnSpc>
                <a:spcBef>
                  <a:spcPct val="0"/>
                </a:spcBef>
                <a:spcAft>
                  <a:spcPct val="35000"/>
                </a:spcAft>
              </a:pPr>
              <a:r>
                <a:rPr lang="en-US" sz="2200" b="1" kern="1200" dirty="0">
                  <a:latin typeface="Corbel" pitchFamily="34" charset="0"/>
                </a:rPr>
                <a:t>Scam Signs</a:t>
              </a:r>
            </a:p>
          </p:txBody>
        </p:sp>
      </p:grpSp>
      <p:sp>
        <p:nvSpPr>
          <p:cNvPr id="10" name="Rounded Rectangle 9"/>
          <p:cNvSpPr/>
          <p:nvPr/>
        </p:nvSpPr>
        <p:spPr>
          <a:xfrm>
            <a:off x="7703607" y="906437"/>
            <a:ext cx="1399032" cy="1298448"/>
          </a:xfrm>
          <a:prstGeom prst="roundRect">
            <a:avLst>
              <a:gd name="adj" fmla="val 10000"/>
            </a:avLst>
          </a:prstGeom>
          <a:blipFill dpi="0" rotWithShape="0">
            <a:blip r:embed="rId5"/>
            <a:srcRect/>
            <a:tile tx="889000" ty="0" sx="90000" sy="90000" flip="none" algn="r"/>
          </a:blipFill>
        </p:spPr>
        <p:style>
          <a:lnRef idx="0">
            <a:schemeClr val="lt1">
              <a:hueOff val="0"/>
              <a:satOff val="0"/>
              <a:lumOff val="0"/>
              <a:alphaOff val="0"/>
            </a:schemeClr>
          </a:lnRef>
          <a:fillRef idx="1">
            <a:scrgbClr r="0" g="0" b="0"/>
          </a:fillRef>
          <a:effectRef idx="2">
            <a:schemeClr val="accent2">
              <a:tint val="50000"/>
              <a:hueOff val="5002875"/>
              <a:satOff val="-4473"/>
              <a:lumOff val="13"/>
              <a:alphaOff val="0"/>
            </a:schemeClr>
          </a:effectRef>
          <a:fontRef idx="minor">
            <a:schemeClr val="lt1">
              <a:hueOff val="0"/>
              <a:satOff val="0"/>
              <a:lumOff val="0"/>
              <a:alphaOff val="0"/>
            </a:schemeClr>
          </a:fontRef>
        </p:style>
      </p:sp>
    </p:spTree>
    <p:custDataLst>
      <p:tags r:id="rId1"/>
    </p:custDataLst>
    <p:extLst>
      <p:ext uri="{BB962C8B-B14F-4D97-AF65-F5344CB8AC3E}">
        <p14:creationId xmlns:p14="http://schemas.microsoft.com/office/powerpoint/2010/main" val="37856581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1028" name="Picture 4" descr="Image result for ques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047999"/>
            <a:ext cx="2857500" cy="16192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ques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323" y="990600"/>
            <a:ext cx="2133599" cy="2133600"/>
          </a:xfrm>
          <a:prstGeom prst="flowChartConnector">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2708306380"/>
              </p:ext>
            </p:extLst>
          </p:nvPr>
        </p:nvGraphicFramePr>
        <p:xfrm>
          <a:off x="381000" y="1397000"/>
          <a:ext cx="84582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itle 1"/>
          <p:cNvSpPr txBox="1">
            <a:spLocks/>
          </p:cNvSpPr>
          <p:nvPr>
            <p:custDataLst>
              <p:tags r:id="rId1"/>
            </p:custDataLst>
          </p:nvPr>
        </p:nvSpPr>
        <p:spPr>
          <a:xfrm>
            <a:off x="381000" y="381001"/>
            <a:ext cx="8686800" cy="761999"/>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latin typeface="MS Gothic" panose="020B0609070205080204" pitchFamily="49" charset="-128"/>
                <a:ea typeface="MS Gothic" panose="020B0609070205080204" pitchFamily="49" charset="-128"/>
              </a:rPr>
              <a:t>Agenda:</a:t>
            </a:r>
          </a:p>
        </p:txBody>
      </p:sp>
    </p:spTree>
    <p:extLst>
      <p:ext uri="{BB962C8B-B14F-4D97-AF65-F5344CB8AC3E}">
        <p14:creationId xmlns:p14="http://schemas.microsoft.com/office/powerpoint/2010/main" val="30150481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1">
                                            <p:graphicEl>
                                              <a:dgm id="{ACBF4AF3-FAB8-444C-81AB-52C89640E279}"/>
                                            </p:graphicEl>
                                          </p:spTgt>
                                        </p:tgtEl>
                                        <p:attrNameLst>
                                          <p:attrName>style.visibility</p:attrName>
                                        </p:attrNameLst>
                                      </p:cBhvr>
                                      <p:to>
                                        <p:strVal val="visible"/>
                                      </p:to>
                                    </p:set>
                                    <p:anim calcmode="lin" valueType="num">
                                      <p:cBhvr>
                                        <p:cTn id="7" dur="1000" fill="hold"/>
                                        <p:tgtEl>
                                          <p:spTgt spid="11">
                                            <p:graphicEl>
                                              <a:dgm id="{ACBF4AF3-FAB8-444C-81AB-52C89640E279}"/>
                                            </p:graphicEl>
                                          </p:spTgt>
                                        </p:tgtEl>
                                        <p:attrNameLst>
                                          <p:attrName>ppt_w</p:attrName>
                                        </p:attrNameLst>
                                      </p:cBhvr>
                                      <p:tavLst>
                                        <p:tav tm="0">
                                          <p:val>
                                            <p:strVal val="#ppt_w+.3"/>
                                          </p:val>
                                        </p:tav>
                                        <p:tav tm="100000">
                                          <p:val>
                                            <p:strVal val="#ppt_w"/>
                                          </p:val>
                                        </p:tav>
                                      </p:tavLst>
                                    </p:anim>
                                    <p:anim calcmode="lin" valueType="num">
                                      <p:cBhvr>
                                        <p:cTn id="8" dur="1000" fill="hold"/>
                                        <p:tgtEl>
                                          <p:spTgt spid="11">
                                            <p:graphicEl>
                                              <a:dgm id="{ACBF4AF3-FAB8-444C-81AB-52C89640E279}"/>
                                            </p:graphicEl>
                                          </p:spTgt>
                                        </p:tgtEl>
                                        <p:attrNameLst>
                                          <p:attrName>ppt_h</p:attrName>
                                        </p:attrNameLst>
                                      </p:cBhvr>
                                      <p:tavLst>
                                        <p:tav tm="0">
                                          <p:val>
                                            <p:strVal val="#ppt_h"/>
                                          </p:val>
                                        </p:tav>
                                        <p:tav tm="100000">
                                          <p:val>
                                            <p:strVal val="#ppt_h"/>
                                          </p:val>
                                        </p:tav>
                                      </p:tavLst>
                                    </p:anim>
                                    <p:animEffect transition="in" filter="fade">
                                      <p:cBhvr>
                                        <p:cTn id="9" dur="1000"/>
                                        <p:tgtEl>
                                          <p:spTgt spid="11">
                                            <p:graphicEl>
                                              <a:dgm id="{ACBF4AF3-FAB8-444C-81AB-52C89640E279}"/>
                                            </p:graphicEl>
                                          </p:spTgt>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graphicEl>
                                              <a:dgm id="{C43EB61A-2E04-409F-8F87-79F190ED3CE0}"/>
                                            </p:graphicEl>
                                          </p:spTgt>
                                        </p:tgtEl>
                                        <p:attrNameLst>
                                          <p:attrName>style.visibility</p:attrName>
                                        </p:attrNameLst>
                                      </p:cBhvr>
                                      <p:to>
                                        <p:strVal val="visible"/>
                                      </p:to>
                                    </p:set>
                                    <p:animEffect transition="in" filter="fade">
                                      <p:cBhvr>
                                        <p:cTn id="13" dur="1000"/>
                                        <p:tgtEl>
                                          <p:spTgt spid="11">
                                            <p:graphicEl>
                                              <a:dgm id="{C43EB61A-2E04-409F-8F87-79F190ED3CE0}"/>
                                            </p:graphicEl>
                                          </p:spTgt>
                                        </p:tgtEl>
                                      </p:cBhvr>
                                    </p:animEffect>
                                    <p:anim calcmode="lin" valueType="num">
                                      <p:cBhvr>
                                        <p:cTn id="14" dur="1000" fill="hold"/>
                                        <p:tgtEl>
                                          <p:spTgt spid="11">
                                            <p:graphicEl>
                                              <a:dgm id="{C43EB61A-2E04-409F-8F87-79F190ED3CE0}"/>
                                            </p:graphicEl>
                                          </p:spTgt>
                                        </p:tgtEl>
                                        <p:attrNameLst>
                                          <p:attrName>ppt_x</p:attrName>
                                        </p:attrNameLst>
                                      </p:cBhvr>
                                      <p:tavLst>
                                        <p:tav tm="0">
                                          <p:val>
                                            <p:strVal val="#ppt_x"/>
                                          </p:val>
                                        </p:tav>
                                        <p:tav tm="100000">
                                          <p:val>
                                            <p:strVal val="#ppt_x"/>
                                          </p:val>
                                        </p:tav>
                                      </p:tavLst>
                                    </p:anim>
                                    <p:anim calcmode="lin" valueType="num">
                                      <p:cBhvr>
                                        <p:cTn id="15" dur="1000" fill="hold"/>
                                        <p:tgtEl>
                                          <p:spTgt spid="11">
                                            <p:graphicEl>
                                              <a:dgm id="{C43EB61A-2E04-409F-8F87-79F190ED3CE0}"/>
                                            </p:graphicEl>
                                          </p:spTgt>
                                        </p:tgtEl>
                                        <p:attrNameLst>
                                          <p:attrName>ppt_y</p:attrName>
                                        </p:attrNameLst>
                                      </p:cBhvr>
                                      <p:tavLst>
                                        <p:tav tm="0">
                                          <p:val>
                                            <p:strVal val="#ppt_y+.1"/>
                                          </p:val>
                                        </p:tav>
                                        <p:tav tm="100000">
                                          <p:val>
                                            <p:strVal val="#ppt_y"/>
                                          </p:val>
                                        </p:tav>
                                      </p:tavLst>
                                    </p:anim>
                                  </p:childTnLst>
                                </p:cTn>
                              </p:par>
                              <p:par>
                                <p:cTn id="16" presetID="12" presetClass="entr" presetSubtype="1" fill="hold" grpId="0" nodeType="withEffect">
                                  <p:stCondLst>
                                    <p:cond delay="0"/>
                                  </p:stCondLst>
                                  <p:childTnLst>
                                    <p:set>
                                      <p:cBhvr>
                                        <p:cTn id="17" dur="1" fill="hold">
                                          <p:stCondLst>
                                            <p:cond delay="0"/>
                                          </p:stCondLst>
                                        </p:cTn>
                                        <p:tgtEl>
                                          <p:spTgt spid="11">
                                            <p:graphicEl>
                                              <a:dgm id="{2572025E-E8B8-4F94-94D0-DC22D7F762FB}"/>
                                            </p:graphicEl>
                                          </p:spTgt>
                                        </p:tgtEl>
                                        <p:attrNameLst>
                                          <p:attrName>style.visibility</p:attrName>
                                        </p:attrNameLst>
                                      </p:cBhvr>
                                      <p:to>
                                        <p:strVal val="visible"/>
                                      </p:to>
                                    </p:set>
                                    <p:animEffect transition="in" filter="slide(fromTop)">
                                      <p:cBhvr>
                                        <p:cTn id="18" dur="1000"/>
                                        <p:tgtEl>
                                          <p:spTgt spid="11">
                                            <p:graphicEl>
                                              <a:dgm id="{2572025E-E8B8-4F94-94D0-DC22D7F762FB}"/>
                                            </p:graphicEl>
                                          </p:spTgt>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graphicEl>
                                              <a:dgm id="{BF646D7A-C7D0-4489-A68F-61F32B7DB0C6}"/>
                                            </p:graphicEl>
                                          </p:spTgt>
                                        </p:tgtEl>
                                        <p:attrNameLst>
                                          <p:attrName>style.visibility</p:attrName>
                                        </p:attrNameLst>
                                      </p:cBhvr>
                                      <p:to>
                                        <p:strVal val="visible"/>
                                      </p:to>
                                    </p:set>
                                    <p:animEffect transition="in" filter="fade">
                                      <p:cBhvr>
                                        <p:cTn id="22" dur="1000"/>
                                        <p:tgtEl>
                                          <p:spTgt spid="11">
                                            <p:graphicEl>
                                              <a:dgm id="{BF646D7A-C7D0-4489-A68F-61F32B7DB0C6}"/>
                                            </p:graphicEl>
                                          </p:spTgt>
                                        </p:tgtEl>
                                      </p:cBhvr>
                                    </p:animEffect>
                                    <p:anim calcmode="lin" valueType="num">
                                      <p:cBhvr>
                                        <p:cTn id="23" dur="1000" fill="hold"/>
                                        <p:tgtEl>
                                          <p:spTgt spid="11">
                                            <p:graphicEl>
                                              <a:dgm id="{BF646D7A-C7D0-4489-A68F-61F32B7DB0C6}"/>
                                            </p:graphicEl>
                                          </p:spTgt>
                                        </p:tgtEl>
                                        <p:attrNameLst>
                                          <p:attrName>ppt_x</p:attrName>
                                        </p:attrNameLst>
                                      </p:cBhvr>
                                      <p:tavLst>
                                        <p:tav tm="0">
                                          <p:val>
                                            <p:strVal val="#ppt_x"/>
                                          </p:val>
                                        </p:tav>
                                        <p:tav tm="100000">
                                          <p:val>
                                            <p:strVal val="#ppt_x"/>
                                          </p:val>
                                        </p:tav>
                                      </p:tavLst>
                                    </p:anim>
                                    <p:anim calcmode="lin" valueType="num">
                                      <p:cBhvr>
                                        <p:cTn id="24" dur="1000" fill="hold"/>
                                        <p:tgtEl>
                                          <p:spTgt spid="11">
                                            <p:graphicEl>
                                              <a:dgm id="{BF646D7A-C7D0-4489-A68F-61F32B7DB0C6}"/>
                                            </p:graphicEl>
                                          </p:spTgt>
                                        </p:tgtEl>
                                        <p:attrNameLst>
                                          <p:attrName>ppt_y</p:attrName>
                                        </p:attrNameLst>
                                      </p:cBhvr>
                                      <p:tavLst>
                                        <p:tav tm="0">
                                          <p:val>
                                            <p:strVal val="#ppt_y+.1"/>
                                          </p:val>
                                        </p:tav>
                                        <p:tav tm="100000">
                                          <p:val>
                                            <p:strVal val="#ppt_y"/>
                                          </p:val>
                                        </p:tav>
                                      </p:tavLst>
                                    </p:anim>
                                  </p:childTnLst>
                                </p:cTn>
                              </p:par>
                              <p:par>
                                <p:cTn id="25" presetID="12" presetClass="entr" presetSubtype="1" fill="hold" grpId="0" nodeType="withEffect">
                                  <p:stCondLst>
                                    <p:cond delay="0"/>
                                  </p:stCondLst>
                                  <p:childTnLst>
                                    <p:set>
                                      <p:cBhvr>
                                        <p:cTn id="26" dur="1" fill="hold">
                                          <p:stCondLst>
                                            <p:cond delay="0"/>
                                          </p:stCondLst>
                                        </p:cTn>
                                        <p:tgtEl>
                                          <p:spTgt spid="11">
                                            <p:graphicEl>
                                              <a:dgm id="{E4B0666F-2CF1-4C21-A251-46E6EBFF7C1D}"/>
                                            </p:graphicEl>
                                          </p:spTgt>
                                        </p:tgtEl>
                                        <p:attrNameLst>
                                          <p:attrName>style.visibility</p:attrName>
                                        </p:attrNameLst>
                                      </p:cBhvr>
                                      <p:to>
                                        <p:strVal val="visible"/>
                                      </p:to>
                                    </p:set>
                                    <p:animEffect transition="in" filter="slide(fromTop)">
                                      <p:cBhvr>
                                        <p:cTn id="27" dur="1000"/>
                                        <p:tgtEl>
                                          <p:spTgt spid="11">
                                            <p:graphicEl>
                                              <a:dgm id="{E4B0666F-2CF1-4C21-A251-46E6EBFF7C1D}"/>
                                            </p:graphicEl>
                                          </p:spTgt>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1">
                                            <p:graphicEl>
                                              <a:dgm id="{41BC1ABA-1F87-4B1E-94EC-41724CD12655}"/>
                                            </p:graphicEl>
                                          </p:spTgt>
                                        </p:tgtEl>
                                        <p:attrNameLst>
                                          <p:attrName>style.visibility</p:attrName>
                                        </p:attrNameLst>
                                      </p:cBhvr>
                                      <p:to>
                                        <p:strVal val="visible"/>
                                      </p:to>
                                    </p:set>
                                    <p:animEffect transition="in" filter="fade">
                                      <p:cBhvr>
                                        <p:cTn id="31" dur="1000"/>
                                        <p:tgtEl>
                                          <p:spTgt spid="11">
                                            <p:graphicEl>
                                              <a:dgm id="{41BC1ABA-1F87-4B1E-94EC-41724CD12655}"/>
                                            </p:graphicEl>
                                          </p:spTgt>
                                        </p:tgtEl>
                                      </p:cBhvr>
                                    </p:animEffect>
                                    <p:anim calcmode="lin" valueType="num">
                                      <p:cBhvr>
                                        <p:cTn id="32" dur="1000" fill="hold"/>
                                        <p:tgtEl>
                                          <p:spTgt spid="11">
                                            <p:graphicEl>
                                              <a:dgm id="{41BC1ABA-1F87-4B1E-94EC-41724CD12655}"/>
                                            </p:graphicEl>
                                          </p:spTgt>
                                        </p:tgtEl>
                                        <p:attrNameLst>
                                          <p:attrName>ppt_x</p:attrName>
                                        </p:attrNameLst>
                                      </p:cBhvr>
                                      <p:tavLst>
                                        <p:tav tm="0">
                                          <p:val>
                                            <p:strVal val="#ppt_x"/>
                                          </p:val>
                                        </p:tav>
                                        <p:tav tm="100000">
                                          <p:val>
                                            <p:strVal val="#ppt_x"/>
                                          </p:val>
                                        </p:tav>
                                      </p:tavLst>
                                    </p:anim>
                                    <p:anim calcmode="lin" valueType="num">
                                      <p:cBhvr>
                                        <p:cTn id="33" dur="1000" fill="hold"/>
                                        <p:tgtEl>
                                          <p:spTgt spid="11">
                                            <p:graphicEl>
                                              <a:dgm id="{41BC1ABA-1F87-4B1E-94EC-41724CD12655}"/>
                                            </p:graphicEl>
                                          </p:spTgt>
                                        </p:tgtEl>
                                        <p:attrNameLst>
                                          <p:attrName>ppt_y</p:attrName>
                                        </p:attrNameLst>
                                      </p:cBhvr>
                                      <p:tavLst>
                                        <p:tav tm="0">
                                          <p:val>
                                            <p:strVal val="#ppt_y+.1"/>
                                          </p:val>
                                        </p:tav>
                                        <p:tav tm="100000">
                                          <p:val>
                                            <p:strVal val="#ppt_y"/>
                                          </p:val>
                                        </p:tav>
                                      </p:tavLst>
                                    </p:anim>
                                  </p:childTnLst>
                                </p:cTn>
                              </p:par>
                              <p:par>
                                <p:cTn id="34" presetID="12" presetClass="entr" presetSubtype="1" fill="hold" grpId="0" nodeType="withEffect">
                                  <p:stCondLst>
                                    <p:cond delay="0"/>
                                  </p:stCondLst>
                                  <p:childTnLst>
                                    <p:set>
                                      <p:cBhvr>
                                        <p:cTn id="35" dur="1" fill="hold">
                                          <p:stCondLst>
                                            <p:cond delay="0"/>
                                          </p:stCondLst>
                                        </p:cTn>
                                        <p:tgtEl>
                                          <p:spTgt spid="11">
                                            <p:graphicEl>
                                              <a:dgm id="{5284ED54-4761-44DA-8086-D5FD397A1C95}"/>
                                            </p:graphicEl>
                                          </p:spTgt>
                                        </p:tgtEl>
                                        <p:attrNameLst>
                                          <p:attrName>style.visibility</p:attrName>
                                        </p:attrNameLst>
                                      </p:cBhvr>
                                      <p:to>
                                        <p:strVal val="visible"/>
                                      </p:to>
                                    </p:set>
                                    <p:animEffect transition="in" filter="slide(fromTop)">
                                      <p:cBhvr>
                                        <p:cTn id="36" dur="1000"/>
                                        <p:tgtEl>
                                          <p:spTgt spid="11">
                                            <p:graphicEl>
                                              <a:dgm id="{5284ED54-4761-44DA-8086-D5FD397A1C95}"/>
                                            </p:graphicEl>
                                          </p:spTgt>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graphicEl>
                                              <a:dgm id="{D88C7409-AB93-4FE3-A61D-F51EE8A4B008}"/>
                                            </p:graphicEl>
                                          </p:spTgt>
                                        </p:tgtEl>
                                        <p:attrNameLst>
                                          <p:attrName>style.visibility</p:attrName>
                                        </p:attrNameLst>
                                      </p:cBhvr>
                                      <p:to>
                                        <p:strVal val="visible"/>
                                      </p:to>
                                    </p:set>
                                    <p:animEffect transition="in" filter="fade">
                                      <p:cBhvr>
                                        <p:cTn id="40" dur="1000"/>
                                        <p:tgtEl>
                                          <p:spTgt spid="11">
                                            <p:graphicEl>
                                              <a:dgm id="{D88C7409-AB93-4FE3-A61D-F51EE8A4B008}"/>
                                            </p:graphicEl>
                                          </p:spTgt>
                                        </p:tgtEl>
                                      </p:cBhvr>
                                    </p:animEffect>
                                    <p:anim calcmode="lin" valueType="num">
                                      <p:cBhvr>
                                        <p:cTn id="41" dur="1000" fill="hold"/>
                                        <p:tgtEl>
                                          <p:spTgt spid="11">
                                            <p:graphicEl>
                                              <a:dgm id="{D88C7409-AB93-4FE3-A61D-F51EE8A4B008}"/>
                                            </p:graphicEl>
                                          </p:spTgt>
                                        </p:tgtEl>
                                        <p:attrNameLst>
                                          <p:attrName>ppt_x</p:attrName>
                                        </p:attrNameLst>
                                      </p:cBhvr>
                                      <p:tavLst>
                                        <p:tav tm="0">
                                          <p:val>
                                            <p:strVal val="#ppt_x"/>
                                          </p:val>
                                        </p:tav>
                                        <p:tav tm="100000">
                                          <p:val>
                                            <p:strVal val="#ppt_x"/>
                                          </p:val>
                                        </p:tav>
                                      </p:tavLst>
                                    </p:anim>
                                    <p:anim calcmode="lin" valueType="num">
                                      <p:cBhvr>
                                        <p:cTn id="42" dur="1000" fill="hold"/>
                                        <p:tgtEl>
                                          <p:spTgt spid="11">
                                            <p:graphicEl>
                                              <a:dgm id="{D88C7409-AB93-4FE3-A61D-F51EE8A4B008}"/>
                                            </p:graphicEl>
                                          </p:spTgt>
                                        </p:tgtEl>
                                        <p:attrNameLst>
                                          <p:attrName>ppt_y</p:attrName>
                                        </p:attrNameLst>
                                      </p:cBhvr>
                                      <p:tavLst>
                                        <p:tav tm="0">
                                          <p:val>
                                            <p:strVal val="#ppt_y+.1"/>
                                          </p:val>
                                        </p:tav>
                                        <p:tav tm="100000">
                                          <p:val>
                                            <p:strVal val="#ppt_y"/>
                                          </p:val>
                                        </p:tav>
                                      </p:tavLst>
                                    </p:anim>
                                  </p:childTnLst>
                                </p:cTn>
                              </p:par>
                              <p:par>
                                <p:cTn id="43" presetID="12" presetClass="entr" presetSubtype="1" fill="hold" grpId="0" nodeType="withEffect">
                                  <p:stCondLst>
                                    <p:cond delay="0"/>
                                  </p:stCondLst>
                                  <p:childTnLst>
                                    <p:set>
                                      <p:cBhvr>
                                        <p:cTn id="44" dur="1" fill="hold">
                                          <p:stCondLst>
                                            <p:cond delay="0"/>
                                          </p:stCondLst>
                                        </p:cTn>
                                        <p:tgtEl>
                                          <p:spTgt spid="11">
                                            <p:graphicEl>
                                              <a:dgm id="{87B5BDBA-3C7A-41F1-8C33-F13937A84B36}"/>
                                            </p:graphicEl>
                                          </p:spTgt>
                                        </p:tgtEl>
                                        <p:attrNameLst>
                                          <p:attrName>style.visibility</p:attrName>
                                        </p:attrNameLst>
                                      </p:cBhvr>
                                      <p:to>
                                        <p:strVal val="visible"/>
                                      </p:to>
                                    </p:set>
                                    <p:animEffect transition="in" filter="slide(fromTop)">
                                      <p:cBhvr>
                                        <p:cTn id="45" dur="1000"/>
                                        <p:tgtEl>
                                          <p:spTgt spid="11">
                                            <p:graphicEl>
                                              <a:dgm id="{87B5BDBA-3C7A-41F1-8C33-F13937A84B36}"/>
                                            </p:graphicEl>
                                          </p:spTgt>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11">
                                            <p:graphicEl>
                                              <a:dgm id="{B68F94D2-D73D-420A-802B-DFDC9BE4ED4C}"/>
                                            </p:graphicEl>
                                          </p:spTgt>
                                        </p:tgtEl>
                                        <p:attrNameLst>
                                          <p:attrName>style.visibility</p:attrName>
                                        </p:attrNameLst>
                                      </p:cBhvr>
                                      <p:to>
                                        <p:strVal val="visible"/>
                                      </p:to>
                                    </p:set>
                                    <p:animEffect transition="in" filter="fade">
                                      <p:cBhvr>
                                        <p:cTn id="49" dur="1000"/>
                                        <p:tgtEl>
                                          <p:spTgt spid="11">
                                            <p:graphicEl>
                                              <a:dgm id="{B68F94D2-D73D-420A-802B-DFDC9BE4ED4C}"/>
                                            </p:graphicEl>
                                          </p:spTgt>
                                        </p:tgtEl>
                                      </p:cBhvr>
                                    </p:animEffect>
                                    <p:anim calcmode="lin" valueType="num">
                                      <p:cBhvr>
                                        <p:cTn id="50" dur="1000" fill="hold"/>
                                        <p:tgtEl>
                                          <p:spTgt spid="11">
                                            <p:graphicEl>
                                              <a:dgm id="{B68F94D2-D73D-420A-802B-DFDC9BE4ED4C}"/>
                                            </p:graphicEl>
                                          </p:spTgt>
                                        </p:tgtEl>
                                        <p:attrNameLst>
                                          <p:attrName>ppt_x</p:attrName>
                                        </p:attrNameLst>
                                      </p:cBhvr>
                                      <p:tavLst>
                                        <p:tav tm="0">
                                          <p:val>
                                            <p:strVal val="#ppt_x"/>
                                          </p:val>
                                        </p:tav>
                                        <p:tav tm="100000">
                                          <p:val>
                                            <p:strVal val="#ppt_x"/>
                                          </p:val>
                                        </p:tav>
                                      </p:tavLst>
                                    </p:anim>
                                    <p:anim calcmode="lin" valueType="num">
                                      <p:cBhvr>
                                        <p:cTn id="51" dur="1000" fill="hold"/>
                                        <p:tgtEl>
                                          <p:spTgt spid="11">
                                            <p:graphicEl>
                                              <a:dgm id="{B68F94D2-D73D-420A-802B-DFDC9BE4ED4C}"/>
                                            </p:graphicEl>
                                          </p:spTgt>
                                        </p:tgtEl>
                                        <p:attrNameLst>
                                          <p:attrName>ppt_y</p:attrName>
                                        </p:attrNameLst>
                                      </p:cBhvr>
                                      <p:tavLst>
                                        <p:tav tm="0">
                                          <p:val>
                                            <p:strVal val="#ppt_y+.1"/>
                                          </p:val>
                                        </p:tav>
                                        <p:tav tm="100000">
                                          <p:val>
                                            <p:strVal val="#ppt_y"/>
                                          </p:val>
                                        </p:tav>
                                      </p:tavLst>
                                    </p:anim>
                                  </p:childTnLst>
                                </p:cTn>
                              </p:par>
                              <p:par>
                                <p:cTn id="52" presetID="12" presetClass="entr" presetSubtype="1" fill="hold" grpId="0" nodeType="withEffect">
                                  <p:stCondLst>
                                    <p:cond delay="0"/>
                                  </p:stCondLst>
                                  <p:childTnLst>
                                    <p:set>
                                      <p:cBhvr>
                                        <p:cTn id="53" dur="1" fill="hold">
                                          <p:stCondLst>
                                            <p:cond delay="0"/>
                                          </p:stCondLst>
                                        </p:cTn>
                                        <p:tgtEl>
                                          <p:spTgt spid="11">
                                            <p:graphicEl>
                                              <a:dgm id="{9B706799-997B-4F74-B652-58B58A51EA58}"/>
                                            </p:graphicEl>
                                          </p:spTgt>
                                        </p:tgtEl>
                                        <p:attrNameLst>
                                          <p:attrName>style.visibility</p:attrName>
                                        </p:attrNameLst>
                                      </p:cBhvr>
                                      <p:to>
                                        <p:strVal val="visible"/>
                                      </p:to>
                                    </p:set>
                                    <p:animEffect transition="in" filter="slide(fromTop)">
                                      <p:cBhvr>
                                        <p:cTn id="54" dur="1000"/>
                                        <p:tgtEl>
                                          <p:spTgt spid="11">
                                            <p:graphicEl>
                                              <a:dgm id="{9B706799-997B-4F74-B652-58B58A51EA5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Introduction</a:t>
            </a:r>
          </a:p>
        </p:txBody>
      </p:sp>
      <p:sp>
        <p:nvSpPr>
          <p:cNvPr id="4" name="Content Placeholder 3"/>
          <p:cNvSpPr>
            <a:spLocks noGrp="1"/>
          </p:cNvSpPr>
          <p:nvPr>
            <p:ph idx="1"/>
          </p:nvPr>
        </p:nvSpPr>
        <p:spPr>
          <a:xfrm>
            <a:off x="457200" y="1371600"/>
            <a:ext cx="8229600" cy="5029200"/>
          </a:xfrm>
        </p:spPr>
        <p:txBody>
          <a:bodyPr>
            <a:normAutofit lnSpcReduction="10000"/>
          </a:bodyPr>
          <a:lstStyle/>
          <a:p>
            <a:pPr marL="0" indent="0">
              <a:buNone/>
            </a:pPr>
            <a:r>
              <a:rPr lang="en-US" dirty="0"/>
              <a:t>Disclaimer:</a:t>
            </a:r>
          </a:p>
          <a:p>
            <a:r>
              <a:rPr lang="en-US" dirty="0"/>
              <a:t>I am NOT a lawyer, doctor, accountant, therapist!</a:t>
            </a:r>
          </a:p>
          <a:p>
            <a:r>
              <a:rPr lang="en-US" dirty="0"/>
              <a:t>The hints, tips and suggestions to follow are NOT meant as legal advice but are opinion based on research and experience.</a:t>
            </a:r>
          </a:p>
          <a:p>
            <a:r>
              <a:rPr lang="en-US" dirty="0"/>
              <a:t>Resources:</a:t>
            </a:r>
          </a:p>
          <a:p>
            <a:pPr marL="342900" lvl="1" indent="0">
              <a:buNone/>
            </a:pPr>
            <a:r>
              <a:rPr lang="en-US" dirty="0">
                <a:hlinkClick r:id="rId5"/>
              </a:rPr>
              <a:t>www.FTC.gov</a:t>
            </a:r>
            <a:r>
              <a:rPr lang="en-US" dirty="0"/>
              <a:t>			</a:t>
            </a:r>
          </a:p>
          <a:p>
            <a:pPr marL="342900" lvl="1" indent="0">
              <a:buNone/>
            </a:pPr>
            <a:r>
              <a:rPr lang="en-US" dirty="0">
                <a:hlinkClick r:id="rId6"/>
              </a:rPr>
              <a:t>https://www.ic3.gov/preventiontips.aspx</a:t>
            </a:r>
            <a:endParaRPr lang="en-US" dirty="0"/>
          </a:p>
          <a:p>
            <a:pPr marL="342900" lvl="1" indent="0">
              <a:buNone/>
            </a:pPr>
            <a:r>
              <a:rPr lang="en-US" dirty="0">
                <a:hlinkClick r:id="rId7"/>
              </a:rPr>
              <a:t>https://www.bbb.org/scamtracker/us/</a:t>
            </a:r>
            <a:r>
              <a:rPr lang="en-US" dirty="0"/>
              <a:t> </a:t>
            </a:r>
          </a:p>
          <a:p>
            <a:pPr marL="342900" lvl="1" indent="0">
              <a:buNone/>
            </a:pPr>
            <a:r>
              <a:rPr lang="en-US" dirty="0">
                <a:hlinkClick r:id="rId8"/>
              </a:rPr>
              <a:t>www.fakechecks.org</a:t>
            </a:r>
            <a:endParaRPr lang="en-US" dirty="0"/>
          </a:p>
          <a:p>
            <a:pPr marL="342900" lvl="1" indent="0">
              <a:buNone/>
            </a:pPr>
            <a:r>
              <a:rPr lang="en-US" dirty="0">
                <a:hlinkClick r:id="rId9"/>
              </a:rPr>
              <a:t>https://postalinspectors.uspis.gov/</a:t>
            </a:r>
            <a:r>
              <a:rPr lang="en-US" dirty="0"/>
              <a:t> </a:t>
            </a:r>
          </a:p>
          <a:p>
            <a:pPr marL="342900" lvl="1" indent="0">
              <a:buNone/>
            </a:pPr>
            <a:r>
              <a:rPr lang="en-US" dirty="0">
                <a:hlinkClick r:id="rId10"/>
              </a:rPr>
              <a:t>https://www.uscurrency.gov/</a:t>
            </a:r>
            <a:r>
              <a:rPr lang="en-US" dirty="0"/>
              <a:t> </a:t>
            </a:r>
          </a:p>
          <a:p>
            <a:pPr marL="342900" lvl="1" indent="0">
              <a:buNone/>
            </a:pPr>
            <a:r>
              <a:rPr lang="en-US" dirty="0">
                <a:hlinkClick r:id="rId11"/>
              </a:rPr>
              <a:t>www.FinCEN.gov</a:t>
            </a:r>
            <a:r>
              <a:rPr lang="en-US" dirty="0"/>
              <a:t> </a:t>
            </a:r>
          </a:p>
          <a:p>
            <a:pPr marL="342900" lvl="1" indent="0">
              <a:buNone/>
            </a:pPr>
            <a:endParaRPr lang="en-US" dirty="0"/>
          </a:p>
          <a:p>
            <a:pPr marL="342900" lvl="1" indent="0">
              <a:buNone/>
            </a:pPr>
            <a:endParaRPr lang="en-US" dirty="0"/>
          </a:p>
          <a:p>
            <a:pPr marL="342900" lvl="1" indent="0">
              <a:buNone/>
            </a:pPr>
            <a:endParaRPr lang="en-US" dirty="0"/>
          </a:p>
          <a:p>
            <a:pPr marL="0" indent="0">
              <a:buNone/>
            </a:pPr>
            <a:endParaRPr lang="en-US" dirty="0"/>
          </a:p>
        </p:txBody>
      </p:sp>
      <p:grpSp>
        <p:nvGrpSpPr>
          <p:cNvPr id="6" name="Group 5"/>
          <p:cNvGrpSpPr/>
          <p:nvPr/>
        </p:nvGrpSpPr>
        <p:grpSpPr>
          <a:xfrm>
            <a:off x="7659402" y="-3312"/>
            <a:ext cx="1471346" cy="2235200"/>
            <a:chOff x="256463" y="1828799"/>
            <a:chExt cx="1471346" cy="2235200"/>
          </a:xfrm>
        </p:grpSpPr>
        <p:sp>
          <p:nvSpPr>
            <p:cNvPr id="7" name="Round Same Side Corner Rectangle 6"/>
            <p:cNvSpPr/>
            <p:nvPr/>
          </p:nvSpPr>
          <p:spPr>
            <a:xfrm rot="10800000">
              <a:off x="256463" y="1828799"/>
              <a:ext cx="1471346" cy="2235200"/>
            </a:xfrm>
            <a:prstGeom prst="round2SameRect">
              <a:avLst>
                <a:gd name="adj1" fmla="val 10500"/>
                <a:gd name="adj2" fmla="val 0"/>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8" name="Round Same Side Corner Rectangle 4"/>
            <p:cNvSpPr/>
            <p:nvPr/>
          </p:nvSpPr>
          <p:spPr>
            <a:xfrm rot="21600000">
              <a:off x="301712" y="1828799"/>
              <a:ext cx="1380848" cy="21899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3152" tIns="274320" rIns="73152" bIns="128016" numCol="1" spcCol="1270" anchor="t" anchorCtr="0">
              <a:noAutofit/>
            </a:bodyPr>
            <a:lstStyle/>
            <a:p>
              <a:pPr lvl="0" algn="ctr" defTabSz="800100">
                <a:lnSpc>
                  <a:spcPct val="90000"/>
                </a:lnSpc>
                <a:spcBef>
                  <a:spcPct val="0"/>
                </a:spcBef>
                <a:spcAft>
                  <a:spcPct val="35000"/>
                </a:spcAft>
              </a:pPr>
              <a:r>
                <a:rPr lang="en-US" sz="1800" b="1" kern="1200" dirty="0">
                  <a:latin typeface="Corbel" pitchFamily="34" charset="0"/>
                </a:rPr>
                <a:t>Introduction</a:t>
              </a:r>
            </a:p>
          </p:txBody>
        </p:sp>
      </p:grpSp>
      <p:sp>
        <p:nvSpPr>
          <p:cNvPr id="9" name="Rounded Rectangle 8"/>
          <p:cNvSpPr/>
          <p:nvPr/>
        </p:nvSpPr>
        <p:spPr>
          <a:xfrm>
            <a:off x="7695272" y="885275"/>
            <a:ext cx="1399032" cy="1298448"/>
          </a:xfrm>
          <a:prstGeom prst="roundRect">
            <a:avLst>
              <a:gd name="adj" fmla="val 10000"/>
            </a:avLst>
          </a:prstGeom>
          <a:blipFill dpi="0" rotWithShape="0">
            <a:blip r:embed="rId12"/>
            <a:srcRect/>
            <a:tile tx="0" ty="0" sx="40000" sy="40000" flip="none" algn="ctr"/>
          </a:blipFill>
        </p:spPr>
        <p:style>
          <a:lnRef idx="0">
            <a:schemeClr val="lt1">
              <a:hueOff val="0"/>
              <a:satOff val="0"/>
              <a:lumOff val="0"/>
              <a:alphaOff val="0"/>
            </a:schemeClr>
          </a:lnRef>
          <a:fillRef idx="1">
            <a:scrgbClr r="0" g="0" b="0"/>
          </a:fillRef>
          <a:effectRef idx="2">
            <a:schemeClr val="accent2">
              <a:tint val="50000"/>
              <a:hueOff val="0"/>
              <a:satOff val="0"/>
              <a:lumOff val="0"/>
              <a:alphaOff val="0"/>
            </a:schemeClr>
          </a:effectRef>
          <a:fontRef idx="minor">
            <a:schemeClr val="lt1">
              <a:hueOff val="0"/>
              <a:satOff val="0"/>
              <a:lumOff val="0"/>
              <a:alphaOff val="0"/>
            </a:schemeClr>
          </a:fontRef>
        </p:style>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465735282"/>
              </p:ext>
            </p:extLst>
          </p:nvPr>
        </p:nvGraphicFramePr>
        <p:xfrm>
          <a:off x="328612" y="1143000"/>
          <a:ext cx="8486776"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en-US" dirty="0"/>
              <a:t>Scam Pattern</a:t>
            </a:r>
          </a:p>
        </p:txBody>
      </p:sp>
    </p:spTree>
    <p:extLst>
      <p:ext uri="{BB962C8B-B14F-4D97-AF65-F5344CB8AC3E}">
        <p14:creationId xmlns:p14="http://schemas.microsoft.com/office/powerpoint/2010/main" val="39007943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graphicEl>
                                              <a:dgm id="{372AB35D-7F85-4F08-9397-AA61FB00442A}"/>
                                            </p:graphicEl>
                                          </p:spTgt>
                                        </p:tgtEl>
                                        <p:attrNameLst>
                                          <p:attrName>style.visibility</p:attrName>
                                        </p:attrNameLst>
                                      </p:cBhvr>
                                      <p:to>
                                        <p:strVal val="visible"/>
                                      </p:to>
                                    </p:set>
                                    <p:anim calcmode="lin" valueType="num">
                                      <p:cBhvr>
                                        <p:cTn id="7" dur="1000" fill="hold"/>
                                        <p:tgtEl>
                                          <p:spTgt spid="3">
                                            <p:graphicEl>
                                              <a:dgm id="{372AB35D-7F85-4F08-9397-AA61FB00442A}"/>
                                            </p:graphicEl>
                                          </p:spTgt>
                                        </p:tgtEl>
                                        <p:attrNameLst>
                                          <p:attrName>ppt_w</p:attrName>
                                        </p:attrNameLst>
                                      </p:cBhvr>
                                      <p:tavLst>
                                        <p:tav tm="0">
                                          <p:val>
                                            <p:fltVal val="0"/>
                                          </p:val>
                                        </p:tav>
                                        <p:tav tm="100000">
                                          <p:val>
                                            <p:strVal val="#ppt_w"/>
                                          </p:val>
                                        </p:tav>
                                      </p:tavLst>
                                    </p:anim>
                                    <p:anim calcmode="lin" valueType="num">
                                      <p:cBhvr>
                                        <p:cTn id="8" dur="1000" fill="hold"/>
                                        <p:tgtEl>
                                          <p:spTgt spid="3">
                                            <p:graphicEl>
                                              <a:dgm id="{372AB35D-7F85-4F08-9397-AA61FB00442A}"/>
                                            </p:graphicEl>
                                          </p:spTgt>
                                        </p:tgtEl>
                                        <p:attrNameLst>
                                          <p:attrName>ppt_h</p:attrName>
                                        </p:attrNameLst>
                                      </p:cBhvr>
                                      <p:tavLst>
                                        <p:tav tm="0">
                                          <p:val>
                                            <p:fltVal val="0"/>
                                          </p:val>
                                        </p:tav>
                                        <p:tav tm="100000">
                                          <p:val>
                                            <p:strVal val="#ppt_h"/>
                                          </p:val>
                                        </p:tav>
                                      </p:tavLst>
                                    </p:anim>
                                    <p:animEffect transition="in" filter="fade">
                                      <p:cBhvr>
                                        <p:cTn id="9" dur="1000"/>
                                        <p:tgtEl>
                                          <p:spTgt spid="3">
                                            <p:graphicEl>
                                              <a:dgm id="{372AB35D-7F85-4F08-9397-AA61FB00442A}"/>
                                            </p:graphicEl>
                                          </p:spTgt>
                                        </p:tgtEl>
                                      </p:cBhvr>
                                    </p:animEffect>
                                  </p:childTnLst>
                                </p:cTn>
                              </p:par>
                              <p:par>
                                <p:cTn id="10" presetID="35" presetClass="path" presetSubtype="0" accel="50000" decel="50000" fill="hold" grpId="1" nodeType="withEffect">
                                  <p:stCondLst>
                                    <p:cond delay="0"/>
                                  </p:stCondLst>
                                  <p:childTnLst>
                                    <p:animMotion origin="layout" path="M 0 0  L -0.25 0  E" pathEditMode="relative" ptsTypes="">
                                      <p:cBhvr>
                                        <p:cTn id="11" dur="1000" spd="-100000" fill="hold"/>
                                        <p:tgtEl>
                                          <p:spTgt spid="3">
                                            <p:graphicEl>
                                              <a:dgm id="{372AB35D-7F85-4F08-9397-AA61FB00442A}"/>
                                            </p:graphicEl>
                                          </p:spTgt>
                                        </p:tgtEl>
                                        <p:attrNameLst>
                                          <p:attrName>ppt_x</p:attrName>
                                          <p:attrName>ppt_y</p:attrName>
                                        </p:attrNameLst>
                                      </p:cBhvr>
                                    </p:animMotion>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3">
                                            <p:graphicEl>
                                              <a:dgm id="{43FF70E3-3B35-4DF9-A907-606680DFC178}"/>
                                            </p:graphicEl>
                                          </p:spTgt>
                                        </p:tgtEl>
                                        <p:attrNameLst>
                                          <p:attrName>style.visibility</p:attrName>
                                        </p:attrNameLst>
                                      </p:cBhvr>
                                      <p:to>
                                        <p:strVal val="visible"/>
                                      </p:to>
                                    </p:set>
                                    <p:anim calcmode="lin" valueType="num">
                                      <p:cBhvr>
                                        <p:cTn id="15" dur="1000" fill="hold"/>
                                        <p:tgtEl>
                                          <p:spTgt spid="3">
                                            <p:graphicEl>
                                              <a:dgm id="{43FF70E3-3B35-4DF9-A907-606680DFC178}"/>
                                            </p:graphicEl>
                                          </p:spTgt>
                                        </p:tgtEl>
                                        <p:attrNameLst>
                                          <p:attrName>ppt_w</p:attrName>
                                        </p:attrNameLst>
                                      </p:cBhvr>
                                      <p:tavLst>
                                        <p:tav tm="0">
                                          <p:val>
                                            <p:fltVal val="0"/>
                                          </p:val>
                                        </p:tav>
                                        <p:tav tm="100000">
                                          <p:val>
                                            <p:strVal val="#ppt_w"/>
                                          </p:val>
                                        </p:tav>
                                      </p:tavLst>
                                    </p:anim>
                                    <p:anim calcmode="lin" valueType="num">
                                      <p:cBhvr>
                                        <p:cTn id="16" dur="1000" fill="hold"/>
                                        <p:tgtEl>
                                          <p:spTgt spid="3">
                                            <p:graphicEl>
                                              <a:dgm id="{43FF70E3-3B35-4DF9-A907-606680DFC178}"/>
                                            </p:graphicEl>
                                          </p:spTgt>
                                        </p:tgtEl>
                                        <p:attrNameLst>
                                          <p:attrName>ppt_h</p:attrName>
                                        </p:attrNameLst>
                                      </p:cBhvr>
                                      <p:tavLst>
                                        <p:tav tm="0">
                                          <p:val>
                                            <p:fltVal val="0"/>
                                          </p:val>
                                        </p:tav>
                                        <p:tav tm="100000">
                                          <p:val>
                                            <p:strVal val="#ppt_h"/>
                                          </p:val>
                                        </p:tav>
                                      </p:tavLst>
                                    </p:anim>
                                    <p:animEffect transition="in" filter="fade">
                                      <p:cBhvr>
                                        <p:cTn id="17" dur="1000"/>
                                        <p:tgtEl>
                                          <p:spTgt spid="3">
                                            <p:graphicEl>
                                              <a:dgm id="{43FF70E3-3B35-4DF9-A907-606680DFC178}"/>
                                            </p:graphicEl>
                                          </p:spTgt>
                                        </p:tgtEl>
                                      </p:cBhvr>
                                    </p:animEffect>
                                  </p:childTnLst>
                                </p:cTn>
                              </p:par>
                              <p:par>
                                <p:cTn id="18" presetID="35" presetClass="path" presetSubtype="0" accel="50000" decel="50000" fill="hold" grpId="1" nodeType="withEffect">
                                  <p:stCondLst>
                                    <p:cond delay="0"/>
                                  </p:stCondLst>
                                  <p:childTnLst>
                                    <p:animMotion origin="layout" path="M 0 0  L -0.25 0  E" pathEditMode="relative" ptsTypes="">
                                      <p:cBhvr>
                                        <p:cTn id="19" dur="1000" spd="-100000" fill="hold"/>
                                        <p:tgtEl>
                                          <p:spTgt spid="3">
                                            <p:graphicEl>
                                              <a:dgm id="{43FF70E3-3B35-4DF9-A907-606680DFC178}"/>
                                            </p:graphicEl>
                                          </p:spTgt>
                                        </p:tgtEl>
                                        <p:attrNameLst>
                                          <p:attrName>ppt_x</p:attrName>
                                          <p:attrName>ppt_y</p:attrName>
                                        </p:attrNameLst>
                                      </p:cBhvr>
                                    </p:animMotion>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3">
                                            <p:graphicEl>
                                              <a:dgm id="{40E75915-E9B1-4ABD-839B-3CFD5E25D23D}"/>
                                            </p:graphicEl>
                                          </p:spTgt>
                                        </p:tgtEl>
                                        <p:attrNameLst>
                                          <p:attrName>style.visibility</p:attrName>
                                        </p:attrNameLst>
                                      </p:cBhvr>
                                      <p:to>
                                        <p:strVal val="visible"/>
                                      </p:to>
                                    </p:set>
                                    <p:anim calcmode="lin" valueType="num">
                                      <p:cBhvr>
                                        <p:cTn id="23" dur="1000" fill="hold"/>
                                        <p:tgtEl>
                                          <p:spTgt spid="3">
                                            <p:graphicEl>
                                              <a:dgm id="{40E75915-E9B1-4ABD-839B-3CFD5E25D23D}"/>
                                            </p:graphicEl>
                                          </p:spTgt>
                                        </p:tgtEl>
                                        <p:attrNameLst>
                                          <p:attrName>ppt_w</p:attrName>
                                        </p:attrNameLst>
                                      </p:cBhvr>
                                      <p:tavLst>
                                        <p:tav tm="0">
                                          <p:val>
                                            <p:fltVal val="0"/>
                                          </p:val>
                                        </p:tav>
                                        <p:tav tm="100000">
                                          <p:val>
                                            <p:strVal val="#ppt_w"/>
                                          </p:val>
                                        </p:tav>
                                      </p:tavLst>
                                    </p:anim>
                                    <p:anim calcmode="lin" valueType="num">
                                      <p:cBhvr>
                                        <p:cTn id="24" dur="1000" fill="hold"/>
                                        <p:tgtEl>
                                          <p:spTgt spid="3">
                                            <p:graphicEl>
                                              <a:dgm id="{40E75915-E9B1-4ABD-839B-3CFD5E25D23D}"/>
                                            </p:graphicEl>
                                          </p:spTgt>
                                        </p:tgtEl>
                                        <p:attrNameLst>
                                          <p:attrName>ppt_h</p:attrName>
                                        </p:attrNameLst>
                                      </p:cBhvr>
                                      <p:tavLst>
                                        <p:tav tm="0">
                                          <p:val>
                                            <p:fltVal val="0"/>
                                          </p:val>
                                        </p:tav>
                                        <p:tav tm="100000">
                                          <p:val>
                                            <p:strVal val="#ppt_h"/>
                                          </p:val>
                                        </p:tav>
                                      </p:tavLst>
                                    </p:anim>
                                    <p:animEffect transition="in" filter="fade">
                                      <p:cBhvr>
                                        <p:cTn id="25" dur="1000"/>
                                        <p:tgtEl>
                                          <p:spTgt spid="3">
                                            <p:graphicEl>
                                              <a:dgm id="{40E75915-E9B1-4ABD-839B-3CFD5E25D23D}"/>
                                            </p:graphicEl>
                                          </p:spTgt>
                                        </p:tgtEl>
                                      </p:cBhvr>
                                    </p:animEffect>
                                  </p:childTnLst>
                                </p:cTn>
                              </p:par>
                              <p:par>
                                <p:cTn id="26" presetID="35" presetClass="path" presetSubtype="0" accel="50000" decel="50000" fill="hold" grpId="1" nodeType="withEffect">
                                  <p:stCondLst>
                                    <p:cond delay="0"/>
                                  </p:stCondLst>
                                  <p:childTnLst>
                                    <p:animMotion origin="layout" path="M 0 0  L -0.25 0  E" pathEditMode="relative" ptsTypes="">
                                      <p:cBhvr>
                                        <p:cTn id="27" dur="1000" spd="-100000" fill="hold"/>
                                        <p:tgtEl>
                                          <p:spTgt spid="3">
                                            <p:graphicEl>
                                              <a:dgm id="{40E75915-E9B1-4ABD-839B-3CFD5E25D23D}"/>
                                            </p:graphicEl>
                                          </p:spTgt>
                                        </p:tgtEl>
                                        <p:attrNameLst>
                                          <p:attrName>ppt_x</p:attrName>
                                          <p:attrName>ppt_y</p:attrName>
                                        </p:attrNameLst>
                                      </p:cBhvr>
                                    </p:animMotion>
                                  </p:childTnLst>
                                </p:cTn>
                              </p:par>
                            </p:childTnLst>
                          </p:cTn>
                        </p:par>
                        <p:par>
                          <p:cTn id="28" fill="hold">
                            <p:stCondLst>
                              <p:cond delay="3000"/>
                            </p:stCondLst>
                            <p:childTnLst>
                              <p:par>
                                <p:cTn id="29" presetID="53" presetClass="entr" presetSubtype="0" fill="hold" grpId="0" nodeType="afterEffect">
                                  <p:stCondLst>
                                    <p:cond delay="0"/>
                                  </p:stCondLst>
                                  <p:childTnLst>
                                    <p:set>
                                      <p:cBhvr>
                                        <p:cTn id="30" dur="1" fill="hold">
                                          <p:stCondLst>
                                            <p:cond delay="0"/>
                                          </p:stCondLst>
                                        </p:cTn>
                                        <p:tgtEl>
                                          <p:spTgt spid="3">
                                            <p:graphicEl>
                                              <a:dgm id="{D3FAEA15-74EA-44F0-B324-8062485B62BB}"/>
                                            </p:graphicEl>
                                          </p:spTgt>
                                        </p:tgtEl>
                                        <p:attrNameLst>
                                          <p:attrName>style.visibility</p:attrName>
                                        </p:attrNameLst>
                                      </p:cBhvr>
                                      <p:to>
                                        <p:strVal val="visible"/>
                                      </p:to>
                                    </p:set>
                                    <p:anim calcmode="lin" valueType="num">
                                      <p:cBhvr>
                                        <p:cTn id="31" dur="1000" fill="hold"/>
                                        <p:tgtEl>
                                          <p:spTgt spid="3">
                                            <p:graphicEl>
                                              <a:dgm id="{D3FAEA15-74EA-44F0-B324-8062485B62BB}"/>
                                            </p:graphicEl>
                                          </p:spTgt>
                                        </p:tgtEl>
                                        <p:attrNameLst>
                                          <p:attrName>ppt_w</p:attrName>
                                        </p:attrNameLst>
                                      </p:cBhvr>
                                      <p:tavLst>
                                        <p:tav tm="0">
                                          <p:val>
                                            <p:fltVal val="0"/>
                                          </p:val>
                                        </p:tav>
                                        <p:tav tm="100000">
                                          <p:val>
                                            <p:strVal val="#ppt_w"/>
                                          </p:val>
                                        </p:tav>
                                      </p:tavLst>
                                    </p:anim>
                                    <p:anim calcmode="lin" valueType="num">
                                      <p:cBhvr>
                                        <p:cTn id="32" dur="1000" fill="hold"/>
                                        <p:tgtEl>
                                          <p:spTgt spid="3">
                                            <p:graphicEl>
                                              <a:dgm id="{D3FAEA15-74EA-44F0-B324-8062485B62BB}"/>
                                            </p:graphicEl>
                                          </p:spTgt>
                                        </p:tgtEl>
                                        <p:attrNameLst>
                                          <p:attrName>ppt_h</p:attrName>
                                        </p:attrNameLst>
                                      </p:cBhvr>
                                      <p:tavLst>
                                        <p:tav tm="0">
                                          <p:val>
                                            <p:fltVal val="0"/>
                                          </p:val>
                                        </p:tav>
                                        <p:tav tm="100000">
                                          <p:val>
                                            <p:strVal val="#ppt_h"/>
                                          </p:val>
                                        </p:tav>
                                      </p:tavLst>
                                    </p:anim>
                                    <p:animEffect transition="in" filter="fade">
                                      <p:cBhvr>
                                        <p:cTn id="33" dur="1000"/>
                                        <p:tgtEl>
                                          <p:spTgt spid="3">
                                            <p:graphicEl>
                                              <a:dgm id="{D3FAEA15-74EA-44F0-B324-8062485B62BB}"/>
                                            </p:graphicEl>
                                          </p:spTgt>
                                        </p:tgtEl>
                                      </p:cBhvr>
                                    </p:animEffect>
                                  </p:childTnLst>
                                </p:cTn>
                              </p:par>
                              <p:par>
                                <p:cTn id="34" presetID="35" presetClass="path" presetSubtype="0" accel="50000" decel="50000" fill="hold" grpId="1" nodeType="withEffect">
                                  <p:stCondLst>
                                    <p:cond delay="0"/>
                                  </p:stCondLst>
                                  <p:childTnLst>
                                    <p:animMotion origin="layout" path="M 0 0  L -0.25 0  E" pathEditMode="relative" ptsTypes="">
                                      <p:cBhvr>
                                        <p:cTn id="35" dur="1000" spd="-100000" fill="hold"/>
                                        <p:tgtEl>
                                          <p:spTgt spid="3">
                                            <p:graphicEl>
                                              <a:dgm id="{D3FAEA15-74EA-44F0-B324-8062485B62BB}"/>
                                            </p:graphic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Graphic spid="3" grpI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6934200" cy="914400"/>
          </a:xfrm>
        </p:spPr>
        <p:txBody>
          <a:bodyPr>
            <a:normAutofit/>
          </a:bodyPr>
          <a:lstStyle/>
          <a:p>
            <a:r>
              <a:rPr lang="en-US" dirty="0">
                <a:solidFill>
                  <a:schemeClr val="accent5">
                    <a:lumMod val="50000"/>
                  </a:schemeClr>
                </a:solidFill>
              </a:rPr>
              <a:t>Definitions: Finding the Targets</a:t>
            </a:r>
          </a:p>
        </p:txBody>
      </p:sp>
      <p:sp>
        <p:nvSpPr>
          <p:cNvPr id="5" name="Content Placeholder 4"/>
          <p:cNvSpPr>
            <a:spLocks noGrp="1"/>
          </p:cNvSpPr>
          <p:nvPr>
            <p:ph idx="1"/>
          </p:nvPr>
        </p:nvSpPr>
        <p:spPr>
          <a:xfrm>
            <a:off x="304800" y="1447800"/>
            <a:ext cx="7620000" cy="5257800"/>
          </a:xfrm>
        </p:spPr>
        <p:txBody>
          <a:bodyPr>
            <a:noAutofit/>
          </a:bodyPr>
          <a:lstStyle/>
          <a:p>
            <a:pPr>
              <a:lnSpc>
                <a:spcPct val="100000"/>
              </a:lnSpc>
            </a:pPr>
            <a:r>
              <a:rPr lang="en-US" sz="1600" b="1" i="1" dirty="0"/>
              <a:t>Pretext</a:t>
            </a:r>
            <a:r>
              <a:rPr lang="en-US" sz="1600" dirty="0"/>
              <a:t> – “The false reason given in justification of a course of action.”*</a:t>
            </a:r>
          </a:p>
          <a:p>
            <a:pPr>
              <a:lnSpc>
                <a:spcPct val="100000"/>
              </a:lnSpc>
            </a:pPr>
            <a:r>
              <a:rPr lang="en-US" sz="1600" b="1" i="1" dirty="0"/>
              <a:t>Social Engineering </a:t>
            </a:r>
            <a:r>
              <a:rPr lang="en-US" sz="1600" dirty="0"/>
              <a:t>– “The psychological manipulation of people into performing actions or divulging confidential information.”* Can be initiated via phone, email or social media. Essentially, using the pretext to manipulate.</a:t>
            </a:r>
          </a:p>
          <a:p>
            <a:pPr>
              <a:lnSpc>
                <a:spcPct val="110000"/>
              </a:lnSpc>
            </a:pPr>
            <a:r>
              <a:rPr lang="en-US" sz="1600" b="1" i="1" dirty="0"/>
              <a:t>Phishing/Smishing/Spear Phishing/Whaling </a:t>
            </a:r>
            <a:r>
              <a:rPr lang="en-US" sz="1600" dirty="0"/>
              <a:t>– “The attempt to acquire sensitive information such as usernames, passwords, and credit card details (and sometimes, indirectly, money), often for malicious reasons, by masquerading as *a trustworthy entity in an electronic communication.”</a:t>
            </a:r>
          </a:p>
          <a:p>
            <a:pPr>
              <a:lnSpc>
                <a:spcPct val="120000"/>
              </a:lnSpc>
            </a:pPr>
            <a:r>
              <a:rPr lang="en-US" sz="1600" b="1" i="1" dirty="0"/>
              <a:t>Email Spoofing </a:t>
            </a:r>
            <a:r>
              <a:rPr lang="en-US" sz="1600" dirty="0"/>
              <a:t>– “The creation of email messages with a forged sender address.”*  Business emails often have stolen graphics to create credibility.</a:t>
            </a:r>
          </a:p>
          <a:p>
            <a:pPr>
              <a:lnSpc>
                <a:spcPct val="120000"/>
              </a:lnSpc>
            </a:pPr>
            <a:r>
              <a:rPr lang="en-US" sz="1600" b="1" i="1" dirty="0"/>
              <a:t>Skimming/Shimming</a:t>
            </a:r>
            <a:r>
              <a:rPr lang="en-US" sz="1600" dirty="0"/>
              <a:t> – “…a fraudster affixes a bogus card reader to the top of the real reader…”** or fits inside the card slot at.</a:t>
            </a:r>
          </a:p>
          <a:p>
            <a:pPr>
              <a:lnSpc>
                <a:spcPct val="120000"/>
              </a:lnSpc>
            </a:pPr>
            <a:r>
              <a:rPr lang="en-US" sz="1600" b="1" i="1" dirty="0"/>
              <a:t>Mining Social Media </a:t>
            </a:r>
            <a:r>
              <a:rPr lang="en-US" sz="1600" dirty="0"/>
              <a:t>– Fraudsters and hackers look at public social media information and collate it for sale or target the individual.</a:t>
            </a:r>
          </a:p>
          <a:p>
            <a:pPr>
              <a:lnSpc>
                <a:spcPct val="120000"/>
              </a:lnSpc>
            </a:pPr>
            <a:r>
              <a:rPr lang="en-US" sz="1600" b="1" i="1" dirty="0"/>
              <a:t>Hack/Hacktivism</a:t>
            </a:r>
            <a:r>
              <a:rPr lang="en-US" sz="1600" dirty="0"/>
              <a:t> – Unauthorized access to a computer or network to gain data to sell, require ransom, or “to promote a political or social agenda.”*</a:t>
            </a:r>
            <a:endParaRPr lang="en-US" dirty="0"/>
          </a:p>
          <a:p>
            <a:pPr marL="0" indent="0">
              <a:lnSpc>
                <a:spcPct val="100000"/>
              </a:lnSpc>
              <a:buNone/>
            </a:pPr>
            <a:endParaRPr lang="en-US" sz="1100" dirty="0"/>
          </a:p>
          <a:p>
            <a:pPr marL="0" indent="0">
              <a:lnSpc>
                <a:spcPct val="100000"/>
              </a:lnSpc>
              <a:buNone/>
            </a:pPr>
            <a:endParaRPr lang="en-US" sz="1100" dirty="0"/>
          </a:p>
          <a:p>
            <a:pPr marL="0" indent="0">
              <a:lnSpc>
                <a:spcPct val="100000"/>
              </a:lnSpc>
              <a:buNone/>
            </a:pPr>
            <a:r>
              <a:rPr lang="en-US" sz="1100" dirty="0"/>
              <a:t>*Wikipedia, **Krebs on Security</a:t>
            </a:r>
          </a:p>
          <a:p>
            <a:pPr marL="0" indent="0">
              <a:buNone/>
            </a:pPr>
            <a:endParaRPr lang="en-US" dirty="0"/>
          </a:p>
          <a:p>
            <a:endParaRPr lang="en-US" dirty="0"/>
          </a:p>
          <a:p>
            <a:pPr marL="0" indent="0">
              <a:buNone/>
            </a:pPr>
            <a:endParaRPr lang="en-US" dirty="0"/>
          </a:p>
        </p:txBody>
      </p:sp>
      <p:grpSp>
        <p:nvGrpSpPr>
          <p:cNvPr id="7" name="Group 6"/>
          <p:cNvGrpSpPr/>
          <p:nvPr/>
        </p:nvGrpSpPr>
        <p:grpSpPr>
          <a:xfrm>
            <a:off x="7659402" y="0"/>
            <a:ext cx="1471346" cy="2235200"/>
            <a:chOff x="1874945" y="1828799"/>
            <a:chExt cx="1471346" cy="2235200"/>
          </a:xfrm>
        </p:grpSpPr>
        <p:sp>
          <p:nvSpPr>
            <p:cNvPr id="8" name="Round Same Side Corner Rectangle 7"/>
            <p:cNvSpPr/>
            <p:nvPr/>
          </p:nvSpPr>
          <p:spPr>
            <a:xfrm rot="10800000">
              <a:off x="1874945" y="1828799"/>
              <a:ext cx="1471346" cy="2235200"/>
            </a:xfrm>
            <a:prstGeom prst="round2SameRect">
              <a:avLst>
                <a:gd name="adj1" fmla="val 10500"/>
                <a:gd name="adj2" fmla="val 0"/>
              </a:avLst>
            </a:prstGeom>
          </p:spPr>
          <p:style>
            <a:lnRef idx="0">
              <a:schemeClr val="lt1">
                <a:hueOff val="0"/>
                <a:satOff val="0"/>
                <a:lumOff val="0"/>
                <a:alphaOff val="0"/>
              </a:schemeClr>
            </a:lnRef>
            <a:fillRef idx="3">
              <a:schemeClr val="accent2">
                <a:hueOff val="1170380"/>
                <a:satOff val="-1460"/>
                <a:lumOff val="343"/>
                <a:alphaOff val="0"/>
              </a:schemeClr>
            </a:fillRef>
            <a:effectRef idx="2">
              <a:schemeClr val="accent2">
                <a:hueOff val="1170380"/>
                <a:satOff val="-1460"/>
                <a:lumOff val="343"/>
                <a:alphaOff val="0"/>
              </a:schemeClr>
            </a:effectRef>
            <a:fontRef idx="minor">
              <a:schemeClr val="lt1"/>
            </a:fontRef>
          </p:style>
        </p:sp>
        <p:sp>
          <p:nvSpPr>
            <p:cNvPr id="9" name="Round Same Side Corner Rectangle 4"/>
            <p:cNvSpPr/>
            <p:nvPr/>
          </p:nvSpPr>
          <p:spPr>
            <a:xfrm rot="21600000">
              <a:off x="1920194" y="1828799"/>
              <a:ext cx="1380848" cy="21899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3152" tIns="274320" rIns="73152" bIns="142240" numCol="1" spcCol="1270" anchor="t" anchorCtr="0">
              <a:noAutofit/>
            </a:bodyPr>
            <a:lstStyle/>
            <a:p>
              <a:pPr lvl="0" algn="ctr" defTabSz="889000">
                <a:lnSpc>
                  <a:spcPct val="90000"/>
                </a:lnSpc>
                <a:spcBef>
                  <a:spcPct val="0"/>
                </a:spcBef>
                <a:spcAft>
                  <a:spcPct val="35000"/>
                </a:spcAft>
              </a:pPr>
              <a:r>
                <a:rPr lang="en-US" sz="2000" b="1" kern="1200" dirty="0">
                  <a:latin typeface="Corbel" pitchFamily="34" charset="0"/>
                </a:rPr>
                <a:t>Definitions</a:t>
              </a:r>
            </a:p>
          </p:txBody>
        </p:sp>
      </p:grpSp>
      <p:sp>
        <p:nvSpPr>
          <p:cNvPr id="11" name="Rounded Rectangle 10"/>
          <p:cNvSpPr/>
          <p:nvPr/>
        </p:nvSpPr>
        <p:spPr>
          <a:xfrm>
            <a:off x="7693665" y="898527"/>
            <a:ext cx="1399032" cy="1298448"/>
          </a:xfrm>
          <a:prstGeom prst="roundRect">
            <a:avLst>
              <a:gd name="adj" fmla="val 10000"/>
            </a:avLst>
          </a:prstGeom>
          <a:blipFill dpi="0" rotWithShape="0">
            <a:blip r:embed="rId4"/>
            <a:srcRect/>
            <a:tile tx="0" ty="0" sx="30000" sy="30000" flip="none" algn="ctr"/>
          </a:blipFill>
        </p:spPr>
        <p:style>
          <a:lnRef idx="0">
            <a:schemeClr val="lt1">
              <a:hueOff val="0"/>
              <a:satOff val="0"/>
              <a:lumOff val="0"/>
              <a:alphaOff val="0"/>
            </a:schemeClr>
          </a:lnRef>
          <a:fillRef idx="1">
            <a:scrgbClr r="0" g="0" b="0"/>
          </a:fillRef>
          <a:effectRef idx="2">
            <a:schemeClr val="accent2">
              <a:tint val="50000"/>
              <a:hueOff val="1250719"/>
              <a:satOff val="-1118"/>
              <a:lumOff val="3"/>
              <a:alphaOff val="0"/>
            </a:schemeClr>
          </a:effectRef>
          <a:fontRef idx="minor">
            <a:schemeClr val="lt1">
              <a:hueOff val="0"/>
              <a:satOff val="0"/>
              <a:lumOff val="0"/>
              <a:alphaOff val="0"/>
            </a:schemeClr>
          </a:fontRef>
        </p:style>
      </p:sp>
    </p:spTree>
    <p:custDataLst>
      <p:tags r:id="rId1"/>
    </p:custDataLst>
    <p:extLst>
      <p:ext uri="{BB962C8B-B14F-4D97-AF65-F5344CB8AC3E}">
        <p14:creationId xmlns:p14="http://schemas.microsoft.com/office/powerpoint/2010/main" val="8345987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5334000" cy="914400"/>
          </a:xfrm>
        </p:spPr>
        <p:txBody>
          <a:bodyPr>
            <a:normAutofit/>
          </a:bodyPr>
          <a:lstStyle/>
          <a:p>
            <a:r>
              <a:rPr lang="en-US" sz="2300" dirty="0">
                <a:solidFill>
                  <a:schemeClr val="accent3">
                    <a:lumMod val="50000"/>
                  </a:schemeClr>
                </a:solidFill>
              </a:rPr>
              <a:t>Common Scams &amp; Frauds: Homing In</a:t>
            </a:r>
          </a:p>
        </p:txBody>
      </p:sp>
      <p:sp>
        <p:nvSpPr>
          <p:cNvPr id="5" name="Content Placeholder 4"/>
          <p:cNvSpPr>
            <a:spLocks noGrp="1"/>
          </p:cNvSpPr>
          <p:nvPr>
            <p:ph idx="1"/>
          </p:nvPr>
        </p:nvSpPr>
        <p:spPr>
          <a:xfrm>
            <a:off x="304800" y="1295400"/>
            <a:ext cx="7315200" cy="5486400"/>
          </a:xfrm>
        </p:spPr>
        <p:txBody>
          <a:bodyPr>
            <a:noAutofit/>
          </a:bodyPr>
          <a:lstStyle/>
          <a:p>
            <a:pPr>
              <a:lnSpc>
                <a:spcPct val="100000"/>
              </a:lnSpc>
            </a:pPr>
            <a:r>
              <a:rPr lang="en-US" b="1" i="1" dirty="0"/>
              <a:t>“Nigerian 419” or “ Advance Fee” </a:t>
            </a:r>
            <a:r>
              <a:rPr lang="en-US" dirty="0"/>
              <a:t>– “Typically involves promising the victim a significant share of a large sum of money, in return for a small up-front payment, [required] in order to obtain the large sum.”* Generally, the funds are overseas and the fraudster states he/she is trying to get the money out of the country of origin.</a:t>
            </a:r>
          </a:p>
          <a:p>
            <a:pPr lvl="1"/>
            <a:r>
              <a:rPr lang="en-US" dirty="0"/>
              <a:t>Lottery/ Foreign Lottery/ Sweepstakes          </a:t>
            </a:r>
          </a:p>
          <a:p>
            <a:pPr lvl="1"/>
            <a:r>
              <a:rPr lang="en-US" dirty="0"/>
              <a:t>Work From Home/ Mystery Shopper</a:t>
            </a:r>
          </a:p>
          <a:p>
            <a:pPr lvl="1"/>
            <a:r>
              <a:rPr lang="en-US" dirty="0"/>
              <a:t>Overpayment</a:t>
            </a:r>
          </a:p>
          <a:p>
            <a:pPr lvl="1"/>
            <a:r>
              <a:rPr lang="en-US" dirty="0"/>
              <a:t>Grandparent</a:t>
            </a:r>
          </a:p>
          <a:p>
            <a:pPr>
              <a:lnSpc>
                <a:spcPct val="100000"/>
              </a:lnSpc>
            </a:pPr>
            <a:r>
              <a:rPr lang="en-US" b="1" i="1" dirty="0"/>
              <a:t>Romance (“Catfish”)</a:t>
            </a:r>
            <a:r>
              <a:rPr lang="en-US" dirty="0"/>
              <a:t> – An individual is contacted, usually via social media, by someone “overseas” who fakes romantic interest. “gaining their affection, and then using that goodwill to commit fraud.”*</a:t>
            </a:r>
          </a:p>
          <a:p>
            <a:pPr marL="0" indent="0">
              <a:buNone/>
            </a:pPr>
            <a:endParaRPr lang="en-US" dirty="0"/>
          </a:p>
          <a:p>
            <a:pPr marL="0" indent="0">
              <a:buNone/>
            </a:pPr>
            <a:r>
              <a:rPr lang="en-US" sz="1200" dirty="0"/>
              <a:t>*Wikipedia</a:t>
            </a:r>
          </a:p>
          <a:p>
            <a:endParaRPr lang="en-US" dirty="0"/>
          </a:p>
          <a:p>
            <a:pPr marL="0" indent="0">
              <a:buNone/>
            </a:pPr>
            <a:endParaRPr lang="en-US" dirty="0"/>
          </a:p>
        </p:txBody>
      </p:sp>
      <p:grpSp>
        <p:nvGrpSpPr>
          <p:cNvPr id="8" name="Group 7"/>
          <p:cNvGrpSpPr/>
          <p:nvPr/>
        </p:nvGrpSpPr>
        <p:grpSpPr>
          <a:xfrm>
            <a:off x="7659756" y="3312"/>
            <a:ext cx="1471346" cy="2235200"/>
            <a:chOff x="3493426" y="1828799"/>
            <a:chExt cx="1471346" cy="2235200"/>
          </a:xfrm>
        </p:grpSpPr>
        <p:sp>
          <p:nvSpPr>
            <p:cNvPr id="9" name="Round Same Side Corner Rectangle 8"/>
            <p:cNvSpPr/>
            <p:nvPr/>
          </p:nvSpPr>
          <p:spPr>
            <a:xfrm rot="10800000">
              <a:off x="3493426" y="1828799"/>
              <a:ext cx="1471346" cy="2235200"/>
            </a:xfrm>
            <a:prstGeom prst="round2SameRect">
              <a:avLst>
                <a:gd name="adj1" fmla="val 10500"/>
                <a:gd name="adj2" fmla="val 0"/>
              </a:avLst>
            </a:prstGeom>
          </p:spPr>
          <p:style>
            <a:lnRef idx="0">
              <a:schemeClr val="lt1">
                <a:hueOff val="0"/>
                <a:satOff val="0"/>
                <a:lumOff val="0"/>
                <a:alphaOff val="0"/>
              </a:schemeClr>
            </a:lnRef>
            <a:fillRef idx="3">
              <a:schemeClr val="accent2">
                <a:hueOff val="2340759"/>
                <a:satOff val="-2919"/>
                <a:lumOff val="686"/>
                <a:alphaOff val="0"/>
              </a:schemeClr>
            </a:fillRef>
            <a:effectRef idx="2">
              <a:schemeClr val="accent2">
                <a:hueOff val="2340759"/>
                <a:satOff val="-2919"/>
                <a:lumOff val="686"/>
                <a:alphaOff val="0"/>
              </a:schemeClr>
            </a:effectRef>
            <a:fontRef idx="minor">
              <a:schemeClr val="lt1"/>
            </a:fontRef>
          </p:style>
        </p:sp>
        <p:sp>
          <p:nvSpPr>
            <p:cNvPr id="11" name="Round Same Side Corner Rectangle 4"/>
            <p:cNvSpPr/>
            <p:nvPr/>
          </p:nvSpPr>
          <p:spPr>
            <a:xfrm rot="21600000">
              <a:off x="3538675" y="1828799"/>
              <a:ext cx="1380848" cy="21899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3152" tIns="274320" rIns="73152" bIns="142240" numCol="1" spcCol="1270" anchor="t" anchorCtr="0">
              <a:noAutofit/>
            </a:bodyPr>
            <a:lstStyle/>
            <a:p>
              <a:pPr lvl="0" algn="ctr" defTabSz="889000">
                <a:lnSpc>
                  <a:spcPct val="90000"/>
                </a:lnSpc>
                <a:spcBef>
                  <a:spcPct val="0"/>
                </a:spcBef>
                <a:spcAft>
                  <a:spcPct val="35000"/>
                </a:spcAft>
              </a:pPr>
              <a:r>
                <a:rPr lang="en-US" b="1" kern="1200" dirty="0">
                  <a:latin typeface="Corbel" pitchFamily="34" charset="0"/>
                </a:rPr>
                <a:t>Common Scams</a:t>
              </a:r>
            </a:p>
          </p:txBody>
        </p:sp>
      </p:grpSp>
      <p:sp>
        <p:nvSpPr>
          <p:cNvPr id="14" name="Rounded Rectangle 13"/>
          <p:cNvSpPr/>
          <p:nvPr/>
        </p:nvSpPr>
        <p:spPr>
          <a:xfrm>
            <a:off x="7695913" y="889560"/>
            <a:ext cx="1399032" cy="1298448"/>
          </a:xfrm>
          <a:prstGeom prst="roundRect">
            <a:avLst>
              <a:gd name="adj" fmla="val 10000"/>
            </a:avLst>
          </a:prstGeom>
          <a:blipFill dpi="0" rotWithShape="0">
            <a:blip r:embed="rId4"/>
            <a:srcRect/>
            <a:tile tx="222250" ty="-762000" sx="40000" sy="40000" flip="none" algn="ctr"/>
          </a:blipFill>
        </p:spPr>
        <p:style>
          <a:lnRef idx="0">
            <a:schemeClr val="lt1">
              <a:hueOff val="0"/>
              <a:satOff val="0"/>
              <a:lumOff val="0"/>
              <a:alphaOff val="0"/>
            </a:schemeClr>
          </a:lnRef>
          <a:fillRef idx="1">
            <a:scrgbClr r="0" g="0" b="0"/>
          </a:fillRef>
          <a:effectRef idx="2">
            <a:schemeClr val="accent2">
              <a:tint val="50000"/>
              <a:hueOff val="2501437"/>
              <a:satOff val="-2237"/>
              <a:lumOff val="6"/>
              <a:alphaOff val="0"/>
            </a:schemeClr>
          </a:effectRef>
          <a:fontRef idx="minor">
            <a:schemeClr val="lt1">
              <a:hueOff val="0"/>
              <a:satOff val="0"/>
              <a:lumOff val="0"/>
              <a:alphaOff val="0"/>
            </a:schemeClr>
          </a:fontRef>
        </p:style>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25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0"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7010400" cy="914400"/>
          </a:xfrm>
        </p:spPr>
        <p:txBody>
          <a:bodyPr>
            <a:normAutofit/>
          </a:bodyPr>
          <a:lstStyle/>
          <a:p>
            <a:r>
              <a:rPr lang="en-US" sz="2200" dirty="0">
                <a:solidFill>
                  <a:schemeClr val="accent3">
                    <a:lumMod val="50000"/>
                  </a:schemeClr>
                </a:solidFill>
              </a:rPr>
              <a:t>Common Scams &amp; Frauds: Homing In (Continued)</a:t>
            </a:r>
          </a:p>
        </p:txBody>
      </p:sp>
      <p:sp>
        <p:nvSpPr>
          <p:cNvPr id="5" name="Content Placeholder 4"/>
          <p:cNvSpPr>
            <a:spLocks noGrp="1"/>
          </p:cNvSpPr>
          <p:nvPr>
            <p:ph idx="1"/>
          </p:nvPr>
        </p:nvSpPr>
        <p:spPr>
          <a:xfrm>
            <a:off x="457200" y="1371600"/>
            <a:ext cx="7315200" cy="4297363"/>
          </a:xfrm>
        </p:spPr>
        <p:txBody>
          <a:bodyPr>
            <a:noAutofit/>
          </a:bodyPr>
          <a:lstStyle/>
          <a:p>
            <a:pPr>
              <a:lnSpc>
                <a:spcPct val="100000"/>
              </a:lnSpc>
            </a:pPr>
            <a:r>
              <a:rPr lang="en-US" b="1" i="1" dirty="0"/>
              <a:t>“Homeless” Fraud (AKA “Felony Lane” or “Card Cracking”) </a:t>
            </a:r>
            <a:r>
              <a:rPr lang="en-US" dirty="0"/>
              <a:t>– Schemes where individuals (often drug-addicted or disadvantaged) are recruited to open accounts and then paid for card credentials. The recruiter then passes stolen/forged/manufactured checks by depositing them via ATM or mobile capture then withdraws the cash.</a:t>
            </a:r>
          </a:p>
          <a:p>
            <a:pPr>
              <a:lnSpc>
                <a:spcPct val="100000"/>
              </a:lnSpc>
            </a:pPr>
            <a:r>
              <a:rPr lang="en-US" b="1" i="1" dirty="0"/>
              <a:t>Fake Lawsuit/ Jury Duty </a:t>
            </a:r>
            <a:r>
              <a:rPr lang="en-US" dirty="0"/>
              <a:t>– A scammer calls threatening a lawsuit from the Internal Revenue Service or pretending to be an officer of the court collecting on a contempt of court charge for missing jury duty</a:t>
            </a:r>
          </a:p>
          <a:p>
            <a:pPr>
              <a:lnSpc>
                <a:spcPct val="100000"/>
              </a:lnSpc>
            </a:pPr>
            <a:r>
              <a:rPr lang="en-US" b="1" i="1" dirty="0"/>
              <a:t>Investment</a:t>
            </a:r>
            <a:r>
              <a:rPr lang="en-US" dirty="0"/>
              <a:t> – A “friend” offers a “special deal” to an elder or a church group but must have cash or guaranteed funds up front. The investment is not real or is a Ponzi scheme.  The “friend” is often trusted by 0thers or passes him/herself off with false credentials.</a:t>
            </a:r>
          </a:p>
          <a:p>
            <a:pPr marL="0" indent="0">
              <a:buNone/>
            </a:pPr>
            <a:endParaRPr lang="en-US" dirty="0"/>
          </a:p>
          <a:p>
            <a:pPr marL="0" indent="0">
              <a:buNone/>
            </a:pPr>
            <a:endParaRPr lang="en-US" sz="1200" dirty="0"/>
          </a:p>
          <a:p>
            <a:endParaRPr lang="en-US" dirty="0"/>
          </a:p>
          <a:p>
            <a:pPr marL="0" indent="0">
              <a:buNone/>
            </a:pPr>
            <a:endParaRPr lang="en-US" dirty="0"/>
          </a:p>
        </p:txBody>
      </p:sp>
      <p:grpSp>
        <p:nvGrpSpPr>
          <p:cNvPr id="12" name="Group 11"/>
          <p:cNvGrpSpPr/>
          <p:nvPr/>
        </p:nvGrpSpPr>
        <p:grpSpPr>
          <a:xfrm>
            <a:off x="7643990" y="-11017"/>
            <a:ext cx="1471346" cy="2249529"/>
            <a:chOff x="3477660" y="1814470"/>
            <a:chExt cx="1471346" cy="2249529"/>
          </a:xfrm>
        </p:grpSpPr>
        <p:sp>
          <p:nvSpPr>
            <p:cNvPr id="13" name="Round Same Side Corner Rectangle 12"/>
            <p:cNvSpPr/>
            <p:nvPr/>
          </p:nvSpPr>
          <p:spPr>
            <a:xfrm rot="10800000">
              <a:off x="3477660" y="1828799"/>
              <a:ext cx="1471346" cy="2235200"/>
            </a:xfrm>
            <a:prstGeom prst="round2SameRect">
              <a:avLst>
                <a:gd name="adj1" fmla="val 10500"/>
                <a:gd name="adj2" fmla="val 0"/>
              </a:avLst>
            </a:prstGeom>
          </p:spPr>
          <p:style>
            <a:lnRef idx="0">
              <a:schemeClr val="lt1">
                <a:hueOff val="0"/>
                <a:satOff val="0"/>
                <a:lumOff val="0"/>
                <a:alphaOff val="0"/>
              </a:schemeClr>
            </a:lnRef>
            <a:fillRef idx="3">
              <a:schemeClr val="accent2">
                <a:hueOff val="2340759"/>
                <a:satOff val="-2919"/>
                <a:lumOff val="686"/>
                <a:alphaOff val="0"/>
              </a:schemeClr>
            </a:fillRef>
            <a:effectRef idx="2">
              <a:schemeClr val="accent2">
                <a:hueOff val="2340759"/>
                <a:satOff val="-2919"/>
                <a:lumOff val="686"/>
                <a:alphaOff val="0"/>
              </a:schemeClr>
            </a:effectRef>
            <a:fontRef idx="minor">
              <a:schemeClr val="lt1"/>
            </a:fontRef>
          </p:style>
        </p:sp>
        <p:sp>
          <p:nvSpPr>
            <p:cNvPr id="14" name="Round Same Side Corner Rectangle 4"/>
            <p:cNvSpPr/>
            <p:nvPr/>
          </p:nvSpPr>
          <p:spPr>
            <a:xfrm>
              <a:off x="3565290" y="1814470"/>
              <a:ext cx="1380848" cy="21899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3152" tIns="274320" rIns="73152" bIns="142240" numCol="1" spcCol="1270" anchor="t" anchorCtr="0">
              <a:noAutofit/>
            </a:bodyPr>
            <a:lstStyle/>
            <a:p>
              <a:pPr lvl="0" algn="ctr" defTabSz="889000">
                <a:lnSpc>
                  <a:spcPct val="90000"/>
                </a:lnSpc>
                <a:spcBef>
                  <a:spcPct val="0"/>
                </a:spcBef>
                <a:spcAft>
                  <a:spcPct val="35000"/>
                </a:spcAft>
              </a:pPr>
              <a:r>
                <a:rPr lang="en-US" b="1" kern="1200" dirty="0">
                  <a:latin typeface="Corbel" pitchFamily="34" charset="0"/>
                </a:rPr>
                <a:t>Common Scams</a:t>
              </a:r>
            </a:p>
          </p:txBody>
        </p:sp>
      </p:grpSp>
      <p:sp>
        <p:nvSpPr>
          <p:cNvPr id="15" name="Rounded Rectangle 14"/>
          <p:cNvSpPr/>
          <p:nvPr/>
        </p:nvSpPr>
        <p:spPr>
          <a:xfrm>
            <a:off x="7695913" y="889560"/>
            <a:ext cx="1399032" cy="1298448"/>
          </a:xfrm>
          <a:prstGeom prst="roundRect">
            <a:avLst>
              <a:gd name="adj" fmla="val 10000"/>
            </a:avLst>
          </a:prstGeom>
          <a:blipFill dpi="0" rotWithShape="0">
            <a:blip r:embed="rId4"/>
            <a:srcRect/>
            <a:tile tx="222250" ty="-762000" sx="40000" sy="40000" flip="none" algn="ctr"/>
          </a:blipFill>
        </p:spPr>
        <p:style>
          <a:lnRef idx="0">
            <a:schemeClr val="lt1">
              <a:hueOff val="0"/>
              <a:satOff val="0"/>
              <a:lumOff val="0"/>
              <a:alphaOff val="0"/>
            </a:schemeClr>
          </a:lnRef>
          <a:fillRef idx="1">
            <a:scrgbClr r="0" g="0" b="0"/>
          </a:fillRef>
          <a:effectRef idx="2">
            <a:schemeClr val="accent2">
              <a:tint val="50000"/>
              <a:hueOff val="2501437"/>
              <a:satOff val="-2237"/>
              <a:lumOff val="6"/>
              <a:alphaOff val="0"/>
            </a:schemeClr>
          </a:effectRef>
          <a:fontRef idx="minor">
            <a:schemeClr val="lt1">
              <a:hueOff val="0"/>
              <a:satOff val="0"/>
              <a:lumOff val="0"/>
              <a:alphaOff val="0"/>
            </a:schemeClr>
          </a:fontRef>
        </p:style>
      </p:sp>
    </p:spTree>
    <p:custDataLst>
      <p:tags r:id="rId1"/>
    </p:custDataLst>
    <p:extLst>
      <p:ext uri="{BB962C8B-B14F-4D97-AF65-F5344CB8AC3E}">
        <p14:creationId xmlns:p14="http://schemas.microsoft.com/office/powerpoint/2010/main" val="3378793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25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0" presetClass="entr" presetSubtype="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7010400" cy="914400"/>
          </a:xfrm>
        </p:spPr>
        <p:txBody>
          <a:bodyPr>
            <a:normAutofit/>
          </a:bodyPr>
          <a:lstStyle/>
          <a:p>
            <a:r>
              <a:rPr lang="en-US" sz="2200" dirty="0">
                <a:solidFill>
                  <a:schemeClr val="accent3">
                    <a:lumMod val="50000"/>
                  </a:schemeClr>
                </a:solidFill>
              </a:rPr>
              <a:t>Common Scams &amp; Frauds: Funds Movement Methods</a:t>
            </a:r>
          </a:p>
        </p:txBody>
      </p:sp>
      <p:sp>
        <p:nvSpPr>
          <p:cNvPr id="5" name="Content Placeholder 4"/>
          <p:cNvSpPr>
            <a:spLocks noGrp="1"/>
          </p:cNvSpPr>
          <p:nvPr>
            <p:ph idx="1"/>
          </p:nvPr>
        </p:nvSpPr>
        <p:spPr>
          <a:xfrm>
            <a:off x="457200" y="1371600"/>
            <a:ext cx="7315200" cy="5105400"/>
          </a:xfrm>
        </p:spPr>
        <p:txBody>
          <a:bodyPr>
            <a:noAutofit/>
          </a:bodyPr>
          <a:lstStyle/>
          <a:p>
            <a:pPr>
              <a:lnSpc>
                <a:spcPct val="100000"/>
              </a:lnSpc>
            </a:pPr>
            <a:r>
              <a:rPr lang="en-US" b="1" i="1" dirty="0"/>
              <a:t>Check </a:t>
            </a:r>
            <a:r>
              <a:rPr lang="en-US" dirty="0"/>
              <a:t>– Counterfeit business or “official” financial institution checks. Often (but not always) deposited to a newer account and cash withdrawn immediately. </a:t>
            </a:r>
          </a:p>
          <a:p>
            <a:pPr>
              <a:lnSpc>
                <a:spcPct val="100000"/>
              </a:lnSpc>
            </a:pPr>
            <a:r>
              <a:rPr lang="en-US" b="1" i="1" dirty="0"/>
              <a:t>Wire</a:t>
            </a:r>
            <a:r>
              <a:rPr lang="en-US" dirty="0"/>
              <a:t> – Wires from another person or entity (sometimes small churches) to the member’s account and withdrawn in cash immediately. This is often associated with established accounts and romance scams. Most of the time, the amounts will be under $10K.</a:t>
            </a:r>
          </a:p>
          <a:p>
            <a:pPr>
              <a:lnSpc>
                <a:spcPct val="100000"/>
              </a:lnSpc>
            </a:pPr>
            <a:r>
              <a:rPr lang="en-US" b="1" i="1" dirty="0"/>
              <a:t>ACH</a:t>
            </a:r>
            <a:r>
              <a:rPr lang="en-US" dirty="0"/>
              <a:t> – Often smaller amounts under $6000 from a small company or payroll company and withdrawn in cash immediately.</a:t>
            </a:r>
          </a:p>
          <a:p>
            <a:pPr marL="0" indent="0">
              <a:lnSpc>
                <a:spcPct val="100000"/>
              </a:lnSpc>
              <a:buNone/>
            </a:pPr>
            <a:endParaRPr lang="en-US" dirty="0"/>
          </a:p>
          <a:p>
            <a:pPr marL="0" indent="0">
              <a:lnSpc>
                <a:spcPct val="100000"/>
              </a:lnSpc>
              <a:buNone/>
            </a:pPr>
            <a:r>
              <a:rPr lang="en-US" dirty="0"/>
              <a:t>The pattern is apparent: CA</a:t>
            </a:r>
            <a:r>
              <a:rPr lang="en-US" sz="2400" b="1" dirty="0">
                <a:solidFill>
                  <a:srgbClr val="00B050"/>
                </a:solidFill>
              </a:rPr>
              <a:t>$</a:t>
            </a:r>
            <a:r>
              <a:rPr lang="en-US" dirty="0"/>
              <a:t>H IMMEDIATELY</a:t>
            </a:r>
          </a:p>
          <a:p>
            <a:pPr marL="0" indent="0">
              <a:lnSpc>
                <a:spcPct val="100000"/>
              </a:lnSpc>
              <a:buNone/>
            </a:pPr>
            <a:endParaRPr lang="en-US" dirty="0"/>
          </a:p>
          <a:p>
            <a:pPr marL="0" indent="0">
              <a:lnSpc>
                <a:spcPct val="100000"/>
              </a:lnSpc>
              <a:buNone/>
            </a:pPr>
            <a:r>
              <a:rPr lang="en-US" i="1" dirty="0"/>
              <a:t>A word about romance scams:</a:t>
            </a:r>
            <a:r>
              <a:rPr lang="en-US" dirty="0"/>
              <a:t> Nationally, men are more susceptible by a small margin but locally, women over 55 are more likely to participate. </a:t>
            </a:r>
            <a:r>
              <a:rPr lang="en-US" u="sng" dirty="0"/>
              <a:t>Ask lots of questions!</a:t>
            </a:r>
          </a:p>
          <a:p>
            <a:pPr marL="0" indent="0">
              <a:buNone/>
            </a:pPr>
            <a:endParaRPr lang="en-US" dirty="0"/>
          </a:p>
          <a:p>
            <a:pPr marL="0" indent="0">
              <a:buNone/>
            </a:pPr>
            <a:endParaRPr lang="en-US" sz="1200" dirty="0"/>
          </a:p>
          <a:p>
            <a:endParaRPr lang="en-US" dirty="0"/>
          </a:p>
          <a:p>
            <a:pPr marL="0" indent="0">
              <a:buNone/>
            </a:pPr>
            <a:endParaRPr lang="en-US" dirty="0"/>
          </a:p>
        </p:txBody>
      </p:sp>
      <p:grpSp>
        <p:nvGrpSpPr>
          <p:cNvPr id="12" name="Group 11"/>
          <p:cNvGrpSpPr/>
          <p:nvPr/>
        </p:nvGrpSpPr>
        <p:grpSpPr>
          <a:xfrm>
            <a:off x="7643990" y="-11017"/>
            <a:ext cx="1471346" cy="2249529"/>
            <a:chOff x="3477660" y="1814470"/>
            <a:chExt cx="1471346" cy="2249529"/>
          </a:xfrm>
        </p:grpSpPr>
        <p:sp>
          <p:nvSpPr>
            <p:cNvPr id="13" name="Round Same Side Corner Rectangle 12"/>
            <p:cNvSpPr/>
            <p:nvPr/>
          </p:nvSpPr>
          <p:spPr>
            <a:xfrm rot="10800000">
              <a:off x="3477660" y="1828799"/>
              <a:ext cx="1471346" cy="2235200"/>
            </a:xfrm>
            <a:prstGeom prst="round2SameRect">
              <a:avLst>
                <a:gd name="adj1" fmla="val 10500"/>
                <a:gd name="adj2" fmla="val 0"/>
              </a:avLst>
            </a:prstGeom>
          </p:spPr>
          <p:style>
            <a:lnRef idx="0">
              <a:schemeClr val="lt1">
                <a:hueOff val="0"/>
                <a:satOff val="0"/>
                <a:lumOff val="0"/>
                <a:alphaOff val="0"/>
              </a:schemeClr>
            </a:lnRef>
            <a:fillRef idx="3">
              <a:schemeClr val="accent2">
                <a:hueOff val="2340759"/>
                <a:satOff val="-2919"/>
                <a:lumOff val="686"/>
                <a:alphaOff val="0"/>
              </a:schemeClr>
            </a:fillRef>
            <a:effectRef idx="2">
              <a:schemeClr val="accent2">
                <a:hueOff val="2340759"/>
                <a:satOff val="-2919"/>
                <a:lumOff val="686"/>
                <a:alphaOff val="0"/>
              </a:schemeClr>
            </a:effectRef>
            <a:fontRef idx="minor">
              <a:schemeClr val="lt1"/>
            </a:fontRef>
          </p:style>
        </p:sp>
        <p:sp>
          <p:nvSpPr>
            <p:cNvPr id="14" name="Round Same Side Corner Rectangle 4"/>
            <p:cNvSpPr/>
            <p:nvPr/>
          </p:nvSpPr>
          <p:spPr>
            <a:xfrm>
              <a:off x="3565290" y="1814470"/>
              <a:ext cx="1380848" cy="21899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3152" tIns="274320" rIns="73152" bIns="142240" numCol="1" spcCol="1270" anchor="t" anchorCtr="0">
              <a:noAutofit/>
            </a:bodyPr>
            <a:lstStyle/>
            <a:p>
              <a:pPr lvl="0" algn="ctr" defTabSz="889000">
                <a:lnSpc>
                  <a:spcPct val="90000"/>
                </a:lnSpc>
                <a:spcBef>
                  <a:spcPct val="0"/>
                </a:spcBef>
                <a:spcAft>
                  <a:spcPct val="35000"/>
                </a:spcAft>
              </a:pPr>
              <a:r>
                <a:rPr lang="en-US" b="1" kern="1200" dirty="0">
                  <a:latin typeface="Corbel" pitchFamily="34" charset="0"/>
                </a:rPr>
                <a:t>Common Scams</a:t>
              </a:r>
            </a:p>
          </p:txBody>
        </p:sp>
      </p:grpSp>
      <p:sp>
        <p:nvSpPr>
          <p:cNvPr id="15" name="Rounded Rectangle 14"/>
          <p:cNvSpPr/>
          <p:nvPr/>
        </p:nvSpPr>
        <p:spPr>
          <a:xfrm>
            <a:off x="7695913" y="889560"/>
            <a:ext cx="1399032" cy="1298448"/>
          </a:xfrm>
          <a:prstGeom prst="roundRect">
            <a:avLst>
              <a:gd name="adj" fmla="val 10000"/>
            </a:avLst>
          </a:prstGeom>
          <a:blipFill dpi="0" rotWithShape="0">
            <a:blip r:embed="rId4"/>
            <a:srcRect/>
            <a:tile tx="222250" ty="-762000" sx="40000" sy="40000" flip="none" algn="ctr"/>
          </a:blipFill>
        </p:spPr>
        <p:style>
          <a:lnRef idx="0">
            <a:schemeClr val="lt1">
              <a:hueOff val="0"/>
              <a:satOff val="0"/>
              <a:lumOff val="0"/>
              <a:alphaOff val="0"/>
            </a:schemeClr>
          </a:lnRef>
          <a:fillRef idx="1">
            <a:scrgbClr r="0" g="0" b="0"/>
          </a:fillRef>
          <a:effectRef idx="2">
            <a:schemeClr val="accent2">
              <a:tint val="50000"/>
              <a:hueOff val="2501437"/>
              <a:satOff val="-2237"/>
              <a:lumOff val="6"/>
              <a:alphaOff val="0"/>
            </a:schemeClr>
          </a:effectRef>
          <a:fontRef idx="minor">
            <a:schemeClr val="lt1">
              <a:hueOff val="0"/>
              <a:satOff val="0"/>
              <a:lumOff val="0"/>
              <a:alphaOff val="0"/>
            </a:schemeClr>
          </a:fontRef>
        </p:style>
      </p:sp>
    </p:spTree>
    <p:custDataLst>
      <p:tags r:id="rId1"/>
    </p:custDataLst>
    <p:extLst>
      <p:ext uri="{BB962C8B-B14F-4D97-AF65-F5344CB8AC3E}">
        <p14:creationId xmlns:p14="http://schemas.microsoft.com/office/powerpoint/2010/main" val="14862488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25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0" presetClass="entr" presetSubtype="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par>
                          <p:cTn id="13" fill="hold">
                            <p:stCondLst>
                              <p:cond delay="1250"/>
                            </p:stCondLst>
                            <p:childTnLst>
                              <p:par>
                                <p:cTn id="14" presetID="1" presetClass="entr" presetSubtype="0" fill="hold" nodeType="after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914400"/>
            <a:ext cx="5410200" cy="914400"/>
          </a:xfrm>
        </p:spPr>
        <p:txBody>
          <a:bodyPr>
            <a:normAutofit/>
          </a:bodyPr>
          <a:lstStyle/>
          <a:p>
            <a:r>
              <a:rPr lang="en-US" dirty="0">
                <a:solidFill>
                  <a:schemeClr val="bg2">
                    <a:lumMod val="10000"/>
                  </a:schemeClr>
                </a:solidFill>
              </a:rPr>
              <a:t>Questions to Ask – Check Fraud</a:t>
            </a:r>
          </a:p>
        </p:txBody>
      </p:sp>
      <p:sp>
        <p:nvSpPr>
          <p:cNvPr id="3" name="Content Placeholder 2"/>
          <p:cNvSpPr>
            <a:spLocks noGrp="1"/>
          </p:cNvSpPr>
          <p:nvPr>
            <p:ph idx="1"/>
            <p:custDataLst>
              <p:tags r:id="rId3"/>
            </p:custDataLst>
          </p:nvPr>
        </p:nvSpPr>
        <p:spPr>
          <a:xfrm>
            <a:off x="457200" y="1676400"/>
            <a:ext cx="8458200" cy="4953000"/>
          </a:xfrm>
        </p:spPr>
        <p:txBody>
          <a:bodyPr>
            <a:normAutofit fontScale="85000" lnSpcReduction="20000"/>
          </a:bodyPr>
          <a:lstStyle/>
          <a:p>
            <a:r>
              <a:rPr lang="en-US" dirty="0"/>
              <a:t>Is the account brand new? </a:t>
            </a:r>
          </a:p>
          <a:p>
            <a:r>
              <a:rPr lang="en-US" dirty="0"/>
              <a:t>What is the member’s average monthly balance? </a:t>
            </a:r>
          </a:p>
          <a:p>
            <a:r>
              <a:rPr lang="en-US" dirty="0"/>
              <a:t>Largest deposit in the last year?</a:t>
            </a:r>
          </a:p>
          <a:p>
            <a:r>
              <a:rPr lang="en-US" dirty="0"/>
              <a:t>Was the deposit made via a mobile device, at an ATM, or </a:t>
            </a:r>
          </a:p>
          <a:p>
            <a:pPr marL="0" indent="0">
              <a:buNone/>
            </a:pPr>
            <a:r>
              <a:rPr lang="en-US" dirty="0"/>
              <a:t>	in-branch?</a:t>
            </a:r>
          </a:p>
          <a:p>
            <a:r>
              <a:rPr lang="en-US" dirty="0"/>
              <a:t>Is the account balance inflated by other recent check deposits?</a:t>
            </a:r>
          </a:p>
          <a:p>
            <a:r>
              <a:rPr lang="en-US" dirty="0"/>
              <a:t>What is the customer’s history depositing checks?</a:t>
            </a:r>
          </a:p>
          <a:p>
            <a:r>
              <a:rPr lang="en-US" dirty="0"/>
              <a:t>What is the customer’s relationship with the CU?</a:t>
            </a:r>
          </a:p>
          <a:p>
            <a:r>
              <a:rPr lang="en-US" dirty="0"/>
              <a:t>Is the check from a geographically distant issuer?</a:t>
            </a:r>
          </a:p>
          <a:p>
            <a:r>
              <a:rPr lang="en-US" dirty="0"/>
              <a:t>Ask the member about the check:</a:t>
            </a:r>
          </a:p>
          <a:p>
            <a:pPr lvl="1"/>
            <a:r>
              <a:rPr lang="en-US" dirty="0"/>
              <a:t>Did it come with a letter?</a:t>
            </a:r>
          </a:p>
          <a:p>
            <a:pPr lvl="1"/>
            <a:r>
              <a:rPr lang="en-US" dirty="0"/>
              <a:t>Did the member attempt to sell something on Craigslist or social media?</a:t>
            </a:r>
          </a:p>
          <a:p>
            <a:pPr lvl="1"/>
            <a:r>
              <a:rPr lang="en-US" dirty="0"/>
              <a:t>Did the “overseas boyfriend” send it for “expenses”?</a:t>
            </a:r>
          </a:p>
          <a:p>
            <a:r>
              <a:rPr lang="en-US" dirty="0"/>
              <a:t>When in doubt, refuse the check or place on extended hold.</a:t>
            </a:r>
          </a:p>
          <a:p>
            <a:endParaRPr lang="en-US" dirty="0"/>
          </a:p>
        </p:txBody>
      </p:sp>
      <p:grpSp>
        <p:nvGrpSpPr>
          <p:cNvPr id="7" name="Group 6"/>
          <p:cNvGrpSpPr/>
          <p:nvPr/>
        </p:nvGrpSpPr>
        <p:grpSpPr>
          <a:xfrm>
            <a:off x="7660297" y="0"/>
            <a:ext cx="1471346" cy="2235200"/>
            <a:chOff x="6730389" y="1816442"/>
            <a:chExt cx="1471346" cy="2235200"/>
          </a:xfrm>
        </p:grpSpPr>
        <p:sp>
          <p:nvSpPr>
            <p:cNvPr id="8" name="Round Same Side Corner Rectangle 7"/>
            <p:cNvSpPr/>
            <p:nvPr/>
          </p:nvSpPr>
          <p:spPr>
            <a:xfrm rot="10800000">
              <a:off x="6730389" y="1816442"/>
              <a:ext cx="1471346" cy="2235200"/>
            </a:xfrm>
            <a:prstGeom prst="round2SameRect">
              <a:avLst>
                <a:gd name="adj1" fmla="val 10500"/>
                <a:gd name="adj2" fmla="val 0"/>
              </a:avLst>
            </a:prstGeom>
          </p:spPr>
          <p:style>
            <a:lnRef idx="0">
              <a:schemeClr val="lt1">
                <a:hueOff val="0"/>
                <a:satOff val="0"/>
                <a:lumOff val="0"/>
                <a:alphaOff val="0"/>
              </a:schemeClr>
            </a:lnRef>
            <a:fillRef idx="3">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sp>
        <p:sp>
          <p:nvSpPr>
            <p:cNvPr id="9" name="Round Same Side Corner Rectangle 4"/>
            <p:cNvSpPr/>
            <p:nvPr/>
          </p:nvSpPr>
          <p:spPr>
            <a:xfrm rot="21600000">
              <a:off x="6775638" y="1828799"/>
              <a:ext cx="1380848" cy="21899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3152" tIns="274320" rIns="73152" bIns="156464" numCol="1" spcCol="1270" anchor="t" anchorCtr="0">
              <a:noAutofit/>
            </a:bodyPr>
            <a:lstStyle/>
            <a:p>
              <a:pPr lvl="0" algn="ctr" defTabSz="977900">
                <a:lnSpc>
                  <a:spcPct val="90000"/>
                </a:lnSpc>
                <a:spcBef>
                  <a:spcPct val="0"/>
                </a:spcBef>
                <a:spcAft>
                  <a:spcPct val="35000"/>
                </a:spcAft>
              </a:pPr>
              <a:r>
                <a:rPr lang="en-US" sz="2200" b="1" kern="1200" dirty="0">
                  <a:latin typeface="Corbel" pitchFamily="34" charset="0"/>
                </a:rPr>
                <a:t>Scam Signs</a:t>
              </a:r>
            </a:p>
          </p:txBody>
        </p:sp>
      </p:grpSp>
      <p:sp>
        <p:nvSpPr>
          <p:cNvPr id="10" name="Rounded Rectangle 9"/>
          <p:cNvSpPr/>
          <p:nvPr/>
        </p:nvSpPr>
        <p:spPr>
          <a:xfrm>
            <a:off x="7703607" y="906437"/>
            <a:ext cx="1399032" cy="1298448"/>
          </a:xfrm>
          <a:prstGeom prst="roundRect">
            <a:avLst>
              <a:gd name="adj" fmla="val 10000"/>
            </a:avLst>
          </a:prstGeom>
          <a:blipFill dpi="0" rotWithShape="0">
            <a:blip r:embed="rId6"/>
            <a:srcRect/>
            <a:tile tx="889000" ty="0" sx="90000" sy="90000" flip="none" algn="r"/>
          </a:blipFill>
        </p:spPr>
        <p:style>
          <a:lnRef idx="0">
            <a:schemeClr val="lt1">
              <a:hueOff val="0"/>
              <a:satOff val="0"/>
              <a:lumOff val="0"/>
              <a:alphaOff val="0"/>
            </a:schemeClr>
          </a:lnRef>
          <a:fillRef idx="1">
            <a:scrgbClr r="0" g="0" b="0"/>
          </a:fillRef>
          <a:effectRef idx="2">
            <a:schemeClr val="accent2">
              <a:tint val="50000"/>
              <a:hueOff val="5002875"/>
              <a:satOff val="-4473"/>
              <a:lumOff val="13"/>
              <a:alphaOff val="0"/>
            </a:schemeClr>
          </a:effectRef>
          <a:fontRef idx="minor">
            <a:schemeClr val="lt1">
              <a:hueOff val="0"/>
              <a:satOff val="0"/>
              <a:lumOff val="0"/>
              <a:alphaOff val="0"/>
            </a:schemeClr>
          </a:fontRef>
        </p:style>
      </p:sp>
    </p:spTree>
    <p:custDataLst>
      <p:tags r:id="rId1"/>
    </p:custDataLst>
    <p:extLst>
      <p:ext uri="{BB962C8B-B14F-4D97-AF65-F5344CB8AC3E}">
        <p14:creationId xmlns:p14="http://schemas.microsoft.com/office/powerpoint/2010/main" val="4617961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ags/tag10.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11.xml><?xml version="1.0" encoding="utf-8"?>
<p:tagLst xmlns:a="http://schemas.openxmlformats.org/drawingml/2006/main" xmlns:r="http://schemas.openxmlformats.org/officeDocument/2006/relationships" xmlns:p="http://schemas.openxmlformats.org/presentationml/2006/main">
  <p:tag name="DVSECTIONID" val="2oXR3Z3jBsekg7NRQLn8qd"/>
</p:tagLst>
</file>

<file path=ppt/tags/tag12.xml><?xml version="1.0" encoding="utf-8"?>
<p:tagLst xmlns:a="http://schemas.openxmlformats.org/drawingml/2006/main" xmlns:r="http://schemas.openxmlformats.org/officeDocument/2006/relationships" xmlns:p="http://schemas.openxmlformats.org/presentationml/2006/main">
  <p:tag name="DVSHAPEID" val="tMKFWXxGAyYfCtF4ddJkuV"/>
</p:tagLst>
</file>

<file path=ppt/tags/tag13.xml><?xml version="1.0" encoding="utf-8"?>
<p:tagLst xmlns:a="http://schemas.openxmlformats.org/drawingml/2006/main" xmlns:r="http://schemas.openxmlformats.org/officeDocument/2006/relationships" xmlns:p="http://schemas.openxmlformats.org/presentationml/2006/main">
  <p:tag name="DVSHAPEID" val="IaLJDTdCySrUB2DNXQJ7PB"/>
</p:tagLst>
</file>

<file path=ppt/tags/tag14.xml><?xml version="1.0" encoding="utf-8"?>
<p:tagLst xmlns:a="http://schemas.openxmlformats.org/drawingml/2006/main" xmlns:r="http://schemas.openxmlformats.org/officeDocument/2006/relationships" xmlns:p="http://schemas.openxmlformats.org/presentationml/2006/main">
  <p:tag name="DVSECTIONID" val="2oXR3Z3jBsekg7NRQLn8qd"/>
</p:tagLst>
</file>

<file path=ppt/tags/tag15.xml><?xml version="1.0" encoding="utf-8"?>
<p:tagLst xmlns:a="http://schemas.openxmlformats.org/drawingml/2006/main" xmlns:r="http://schemas.openxmlformats.org/officeDocument/2006/relationships" xmlns:p="http://schemas.openxmlformats.org/presentationml/2006/main">
  <p:tag name="DVSHAPEID" val="tMKFWXxGAyYfCtF4ddJkuV"/>
</p:tagLst>
</file>

<file path=ppt/tags/tag16.xml><?xml version="1.0" encoding="utf-8"?>
<p:tagLst xmlns:a="http://schemas.openxmlformats.org/drawingml/2006/main" xmlns:r="http://schemas.openxmlformats.org/officeDocument/2006/relationships" xmlns:p="http://schemas.openxmlformats.org/presentationml/2006/main">
  <p:tag name="DVSHAPEID" val="IaLJDTdCySrUB2DNXQJ7PB"/>
</p:tagLst>
</file>

<file path=ppt/tags/tag17.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ags/tag18.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ags/tag19.xml><?xml version="1.0" encoding="utf-8"?>
<p:tagLst xmlns:a="http://schemas.openxmlformats.org/drawingml/2006/main" xmlns:r="http://schemas.openxmlformats.org/officeDocument/2006/relationships" xmlns:p="http://schemas.openxmlformats.org/presentationml/2006/main">
  <p:tag name="DVSECTIONID" val="2oXR3Z3jBsekg7NRQLn8qd"/>
</p:tagLst>
</file>

<file path=ppt/tags/tag2.xml><?xml version="1.0" encoding="utf-8"?>
<p:tagLst xmlns:a="http://schemas.openxmlformats.org/drawingml/2006/main" xmlns:r="http://schemas.openxmlformats.org/officeDocument/2006/relationships" xmlns:p="http://schemas.openxmlformats.org/presentationml/2006/main">
  <p:tag name="DVSHAPEID" val="K4nqtrpMJHznzW6iQWuGbY"/>
</p:tagLst>
</file>

<file path=ppt/tags/tag20.xml><?xml version="1.0" encoding="utf-8"?>
<p:tagLst xmlns:a="http://schemas.openxmlformats.org/drawingml/2006/main" xmlns:r="http://schemas.openxmlformats.org/officeDocument/2006/relationships" xmlns:p="http://schemas.openxmlformats.org/presentationml/2006/main">
  <p:tag name="DVSHAPEID" val="tMKFWXxGAyYfCtF4ddJkuV"/>
</p:tagLst>
</file>

<file path=ppt/tags/tag21.xml><?xml version="1.0" encoding="utf-8"?>
<p:tagLst xmlns:a="http://schemas.openxmlformats.org/drawingml/2006/main" xmlns:r="http://schemas.openxmlformats.org/officeDocument/2006/relationships" xmlns:p="http://schemas.openxmlformats.org/presentationml/2006/main">
  <p:tag name="DVSHAPEID" val="IaLJDTdCySrUB2DNXQJ7PB"/>
</p:tagLst>
</file>

<file path=ppt/tags/tag22.xml><?xml version="1.0" encoding="utf-8"?>
<p:tagLst xmlns:a="http://schemas.openxmlformats.org/drawingml/2006/main" xmlns:r="http://schemas.openxmlformats.org/officeDocument/2006/relationships" xmlns:p="http://schemas.openxmlformats.org/presentationml/2006/main">
  <p:tag name="DVSECTIONID" val="2oXR3Z3jBsekg7NRQLn8qd"/>
</p:tagLst>
</file>

<file path=ppt/tags/tag23.xml><?xml version="1.0" encoding="utf-8"?>
<p:tagLst xmlns:a="http://schemas.openxmlformats.org/drawingml/2006/main" xmlns:r="http://schemas.openxmlformats.org/officeDocument/2006/relationships" xmlns:p="http://schemas.openxmlformats.org/presentationml/2006/main">
  <p:tag name="DVSHAPEID" val="tMKFWXxGAyYfCtF4ddJkuV"/>
</p:tagLst>
</file>

<file path=ppt/tags/tag24.xml><?xml version="1.0" encoding="utf-8"?>
<p:tagLst xmlns:a="http://schemas.openxmlformats.org/drawingml/2006/main" xmlns:r="http://schemas.openxmlformats.org/officeDocument/2006/relationships" xmlns:p="http://schemas.openxmlformats.org/presentationml/2006/main">
  <p:tag name="DVSHAPEID" val="IaLJDTdCySrUB2DNXQJ7PB"/>
</p:tagLst>
</file>

<file path=ppt/tags/tag3.xml><?xml version="1.0" encoding="utf-8"?>
<p:tagLst xmlns:a="http://schemas.openxmlformats.org/drawingml/2006/main" xmlns:r="http://schemas.openxmlformats.org/officeDocument/2006/relationships" xmlns:p="http://schemas.openxmlformats.org/presentationml/2006/main">
  <p:tag name="DVSHAPEID" val="9TlgkWg9GbD75tZxSe07Sl"/>
</p:tagLst>
</file>

<file path=ppt/tags/tag4.xml><?xml version="1.0" encoding="utf-8"?>
<p:tagLst xmlns:a="http://schemas.openxmlformats.org/drawingml/2006/main" xmlns:r="http://schemas.openxmlformats.org/officeDocument/2006/relationships" xmlns:p="http://schemas.openxmlformats.org/presentationml/2006/main">
  <p:tag name="DVSHAPEID" val="K4nqtrpMJHznzW6iQWuGbY"/>
</p:tagLst>
</file>

<file path=ppt/tags/tag5.xml><?xml version="1.0" encoding="utf-8"?>
<p:tagLst xmlns:a="http://schemas.openxmlformats.org/drawingml/2006/main" xmlns:r="http://schemas.openxmlformats.org/officeDocument/2006/relationships" xmlns:p="http://schemas.openxmlformats.org/presentationml/2006/main">
  <p:tag name="DVSECTIONID" val="FWTzd7aXBssOmYs9yuGiml"/>
</p:tagLst>
</file>

<file path=ppt/tags/tag6.xml><?xml version="1.0" encoding="utf-8"?>
<p:tagLst xmlns:a="http://schemas.openxmlformats.org/drawingml/2006/main" xmlns:r="http://schemas.openxmlformats.org/officeDocument/2006/relationships" xmlns:p="http://schemas.openxmlformats.org/presentationml/2006/main">
  <p:tag name="DVSHAPEID" val="fEx7i1o5WFYMUt4c6svz0o"/>
</p:tagLst>
</file>

<file path=ppt/tags/tag7.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8.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9.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heme/theme1.xml><?xml version="1.0" encoding="utf-8"?>
<a:theme xmlns:a="http://schemas.openxmlformats.org/drawingml/2006/main" name="Project Status Repo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nimated_picture_list_with_color_text_tab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3501ADB-0687-4C08-ACC7-50606E2335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Project Status Report</Template>
  <TotalTime>0</TotalTime>
  <Words>2326</Words>
  <Application>Microsoft Office PowerPoint</Application>
  <PresentationFormat>On-screen Show (4:3)</PresentationFormat>
  <Paragraphs>206</Paragraphs>
  <Slides>16</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MS Gothic</vt:lpstr>
      <vt:lpstr>Arial</vt:lpstr>
      <vt:lpstr>Calibri</vt:lpstr>
      <vt:lpstr>Corbel</vt:lpstr>
      <vt:lpstr>Courier New</vt:lpstr>
      <vt:lpstr>Georgia</vt:lpstr>
      <vt:lpstr>Times New Roman</vt:lpstr>
      <vt:lpstr>Project Status Report</vt:lpstr>
      <vt:lpstr>Animated_picture_list_with_color_text_tabs</vt:lpstr>
      <vt:lpstr>Fraud and Elder Exploitation Prevention</vt:lpstr>
      <vt:lpstr>PowerPoint Presentation</vt:lpstr>
      <vt:lpstr>Introduction</vt:lpstr>
      <vt:lpstr>Scam Pattern</vt:lpstr>
      <vt:lpstr>Definitions: Finding the Targets</vt:lpstr>
      <vt:lpstr>Common Scams &amp; Frauds: Homing In</vt:lpstr>
      <vt:lpstr>Common Scams &amp; Frauds: Homing In (Continued)</vt:lpstr>
      <vt:lpstr>Common Scams &amp; Frauds: Funds Movement Methods</vt:lpstr>
      <vt:lpstr>Questions to Ask – Check Fraud</vt:lpstr>
      <vt:lpstr>Reporting Fraud - Ideas</vt:lpstr>
      <vt:lpstr>PowerPoint Presentation</vt:lpstr>
      <vt:lpstr>Elder Fraud &amp; Financial Exploitation</vt:lpstr>
      <vt:lpstr>Elder Fraud &amp; Financial Exploitation (Cont’d)</vt:lpstr>
      <vt:lpstr>Signs of Fraud Influence – Financial (Including Elder)</vt:lpstr>
      <vt:lpstr>Signs of Fraud Influence – (Continued)</vt:lpstr>
      <vt:lpstr>Questions?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2017-05-12T20:39:01Z</dcterms:created>
  <dcterms:modified xsi:type="dcterms:W3CDTF">2017-11-02T13:43:39Z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TC016745569991</vt:lpwstr>
  </property>
</Properties>
</file>