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2" r:id="rId4"/>
    <p:sldId id="270" r:id="rId5"/>
    <p:sldId id="267" r:id="rId6"/>
    <p:sldId id="268" r:id="rId7"/>
    <p:sldId id="260" r:id="rId8"/>
    <p:sldId id="261" r:id="rId9"/>
    <p:sldId id="258" r:id="rId10"/>
    <p:sldId id="264" r:id="rId11"/>
    <p:sldId id="259" r:id="rId12"/>
    <p:sldId id="263" r:id="rId13"/>
    <p:sldId id="266"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3" d="100"/>
          <a:sy n="73" d="100"/>
        </p:scale>
        <p:origin x="13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6AC38-997F-47E0-8156-2ACB7A3E0747}" type="datetimeFigureOut">
              <a:rPr lang="en-US" smtClean="0"/>
              <a:t>5/3/2018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166A-19BC-4E3D-BEE3-B2E95105205E}" type="slidenum">
              <a:rPr lang="en-US" smtClean="0"/>
              <a:t>‹#›</a:t>
            </a:fld>
            <a:endParaRPr lang="en-US"/>
          </a:p>
        </p:txBody>
      </p:sp>
    </p:spTree>
    <p:extLst>
      <p:ext uri="{BB962C8B-B14F-4D97-AF65-F5344CB8AC3E}">
        <p14:creationId xmlns:p14="http://schemas.microsoft.com/office/powerpoint/2010/main" val="105928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A1F04-0642-452C-8513-E9D834E8618F}" type="slidenum">
              <a:rPr lang="en-US" smtClean="0"/>
              <a:t>14</a:t>
            </a:fld>
            <a:endParaRPr lang="en-US"/>
          </a:p>
        </p:txBody>
      </p:sp>
    </p:spTree>
    <p:extLst>
      <p:ext uri="{BB962C8B-B14F-4D97-AF65-F5344CB8AC3E}">
        <p14:creationId xmlns:p14="http://schemas.microsoft.com/office/powerpoint/2010/main" val="2772256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3185" y="1033219"/>
            <a:ext cx="8154954" cy="982191"/>
          </a:xfrm>
        </p:spPr>
        <p:txBody>
          <a:bodyPr anchor="b">
            <a:normAutofit/>
          </a:bodyPr>
          <a:lstStyle>
            <a:lvl1pPr algn="l">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3185" y="2108718"/>
            <a:ext cx="8154954" cy="74644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0585101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76"/>
            <a:ext cx="7886700" cy="699091"/>
          </a:xfrm>
        </p:spPr>
        <p:txBody>
          <a:bodyPr>
            <a:normAutofit/>
          </a:bodyPr>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343187"/>
            <a:ext cx="7886700" cy="4544430"/>
          </a:xfrm>
        </p:spPr>
        <p:txBody>
          <a:bodyPr vert="eaVe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6334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522491"/>
          </a:xfrm>
        </p:spPr>
        <p:txBody>
          <a:bodyPr vert="eaVert">
            <a:normAutofit/>
          </a:bodyPr>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522491"/>
          </a:xfrm>
        </p:spPr>
        <p:txBody>
          <a:bodyPr vert="eaVe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2484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endParaRPr lang="id-ID" dirty="0"/>
          </a:p>
        </p:txBody>
      </p:sp>
    </p:spTree>
    <p:extLst>
      <p:ext uri="{BB962C8B-B14F-4D97-AF65-F5344CB8AC3E}">
        <p14:creationId xmlns:p14="http://schemas.microsoft.com/office/powerpoint/2010/main" val="189289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18632"/>
            <a:ext cx="7886700" cy="730088"/>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8650" y="1276027"/>
            <a:ext cx="7886700" cy="4518283"/>
          </a:xfrm>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5949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50188"/>
            <a:ext cx="7886700" cy="772700"/>
          </a:xfrm>
        </p:spPr>
        <p:txBody>
          <a:bodyPr anchor="b">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1374183"/>
            <a:ext cx="7886700" cy="434548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6640134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25645"/>
            <a:ext cx="7886700" cy="642264"/>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sz="half" idx="1"/>
          </p:nvPr>
        </p:nvSpPr>
        <p:spPr>
          <a:xfrm>
            <a:off x="647131" y="1332854"/>
            <a:ext cx="2900363" cy="4525611"/>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61794" y="1332855"/>
            <a:ext cx="2900363" cy="448944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36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7304"/>
            <a:ext cx="7886700" cy="693925"/>
          </a:xfrm>
        </p:spPr>
        <p:txBody>
          <a:bodyPr>
            <a:normAutofit/>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629842" y="1190383"/>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014295"/>
            <a:ext cx="3868340" cy="33358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90383"/>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014295"/>
            <a:ext cx="3887391" cy="33358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5750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7579"/>
          </a:xfrm>
        </p:spPr>
        <p:txBody>
          <a:bodyPr>
            <a:normAutofit/>
          </a:bodyPr>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517799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5516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802641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0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94482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56640"/>
            <a:ext cx="7886700" cy="8024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53519"/>
            <a:ext cx="7886700" cy="442213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8049" y="6005971"/>
            <a:ext cx="2369207" cy="637235"/>
          </a:xfrm>
          <a:prstGeom prst="rect">
            <a:avLst/>
          </a:prstGeom>
        </p:spPr>
      </p:pic>
    </p:spTree>
    <p:extLst>
      <p:ext uri="{BB962C8B-B14F-4D97-AF65-F5344CB8AC3E}">
        <p14:creationId xmlns:p14="http://schemas.microsoft.com/office/powerpoint/2010/main" val="51784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sales@onr.com" TargetMode="External"/><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hyperlink" Target="https://www.onr.com/about-us/customer-testimonia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Hybrid Hosting and Disaster Recovery</a:t>
            </a:r>
            <a:endParaRPr lang="en-US" dirty="0"/>
          </a:p>
        </p:txBody>
      </p:sp>
      <p:sp>
        <p:nvSpPr>
          <p:cNvPr id="3" name="Subtitle 2"/>
          <p:cNvSpPr>
            <a:spLocks noGrp="1"/>
          </p:cNvSpPr>
          <p:nvPr>
            <p:ph type="subTitle" idx="1"/>
          </p:nvPr>
        </p:nvSpPr>
        <p:spPr/>
        <p:txBody>
          <a:bodyPr/>
          <a:lstStyle/>
          <a:p>
            <a:r>
              <a:rPr lang="en-US" dirty="0"/>
              <a:t>Case Study</a:t>
            </a:r>
            <a:r>
              <a:rPr lang="en-US" dirty="0" smtClean="0"/>
              <a:t>: Security </a:t>
            </a:r>
            <a:r>
              <a:rPr lang="en-US" dirty="0"/>
              <a:t>First Credit Union and OnRamp</a:t>
            </a: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743" y="5844548"/>
            <a:ext cx="1855177" cy="758497"/>
          </a:xfrm>
          <a:prstGeom prst="rect">
            <a:avLst/>
          </a:prstGeom>
        </p:spPr>
      </p:pic>
    </p:spTree>
    <p:extLst>
      <p:ext uri="{BB962C8B-B14F-4D97-AF65-F5344CB8AC3E}">
        <p14:creationId xmlns:p14="http://schemas.microsoft.com/office/powerpoint/2010/main" val="318995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42204" y="2445969"/>
            <a:ext cx="6142008" cy="3200400"/>
          </a:xfrm>
          <a:prstGeom prst="rect">
            <a:avLst/>
          </a:prstGeom>
          <a:ln>
            <a:solidFill>
              <a:srgbClr val="2574C2"/>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
            </a:r>
            <a:br>
              <a:rPr lang="en-US" dirty="0"/>
            </a:br>
            <a:r>
              <a:rPr lang="en-US" sz="3600" dirty="0" smtClean="0"/>
              <a:t>HITRUST </a:t>
            </a:r>
            <a:r>
              <a:rPr lang="en-US" sz="3600" dirty="0"/>
              <a:t>Certified Hosting</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49954" y="4864410"/>
            <a:ext cx="1272934" cy="626968"/>
          </a:xfrm>
        </p:spPr>
      </p:pic>
      <p:sp>
        <p:nvSpPr>
          <p:cNvPr id="10" name="TextBox 9"/>
          <p:cNvSpPr txBox="1"/>
          <p:nvPr/>
        </p:nvSpPr>
        <p:spPr>
          <a:xfrm>
            <a:off x="629841" y="1259188"/>
            <a:ext cx="8008963" cy="1200329"/>
          </a:xfrm>
          <a:prstGeom prst="rect">
            <a:avLst/>
          </a:prstGeom>
          <a:noFill/>
        </p:spPr>
        <p:txBody>
          <a:bodyPr wrap="square" rtlCol="0">
            <a:spAutoFit/>
          </a:bodyPr>
          <a:lstStyle/>
          <a:p>
            <a:r>
              <a:rPr lang="en-US" dirty="0" smtClean="0"/>
              <a:t>HITRUST </a:t>
            </a:r>
            <a:r>
              <a:rPr lang="en-US" dirty="0"/>
              <a:t>is responsible for </a:t>
            </a:r>
            <a:r>
              <a:rPr lang="en-US" dirty="0" smtClean="0"/>
              <a:t>bringing </a:t>
            </a:r>
            <a:r>
              <a:rPr lang="en-US" dirty="0"/>
              <a:t>a </a:t>
            </a:r>
            <a:r>
              <a:rPr lang="en-US" b="1" dirty="0"/>
              <a:t>certifiable, universal framework</a:t>
            </a:r>
            <a:r>
              <a:rPr lang="en-US" dirty="0"/>
              <a:t> that includes all </a:t>
            </a:r>
            <a:r>
              <a:rPr lang="en-US" dirty="0" smtClean="0"/>
              <a:t>HIPAA, </a:t>
            </a:r>
            <a:r>
              <a:rPr lang="en-US" dirty="0"/>
              <a:t>PCI, ISO, and NIST compliance </a:t>
            </a:r>
            <a:r>
              <a:rPr lang="en-US" dirty="0" smtClean="0"/>
              <a:t>regulations.</a:t>
            </a:r>
            <a:endParaRPr lang="en-US" b="1" dirty="0"/>
          </a:p>
          <a:p>
            <a:endParaRPr lang="en-US" b="1" dirty="0" smtClean="0"/>
          </a:p>
          <a:p>
            <a:endParaRPr lang="en-US" dirty="0"/>
          </a:p>
        </p:txBody>
      </p:sp>
      <p:sp>
        <p:nvSpPr>
          <p:cNvPr id="17" name="TextBox 16"/>
          <p:cNvSpPr txBox="1"/>
          <p:nvPr/>
        </p:nvSpPr>
        <p:spPr>
          <a:xfrm>
            <a:off x="1756152" y="2736013"/>
            <a:ext cx="5401117" cy="923330"/>
          </a:xfrm>
          <a:prstGeom prst="rect">
            <a:avLst/>
          </a:prstGeom>
          <a:noFill/>
        </p:spPr>
        <p:txBody>
          <a:bodyPr wrap="square" rtlCol="0">
            <a:spAutoFit/>
          </a:bodyPr>
          <a:lstStyle/>
          <a:p>
            <a:pPr algn="ctr"/>
            <a:r>
              <a:rPr lang="en-US" dirty="0" smtClean="0"/>
              <a:t>OnRamp achieved its HITRUST certification to pass the benefits on to you. Protect your brand, customers and critical assets using our certified hosting.</a:t>
            </a:r>
          </a:p>
        </p:txBody>
      </p:sp>
      <p:sp>
        <p:nvSpPr>
          <p:cNvPr id="18" name="TextBox 17"/>
          <p:cNvSpPr txBox="1"/>
          <p:nvPr/>
        </p:nvSpPr>
        <p:spPr>
          <a:xfrm>
            <a:off x="1380157" y="4156559"/>
            <a:ext cx="2051844" cy="369332"/>
          </a:xfrm>
          <a:prstGeom prst="rect">
            <a:avLst/>
          </a:prstGeom>
          <a:noFill/>
        </p:spPr>
        <p:txBody>
          <a:bodyPr wrap="none" rtlCol="0">
            <a:spAutoFit/>
          </a:bodyPr>
          <a:lstStyle/>
          <a:p>
            <a:r>
              <a:rPr lang="en-US" dirty="0" smtClean="0"/>
              <a:t>Colocation Services </a:t>
            </a:r>
            <a:endParaRPr lang="en-US" dirty="0"/>
          </a:p>
        </p:txBody>
      </p:sp>
      <p:sp>
        <p:nvSpPr>
          <p:cNvPr id="19" name="TextBox 18"/>
          <p:cNvSpPr txBox="1"/>
          <p:nvPr/>
        </p:nvSpPr>
        <p:spPr>
          <a:xfrm>
            <a:off x="5459368" y="4156559"/>
            <a:ext cx="1697901" cy="369332"/>
          </a:xfrm>
          <a:prstGeom prst="rect">
            <a:avLst/>
          </a:prstGeom>
          <a:noFill/>
        </p:spPr>
        <p:txBody>
          <a:bodyPr wrap="none" rtlCol="0">
            <a:spAutoFit/>
          </a:bodyPr>
          <a:lstStyle/>
          <a:p>
            <a:r>
              <a:rPr lang="en-US" dirty="0" smtClean="0"/>
              <a:t>Cloud Solutions </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520" y="3978323"/>
            <a:ext cx="495802" cy="73109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45" y="4553961"/>
            <a:ext cx="663424" cy="7240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8884" y="4535810"/>
            <a:ext cx="1064847" cy="721632"/>
          </a:xfrm>
          <a:prstGeom prst="rect">
            <a:avLst/>
          </a:prstGeom>
        </p:spPr>
      </p:pic>
      <p:pic>
        <p:nvPicPr>
          <p:cNvPr id="12" name="Content Placeholder 5"/>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986743" y="5844548"/>
            <a:ext cx="1855177" cy="758497"/>
          </a:xfrm>
        </p:spPr>
      </p:pic>
    </p:spTree>
    <p:extLst>
      <p:ext uri="{BB962C8B-B14F-4D97-AF65-F5344CB8AC3E}">
        <p14:creationId xmlns:p14="http://schemas.microsoft.com/office/powerpoint/2010/main" val="1673034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82" y="406842"/>
            <a:ext cx="7886700" cy="549274"/>
          </a:xfrm>
        </p:spPr>
        <p:txBody>
          <a:bodyPr>
            <a:normAutofit/>
          </a:bodyPr>
          <a:lstStyle/>
          <a:p>
            <a:r>
              <a:rPr lang="en-US" dirty="0"/>
              <a:t>Dedicated to Security &amp; Uptime</a:t>
            </a:r>
          </a:p>
        </p:txBody>
      </p:sp>
      <p:sp>
        <p:nvSpPr>
          <p:cNvPr id="7" name="Rectangle 6"/>
          <p:cNvSpPr/>
          <p:nvPr/>
        </p:nvSpPr>
        <p:spPr>
          <a:xfrm>
            <a:off x="5820356" y="1632030"/>
            <a:ext cx="3274172" cy="3016210"/>
          </a:xfrm>
          <a:prstGeom prst="rect">
            <a:avLst/>
          </a:prstGeom>
          <a:solidFill>
            <a:schemeClr val="accent6">
              <a:lumMod val="20000"/>
              <a:lumOff val="80000"/>
            </a:schemeClr>
          </a:solidFill>
        </p:spPr>
        <p:txBody>
          <a:bodyPr wrap="square">
            <a:spAutoFit/>
          </a:bodyPr>
          <a:lstStyle/>
          <a:p>
            <a:pPr marL="285750" lvl="0" indent="-285750" fontAlgn="base">
              <a:spcBef>
                <a:spcPct val="0"/>
              </a:spcBef>
              <a:spcAft>
                <a:spcPts val="2000"/>
              </a:spcAft>
              <a:buClr>
                <a:srgbClr val="3FAE2B"/>
              </a:buClr>
              <a:buFont typeface="Wingdings" panose="05000000000000000000" pitchFamily="2" charset="2"/>
              <a:buChar char="ü"/>
              <a:defRPr/>
            </a:pPr>
            <a:r>
              <a:rPr lang="en-US" sz="1400" dirty="0" smtClean="0">
                <a:cs typeface="Arial" pitchFamily="34" charset="0"/>
              </a:rPr>
              <a:t>SOC 2 Type 2 and SOC 3 and HITRUST-Certified Centers </a:t>
            </a:r>
            <a:r>
              <a:rPr lang="en-US" sz="1400" dirty="0">
                <a:cs typeface="Arial" pitchFamily="34" charset="0"/>
              </a:rPr>
              <a:t>in Austin, TX </a:t>
            </a:r>
            <a:r>
              <a:rPr lang="en-US" sz="1400" dirty="0" smtClean="0">
                <a:cs typeface="Arial" pitchFamily="34" charset="0"/>
              </a:rPr>
              <a:t>&amp; </a:t>
            </a:r>
            <a:r>
              <a:rPr lang="en-US" sz="1400" dirty="0">
                <a:cs typeface="Arial" pitchFamily="34" charset="0"/>
              </a:rPr>
              <a:t>Raleigh, </a:t>
            </a:r>
            <a:r>
              <a:rPr lang="en-US" sz="1400" dirty="0" smtClean="0">
                <a:cs typeface="Arial" pitchFamily="34" charset="0"/>
              </a:rPr>
              <a:t>NC</a:t>
            </a:r>
          </a:p>
          <a:p>
            <a:pPr marL="285750" lvl="0" indent="-285750" fontAlgn="base">
              <a:spcBef>
                <a:spcPct val="0"/>
              </a:spcBef>
              <a:spcAft>
                <a:spcPts val="2000"/>
              </a:spcAft>
              <a:buClr>
                <a:srgbClr val="3FAE2B"/>
              </a:buClr>
              <a:buFont typeface="Wingdings" panose="05000000000000000000" pitchFamily="2" charset="2"/>
              <a:buChar char="ü"/>
              <a:defRPr/>
            </a:pPr>
            <a:r>
              <a:rPr lang="en-US" sz="1400" dirty="0" smtClean="0">
                <a:cs typeface="Arial" pitchFamily="34" charset="0"/>
              </a:rPr>
              <a:t>State-of-the-Art </a:t>
            </a:r>
            <a:r>
              <a:rPr lang="en-US" sz="1400" dirty="0">
                <a:cs typeface="Arial" pitchFamily="34" charset="0"/>
              </a:rPr>
              <a:t>Power and Cooling for High Density </a:t>
            </a:r>
            <a:r>
              <a:rPr lang="en-US" sz="1400" dirty="0" smtClean="0">
                <a:cs typeface="Arial" pitchFamily="34" charset="0"/>
              </a:rPr>
              <a:t>Computing</a:t>
            </a:r>
          </a:p>
          <a:p>
            <a:pPr marL="285750" lvl="0" indent="-285750" fontAlgn="base">
              <a:spcBef>
                <a:spcPct val="0"/>
              </a:spcBef>
              <a:spcAft>
                <a:spcPts val="2000"/>
              </a:spcAft>
              <a:buClr>
                <a:srgbClr val="3FAE2B"/>
              </a:buClr>
              <a:buFont typeface="Wingdings" panose="05000000000000000000" pitchFamily="2" charset="2"/>
              <a:buChar char="ü"/>
              <a:defRPr/>
            </a:pPr>
            <a:r>
              <a:rPr lang="en-US" sz="1400" dirty="0" smtClean="0">
                <a:cs typeface="Arial" pitchFamily="34" charset="0"/>
              </a:rPr>
              <a:t>Fully </a:t>
            </a:r>
            <a:r>
              <a:rPr lang="en-US" sz="1400" dirty="0">
                <a:cs typeface="Arial" pitchFamily="34" charset="0"/>
              </a:rPr>
              <a:t>Redundant Infrastructure with 2N Power from the Substation to the </a:t>
            </a:r>
            <a:r>
              <a:rPr lang="en-US" sz="1400" dirty="0" smtClean="0">
                <a:cs typeface="Arial" pitchFamily="34" charset="0"/>
              </a:rPr>
              <a:t>Rack</a:t>
            </a:r>
          </a:p>
          <a:p>
            <a:pPr marL="285750" lvl="0" indent="-285750" fontAlgn="base">
              <a:spcBef>
                <a:spcPct val="0"/>
              </a:spcBef>
              <a:spcAft>
                <a:spcPts val="2000"/>
              </a:spcAft>
              <a:buClr>
                <a:srgbClr val="3FAE2B"/>
              </a:buClr>
              <a:buFont typeface="Wingdings" panose="05000000000000000000" pitchFamily="2" charset="2"/>
              <a:buChar char="ü"/>
              <a:defRPr/>
            </a:pPr>
            <a:r>
              <a:rPr lang="en-US" sz="1400" dirty="0" smtClean="0">
                <a:cs typeface="Arial" pitchFamily="34" charset="0"/>
              </a:rPr>
              <a:t>Staffed 24/7/365 with Experienced Support Team</a:t>
            </a:r>
            <a:endParaRPr lang="en-US" sz="1400" dirty="0">
              <a:cs typeface="Arial" pitchFamily="34" charset="0"/>
            </a:endParaRPr>
          </a:p>
        </p:txBody>
      </p:sp>
      <p:sp>
        <p:nvSpPr>
          <p:cNvPr id="14" name="TextBox 13"/>
          <p:cNvSpPr txBox="1"/>
          <p:nvPr/>
        </p:nvSpPr>
        <p:spPr>
          <a:xfrm>
            <a:off x="723315" y="1701112"/>
            <a:ext cx="3231097" cy="646331"/>
          </a:xfrm>
          <a:prstGeom prst="rect">
            <a:avLst/>
          </a:prstGeom>
          <a:noFill/>
        </p:spPr>
        <p:txBody>
          <a:bodyPr wrap="square" rtlCol="0">
            <a:spAutoFit/>
          </a:bodyPr>
          <a:lstStyle/>
          <a:p>
            <a:r>
              <a:rPr lang="en-US" sz="2000" kern="0" spc="-50" dirty="0" smtClean="0">
                <a:solidFill>
                  <a:srgbClr val="0070C0"/>
                </a:solidFill>
              </a:rPr>
              <a:t>Physical and Logical Security </a:t>
            </a:r>
            <a:endParaRPr lang="en-US" sz="2000" dirty="0">
              <a:solidFill>
                <a:srgbClr val="0070C0"/>
              </a:solidFill>
            </a:endParaRPr>
          </a:p>
          <a:p>
            <a:endParaRPr lang="en-US" sz="1600" dirty="0">
              <a:solidFill>
                <a:schemeClr val="bg1">
                  <a:lumMod val="50000"/>
                </a:schemeClr>
              </a:solidFill>
            </a:endParaRPr>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743" y="5844548"/>
            <a:ext cx="1855177" cy="758497"/>
          </a:xfrm>
          <a:prstGeom prst="rect">
            <a:avLst/>
          </a:prstGeom>
        </p:spPr>
      </p:pic>
      <p:pic>
        <p:nvPicPr>
          <p:cNvPr id="9" name="Picture 2" descr="Image result for Physical securit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185" y="3624521"/>
            <a:ext cx="2574657" cy="205615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3525044" y="3640360"/>
            <a:ext cx="1921369" cy="376941"/>
          </a:xfrm>
          <a:prstGeom prst="roundRect">
            <a:avLst>
              <a:gd name="adj" fmla="val 55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Two-Factor Authentication</a:t>
            </a:r>
            <a:endParaRPr lang="en-US" sz="1400" dirty="0">
              <a:solidFill>
                <a:schemeClr val="tx1"/>
              </a:solidFill>
              <a:latin typeface="News Gothic MT" charset="0"/>
              <a:ea typeface="News Gothic MT" charset="0"/>
              <a:cs typeface="News Gothic MT" charset="0"/>
            </a:endParaRPr>
          </a:p>
        </p:txBody>
      </p:sp>
      <p:sp>
        <p:nvSpPr>
          <p:cNvPr id="11" name="Rounded Rectangle 10"/>
          <p:cNvSpPr/>
          <p:nvPr/>
        </p:nvSpPr>
        <p:spPr>
          <a:xfrm>
            <a:off x="2477903" y="2879130"/>
            <a:ext cx="1704082" cy="418643"/>
          </a:xfrm>
          <a:prstGeom prst="roundRect">
            <a:avLst>
              <a:gd name="adj" fmla="val 55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Fire Suppression</a:t>
            </a:r>
            <a:endParaRPr lang="en-US" sz="1400" dirty="0">
              <a:solidFill>
                <a:schemeClr val="tx1"/>
              </a:solidFill>
              <a:latin typeface="News Gothic MT" charset="0"/>
              <a:ea typeface="News Gothic MT" charset="0"/>
              <a:cs typeface="News Gothic MT" charset="0"/>
            </a:endParaRPr>
          </a:p>
        </p:txBody>
      </p:sp>
      <p:sp>
        <p:nvSpPr>
          <p:cNvPr id="13" name="Rounded Rectangle 12"/>
          <p:cNvSpPr/>
          <p:nvPr/>
        </p:nvSpPr>
        <p:spPr>
          <a:xfrm>
            <a:off x="305684" y="3692820"/>
            <a:ext cx="1580989" cy="404618"/>
          </a:xfrm>
          <a:prstGeom prst="roundRect">
            <a:avLst>
              <a:gd name="adj" fmla="val 358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Pre-authorized</a:t>
            </a:r>
          </a:p>
          <a:p>
            <a:pPr algn="ctr">
              <a:lnSpc>
                <a:spcPct val="90000"/>
              </a:lnSpc>
            </a:pPr>
            <a:r>
              <a:rPr lang="en-US" sz="1400" dirty="0" smtClean="0">
                <a:solidFill>
                  <a:schemeClr val="tx1"/>
                </a:solidFill>
                <a:latin typeface="News Gothic MT" charset="0"/>
                <a:ea typeface="News Gothic MT" charset="0"/>
                <a:cs typeface="News Gothic MT" charset="0"/>
              </a:rPr>
              <a:t>Visitors</a:t>
            </a:r>
            <a:endParaRPr lang="en-US" sz="1400" dirty="0">
              <a:solidFill>
                <a:schemeClr val="tx1"/>
              </a:solidFill>
              <a:latin typeface="News Gothic MT" charset="0"/>
              <a:ea typeface="News Gothic MT" charset="0"/>
              <a:cs typeface="News Gothic MT" charset="0"/>
            </a:endParaRPr>
          </a:p>
        </p:txBody>
      </p:sp>
      <p:sp>
        <p:nvSpPr>
          <p:cNvPr id="16" name="Rounded Rectangle 15"/>
          <p:cNvSpPr/>
          <p:nvPr/>
        </p:nvSpPr>
        <p:spPr>
          <a:xfrm>
            <a:off x="2269662" y="2372414"/>
            <a:ext cx="1619431" cy="281570"/>
          </a:xfrm>
          <a:prstGeom prst="roundRect">
            <a:avLst>
              <a:gd name="adj" fmla="val 55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CCTV Monitoring</a:t>
            </a:r>
            <a:endParaRPr lang="en-US" sz="1400" dirty="0">
              <a:solidFill>
                <a:schemeClr val="tx1"/>
              </a:solidFill>
              <a:latin typeface="News Gothic MT" charset="0"/>
              <a:ea typeface="News Gothic MT" charset="0"/>
              <a:cs typeface="News Gothic MT" charset="0"/>
            </a:endParaRPr>
          </a:p>
        </p:txBody>
      </p:sp>
      <p:sp>
        <p:nvSpPr>
          <p:cNvPr id="17" name="Rounded Rectangle 16"/>
          <p:cNvSpPr/>
          <p:nvPr/>
        </p:nvSpPr>
        <p:spPr>
          <a:xfrm>
            <a:off x="94871" y="2301493"/>
            <a:ext cx="1351963" cy="399030"/>
          </a:xfrm>
          <a:prstGeom prst="roundRect">
            <a:avLst>
              <a:gd name="adj" fmla="val 55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Intrusion Detection</a:t>
            </a:r>
            <a:endParaRPr lang="en-US" sz="1400" dirty="0">
              <a:solidFill>
                <a:schemeClr val="tx1"/>
              </a:solidFill>
              <a:latin typeface="News Gothic MT" charset="0"/>
              <a:ea typeface="News Gothic MT" charset="0"/>
              <a:cs typeface="News Gothic MT" charset="0"/>
            </a:endParaRPr>
          </a:p>
        </p:txBody>
      </p:sp>
      <p:sp>
        <p:nvSpPr>
          <p:cNvPr id="18" name="Rounded Rectangle 17"/>
          <p:cNvSpPr/>
          <p:nvPr/>
        </p:nvSpPr>
        <p:spPr>
          <a:xfrm>
            <a:off x="822479" y="2947090"/>
            <a:ext cx="1064193" cy="389886"/>
          </a:xfrm>
          <a:prstGeom prst="roundRect">
            <a:avLst>
              <a:gd name="adj" fmla="val 55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Motion Sensors</a:t>
            </a:r>
            <a:endParaRPr lang="en-US" sz="1400" dirty="0">
              <a:solidFill>
                <a:schemeClr val="tx1"/>
              </a:solidFill>
              <a:latin typeface="News Gothic MT" charset="0"/>
              <a:ea typeface="News Gothic MT" charset="0"/>
              <a:cs typeface="News Gothic MT" charset="0"/>
            </a:endParaRPr>
          </a:p>
        </p:txBody>
      </p:sp>
      <p:sp>
        <p:nvSpPr>
          <p:cNvPr id="21" name="Rounded Rectangle 20"/>
          <p:cNvSpPr/>
          <p:nvPr/>
        </p:nvSpPr>
        <p:spPr>
          <a:xfrm>
            <a:off x="3784984" y="4507455"/>
            <a:ext cx="1619431" cy="281570"/>
          </a:xfrm>
          <a:prstGeom prst="roundRect">
            <a:avLst>
              <a:gd name="adj" fmla="val 55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Firewalls </a:t>
            </a:r>
            <a:endParaRPr lang="en-US" sz="1400" dirty="0">
              <a:solidFill>
                <a:schemeClr val="tx1"/>
              </a:solidFill>
              <a:latin typeface="News Gothic MT" charset="0"/>
              <a:ea typeface="News Gothic MT" charset="0"/>
              <a:cs typeface="News Gothic MT" charset="0"/>
            </a:endParaRPr>
          </a:p>
        </p:txBody>
      </p:sp>
      <p:sp>
        <p:nvSpPr>
          <p:cNvPr id="22" name="Rounded Rectangle 21"/>
          <p:cNvSpPr/>
          <p:nvPr/>
        </p:nvSpPr>
        <p:spPr>
          <a:xfrm>
            <a:off x="3525044" y="5104486"/>
            <a:ext cx="1619431" cy="281570"/>
          </a:xfrm>
          <a:prstGeom prst="roundRect">
            <a:avLst>
              <a:gd name="adj" fmla="val 55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chemeClr val="tx1"/>
                </a:solidFill>
                <a:latin typeface="News Gothic MT" charset="0"/>
                <a:ea typeface="News Gothic MT" charset="0"/>
                <a:cs typeface="News Gothic MT" charset="0"/>
              </a:rPr>
              <a:t>Data Encryption </a:t>
            </a:r>
            <a:endParaRPr lang="en-US" sz="1400" dirty="0">
              <a:solidFill>
                <a:schemeClr val="tx1"/>
              </a:solidFill>
              <a:latin typeface="News Gothic MT" charset="0"/>
              <a:ea typeface="News Gothic MT" charset="0"/>
              <a:cs typeface="News Gothic MT" charset="0"/>
            </a:endParaRPr>
          </a:p>
        </p:txBody>
      </p:sp>
      <p:sp>
        <p:nvSpPr>
          <p:cNvPr id="23" name="TextBox 22"/>
          <p:cNvSpPr txBox="1"/>
          <p:nvPr/>
        </p:nvSpPr>
        <p:spPr>
          <a:xfrm>
            <a:off x="5820356" y="1128559"/>
            <a:ext cx="3231097" cy="400110"/>
          </a:xfrm>
          <a:prstGeom prst="rect">
            <a:avLst/>
          </a:prstGeom>
          <a:noFill/>
        </p:spPr>
        <p:txBody>
          <a:bodyPr wrap="square" rtlCol="0">
            <a:spAutoFit/>
          </a:bodyPr>
          <a:lstStyle/>
          <a:p>
            <a:r>
              <a:rPr lang="en-US" sz="2000" kern="0" spc="-50" dirty="0" smtClean="0">
                <a:solidFill>
                  <a:srgbClr val="0070C0"/>
                </a:solidFill>
              </a:rPr>
              <a:t>OnRamp Facilities</a:t>
            </a:r>
            <a:endParaRPr lang="en-US" sz="1600" dirty="0">
              <a:solidFill>
                <a:schemeClr val="bg1">
                  <a:lumMod val="50000"/>
                </a:schemeClr>
              </a:solidFill>
            </a:endParaRPr>
          </a:p>
        </p:txBody>
      </p:sp>
    </p:spTree>
    <p:extLst>
      <p:ext uri="{BB962C8B-B14F-4D97-AF65-F5344CB8AC3E}">
        <p14:creationId xmlns:p14="http://schemas.microsoft.com/office/powerpoint/2010/main" val="455580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337418"/>
            <a:ext cx="7886700" cy="664770"/>
          </a:xfrm>
        </p:spPr>
        <p:txBody>
          <a:bodyPr>
            <a:normAutofit/>
          </a:bodyPr>
          <a:lstStyle/>
          <a:p>
            <a:r>
              <a:rPr lang="en-US" dirty="0"/>
              <a:t>Disaster Recovery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56" y="1862126"/>
            <a:ext cx="5957657" cy="36584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966" y="3386473"/>
            <a:ext cx="2184898" cy="2134086"/>
          </a:xfrm>
          <a:prstGeom prst="rect">
            <a:avLst/>
          </a:prstGeo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6743" y="5844548"/>
            <a:ext cx="1855177" cy="758497"/>
          </a:xfrm>
          <a:prstGeom prst="rect">
            <a:avLst/>
          </a:prstGeom>
        </p:spPr>
      </p:pic>
    </p:spTree>
    <p:extLst>
      <p:ext uri="{BB962C8B-B14F-4D97-AF65-F5344CB8AC3E}">
        <p14:creationId xmlns:p14="http://schemas.microsoft.com/office/powerpoint/2010/main" val="969653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185" y="275573"/>
            <a:ext cx="8154954" cy="982191"/>
          </a:xfrm>
        </p:spPr>
        <p:txBody>
          <a:bodyPr/>
          <a:lstStyle/>
          <a:p>
            <a:r>
              <a:rPr lang="en-US" dirty="0" smtClean="0"/>
              <a:t>Questions? </a:t>
            </a:r>
            <a:endParaRPr lang="en-US" dirty="0"/>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743" y="5857611"/>
            <a:ext cx="1855177" cy="758497"/>
          </a:xfrm>
          <a:prstGeom prst="rect">
            <a:avLst/>
          </a:prstGeom>
        </p:spPr>
      </p:pic>
    </p:spTree>
    <p:extLst>
      <p:ext uri="{BB962C8B-B14F-4D97-AF65-F5344CB8AC3E}">
        <p14:creationId xmlns:p14="http://schemas.microsoft.com/office/powerpoint/2010/main" val="123265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72547"/>
          </a:xfrm>
        </p:spPr>
        <p:txBody>
          <a:bodyPr>
            <a:normAutofit/>
          </a:bodyPr>
          <a:lstStyle/>
          <a:p>
            <a:r>
              <a:rPr lang="en-US" dirty="0" smtClean="0"/>
              <a:t>Thank you! Get In Touch:</a:t>
            </a:r>
            <a:endParaRPr lang="en-US" dirty="0"/>
          </a:p>
        </p:txBody>
      </p:sp>
      <p:sp>
        <p:nvSpPr>
          <p:cNvPr id="23" name="TextBox 22"/>
          <p:cNvSpPr txBox="1"/>
          <p:nvPr/>
        </p:nvSpPr>
        <p:spPr>
          <a:xfrm>
            <a:off x="1100646" y="5259014"/>
            <a:ext cx="2071977" cy="369332"/>
          </a:xfrm>
          <a:prstGeom prst="rect">
            <a:avLst/>
          </a:prstGeom>
          <a:noFill/>
        </p:spPr>
        <p:txBody>
          <a:bodyPr wrap="none" rtlCol="0">
            <a:spAutoFit/>
          </a:bodyPr>
          <a:lstStyle/>
          <a:p>
            <a:r>
              <a:rPr lang="en-US" dirty="0" smtClean="0">
                <a:hlinkClick r:id="rId3"/>
              </a:rPr>
              <a:t>amayfield@onr.com</a:t>
            </a:r>
            <a:endParaRPr lang="en-US" dirty="0"/>
          </a:p>
        </p:txBody>
      </p:sp>
      <p:sp>
        <p:nvSpPr>
          <p:cNvPr id="35" name="TextBox 34"/>
          <p:cNvSpPr txBox="1"/>
          <p:nvPr/>
        </p:nvSpPr>
        <p:spPr>
          <a:xfrm>
            <a:off x="6593180" y="5313289"/>
            <a:ext cx="1520096" cy="369332"/>
          </a:xfrm>
          <a:prstGeom prst="rect">
            <a:avLst/>
          </a:prstGeom>
          <a:noFill/>
        </p:spPr>
        <p:txBody>
          <a:bodyPr wrap="none" rtlCol="0">
            <a:spAutoFit/>
          </a:bodyPr>
          <a:lstStyle/>
          <a:p>
            <a:r>
              <a:rPr lang="en-US" dirty="0" smtClean="0">
                <a:hlinkClick r:id="rId4"/>
              </a:rPr>
              <a:t>www.onr.com</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6" y="1456130"/>
            <a:ext cx="9144000" cy="28875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2108" y="4558107"/>
            <a:ext cx="677934" cy="67793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3032" y="4558107"/>
            <a:ext cx="677934" cy="67793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4958" y="4558107"/>
            <a:ext cx="677934" cy="677934"/>
          </a:xfrm>
          <a:prstGeom prst="rect">
            <a:avLst/>
          </a:prstGeom>
        </p:spPr>
      </p:pic>
      <p:sp>
        <p:nvSpPr>
          <p:cNvPr id="4" name="TextBox 3"/>
          <p:cNvSpPr txBox="1"/>
          <p:nvPr/>
        </p:nvSpPr>
        <p:spPr>
          <a:xfrm>
            <a:off x="3788895" y="5309995"/>
            <a:ext cx="1775882" cy="369332"/>
          </a:xfrm>
          <a:prstGeom prst="rect">
            <a:avLst/>
          </a:prstGeom>
          <a:noFill/>
        </p:spPr>
        <p:txBody>
          <a:bodyPr wrap="square" rtlCol="0">
            <a:spAutoFit/>
          </a:bodyPr>
          <a:lstStyle/>
          <a:p>
            <a:r>
              <a:rPr lang="en-US" dirty="0" smtClean="0"/>
              <a:t>512-968-4941</a:t>
            </a:r>
            <a:endParaRPr lang="en-US" dirty="0"/>
          </a:p>
        </p:txBody>
      </p:sp>
    </p:spTree>
    <p:extLst>
      <p:ext uri="{BB962C8B-B14F-4D97-AF65-F5344CB8AC3E}">
        <p14:creationId xmlns:p14="http://schemas.microsoft.com/office/powerpoint/2010/main" val="116346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36603" y="1347791"/>
            <a:ext cx="2685327" cy="26462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Meet the Speaker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278341"/>
            <a:ext cx="2646226" cy="2646226"/>
          </a:xfrm>
          <a:prstGeom prst="ellipse">
            <a:avLst/>
          </a:prstGeom>
          <a:ln w="190500" cap="rnd">
            <a:noFill/>
            <a:prstDash val="solid"/>
          </a:ln>
          <a:effectLst/>
        </p:spPr>
      </p:pic>
      <p:sp>
        <p:nvSpPr>
          <p:cNvPr id="5" name="TextBox 4"/>
          <p:cNvSpPr txBox="1"/>
          <p:nvPr/>
        </p:nvSpPr>
        <p:spPr>
          <a:xfrm>
            <a:off x="4021727" y="1278341"/>
            <a:ext cx="4493623" cy="4247317"/>
          </a:xfrm>
          <a:prstGeom prst="rect">
            <a:avLst/>
          </a:prstGeom>
          <a:noFill/>
        </p:spPr>
        <p:txBody>
          <a:bodyPr wrap="square" rtlCol="0">
            <a:spAutoFit/>
          </a:bodyPr>
          <a:lstStyle/>
          <a:p>
            <a:r>
              <a:rPr lang="en-US" dirty="0"/>
              <a:t>With 20 years of experience in tech and hosting, Ashley Mayfield helps organizations translate business needs into technology initiatives that increase efficiencies. As a Senior Solutions Consultant at OnRamp, Ashely offers insights into how to leverage best practices in security, compliance, cloud and disaster recovery. </a:t>
            </a:r>
            <a:endParaRPr lang="en-US" dirty="0" smtClean="0"/>
          </a:p>
          <a:p>
            <a:endParaRPr lang="en-US" dirty="0"/>
          </a:p>
          <a:p>
            <a:r>
              <a:rPr lang="en-US" dirty="0" smtClean="0"/>
              <a:t>He’s </a:t>
            </a:r>
            <a:r>
              <a:rPr lang="en-US" dirty="0"/>
              <a:t>always been at the forefront of new IT advances, from the emergence of VoIP to cloud computing, and continues to find new ways to assist his customers. Outside of work, Ashely volunteers for the Muscular Dystrophy Association.  </a:t>
            </a:r>
          </a:p>
        </p:txBody>
      </p:sp>
      <p:sp>
        <p:nvSpPr>
          <p:cNvPr id="6" name="Rectangle 5"/>
          <p:cNvSpPr/>
          <p:nvPr/>
        </p:nvSpPr>
        <p:spPr>
          <a:xfrm>
            <a:off x="628650" y="4324800"/>
            <a:ext cx="4572000" cy="1015663"/>
          </a:xfrm>
          <a:prstGeom prst="rect">
            <a:avLst/>
          </a:prstGeom>
        </p:spPr>
        <p:txBody>
          <a:bodyPr>
            <a:spAutoFit/>
          </a:bodyPr>
          <a:lstStyle/>
          <a:p>
            <a:r>
              <a:rPr lang="en-US" sz="2400" dirty="0" smtClean="0">
                <a:solidFill>
                  <a:srgbClr val="00B050"/>
                </a:solidFill>
              </a:rPr>
              <a:t>Ashley Mayfield</a:t>
            </a:r>
            <a:endParaRPr lang="en-US" sz="2400" dirty="0">
              <a:solidFill>
                <a:srgbClr val="00B050"/>
              </a:solidFill>
            </a:endParaRPr>
          </a:p>
          <a:p>
            <a:r>
              <a:rPr lang="en-US" dirty="0">
                <a:solidFill>
                  <a:srgbClr val="00B050"/>
                </a:solidFill>
              </a:rPr>
              <a:t>Senior Solutions </a:t>
            </a:r>
            <a:r>
              <a:rPr lang="en-US" dirty="0" smtClean="0">
                <a:solidFill>
                  <a:srgbClr val="00B050"/>
                </a:solidFill>
              </a:rPr>
              <a:t>Consultant</a:t>
            </a:r>
          </a:p>
          <a:p>
            <a:r>
              <a:rPr lang="en-US" dirty="0" smtClean="0">
                <a:solidFill>
                  <a:srgbClr val="00B050"/>
                </a:solidFill>
              </a:rPr>
              <a:t>OnRamp</a:t>
            </a:r>
            <a:endParaRPr lang="en-US" dirty="0">
              <a:solidFill>
                <a:srgbClr val="00B050"/>
              </a:solidFill>
            </a:endParaRPr>
          </a:p>
        </p:txBody>
      </p:sp>
    </p:spTree>
    <p:extLst>
      <p:ext uri="{BB962C8B-B14F-4D97-AF65-F5344CB8AC3E}">
        <p14:creationId xmlns:p14="http://schemas.microsoft.com/office/powerpoint/2010/main" val="228726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6" y="372813"/>
            <a:ext cx="7886700" cy="623165"/>
          </a:xfrm>
        </p:spPr>
        <p:txBody>
          <a:bodyPr>
            <a:normAutofit/>
          </a:bodyPr>
          <a:lstStyle/>
          <a:p>
            <a:r>
              <a:rPr lang="en-US" dirty="0" smtClean="0"/>
              <a:t>Who Is </a:t>
            </a:r>
            <a:r>
              <a:rPr lang="en-US" dirty="0" err="1" smtClean="0"/>
              <a:t>OnRamp</a:t>
            </a:r>
            <a:r>
              <a:rPr lang="en-US" dirty="0" smtClean="0"/>
              <a:t>?</a:t>
            </a:r>
            <a:endParaRPr lang="en-US" dirty="0"/>
          </a:p>
        </p:txBody>
      </p:sp>
      <p:sp>
        <p:nvSpPr>
          <p:cNvPr id="3" name="TextBox 2"/>
          <p:cNvSpPr txBox="1"/>
          <p:nvPr/>
        </p:nvSpPr>
        <p:spPr>
          <a:xfrm>
            <a:off x="598488" y="952863"/>
            <a:ext cx="7826376" cy="984885"/>
          </a:xfrm>
          <a:prstGeom prst="rect">
            <a:avLst/>
          </a:prstGeom>
          <a:noFill/>
        </p:spPr>
        <p:txBody>
          <a:bodyPr wrap="square" rtlCol="0">
            <a:spAutoFit/>
          </a:bodyPr>
          <a:lstStyle/>
          <a:p>
            <a:r>
              <a:rPr lang="en-US" sz="2000" dirty="0"/>
              <a:t>OnRamp is a HITRUST-certified data center services company specializing in high security and compliant hybrid </a:t>
            </a:r>
            <a:r>
              <a:rPr lang="en-US" sz="2000" dirty="0" smtClean="0"/>
              <a:t>hosting.</a:t>
            </a:r>
            <a:endParaRPr lang="en-US" sz="2000" dirty="0"/>
          </a:p>
          <a:p>
            <a:r>
              <a:rPr lang="en-US" dirty="0"/>
              <a:t> </a:t>
            </a:r>
          </a:p>
        </p:txBody>
      </p:sp>
      <p:sp>
        <p:nvSpPr>
          <p:cNvPr id="33" name="Oval 32"/>
          <p:cNvSpPr/>
          <p:nvPr/>
        </p:nvSpPr>
        <p:spPr>
          <a:xfrm>
            <a:off x="1918066" y="2697098"/>
            <a:ext cx="5486400" cy="3073400"/>
          </a:xfrm>
          <a:prstGeom prst="ellipse">
            <a:avLst/>
          </a:prstGeom>
          <a:noFill/>
          <a:ln w="57150">
            <a:solidFill>
              <a:srgbClr val="3FAE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nvGrpSpPr>
          <p:cNvPr id="34" name="Group 33"/>
          <p:cNvGrpSpPr>
            <a:grpSpLocks/>
          </p:cNvGrpSpPr>
          <p:nvPr/>
        </p:nvGrpSpPr>
        <p:grpSpPr bwMode="auto">
          <a:xfrm>
            <a:off x="3651250" y="2501392"/>
            <a:ext cx="1981200" cy="533400"/>
            <a:chOff x="3382365" y="2133600"/>
            <a:chExt cx="1981201" cy="533400"/>
          </a:xfrm>
          <a:solidFill>
            <a:srgbClr val="4F4F4F"/>
          </a:solidFill>
        </p:grpSpPr>
        <p:sp>
          <p:nvSpPr>
            <p:cNvPr id="35" name="Rectangle 34"/>
            <p:cNvSpPr/>
            <p:nvPr userDrawn="1"/>
          </p:nvSpPr>
          <p:spPr bwMode="gray">
            <a:xfrm>
              <a:off x="3382365" y="2133600"/>
              <a:ext cx="1981201"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 name="Title 1"/>
            <p:cNvSpPr txBox="1">
              <a:spLocks/>
            </p:cNvSpPr>
            <p:nvPr userDrawn="1"/>
          </p:nvSpPr>
          <p:spPr bwMode="gray">
            <a:xfrm>
              <a:off x="3382365" y="2157413"/>
              <a:ext cx="1981201" cy="509587"/>
            </a:xfrm>
            <a:prstGeom prst="rect">
              <a:avLst/>
            </a:prstGeom>
            <a:grpFill/>
          </p:spPr>
          <p:txBody>
            <a:bodyPr lIns="91432" tIns="45716" rIns="91432" bIns="45716">
              <a:normAutofit lnSpcReduction="1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1" hangingPunct="1">
                <a:spcBef>
                  <a:spcPts val="0"/>
                </a:spcBef>
                <a:spcAft>
                  <a:spcPts val="0"/>
                </a:spcAft>
                <a:defRPr/>
              </a:pPr>
              <a:r>
                <a:rPr lang="en-US" sz="1400" kern="100" dirty="0" smtClean="0">
                  <a:solidFill>
                    <a:schemeClr val="bg1"/>
                  </a:solidFill>
                  <a:latin typeface="+mn-lt"/>
                  <a:ea typeface="+mn-ea"/>
                  <a:cs typeface="Arial" charset="0"/>
                </a:rPr>
                <a:t>Compliance &amp; Security Expertise</a:t>
              </a:r>
            </a:p>
            <a:p>
              <a:pPr algn="ctr" eaLnBrk="1" hangingPunct="1">
                <a:spcBef>
                  <a:spcPts val="0"/>
                </a:spcBef>
                <a:spcAft>
                  <a:spcPts val="0"/>
                </a:spcAft>
                <a:defRPr/>
              </a:pPr>
              <a:endParaRPr lang="en-US" sz="1300" kern="100" dirty="0">
                <a:latin typeface="Arial" charset="0"/>
                <a:cs typeface="Arial" charset="0"/>
              </a:endParaRPr>
            </a:p>
          </p:txBody>
        </p:sp>
      </p:grpSp>
      <p:sp>
        <p:nvSpPr>
          <p:cNvPr id="45" name="Title 1"/>
          <p:cNvSpPr txBox="1">
            <a:spLocks/>
          </p:cNvSpPr>
          <p:nvPr/>
        </p:nvSpPr>
        <p:spPr bwMode="gray">
          <a:xfrm>
            <a:off x="3697770" y="5457248"/>
            <a:ext cx="1981203" cy="508956"/>
          </a:xfrm>
          <a:prstGeom prst="rect">
            <a:avLst/>
          </a:prstGeom>
          <a:solidFill>
            <a:srgbClr val="4F4F4F"/>
          </a:solidFill>
        </p:spPr>
        <p:txBody>
          <a:bodyPr lIns="91432" tIns="45716" rIns="91432" bIns="45716">
            <a:normAutofit fontScale="250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1" hangingPunct="1">
              <a:spcBef>
                <a:spcPts val="0"/>
              </a:spcBef>
              <a:spcAft>
                <a:spcPts val="0"/>
              </a:spcAft>
              <a:defRPr/>
            </a:pPr>
            <a:endParaRPr lang="en-US" sz="3200" kern="100" dirty="0" smtClean="0">
              <a:latin typeface="+mn-lt"/>
              <a:cs typeface="Arial" charset="0"/>
            </a:endParaRPr>
          </a:p>
          <a:p>
            <a:pPr algn="ctr" eaLnBrk="1" hangingPunct="1">
              <a:spcBef>
                <a:spcPts val="0"/>
              </a:spcBef>
              <a:spcAft>
                <a:spcPts val="0"/>
              </a:spcAft>
              <a:defRPr/>
            </a:pPr>
            <a:r>
              <a:rPr lang="en-US" sz="5600" kern="100" dirty="0" smtClean="0">
                <a:solidFill>
                  <a:schemeClr val="bg1"/>
                </a:solidFill>
                <a:latin typeface="+mn-lt"/>
                <a:cs typeface="Arial" charset="0"/>
              </a:rPr>
              <a:t>300+ Data Center</a:t>
            </a:r>
          </a:p>
          <a:p>
            <a:pPr algn="ctr" eaLnBrk="1" hangingPunct="1">
              <a:spcBef>
                <a:spcPts val="0"/>
              </a:spcBef>
              <a:spcAft>
                <a:spcPts val="0"/>
              </a:spcAft>
              <a:defRPr/>
            </a:pPr>
            <a:r>
              <a:rPr lang="en-US" sz="5600" kern="100" dirty="0" smtClean="0">
                <a:solidFill>
                  <a:schemeClr val="bg1"/>
                </a:solidFill>
                <a:latin typeface="+mn-lt"/>
                <a:cs typeface="Arial" charset="0"/>
              </a:rPr>
              <a:t>Service Customers</a:t>
            </a:r>
          </a:p>
          <a:p>
            <a:pPr eaLnBrk="1" hangingPunct="1">
              <a:spcBef>
                <a:spcPts val="0"/>
              </a:spcBef>
              <a:spcAft>
                <a:spcPts val="0"/>
              </a:spcAft>
              <a:defRPr/>
            </a:pPr>
            <a:endParaRPr lang="en-US" sz="2500" kern="100" dirty="0">
              <a:solidFill>
                <a:schemeClr val="bg1"/>
              </a:solidFill>
              <a:latin typeface="+mn-lt"/>
              <a:cs typeface="Arial" charset="0"/>
            </a:endParaRPr>
          </a:p>
        </p:txBody>
      </p:sp>
      <p:sp>
        <p:nvSpPr>
          <p:cNvPr id="48" name="Rectangle 47"/>
          <p:cNvSpPr/>
          <p:nvPr/>
        </p:nvSpPr>
        <p:spPr bwMode="gray">
          <a:xfrm>
            <a:off x="6384987" y="3981321"/>
            <a:ext cx="1981200" cy="533400"/>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9" name="Title 1"/>
          <p:cNvSpPr txBox="1">
            <a:spLocks/>
          </p:cNvSpPr>
          <p:nvPr/>
        </p:nvSpPr>
        <p:spPr bwMode="gray">
          <a:xfrm>
            <a:off x="6431772" y="4005134"/>
            <a:ext cx="1981200" cy="509587"/>
          </a:xfrm>
          <a:prstGeom prst="rect">
            <a:avLst/>
          </a:prstGeom>
        </p:spPr>
        <p:txBody>
          <a:bodyPr lIns="91432" tIns="45716" rIns="91432" bIns="45716">
            <a:normAutofit lnSpcReduction="1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1" hangingPunct="1">
              <a:spcBef>
                <a:spcPts val="0"/>
              </a:spcBef>
              <a:spcAft>
                <a:spcPts val="0"/>
              </a:spcAft>
              <a:defRPr/>
            </a:pPr>
            <a:r>
              <a:rPr lang="en-US" sz="1400" kern="100" dirty="0" smtClean="0">
                <a:solidFill>
                  <a:schemeClr val="bg1"/>
                </a:solidFill>
                <a:latin typeface="+mn-lt"/>
                <a:cs typeface="Arial" charset="0"/>
              </a:rPr>
              <a:t>Full Hybrid Support, 24/7/365</a:t>
            </a:r>
          </a:p>
        </p:txBody>
      </p:sp>
      <p:sp>
        <p:nvSpPr>
          <p:cNvPr id="19" name="Rectangle 18"/>
          <p:cNvSpPr/>
          <p:nvPr/>
        </p:nvSpPr>
        <p:spPr>
          <a:xfrm>
            <a:off x="3223417" y="3458246"/>
            <a:ext cx="3161570" cy="1477328"/>
          </a:xfrm>
          <a:prstGeom prst="rect">
            <a:avLst/>
          </a:prstGeom>
        </p:spPr>
        <p:txBody>
          <a:bodyPr wrap="square">
            <a:spAutoFit/>
          </a:bodyPr>
          <a:lstStyle/>
          <a:p>
            <a:r>
              <a:rPr lang="en-US" dirty="0"/>
              <a:t>Our Goal Is to Provide You Flexible Solutions, Maintain the Security and Compliance of Your Infrastructure, and Deliver Outstanding Support.</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007" y="1888789"/>
            <a:ext cx="511685" cy="511685"/>
          </a:xfrm>
          <a:prstGeom prst="rect">
            <a:avLst/>
          </a:prstGeom>
        </p:spPr>
      </p:pic>
      <p:sp>
        <p:nvSpPr>
          <p:cNvPr id="41" name="Title 1"/>
          <p:cNvSpPr txBox="1">
            <a:spLocks/>
          </p:cNvSpPr>
          <p:nvPr userDrawn="1"/>
        </p:nvSpPr>
        <p:spPr bwMode="gray">
          <a:xfrm>
            <a:off x="1021827" y="3942316"/>
            <a:ext cx="1981201" cy="509187"/>
          </a:xfrm>
          <a:prstGeom prst="rect">
            <a:avLst/>
          </a:prstGeom>
          <a:solidFill>
            <a:srgbClr val="4F4F4F"/>
          </a:solidFill>
        </p:spPr>
        <p:txBody>
          <a:bodyPr lIns="91432" tIns="45716" rIns="91432" bIns="45716">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1" hangingPunct="1">
              <a:spcBef>
                <a:spcPts val="0"/>
              </a:spcBef>
              <a:spcAft>
                <a:spcPts val="0"/>
              </a:spcAft>
              <a:defRPr/>
            </a:pPr>
            <a:r>
              <a:rPr lang="en-US" sz="1400" kern="100" dirty="0" smtClean="0">
                <a:solidFill>
                  <a:schemeClr val="bg1"/>
                </a:solidFill>
                <a:latin typeface="+mn-lt"/>
                <a:cs typeface="Arial" charset="0"/>
              </a:rPr>
              <a:t>20+ Years of</a:t>
            </a:r>
          </a:p>
          <a:p>
            <a:pPr algn="ctr" eaLnBrk="1" hangingPunct="1">
              <a:spcBef>
                <a:spcPts val="0"/>
              </a:spcBef>
              <a:spcAft>
                <a:spcPts val="0"/>
              </a:spcAft>
              <a:defRPr/>
            </a:pPr>
            <a:r>
              <a:rPr lang="en-US" sz="1400" kern="100" dirty="0" smtClean="0">
                <a:solidFill>
                  <a:schemeClr val="bg1"/>
                </a:solidFill>
                <a:latin typeface="+mn-lt"/>
                <a:cs typeface="Arial" charset="0"/>
              </a:rPr>
              <a:t>Operating Experience</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129" y="3982221"/>
            <a:ext cx="429376" cy="42937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3" y="3964040"/>
            <a:ext cx="537830" cy="5378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676" y="6086269"/>
            <a:ext cx="464533" cy="445377"/>
          </a:xfrm>
          <a:prstGeom prst="rect">
            <a:avLst/>
          </a:prstGeom>
        </p:spPr>
      </p:pic>
    </p:spTree>
    <p:extLst>
      <p:ext uri="{BB962C8B-B14F-4D97-AF65-F5344CB8AC3E}">
        <p14:creationId xmlns:p14="http://schemas.microsoft.com/office/powerpoint/2010/main" val="177946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229"/>
            <a:ext cx="9144000" cy="5229027"/>
          </a:xfrm>
          <a:prstGeom prst="rect">
            <a:avLst/>
          </a:prstGeom>
        </p:spPr>
      </p:pic>
    </p:spTree>
    <p:extLst>
      <p:ext uri="{BB962C8B-B14F-4D97-AF65-F5344CB8AC3E}">
        <p14:creationId xmlns:p14="http://schemas.microsoft.com/office/powerpoint/2010/main" val="349060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9673" y="318632"/>
            <a:ext cx="7886700" cy="730088"/>
          </a:xfrm>
        </p:spPr>
        <p:txBody>
          <a:bodyPr/>
          <a:lstStyle/>
          <a:p>
            <a:r>
              <a:rPr lang="en-US" dirty="0" smtClean="0"/>
              <a:t>Josh info?  </a:t>
            </a:r>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743" y="5844548"/>
            <a:ext cx="1855177" cy="758497"/>
          </a:xfrm>
          <a:prstGeom prst="rect">
            <a:avLst/>
          </a:prstGeom>
        </p:spPr>
      </p:pic>
    </p:spTree>
    <p:extLst>
      <p:ext uri="{BB962C8B-B14F-4D97-AF65-F5344CB8AC3E}">
        <p14:creationId xmlns:p14="http://schemas.microsoft.com/office/powerpoint/2010/main" val="390284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Security First</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75403" y="1909824"/>
            <a:ext cx="4566517" cy="2754774"/>
          </a:xfrm>
        </p:spPr>
      </p:pic>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743" y="5844548"/>
            <a:ext cx="1855177" cy="758497"/>
          </a:xfrm>
          <a:prstGeom prst="rect">
            <a:avLst/>
          </a:prstGeom>
        </p:spPr>
      </p:pic>
      <p:sp>
        <p:nvSpPr>
          <p:cNvPr id="6" name="TextBox 5"/>
          <p:cNvSpPr txBox="1"/>
          <p:nvPr/>
        </p:nvSpPr>
        <p:spPr>
          <a:xfrm>
            <a:off x="628650" y="1713053"/>
            <a:ext cx="3306742" cy="369332"/>
          </a:xfrm>
          <a:prstGeom prst="rect">
            <a:avLst/>
          </a:prstGeom>
          <a:noFill/>
        </p:spPr>
        <p:txBody>
          <a:bodyPr wrap="square" rtlCol="0">
            <a:spAutoFit/>
          </a:bodyPr>
          <a:lstStyle/>
          <a:p>
            <a:r>
              <a:rPr lang="en-US" dirty="0" smtClean="0"/>
              <a:t>Text Here</a:t>
            </a:r>
            <a:endParaRPr lang="en-US" dirty="0"/>
          </a:p>
        </p:txBody>
      </p:sp>
    </p:spTree>
    <p:extLst>
      <p:ext uri="{BB962C8B-B14F-4D97-AF65-F5344CB8AC3E}">
        <p14:creationId xmlns:p14="http://schemas.microsoft.com/office/powerpoint/2010/main" val="240845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86743" y="5844548"/>
            <a:ext cx="1855177" cy="7584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731" y="113107"/>
            <a:ext cx="1351345" cy="1141137"/>
          </a:xfrm>
          <a:prstGeom prst="rect">
            <a:avLst/>
          </a:prstGeom>
        </p:spPr>
      </p:pic>
      <p:sp>
        <p:nvSpPr>
          <p:cNvPr id="8" name="TextBox 7"/>
          <p:cNvSpPr txBox="1"/>
          <p:nvPr/>
        </p:nvSpPr>
        <p:spPr>
          <a:xfrm>
            <a:off x="785404" y="1459769"/>
            <a:ext cx="6173327"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Security First needed a redundant data center in a stable geographic location for their disaster recovery</a:t>
            </a:r>
          </a:p>
          <a:p>
            <a:pPr marL="342900" indent="-342900">
              <a:buFont typeface="Arial" panose="020B0604020202020204" pitchFamily="34" charset="0"/>
              <a:buChar char="•"/>
            </a:pPr>
            <a:r>
              <a:rPr lang="en-US" sz="2400" dirty="0" smtClean="0"/>
              <a:t>Wanted to implement an effective disaster recovery plan</a:t>
            </a:r>
          </a:p>
          <a:p>
            <a:pPr marL="800100" lvl="1" indent="-342900">
              <a:buFont typeface="Arial" panose="020B0604020202020204" pitchFamily="34" charset="0"/>
              <a:buChar char="•"/>
            </a:pPr>
            <a:r>
              <a:rPr lang="en-US" sz="2400" dirty="0" smtClean="0"/>
              <a:t>Were restoring cloud backups 10 miles away</a:t>
            </a:r>
          </a:p>
          <a:p>
            <a:pPr marL="342900" indent="-342900">
              <a:buFont typeface="Arial" panose="020B0604020202020204" pitchFamily="34" charset="0"/>
              <a:buChar char="•"/>
            </a:pPr>
            <a:r>
              <a:rPr lang="en-US" sz="2400" dirty="0" smtClean="0"/>
              <a:t>Had concerns over compliance and security due to PCI-DSS mandates </a:t>
            </a:r>
            <a:endParaRPr lang="en-US" sz="2400" dirty="0"/>
          </a:p>
        </p:txBody>
      </p:sp>
    </p:spTree>
    <p:extLst>
      <p:ext uri="{BB962C8B-B14F-4D97-AF65-F5344CB8AC3E}">
        <p14:creationId xmlns:p14="http://schemas.microsoft.com/office/powerpoint/2010/main" val="29274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lstStyle/>
          <a:p>
            <a:r>
              <a:rPr lang="en-US" dirty="0" smtClean="0"/>
              <a:t>Hybrid solution in </a:t>
            </a:r>
            <a:r>
              <a:rPr lang="en-US" dirty="0" err="1" smtClean="0"/>
              <a:t>OnRamp’s</a:t>
            </a:r>
            <a:r>
              <a:rPr lang="en-US" dirty="0" smtClean="0"/>
              <a:t> Austin II data center</a:t>
            </a:r>
          </a:p>
          <a:p>
            <a:r>
              <a:rPr lang="en-US" dirty="0" smtClean="0"/>
              <a:t>Secure, dedicated cage for colocation </a:t>
            </a:r>
          </a:p>
          <a:p>
            <a:r>
              <a:rPr lang="en-US" dirty="0" smtClean="0"/>
              <a:t>Cross-connect to a managed private cloud </a:t>
            </a:r>
          </a:p>
          <a:p>
            <a:r>
              <a:rPr lang="en-US" dirty="0" smtClean="0"/>
              <a:t>Implemented private circuits for Internet</a:t>
            </a:r>
          </a:p>
          <a:p>
            <a:r>
              <a:rPr lang="en-US" dirty="0" smtClean="0"/>
              <a:t>Implemented a Disaster Recovery Plan</a:t>
            </a:r>
          </a:p>
          <a:p>
            <a:pPr lvl="1"/>
            <a:r>
              <a:rPr lang="en-US" sz="2400" dirty="0" smtClean="0"/>
              <a:t>Data replicates from </a:t>
            </a:r>
            <a:r>
              <a:rPr lang="en-US" sz="2400" dirty="0" err="1" smtClean="0"/>
              <a:t>on-premise</a:t>
            </a:r>
            <a:r>
              <a:rPr lang="en-US" sz="2400" dirty="0" smtClean="0"/>
              <a:t> infrastructure to Austin II data center </a:t>
            </a:r>
          </a:p>
          <a:p>
            <a:pPr lvl="1"/>
            <a:r>
              <a:rPr lang="en-US" sz="2400" dirty="0" smtClean="0"/>
              <a:t>Use </a:t>
            </a:r>
            <a:r>
              <a:rPr lang="en-US" sz="2400" dirty="0" err="1" smtClean="0"/>
              <a:t>Zerto</a:t>
            </a:r>
            <a:r>
              <a:rPr lang="en-US" sz="2400" dirty="0" smtClean="0"/>
              <a:t> technology</a:t>
            </a:r>
            <a:r>
              <a:rPr lang="en-US" sz="2400" dirty="0"/>
              <a:t> </a:t>
            </a:r>
            <a:r>
              <a:rPr lang="en-US" sz="2400" dirty="0" smtClean="0"/>
              <a:t>for real-time replication</a:t>
            </a: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743" y="5844548"/>
            <a:ext cx="1855177" cy="758497"/>
          </a:xfrm>
          <a:prstGeom prst="rect">
            <a:avLst/>
          </a:prstGeom>
        </p:spPr>
      </p:pic>
    </p:spTree>
    <p:extLst>
      <p:ext uri="{BB962C8B-B14F-4D97-AF65-F5344CB8AC3E}">
        <p14:creationId xmlns:p14="http://schemas.microsoft.com/office/powerpoint/2010/main" val="293315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 name="Group 41"/>
          <p:cNvGrpSpPr/>
          <p:nvPr/>
        </p:nvGrpSpPr>
        <p:grpSpPr>
          <a:xfrm>
            <a:off x="246964" y="6059571"/>
            <a:ext cx="8612194" cy="650387"/>
            <a:chOff x="-2366770" y="5791579"/>
            <a:chExt cx="10456960" cy="789702"/>
          </a:xfrm>
        </p:grpSpPr>
        <p:grpSp>
          <p:nvGrpSpPr>
            <p:cNvPr id="45" name="Group 44"/>
            <p:cNvGrpSpPr/>
            <p:nvPr/>
          </p:nvGrpSpPr>
          <p:grpSpPr>
            <a:xfrm>
              <a:off x="4861874" y="5822650"/>
              <a:ext cx="937702" cy="758631"/>
              <a:chOff x="4906478" y="5822650"/>
              <a:chExt cx="937702" cy="758631"/>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3647" y="5859349"/>
                <a:ext cx="663364" cy="685233"/>
              </a:xfrm>
              <a:prstGeom prst="rect">
                <a:avLst/>
              </a:prstGeom>
            </p:spPr>
          </p:pic>
          <p:sp>
            <p:nvSpPr>
              <p:cNvPr id="59" name="Rounded Rectangle 58"/>
              <p:cNvSpPr/>
              <p:nvPr/>
            </p:nvSpPr>
            <p:spPr>
              <a:xfrm>
                <a:off x="4906478" y="5822650"/>
                <a:ext cx="937702" cy="758631"/>
              </a:xfrm>
              <a:prstGeom prst="roundRect">
                <a:avLst>
                  <a:gd name="adj" fmla="val 2856"/>
                </a:avLst>
              </a:prstGeom>
              <a:noFill/>
              <a:ln w="9525">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grpSp>
        <p:grpSp>
          <p:nvGrpSpPr>
            <p:cNvPr id="46" name="Group 45"/>
            <p:cNvGrpSpPr/>
            <p:nvPr/>
          </p:nvGrpSpPr>
          <p:grpSpPr>
            <a:xfrm>
              <a:off x="6007181" y="5822650"/>
              <a:ext cx="937702" cy="758631"/>
              <a:chOff x="6134527" y="5822650"/>
              <a:chExt cx="937702" cy="758631"/>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792" y="5978617"/>
                <a:ext cx="857173" cy="446696"/>
              </a:xfrm>
              <a:prstGeom prst="rect">
                <a:avLst/>
              </a:prstGeom>
            </p:spPr>
          </p:pic>
          <p:sp>
            <p:nvSpPr>
              <p:cNvPr id="57" name="Rounded Rectangle 56"/>
              <p:cNvSpPr/>
              <p:nvPr/>
            </p:nvSpPr>
            <p:spPr>
              <a:xfrm>
                <a:off x="6134527" y="5822650"/>
                <a:ext cx="937702" cy="758631"/>
              </a:xfrm>
              <a:prstGeom prst="roundRect">
                <a:avLst>
                  <a:gd name="adj" fmla="val 2856"/>
                </a:avLst>
              </a:prstGeom>
              <a:noFill/>
              <a:ln w="9525">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grpSp>
        <p:grpSp>
          <p:nvGrpSpPr>
            <p:cNvPr id="47" name="Group 46"/>
            <p:cNvGrpSpPr/>
            <p:nvPr/>
          </p:nvGrpSpPr>
          <p:grpSpPr>
            <a:xfrm>
              <a:off x="7152488" y="5822650"/>
              <a:ext cx="937702" cy="758631"/>
              <a:chOff x="7530790" y="5822650"/>
              <a:chExt cx="937702" cy="758631"/>
            </a:xfrm>
          </p:grpSpPr>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810" y="6064663"/>
                <a:ext cx="807663" cy="274605"/>
              </a:xfrm>
              <a:prstGeom prst="rect">
                <a:avLst/>
              </a:prstGeom>
            </p:spPr>
          </p:pic>
          <p:sp>
            <p:nvSpPr>
              <p:cNvPr id="55" name="Rounded Rectangle 54"/>
              <p:cNvSpPr/>
              <p:nvPr/>
            </p:nvSpPr>
            <p:spPr>
              <a:xfrm>
                <a:off x="7530790" y="5822650"/>
                <a:ext cx="937702" cy="758631"/>
              </a:xfrm>
              <a:prstGeom prst="roundRect">
                <a:avLst>
                  <a:gd name="adj" fmla="val 2856"/>
                </a:avLst>
              </a:prstGeom>
              <a:noFill/>
              <a:ln w="9525">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grpSp>
        <p:sp>
          <p:nvSpPr>
            <p:cNvPr id="53" name="Rounded Rectangle 52"/>
            <p:cNvSpPr/>
            <p:nvPr/>
          </p:nvSpPr>
          <p:spPr>
            <a:xfrm>
              <a:off x="-2366770" y="5791579"/>
              <a:ext cx="975495" cy="789602"/>
            </a:xfrm>
            <a:prstGeom prst="roundRect">
              <a:avLst>
                <a:gd name="adj" fmla="val 2856"/>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grpSp>
          <p:nvGrpSpPr>
            <p:cNvPr id="49" name="Group 48"/>
            <p:cNvGrpSpPr/>
            <p:nvPr/>
          </p:nvGrpSpPr>
          <p:grpSpPr>
            <a:xfrm>
              <a:off x="3676898" y="5822551"/>
              <a:ext cx="937702" cy="758631"/>
              <a:chOff x="5151517" y="5822551"/>
              <a:chExt cx="937702" cy="758631"/>
            </a:xfrm>
          </p:grpSpPr>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6342" y="5995978"/>
                <a:ext cx="873155" cy="481355"/>
              </a:xfrm>
              <a:prstGeom prst="rect">
                <a:avLst/>
              </a:prstGeom>
            </p:spPr>
          </p:pic>
          <p:sp>
            <p:nvSpPr>
              <p:cNvPr id="51" name="Rounded Rectangle 50"/>
              <p:cNvSpPr/>
              <p:nvPr/>
            </p:nvSpPr>
            <p:spPr>
              <a:xfrm>
                <a:off x="5151517" y="5822551"/>
                <a:ext cx="937702" cy="758631"/>
              </a:xfrm>
              <a:prstGeom prst="roundRect">
                <a:avLst>
                  <a:gd name="adj" fmla="val 2856"/>
                </a:avLst>
              </a:prstGeom>
              <a:noFill/>
              <a:ln w="9525">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gr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650" y="6015427"/>
            <a:ext cx="829417" cy="71309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7276" y="6032484"/>
            <a:ext cx="855777" cy="69603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5688" y="6035633"/>
            <a:ext cx="877655" cy="692885"/>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1484" y="6035633"/>
            <a:ext cx="877655" cy="692885"/>
          </a:xfrm>
          <a:prstGeom prst="rect">
            <a:avLst/>
          </a:prstGeom>
        </p:spPr>
      </p:pic>
      <p:sp>
        <p:nvSpPr>
          <p:cNvPr id="62" name="Title 1"/>
          <p:cNvSpPr>
            <a:spLocks noGrp="1"/>
          </p:cNvSpPr>
          <p:nvPr>
            <p:ph type="title"/>
          </p:nvPr>
        </p:nvSpPr>
        <p:spPr/>
        <p:txBody>
          <a:bodyPr/>
          <a:lstStyle/>
          <a:p>
            <a:r>
              <a:rPr lang="en-US" dirty="0" smtClean="0"/>
              <a:t>Why OnRamp?</a:t>
            </a:r>
            <a:endParaRPr lang="en-US"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858" y="6284479"/>
            <a:ext cx="732721" cy="225995"/>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1760" y="1763208"/>
            <a:ext cx="3936348" cy="3828680"/>
          </a:xfrm>
          <a:prstGeom prst="rect">
            <a:avLst/>
          </a:prstGeom>
        </p:spPr>
      </p:pic>
      <p:sp>
        <p:nvSpPr>
          <p:cNvPr id="9" name="Rectangle 8"/>
          <p:cNvSpPr/>
          <p:nvPr/>
        </p:nvSpPr>
        <p:spPr>
          <a:xfrm>
            <a:off x="662218" y="960795"/>
            <a:ext cx="7916152" cy="646331"/>
          </a:xfrm>
          <a:prstGeom prst="rect">
            <a:avLst/>
          </a:prstGeom>
        </p:spPr>
        <p:txBody>
          <a:bodyPr wrap="square">
            <a:spAutoFit/>
          </a:bodyPr>
          <a:lstStyle/>
          <a:p>
            <a:r>
              <a:rPr lang="en-US" dirty="0"/>
              <a:t>Reduce risk and stay focused on your business with </a:t>
            </a:r>
            <a:r>
              <a:rPr lang="en-US" dirty="0" err="1"/>
              <a:t>OnRamp’s</a:t>
            </a:r>
            <a:r>
              <a:rPr lang="en-US" dirty="0"/>
              <a:t> deep expertise in compliant hosting.</a:t>
            </a:r>
          </a:p>
        </p:txBody>
      </p:sp>
    </p:spTree>
    <p:extLst>
      <p:ext uri="{BB962C8B-B14F-4D97-AF65-F5344CB8AC3E}">
        <p14:creationId xmlns:p14="http://schemas.microsoft.com/office/powerpoint/2010/main" val="2563765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 Rebranded OnRa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Rebranded OnRamp" id="{D1730A27-263F-4EF0-9C25-3BCECFE9E51F}" vid="{B8F38F21-A253-4F42-8497-77DAAE53A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Rebranded OnRamp</Template>
  <TotalTime>422</TotalTime>
  <Words>425</Words>
  <Application>Microsoft Office PowerPoint</Application>
  <PresentationFormat>On-screen Show (4:3)</PresentationFormat>
  <Paragraphs>66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News Gothic MT</vt:lpstr>
      <vt:lpstr>Wingdings</vt:lpstr>
      <vt:lpstr>2017 Rebranded OnRamp</vt:lpstr>
      <vt:lpstr>Hybrid Hosting and Disaster Recovery</vt:lpstr>
      <vt:lpstr>Meet the Speaker</vt:lpstr>
      <vt:lpstr>Who Is OnRamp?</vt:lpstr>
      <vt:lpstr>PowerPoint Presentation</vt:lpstr>
      <vt:lpstr>Josh info?  </vt:lpstr>
      <vt:lpstr>About Security First</vt:lpstr>
      <vt:lpstr>The Challenge</vt:lpstr>
      <vt:lpstr>The Solution</vt:lpstr>
      <vt:lpstr>Why OnRamp?</vt:lpstr>
      <vt:lpstr> HITRUST Certified Hosting</vt:lpstr>
      <vt:lpstr>Dedicated to Security &amp; Uptime</vt:lpstr>
      <vt:lpstr>Disaster Recovery</vt:lpstr>
      <vt:lpstr>Questions? </vt:lpstr>
      <vt:lpstr>Thank you! Get In Touch: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Curby-Lucier</dc:creator>
  <cp:lastModifiedBy>Carolina Curby-Lucier</cp:lastModifiedBy>
  <cp:revision>43</cp:revision>
  <dcterms:created xsi:type="dcterms:W3CDTF">2018-04-30T15:56:49Z</dcterms:created>
  <dcterms:modified xsi:type="dcterms:W3CDTF">2018-05-03T17:25:10Z</dcterms:modified>
</cp:coreProperties>
</file>