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61" r:id="rId2"/>
    <p:sldMasterId id="2147483656" r:id="rId3"/>
    <p:sldMasterId id="2147483685" r:id="rId4"/>
  </p:sldMasterIdLst>
  <p:notesMasterIdLst>
    <p:notesMasterId r:id="rId17"/>
  </p:notesMasterIdLst>
  <p:handoutMasterIdLst>
    <p:handoutMasterId r:id="rId18"/>
  </p:handoutMasterIdLst>
  <p:sldIdLst>
    <p:sldId id="265" r:id="rId5"/>
    <p:sldId id="266" r:id="rId6"/>
    <p:sldId id="269" r:id="rId7"/>
    <p:sldId id="267" r:id="rId8"/>
    <p:sldId id="270" r:id="rId9"/>
    <p:sldId id="271" r:id="rId10"/>
    <p:sldId id="276" r:id="rId11"/>
    <p:sldId id="275" r:id="rId12"/>
    <p:sldId id="272" r:id="rId13"/>
    <p:sldId id="273" r:id="rId14"/>
    <p:sldId id="274" r:id="rId15"/>
    <p:sldId id="27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838" autoAdjust="0"/>
    <p:restoredTop sz="94629" autoAdjust="0"/>
  </p:normalViewPr>
  <p:slideViewPr>
    <p:cSldViewPr>
      <p:cViewPr varScale="1">
        <p:scale>
          <a:sx n="66" d="100"/>
          <a:sy n="66" d="100"/>
        </p:scale>
        <p:origin x="60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2D947C-7B8C-42DB-829A-A5159E9CF8E0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85920C-E080-43EA-8EAD-37DB30E5E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95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3791A4-090D-464B-BCF7-4DC253BDE0DC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C63EFFD-98A5-421F-9AFC-491DCB046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54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6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376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Myriad Pro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Myriad Pro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Myriad Pro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Myriad Pro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Myriad Pro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74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Myriad Pro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Myriad Pro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Myriad Pro" pitchFamily="34" charset="0"/>
              </a:defRPr>
            </a:lvl3pPr>
            <a:lvl4pPr>
              <a:defRPr sz="1800">
                <a:solidFill>
                  <a:schemeClr val="bg1"/>
                </a:solidFill>
                <a:latin typeface="Myriad Pro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Myriad Pro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02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438400"/>
            <a:ext cx="7010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10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B0F0"/>
                </a:solidFill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5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B0F0"/>
                </a:solidFill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Myriad Pro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Myriad Pro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Myriad Pro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Myriad Pro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Myriad Pro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05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B0F0"/>
                </a:solidFill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45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B0F0"/>
                </a:solidFill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Myriad Pro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Myriad Pro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Myriad Pro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Myriad Pro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Myriad Pro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47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438400"/>
            <a:ext cx="7010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7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5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64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4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23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737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83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yashewski@cornerstoneleague.coop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1779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Risks of appeal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New FOM Rule</a:t>
            </a:r>
          </a:p>
          <a:p>
            <a:pPr lvl="1"/>
            <a:r>
              <a:rPr lang="en-US" dirty="0" smtClean="0"/>
              <a:t>Narrative for well defined local community</a:t>
            </a:r>
          </a:p>
          <a:p>
            <a:pPr lvl="1"/>
            <a:r>
              <a:rPr lang="en-US" dirty="0" smtClean="0"/>
              <a:t>Public hearing if over 2.5 million</a:t>
            </a:r>
          </a:p>
          <a:p>
            <a:pPr lvl="1"/>
            <a:r>
              <a:rPr lang="en-US" dirty="0" smtClean="0"/>
              <a:t>Option to designate a portion of an area as community if subdivided into metropolitan divisions.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19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European Union’s new General Data Protection Regulation</a:t>
            </a:r>
          </a:p>
          <a:p>
            <a:pPr lvl="1"/>
            <a:r>
              <a:rPr lang="en-US" dirty="0" smtClean="0"/>
              <a:t>Prohibits transfer of date outside the EU unless accomplished through prescribed mechanisms that protect the data</a:t>
            </a:r>
          </a:p>
          <a:p>
            <a:pPr lvl="1"/>
            <a:r>
              <a:rPr lang="en-US" dirty="0" smtClean="0"/>
              <a:t>Does not apply directly to US</a:t>
            </a:r>
          </a:p>
          <a:p>
            <a:pPr lvl="2"/>
            <a:r>
              <a:rPr lang="en-US" dirty="0" smtClean="0"/>
              <a:t>BUT: A CU receiving data from the EU will likely need to comply</a:t>
            </a:r>
          </a:p>
          <a:p>
            <a:pPr lvl="1"/>
            <a:r>
              <a:rPr lang="en-US" dirty="0" smtClean="0"/>
              <a:t>Compliance</a:t>
            </a:r>
          </a:p>
          <a:p>
            <a:pPr lvl="2"/>
            <a:r>
              <a:rPr lang="en-US" dirty="0" smtClean="0"/>
              <a:t>Consent, Breach notification, Consumer rights, Business accountability measures</a:t>
            </a:r>
          </a:p>
        </p:txBody>
      </p:sp>
    </p:spTree>
    <p:extLst>
      <p:ext uri="{BB962C8B-B14F-4D97-AF65-F5344CB8AC3E}">
        <p14:creationId xmlns:p14="http://schemas.microsoft.com/office/powerpoint/2010/main" val="4053839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 2155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023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Regulatory Relief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Copying Drivers Licenses</a:t>
            </a:r>
          </a:p>
          <a:p>
            <a:r>
              <a:rPr lang="en-US" dirty="0" smtClean="0"/>
              <a:t>Elder Abuse Training</a:t>
            </a:r>
          </a:p>
          <a:p>
            <a:r>
              <a:rPr lang="en-US" dirty="0" smtClean="0"/>
              <a:t>HMDA</a:t>
            </a:r>
          </a:p>
          <a:p>
            <a:r>
              <a:rPr lang="en-US" dirty="0" smtClean="0"/>
              <a:t>Revised closing disclosures</a:t>
            </a:r>
          </a:p>
          <a:p>
            <a:r>
              <a:rPr lang="en-US" dirty="0" smtClean="0"/>
              <a:t>QM safe harbor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339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Legal Update</a:t>
            </a:r>
            <a:br>
              <a:rPr lang="en-US" dirty="0" smtClean="0"/>
            </a:br>
            <a:r>
              <a:rPr lang="en-US" dirty="0" smtClean="0"/>
              <a:t>June 2018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9501" y="3048000"/>
            <a:ext cx="8229600" cy="2773364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Suzanne Yashewski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SVP Regulatory Compliance Counsel</a:t>
            </a:r>
          </a:p>
          <a:p>
            <a:pPr marL="0" indent="0">
              <a:buNone/>
            </a:pPr>
            <a:r>
              <a:rPr lang="en-US" dirty="0" smtClean="0"/>
              <a:t>Cornerstone Credit Union League</a:t>
            </a:r>
          </a:p>
          <a:p>
            <a:pPr marL="0" indent="0">
              <a:buNone/>
            </a:pPr>
            <a:r>
              <a:rPr lang="en-US" dirty="0" smtClean="0"/>
              <a:t>(512) 853-8516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syashewski@cornerstoneleague.coop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0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Legal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924800" cy="4830763"/>
          </a:xfrm>
        </p:spPr>
        <p:txBody>
          <a:bodyPr/>
          <a:lstStyle/>
          <a:p>
            <a:r>
              <a:rPr lang="en-US" sz="2400" dirty="0" smtClean="0"/>
              <a:t>ADA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TCPA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USAA RDC Issue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err="1" smtClean="0"/>
              <a:t>Reg</a:t>
            </a:r>
            <a:r>
              <a:rPr lang="en-US" sz="2400" dirty="0" smtClean="0"/>
              <a:t> CC RDC Indemnity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Overdraft Lawsuits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FOM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GDPR</a:t>
            </a:r>
          </a:p>
        </p:txBody>
      </p:sp>
    </p:spTree>
    <p:extLst>
      <p:ext uri="{BB962C8B-B14F-4D97-AF65-F5344CB8AC3E}">
        <p14:creationId xmlns:p14="http://schemas.microsoft.com/office/powerpoint/2010/main" val="181818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525963"/>
          </a:xfrm>
        </p:spPr>
        <p:txBody>
          <a:bodyPr/>
          <a:lstStyle/>
          <a:p>
            <a:r>
              <a:rPr lang="en-US" dirty="0" smtClean="0"/>
              <a:t>Demand Letters / Lawsuits</a:t>
            </a:r>
          </a:p>
          <a:p>
            <a:pPr lvl="1"/>
            <a:r>
              <a:rPr lang="en-US" dirty="0" smtClean="0"/>
              <a:t>Nationwide: Over 1000 CUs received demand letters; 50+ lawsuits</a:t>
            </a:r>
          </a:p>
          <a:p>
            <a:pPr lvl="1"/>
            <a:r>
              <a:rPr lang="en-US" dirty="0" smtClean="0"/>
              <a:t>Cornerstone Region: 60+ demand letters in TX, 15 in OK; About 10 lawsuits</a:t>
            </a:r>
          </a:p>
          <a:p>
            <a:pPr lvl="1"/>
            <a:r>
              <a:rPr lang="en-US" dirty="0" smtClean="0"/>
              <a:t>Pacific Trial Attorney’s Law firm</a:t>
            </a:r>
          </a:p>
          <a:p>
            <a:pPr lvl="1"/>
            <a:r>
              <a:rPr lang="en-US" dirty="0" smtClean="0"/>
              <a:t>New strategies</a:t>
            </a:r>
          </a:p>
          <a:p>
            <a:pPr lvl="2"/>
            <a:r>
              <a:rPr lang="en-US" dirty="0" smtClean="0"/>
              <a:t>TX plaintiff</a:t>
            </a:r>
          </a:p>
          <a:p>
            <a:pPr lvl="2"/>
            <a:r>
              <a:rPr lang="en-US" dirty="0" smtClean="0"/>
              <a:t>Shared branching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73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 Court Ruling invalidated overly broad definition of “auto dialer”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But still proceed with caution for now…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9"/>
            <a:ext cx="8458200" cy="1143000"/>
          </a:xfrm>
        </p:spPr>
        <p:txBody>
          <a:bodyPr/>
          <a:lstStyle/>
          <a:p>
            <a:r>
              <a:rPr lang="en-US" dirty="0" smtClean="0"/>
              <a:t>USAA Remote Deposit Capture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Letters to various CU claiming patent infringement</a:t>
            </a:r>
          </a:p>
          <a:p>
            <a:pPr lvl="1"/>
            <a:r>
              <a:rPr lang="en-US" dirty="0" smtClean="0"/>
              <a:t>Check contract with vendor for indemnity language</a:t>
            </a:r>
          </a:p>
          <a:p>
            <a:endParaRPr lang="en-US" dirty="0" smtClean="0"/>
          </a:p>
          <a:p>
            <a:r>
              <a:rPr lang="en-US" dirty="0" smtClean="0"/>
              <a:t>June 2018: USAA sues Wells Fargo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6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314" y="16042"/>
            <a:ext cx="8229600" cy="1143000"/>
          </a:xfrm>
        </p:spPr>
        <p:txBody>
          <a:bodyPr/>
          <a:lstStyle/>
          <a:p>
            <a:r>
              <a:rPr lang="en-US" dirty="0" smtClean="0"/>
              <a:t>RDC: </a:t>
            </a:r>
            <a:r>
              <a:rPr lang="en-US" dirty="0" err="1" smtClean="0"/>
              <a:t>Reg</a:t>
            </a:r>
            <a:r>
              <a:rPr lang="en-US" dirty="0" smtClean="0"/>
              <a:t> CC Inde</a:t>
            </a:r>
            <a:r>
              <a:rPr lang="en-US" dirty="0" smtClean="0"/>
              <a:t>mnity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314" y="1159042"/>
            <a:ext cx="8229600" cy="4525963"/>
          </a:xfrm>
        </p:spPr>
        <p:txBody>
          <a:bodyPr/>
          <a:lstStyle/>
          <a:p>
            <a:r>
              <a:rPr lang="en-US" dirty="0" smtClean="0"/>
              <a:t>Indemnity by RDC CU to Bank that accepts original check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Exception: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Restrictive Endorsement</a:t>
            </a:r>
          </a:p>
          <a:p>
            <a:pPr lvl="2"/>
            <a:r>
              <a:rPr lang="en-US" sz="2400" dirty="0" smtClean="0"/>
              <a:t>Check box: “For mobile deposit only”</a:t>
            </a:r>
          </a:p>
          <a:p>
            <a:pPr lvl="2"/>
            <a:r>
              <a:rPr lang="en-US" sz="2400" dirty="0" smtClean="0"/>
              <a:t>Better option: “For mobile deposit only at ABC CU”</a:t>
            </a:r>
          </a:p>
          <a:p>
            <a:pPr lvl="2"/>
            <a:r>
              <a:rPr lang="en-US" sz="2400" dirty="0" smtClean="0"/>
              <a:t>Put language in your agreement!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4945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887" y="0"/>
            <a:ext cx="8229600" cy="1143000"/>
          </a:xfrm>
        </p:spPr>
        <p:txBody>
          <a:bodyPr/>
          <a:lstStyle/>
          <a:p>
            <a:r>
              <a:rPr lang="en-US" dirty="0" smtClean="0"/>
              <a:t>Overdraft Lawsuits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229600" cy="4525963"/>
          </a:xfrm>
        </p:spPr>
        <p:txBody>
          <a:bodyPr/>
          <a:lstStyle/>
          <a:p>
            <a:r>
              <a:rPr lang="en-US" dirty="0" smtClean="0"/>
              <a:t>CFPB sued TCF National Bank</a:t>
            </a:r>
          </a:p>
          <a:p>
            <a:pPr lvl="1"/>
            <a:r>
              <a:rPr lang="en-US" dirty="0" smtClean="0"/>
              <a:t>Claim: Bank tricked customers into paying big overdraft fees</a:t>
            </a:r>
          </a:p>
          <a:p>
            <a:pPr lvl="2"/>
            <a:r>
              <a:rPr lang="en-US" dirty="0" smtClean="0"/>
              <a:t>Looked like opt-in was mandatory</a:t>
            </a:r>
          </a:p>
          <a:p>
            <a:pPr lvl="2"/>
            <a:r>
              <a:rPr lang="en-US" dirty="0" smtClean="0"/>
              <a:t>2010 FRB rule required opt-in in order to charge fees</a:t>
            </a:r>
          </a:p>
          <a:p>
            <a:r>
              <a:rPr lang="en-US" dirty="0" smtClean="0"/>
              <a:t>BOA settled for $66.6 million</a:t>
            </a:r>
          </a:p>
          <a:p>
            <a:pPr lvl="1"/>
            <a:r>
              <a:rPr lang="en-US" dirty="0" smtClean="0"/>
              <a:t>Accused of collecting unlawful high rates of interest, styled as fees, from customers who let their checking accounts stay overdrawn for several days. </a:t>
            </a:r>
          </a:p>
          <a:p>
            <a:pPr lvl="1"/>
            <a:r>
              <a:rPr lang="en-US" dirty="0" smtClean="0"/>
              <a:t>Policy charged $35 when first overdrawn, then another $35 if still over 5 days later. No service for second fee.</a:t>
            </a:r>
          </a:p>
          <a:p>
            <a:r>
              <a:rPr lang="en-US" dirty="0" smtClean="0"/>
              <a:t>How is balance calculated? What is paid first?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316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March 2008: US </a:t>
            </a:r>
            <a:r>
              <a:rPr lang="en-US" dirty="0" err="1" smtClean="0"/>
              <a:t>Dist</a:t>
            </a:r>
            <a:r>
              <a:rPr lang="en-US" dirty="0" smtClean="0"/>
              <a:t> Ct DC invalidates parts of NCUA’s FOM rule.</a:t>
            </a:r>
          </a:p>
          <a:p>
            <a:r>
              <a:rPr lang="en-US" dirty="0" smtClean="0"/>
              <a:t>Won 2 issues, Lost 2 Issues</a:t>
            </a:r>
          </a:p>
          <a:p>
            <a:r>
              <a:rPr lang="en-US" dirty="0" smtClean="0"/>
              <a:t>NCUA now appealing, hoping to overturn and reinstate:</a:t>
            </a:r>
          </a:p>
          <a:p>
            <a:pPr lvl="1"/>
            <a:r>
              <a:rPr lang="en-US" dirty="0"/>
              <a:t>the expansion of “rural district” from 250K to 1 million, and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ability to automatically qualify a combined statistical area with fewer than 2.5 million people to be a local community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507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3179</TotalTime>
  <Words>335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Myriad Pro</vt:lpstr>
      <vt:lpstr>Office Theme</vt:lpstr>
      <vt:lpstr>Custom Design</vt:lpstr>
      <vt:lpstr>1_Office Theme</vt:lpstr>
      <vt:lpstr>1_Custom Design</vt:lpstr>
      <vt:lpstr>PowerPoint Presentation</vt:lpstr>
      <vt:lpstr>Legal Update June 2018</vt:lpstr>
      <vt:lpstr>Legal Updates</vt:lpstr>
      <vt:lpstr>ADA</vt:lpstr>
      <vt:lpstr>TCPA</vt:lpstr>
      <vt:lpstr>USAA Remote Deposit Capture</vt:lpstr>
      <vt:lpstr>RDC: Reg CC Indemnity</vt:lpstr>
      <vt:lpstr>Overdraft Lawsuits</vt:lpstr>
      <vt:lpstr>FOM</vt:lpstr>
      <vt:lpstr>FOM</vt:lpstr>
      <vt:lpstr>GDPR</vt:lpstr>
      <vt:lpstr>SB 2155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Gorman</dc:creator>
  <cp:lastModifiedBy>Suzanne Yashewski</cp:lastModifiedBy>
  <cp:revision>163</cp:revision>
  <cp:lastPrinted>2018-06-27T19:09:00Z</cp:lastPrinted>
  <dcterms:created xsi:type="dcterms:W3CDTF">2013-06-12T03:54:25Z</dcterms:created>
  <dcterms:modified xsi:type="dcterms:W3CDTF">2018-06-27T19:09:54Z</dcterms:modified>
</cp:coreProperties>
</file>