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34"/>
  </p:notesMasterIdLst>
  <p:handoutMasterIdLst>
    <p:handoutMasterId r:id="rId35"/>
  </p:handoutMasterIdLst>
  <p:sldIdLst>
    <p:sldId id="256" r:id="rId2"/>
    <p:sldId id="258" r:id="rId3"/>
    <p:sldId id="279" r:id="rId4"/>
    <p:sldId id="414" r:id="rId5"/>
    <p:sldId id="412" r:id="rId6"/>
    <p:sldId id="413" r:id="rId7"/>
    <p:sldId id="386" r:id="rId8"/>
    <p:sldId id="385" r:id="rId9"/>
    <p:sldId id="387" r:id="rId10"/>
    <p:sldId id="388" r:id="rId11"/>
    <p:sldId id="277" r:id="rId12"/>
    <p:sldId id="384" r:id="rId13"/>
    <p:sldId id="271" r:id="rId14"/>
    <p:sldId id="383" r:id="rId15"/>
    <p:sldId id="410" r:id="rId16"/>
    <p:sldId id="394" r:id="rId17"/>
    <p:sldId id="391" r:id="rId18"/>
    <p:sldId id="374" r:id="rId19"/>
    <p:sldId id="368" r:id="rId20"/>
    <p:sldId id="274" r:id="rId21"/>
    <p:sldId id="275" r:id="rId22"/>
    <p:sldId id="364" r:id="rId23"/>
    <p:sldId id="278" r:id="rId24"/>
    <p:sldId id="415" r:id="rId25"/>
    <p:sldId id="416" r:id="rId26"/>
    <p:sldId id="417" r:id="rId27"/>
    <p:sldId id="418" r:id="rId28"/>
    <p:sldId id="420" r:id="rId29"/>
    <p:sldId id="421" r:id="rId30"/>
    <p:sldId id="411" r:id="rId31"/>
    <p:sldId id="257" r:id="rId32"/>
    <p:sldId id="363" r:id="rId3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E5"/>
    <a:srgbClr val="00A84C"/>
    <a:srgbClr val="256A5F"/>
    <a:srgbClr val="FC7B02"/>
    <a:srgbClr val="F79646"/>
    <a:srgbClr val="EF672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1" autoAdjust="0"/>
    <p:restoredTop sz="93604" autoAdjust="0"/>
  </p:normalViewPr>
  <p:slideViewPr>
    <p:cSldViewPr snapToGrid="0" snapToObjects="1">
      <p:cViewPr>
        <p:scale>
          <a:sx n="110" d="100"/>
          <a:sy n="110"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330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145" cy="464205"/>
          </a:xfrm>
          <a:prstGeom prst="rect">
            <a:avLst/>
          </a:prstGeom>
        </p:spPr>
        <p:txBody>
          <a:bodyPr vert="horz" lIns="88057" tIns="44028" rIns="88057" bIns="44028"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737" y="3"/>
            <a:ext cx="3038145" cy="464205"/>
          </a:xfrm>
          <a:prstGeom prst="rect">
            <a:avLst/>
          </a:prstGeom>
        </p:spPr>
        <p:txBody>
          <a:bodyPr vert="horz" lIns="88057" tIns="44028" rIns="88057" bIns="44028" rtlCol="0"/>
          <a:lstStyle>
            <a:lvl1pPr algn="r">
              <a:defRPr sz="1200"/>
            </a:lvl1pPr>
          </a:lstStyle>
          <a:p>
            <a:pPr>
              <a:defRPr/>
            </a:pPr>
            <a:fld id="{8F4A4999-9506-464C-BAD3-C2C378CDAC03}" type="datetimeFigureOut">
              <a:rPr lang="en-US"/>
              <a:pPr>
                <a:defRPr/>
              </a:pPr>
              <a:t>10/17/2019</a:t>
            </a:fld>
            <a:endParaRPr lang="en-US" dirty="0"/>
          </a:p>
        </p:txBody>
      </p:sp>
      <p:sp>
        <p:nvSpPr>
          <p:cNvPr id="4" name="Footer Placeholder 3"/>
          <p:cNvSpPr>
            <a:spLocks noGrp="1"/>
          </p:cNvSpPr>
          <p:nvPr>
            <p:ph type="ftr" sz="quarter" idx="2"/>
          </p:nvPr>
        </p:nvSpPr>
        <p:spPr>
          <a:xfrm>
            <a:off x="3" y="8830661"/>
            <a:ext cx="3038145" cy="464205"/>
          </a:xfrm>
          <a:prstGeom prst="rect">
            <a:avLst/>
          </a:prstGeom>
        </p:spPr>
        <p:txBody>
          <a:bodyPr vert="horz" lIns="88057" tIns="44028" rIns="88057" bIns="44028"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737" y="8830661"/>
            <a:ext cx="3038145" cy="464205"/>
          </a:xfrm>
          <a:prstGeom prst="rect">
            <a:avLst/>
          </a:prstGeom>
        </p:spPr>
        <p:txBody>
          <a:bodyPr vert="horz" lIns="88057" tIns="44028" rIns="88057" bIns="44028" rtlCol="0" anchor="b"/>
          <a:lstStyle>
            <a:lvl1pPr algn="r">
              <a:defRPr sz="1200"/>
            </a:lvl1pPr>
          </a:lstStyle>
          <a:p>
            <a:pPr>
              <a:defRPr/>
            </a:pPr>
            <a:fld id="{34E0C1EF-67B2-44AF-A5BE-2C203B65A32D}" type="slidenum">
              <a:rPr lang="en-US"/>
              <a:pPr>
                <a:defRPr/>
              </a:pPr>
              <a:t>‹#›</a:t>
            </a:fld>
            <a:endParaRPr lang="en-US" dirty="0"/>
          </a:p>
        </p:txBody>
      </p:sp>
    </p:spTree>
    <p:extLst>
      <p:ext uri="{BB962C8B-B14F-4D97-AF65-F5344CB8AC3E}">
        <p14:creationId xmlns:p14="http://schemas.microsoft.com/office/powerpoint/2010/main" val="131401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145" cy="464205"/>
          </a:xfrm>
          <a:prstGeom prst="rect">
            <a:avLst/>
          </a:prstGeom>
        </p:spPr>
        <p:txBody>
          <a:bodyPr vert="horz" lIns="93086" tIns="46542" rIns="93086" bIns="46542"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3970737" y="3"/>
            <a:ext cx="3038145" cy="464205"/>
          </a:xfrm>
          <a:prstGeom prst="rect">
            <a:avLst/>
          </a:prstGeom>
        </p:spPr>
        <p:txBody>
          <a:bodyPr vert="horz" lIns="93086" tIns="46542" rIns="93086" bIns="46542" rtlCol="0"/>
          <a:lstStyle>
            <a:lvl1pPr algn="r" fontAlgn="auto">
              <a:spcBef>
                <a:spcPts val="0"/>
              </a:spcBef>
              <a:spcAft>
                <a:spcPts val="0"/>
              </a:spcAft>
              <a:defRPr sz="1300">
                <a:latin typeface="+mn-lt"/>
              </a:defRPr>
            </a:lvl1pPr>
          </a:lstStyle>
          <a:p>
            <a:pPr>
              <a:defRPr/>
            </a:pPr>
            <a:fld id="{5510A154-6C5D-4489-865B-5BD6A2854DC7}" type="datetimeFigureOut">
              <a:rPr lang="en-US"/>
              <a:pPr>
                <a:defRPr/>
              </a:pPr>
              <a:t>10/17/2019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086" tIns="46542" rIns="93086" bIns="46542" rtlCol="0" anchor="ctr"/>
          <a:lstStyle/>
          <a:p>
            <a:pPr lvl="0"/>
            <a:endParaRPr lang="en-US" noProof="0" dirty="0" smtClean="0"/>
          </a:p>
        </p:txBody>
      </p:sp>
      <p:sp>
        <p:nvSpPr>
          <p:cNvPr id="5" name="Notes Placeholder 4"/>
          <p:cNvSpPr>
            <a:spLocks noGrp="1"/>
          </p:cNvSpPr>
          <p:nvPr>
            <p:ph type="body" sz="quarter" idx="3"/>
          </p:nvPr>
        </p:nvSpPr>
        <p:spPr>
          <a:xfrm>
            <a:off x="701348" y="4416101"/>
            <a:ext cx="5607711" cy="4182457"/>
          </a:xfrm>
          <a:prstGeom prst="rect">
            <a:avLst/>
          </a:prstGeom>
        </p:spPr>
        <p:txBody>
          <a:bodyPr vert="horz" lIns="93086" tIns="46542" rIns="93086" bIns="465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830661"/>
            <a:ext cx="3038145" cy="464205"/>
          </a:xfrm>
          <a:prstGeom prst="rect">
            <a:avLst/>
          </a:prstGeom>
        </p:spPr>
        <p:txBody>
          <a:bodyPr vert="horz" lIns="93086" tIns="46542" rIns="93086" bIns="46542"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3970737" y="8830661"/>
            <a:ext cx="3038145" cy="464205"/>
          </a:xfrm>
          <a:prstGeom prst="rect">
            <a:avLst/>
          </a:prstGeom>
        </p:spPr>
        <p:txBody>
          <a:bodyPr vert="horz" lIns="93086" tIns="46542" rIns="93086" bIns="46542" rtlCol="0" anchor="b"/>
          <a:lstStyle>
            <a:lvl1pPr algn="r" fontAlgn="auto">
              <a:spcBef>
                <a:spcPts val="0"/>
              </a:spcBef>
              <a:spcAft>
                <a:spcPts val="0"/>
              </a:spcAft>
              <a:defRPr sz="1300">
                <a:latin typeface="+mn-lt"/>
              </a:defRPr>
            </a:lvl1pPr>
          </a:lstStyle>
          <a:p>
            <a:pPr>
              <a:defRPr/>
            </a:pPr>
            <a:fld id="{6B7765C7-6C00-4528-A090-8DFA57F3A404}" type="slidenum">
              <a:rPr lang="en-US"/>
              <a:pPr>
                <a:defRPr/>
              </a:pPr>
              <a:t>‹#›</a:t>
            </a:fld>
            <a:endParaRPr lang="en-US" dirty="0"/>
          </a:p>
        </p:txBody>
      </p:sp>
    </p:spTree>
    <p:extLst>
      <p:ext uri="{BB962C8B-B14F-4D97-AF65-F5344CB8AC3E}">
        <p14:creationId xmlns:p14="http://schemas.microsoft.com/office/powerpoint/2010/main" val="1933148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457"/>
            <a:ext cx="9148985" cy="5361309"/>
          </a:xfrm>
          <a:prstGeom prst="rect">
            <a:avLst/>
          </a:prstGeom>
        </p:spPr>
      </p:pic>
      <p:sp>
        <p:nvSpPr>
          <p:cNvPr id="17" name="Rectangle 16"/>
          <p:cNvSpPr/>
          <p:nvPr userDrawn="1"/>
        </p:nvSpPr>
        <p:spPr>
          <a:xfrm>
            <a:off x="1" y="2992942"/>
            <a:ext cx="9148986" cy="109000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0" dirty="0">
              <a:latin typeface="Arial"/>
              <a:cs typeface="Arial"/>
            </a:endParaRPr>
          </a:p>
        </p:txBody>
      </p:sp>
    </p:spTree>
    <p:extLst>
      <p:ext uri="{BB962C8B-B14F-4D97-AF65-F5344CB8AC3E}">
        <p14:creationId xmlns:p14="http://schemas.microsoft.com/office/powerpoint/2010/main" val="11439161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p:cNvSpPr/>
          <p:nvPr userDrawn="1"/>
        </p:nvSpPr>
        <p:spPr>
          <a:xfrm>
            <a:off x="391439" y="1466996"/>
            <a:ext cx="8399776" cy="36956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84494" y="1599358"/>
            <a:ext cx="8214029" cy="3477875"/>
          </a:xfrm>
          <a:prstGeom prst="rect">
            <a:avLst/>
          </a:prstGeom>
        </p:spPr>
        <p:txBody>
          <a:bodyPr wrap="square">
            <a:spAutoFit/>
          </a:bodyPr>
          <a:lstStyle/>
          <a:p>
            <a:pPr algn="just"/>
            <a:r>
              <a:rPr lang="en-US" sz="2000" dirty="0">
                <a:solidFill>
                  <a:schemeClr val="bg2">
                    <a:lumMod val="25000"/>
                  </a:schemeClr>
                </a:solidFill>
                <a:latin typeface="Source Sans Pro"/>
              </a:rPr>
              <a:t>Multi-Bank Securities, Inc. (MBS) cannot be held responsible for errors regarding time and/or price on buy/sell requests. Information provided in this presentation has been prepared from sources known to be reliable, but is not guaranteed and is not a complete summary or statement of all data necessary for making an investment decision. This is for informational purposes only and does not constitute a recommendation; please confirm all information before investing. Securities discussed are subject to availability and change in price and yield. Changes to assumptions may have a material impact on returns. Past performance is not indicative of future returns. For institutional investors only.</a:t>
            </a:r>
          </a:p>
        </p:txBody>
      </p:sp>
      <p:sp>
        <p:nvSpPr>
          <p:cNvPr id="6" name="Pentagon 5"/>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12" name="TextBox 11"/>
          <p:cNvSpPr txBox="1"/>
          <p:nvPr userDrawn="1"/>
        </p:nvSpPr>
        <p:spPr>
          <a:xfrm>
            <a:off x="391438" y="51991"/>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Disclaimer</a:t>
            </a:r>
            <a:endParaRPr lang="en-US" sz="3600" b="0" dirty="0">
              <a:solidFill>
                <a:schemeClr val="bg1"/>
              </a:solidFill>
              <a:latin typeface="Source Sans Pro" pitchFamily="34" charset="0"/>
            </a:endParaRPr>
          </a:p>
        </p:txBody>
      </p:sp>
    </p:spTree>
    <p:extLst>
      <p:ext uri="{BB962C8B-B14F-4D97-AF65-F5344CB8AC3E}">
        <p14:creationId xmlns:p14="http://schemas.microsoft.com/office/powerpoint/2010/main" val="1736810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9545" y="-83018"/>
            <a:ext cx="8426209" cy="806396"/>
          </a:xfrm>
          <a:prstGeom prst="rect">
            <a:avLst/>
          </a:prstGeom>
        </p:spPr>
        <p:txBody>
          <a:bodyPr lIns="0" tIns="0" rIns="0" bIns="0" anchor="ctr"/>
          <a:lstStyle>
            <a:lvl1pPr>
              <a:defRPr sz="3600">
                <a:solidFill>
                  <a:schemeClr val="bg1"/>
                </a:solidFill>
                <a:latin typeface="Source Sans Pro"/>
              </a:defRPr>
            </a:lvl1pPr>
          </a:lstStyle>
          <a:p>
            <a:r>
              <a:rPr lang="en-US" dirty="0" smtClean="0"/>
              <a:t>Click to edit Master title style</a:t>
            </a:r>
            <a:endParaRPr lang="en-US" dirty="0"/>
          </a:p>
        </p:txBody>
      </p:sp>
      <p:sp>
        <p:nvSpPr>
          <p:cNvPr id="34" name="Pentagon 33"/>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Tree>
    <p:extLst>
      <p:ext uri="{BB962C8B-B14F-4D97-AF65-F5344CB8AC3E}">
        <p14:creationId xmlns:p14="http://schemas.microsoft.com/office/powerpoint/2010/main" val="15205320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545" y="1539067"/>
            <a:ext cx="8426209" cy="3861428"/>
          </a:xfrm>
          <a:prstGeom prst="rect">
            <a:avLst/>
          </a:prstGeom>
        </p:spPr>
        <p:txBody>
          <a:bodyPr/>
          <a:lstStyle>
            <a:lvl1pPr marL="0" indent="0">
              <a:buFont typeface="Arial" panose="020B0604020202020204" pitchFamily="34" charset="0"/>
              <a:buNone/>
              <a:defRPr>
                <a:solidFill>
                  <a:schemeClr val="bg2">
                    <a:lumMod val="50000"/>
                  </a:schemeClr>
                </a:solidFill>
                <a:latin typeface="Source Sans Pro"/>
              </a:defRPr>
            </a:lvl1pPr>
            <a:lvl2pPr marL="742950" indent="-285750">
              <a:buFont typeface="Arial" panose="020B0604020202020204" pitchFamily="34" charset="0"/>
              <a:buChar char="•"/>
              <a:defRPr sz="2000">
                <a:solidFill>
                  <a:schemeClr val="bg2">
                    <a:lumMod val="50000"/>
                  </a:schemeClr>
                </a:solidFill>
                <a:latin typeface="Source Sans Pro"/>
              </a:defRPr>
            </a:lvl2pPr>
            <a:lvl3pPr>
              <a:defRPr sz="1800">
                <a:solidFill>
                  <a:schemeClr val="bg2">
                    <a:lumMod val="50000"/>
                  </a:schemeClr>
                </a:solidFill>
                <a:latin typeface="Source Sans Pro"/>
              </a:defRPr>
            </a:lvl3pPr>
            <a:lvl4pPr>
              <a:defRPr sz="1800">
                <a:solidFill>
                  <a:schemeClr val="bg2">
                    <a:lumMod val="50000"/>
                  </a:schemeClr>
                </a:solidFill>
                <a:latin typeface="Source Sans Pro"/>
              </a:defRPr>
            </a:lvl4pPr>
            <a:lvl5pPr>
              <a:defRPr sz="1800">
                <a:solidFill>
                  <a:schemeClr val="bg2">
                    <a:lumMod val="50000"/>
                  </a:schemeClr>
                </a:solidFill>
                <a:latin typeface="Source Sans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entagon 5"/>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Tree>
    <p:extLst>
      <p:ext uri="{BB962C8B-B14F-4D97-AF65-F5344CB8AC3E}">
        <p14:creationId xmlns:p14="http://schemas.microsoft.com/office/powerpoint/2010/main" val="10853104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389545" y="1374282"/>
            <a:ext cx="4040188" cy="4378569"/>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latin typeface="Source Sans Pro"/>
              </a:defRPr>
            </a:lvl4pPr>
            <a:lvl5pPr>
              <a:defRPr sz="16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1"/>
          </p:nvPr>
        </p:nvSpPr>
        <p:spPr>
          <a:xfrm>
            <a:off x="4775566" y="1374282"/>
            <a:ext cx="4040188" cy="4378569"/>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latin typeface="Source Sans Pro"/>
              </a:defRPr>
            </a:lvl4pPr>
            <a:lvl5pPr>
              <a:defRPr sz="16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entagon 5"/>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10" name="Title 1"/>
          <p:cNvSpPr txBox="1">
            <a:spLocks/>
          </p:cNvSpPr>
          <p:nvPr userDrawn="1"/>
        </p:nvSpPr>
        <p:spPr>
          <a:xfrm>
            <a:off x="389545" y="-83018"/>
            <a:ext cx="8426209" cy="806396"/>
          </a:xfrm>
          <a:prstGeom prst="rect">
            <a:avLst/>
          </a:prstGeom>
        </p:spPr>
        <p:txBody>
          <a:bodyPr lIns="0" tIns="0" rIns="0" bIns="0" anchor="ctr"/>
          <a:lstStyle>
            <a:lvl1pPr algn="l" defTabSz="914400" rtl="0" eaLnBrk="1" latinLnBrk="0" hangingPunct="1">
              <a:spcBef>
                <a:spcPct val="0"/>
              </a:spcBef>
              <a:buNone/>
              <a:defRPr sz="3600" kern="1200" baseline="0">
                <a:solidFill>
                  <a:schemeClr val="bg1"/>
                </a:solidFill>
                <a:latin typeface="Source Sans Pro"/>
                <a:ea typeface="+mj-ea"/>
                <a:cs typeface="+mj-cs"/>
              </a:defRPr>
            </a:lvl1pPr>
          </a:lstStyle>
          <a:p>
            <a:pPr fontAlgn="auto">
              <a:spcAft>
                <a:spcPts val="0"/>
              </a:spcAft>
            </a:pPr>
            <a:r>
              <a:rPr lang="en-US" smtClean="0"/>
              <a:t>Click to edit Master title style</a:t>
            </a:r>
            <a:endParaRPr lang="en-US" dirty="0"/>
          </a:p>
        </p:txBody>
      </p:sp>
    </p:spTree>
    <p:extLst>
      <p:ext uri="{BB962C8B-B14F-4D97-AF65-F5344CB8AC3E}">
        <p14:creationId xmlns:p14="http://schemas.microsoft.com/office/powerpoint/2010/main" val="38539869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545" y="1309195"/>
            <a:ext cx="4040188" cy="63976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9545" y="1948957"/>
            <a:ext cx="4040188" cy="3815617"/>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latin typeface="Source Sans Pro"/>
              </a:defRPr>
            </a:lvl4pPr>
            <a:lvl5pPr>
              <a:defRPr sz="16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0"/>
          </p:nvPr>
        </p:nvSpPr>
        <p:spPr>
          <a:xfrm>
            <a:off x="4775566" y="1309195"/>
            <a:ext cx="4040188" cy="63976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1"/>
          </p:nvPr>
        </p:nvSpPr>
        <p:spPr>
          <a:xfrm>
            <a:off x="4775566" y="1948957"/>
            <a:ext cx="4040188" cy="3815617"/>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latin typeface="Source Sans Pro"/>
              </a:defRPr>
            </a:lvl4pPr>
            <a:lvl5pPr>
              <a:defRPr sz="16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entagon 9"/>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11" name="Title 1"/>
          <p:cNvSpPr txBox="1">
            <a:spLocks/>
          </p:cNvSpPr>
          <p:nvPr userDrawn="1"/>
        </p:nvSpPr>
        <p:spPr>
          <a:xfrm>
            <a:off x="389545" y="-83018"/>
            <a:ext cx="8426209" cy="806396"/>
          </a:xfrm>
          <a:prstGeom prst="rect">
            <a:avLst/>
          </a:prstGeom>
        </p:spPr>
        <p:txBody>
          <a:bodyPr lIns="0" tIns="0" rIns="0" bIns="0" anchor="ctr"/>
          <a:lstStyle>
            <a:lvl1pPr algn="l" defTabSz="914400" rtl="0" eaLnBrk="1" latinLnBrk="0" hangingPunct="1">
              <a:spcBef>
                <a:spcPct val="0"/>
              </a:spcBef>
              <a:buNone/>
              <a:defRPr sz="3600" kern="1200" baseline="0">
                <a:solidFill>
                  <a:schemeClr val="bg1"/>
                </a:solidFill>
                <a:latin typeface="Source Sans Pro"/>
                <a:ea typeface="+mj-ea"/>
                <a:cs typeface="+mj-cs"/>
              </a:defRPr>
            </a:lvl1pPr>
          </a:lstStyle>
          <a:p>
            <a:pPr fontAlgn="auto">
              <a:spcAft>
                <a:spcPts val="0"/>
              </a:spcAft>
            </a:pPr>
            <a:r>
              <a:rPr lang="en-US" dirty="0" smtClean="0"/>
              <a:t>Click to edit Master title style</a:t>
            </a:r>
            <a:endParaRPr lang="en-US" dirty="0"/>
          </a:p>
        </p:txBody>
      </p:sp>
    </p:spTree>
    <p:extLst>
      <p:ext uri="{BB962C8B-B14F-4D97-AF65-F5344CB8AC3E}">
        <p14:creationId xmlns:p14="http://schemas.microsoft.com/office/powerpoint/2010/main" val="16325075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31"/>
            <a:ext cx="3008313" cy="1162050"/>
          </a:xfrm>
          <a:prstGeom prst="rect">
            <a:avLst/>
          </a:prstGeom>
        </p:spPr>
        <p:txBody>
          <a:bodyPr anchor="b"/>
          <a:lstStyle>
            <a:lvl1pPr algn="l">
              <a:defRPr sz="2000" b="1">
                <a:solidFill>
                  <a:schemeClr val="bg2">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2041282"/>
            <a:ext cx="3008313" cy="3714750"/>
          </a:xfrm>
          <a:prstGeom prst="rect">
            <a:avLst/>
          </a:prstGeo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Content Placeholder 3"/>
          <p:cNvSpPr>
            <a:spLocks noGrp="1"/>
          </p:cNvSpPr>
          <p:nvPr>
            <p:ph sz="half" idx="11"/>
          </p:nvPr>
        </p:nvSpPr>
        <p:spPr>
          <a:xfrm>
            <a:off x="3575050" y="879231"/>
            <a:ext cx="5111750" cy="4876801"/>
          </a:xfrm>
          <a:prstGeom prst="rect">
            <a:avLst/>
          </a:prstGeo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latin typeface="Source Sans Pro"/>
              </a:defRPr>
            </a:lvl4pPr>
            <a:lvl5pPr>
              <a:defRPr sz="16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entagon 4"/>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7" name="Title 1"/>
          <p:cNvSpPr txBox="1">
            <a:spLocks/>
          </p:cNvSpPr>
          <p:nvPr userDrawn="1"/>
        </p:nvSpPr>
        <p:spPr>
          <a:xfrm>
            <a:off x="389545" y="-83018"/>
            <a:ext cx="8426209" cy="806396"/>
          </a:xfrm>
          <a:prstGeom prst="rect">
            <a:avLst/>
          </a:prstGeom>
        </p:spPr>
        <p:txBody>
          <a:bodyPr lIns="0" tIns="0" rIns="0" bIns="0" anchor="ctr"/>
          <a:lstStyle>
            <a:lvl1pPr algn="l" defTabSz="914400" rtl="0" eaLnBrk="1" latinLnBrk="0" hangingPunct="1">
              <a:spcBef>
                <a:spcPct val="0"/>
              </a:spcBef>
              <a:buNone/>
              <a:defRPr sz="3600" kern="1200" baseline="0">
                <a:solidFill>
                  <a:schemeClr val="bg1"/>
                </a:solidFill>
                <a:latin typeface="Source Sans Pro"/>
                <a:ea typeface="+mj-ea"/>
                <a:cs typeface="+mj-cs"/>
              </a:defRPr>
            </a:lvl1pPr>
          </a:lstStyle>
          <a:p>
            <a:pPr fontAlgn="auto">
              <a:spcAft>
                <a:spcPts val="0"/>
              </a:spcAft>
            </a:pPr>
            <a:r>
              <a:rPr lang="en-US" dirty="0" smtClean="0"/>
              <a:t>Click to edit Master title style</a:t>
            </a:r>
            <a:endParaRPr lang="en-US" dirty="0"/>
          </a:p>
        </p:txBody>
      </p:sp>
    </p:spTree>
    <p:extLst>
      <p:ext uri="{BB962C8B-B14F-4D97-AF65-F5344CB8AC3E}">
        <p14:creationId xmlns:p14="http://schemas.microsoft.com/office/powerpoint/2010/main" val="12791897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2">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646600"/>
          </a:xfrm>
          <a:prstGeom prst="rect">
            <a:avLst/>
          </a:prstGeo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Pentagon 4"/>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6" name="Title 1"/>
          <p:cNvSpPr txBox="1">
            <a:spLocks/>
          </p:cNvSpPr>
          <p:nvPr userDrawn="1"/>
        </p:nvSpPr>
        <p:spPr>
          <a:xfrm>
            <a:off x="389545" y="-83018"/>
            <a:ext cx="8426209" cy="806396"/>
          </a:xfrm>
          <a:prstGeom prst="rect">
            <a:avLst/>
          </a:prstGeom>
        </p:spPr>
        <p:txBody>
          <a:bodyPr lIns="0" tIns="0" rIns="0" bIns="0" anchor="ctr"/>
          <a:lstStyle>
            <a:lvl1pPr algn="l" defTabSz="914400" rtl="0" eaLnBrk="1" latinLnBrk="0" hangingPunct="1">
              <a:spcBef>
                <a:spcPct val="0"/>
              </a:spcBef>
              <a:buNone/>
              <a:defRPr sz="3600" kern="1200" baseline="0">
                <a:solidFill>
                  <a:schemeClr val="bg1"/>
                </a:solidFill>
                <a:latin typeface="Source Sans Pro"/>
                <a:ea typeface="+mj-ea"/>
                <a:cs typeface="+mj-cs"/>
              </a:defRPr>
            </a:lvl1pPr>
          </a:lstStyle>
          <a:p>
            <a:pPr fontAlgn="auto">
              <a:spcAft>
                <a:spcPts val="0"/>
              </a:spcAft>
            </a:pPr>
            <a:r>
              <a:rPr lang="en-US" dirty="0" smtClean="0"/>
              <a:t>Click to edit Master title style</a:t>
            </a:r>
            <a:endParaRPr lang="en-US" dirty="0"/>
          </a:p>
        </p:txBody>
      </p:sp>
    </p:spTree>
    <p:extLst>
      <p:ext uri="{BB962C8B-B14F-4D97-AF65-F5344CB8AC3E}">
        <p14:creationId xmlns:p14="http://schemas.microsoft.com/office/powerpoint/2010/main" val="2676416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63312"/>
            <a:ext cx="4040188" cy="396875"/>
          </a:xfrm>
          <a:prstGeom prst="rect">
            <a:avLst/>
          </a:prstGeom>
          <a:solidFill>
            <a:schemeClr val="bg1">
              <a:alpha val="88000"/>
            </a:schemeClr>
          </a:solidFill>
        </p:spPr>
        <p:txBody>
          <a:bodyPr anchor="b">
            <a:normAutofit/>
          </a:bodyPr>
          <a:lstStyle>
            <a:lvl1pPr marL="0" indent="0" algn="l">
              <a:buNone/>
              <a:defRPr sz="2000" b="1" i="0">
                <a:solidFill>
                  <a:schemeClr val="bg2">
                    <a:lumMod val="50000"/>
                  </a:schemeClr>
                </a:solidFill>
                <a:latin typeface="Source Sans Pro"/>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3"/>
          <p:cNvSpPr>
            <a:spLocks noGrp="1"/>
          </p:cNvSpPr>
          <p:nvPr>
            <p:ph sz="half" idx="12"/>
          </p:nvPr>
        </p:nvSpPr>
        <p:spPr>
          <a:xfrm>
            <a:off x="467333" y="1760188"/>
            <a:ext cx="4040188" cy="4218582"/>
          </a:xfrm>
          <a:prstGeom prst="rect">
            <a:avLst/>
          </a:prstGeom>
        </p:spPr>
        <p:txBody>
          <a:bodyPr/>
          <a:lstStyle>
            <a:lvl1pPr marL="0" indent="0">
              <a:buNone/>
              <a:defRPr sz="1800">
                <a:solidFill>
                  <a:schemeClr val="bg2">
                    <a:lumMod val="50000"/>
                  </a:schemeClr>
                </a:solidFill>
              </a:defRPr>
            </a:lvl1pPr>
            <a:lvl2pPr>
              <a:defRPr sz="1600">
                <a:solidFill>
                  <a:schemeClr val="bg2">
                    <a:lumMod val="50000"/>
                  </a:schemeClr>
                </a:solidFill>
              </a:defRPr>
            </a:lvl2pPr>
            <a:lvl3pPr>
              <a:defRPr sz="1400">
                <a:solidFill>
                  <a:schemeClr val="bg2">
                    <a:lumMod val="50000"/>
                  </a:schemeClr>
                </a:solidFill>
              </a:defRPr>
            </a:lvl3pPr>
            <a:lvl4pPr>
              <a:defRPr sz="1400">
                <a:solidFill>
                  <a:schemeClr val="bg2">
                    <a:lumMod val="50000"/>
                  </a:schemeClr>
                </a:solidFill>
                <a:latin typeface="Source Sans Pro"/>
              </a:defRPr>
            </a:lvl4pPr>
            <a:lvl5pPr>
              <a:defRPr sz="14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3"/>
          </p:nvPr>
        </p:nvSpPr>
        <p:spPr>
          <a:xfrm>
            <a:off x="4762523" y="1363312"/>
            <a:ext cx="4040188" cy="396875"/>
          </a:xfrm>
          <a:prstGeom prst="rect">
            <a:avLst/>
          </a:prstGeom>
          <a:solidFill>
            <a:schemeClr val="bg1">
              <a:alpha val="88000"/>
            </a:schemeClr>
          </a:solidFill>
        </p:spPr>
        <p:txBody>
          <a:bodyPr anchor="b">
            <a:normAutofit/>
          </a:bodyPr>
          <a:lstStyle>
            <a:lvl1pPr marL="0" indent="0" algn="l">
              <a:buNone/>
              <a:defRPr sz="2000" b="1" i="0">
                <a:solidFill>
                  <a:schemeClr val="bg2">
                    <a:lumMod val="50000"/>
                  </a:schemeClr>
                </a:solidFill>
                <a:latin typeface="Source Sans Pro"/>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14"/>
          </p:nvPr>
        </p:nvSpPr>
        <p:spPr>
          <a:xfrm>
            <a:off x="4772656" y="1760188"/>
            <a:ext cx="4040188" cy="4218582"/>
          </a:xfrm>
          <a:prstGeom prst="rect">
            <a:avLst/>
          </a:prstGeom>
        </p:spPr>
        <p:txBody>
          <a:bodyPr/>
          <a:lstStyle>
            <a:lvl1pPr marL="0" indent="0">
              <a:buNone/>
              <a:defRPr sz="1800">
                <a:solidFill>
                  <a:schemeClr val="bg2">
                    <a:lumMod val="50000"/>
                  </a:schemeClr>
                </a:solidFill>
              </a:defRPr>
            </a:lvl1pPr>
            <a:lvl2pPr>
              <a:defRPr sz="1600">
                <a:solidFill>
                  <a:schemeClr val="bg2">
                    <a:lumMod val="50000"/>
                  </a:schemeClr>
                </a:solidFill>
              </a:defRPr>
            </a:lvl2pPr>
            <a:lvl3pPr>
              <a:defRPr sz="1400">
                <a:solidFill>
                  <a:schemeClr val="bg2">
                    <a:lumMod val="50000"/>
                  </a:schemeClr>
                </a:solidFill>
              </a:defRPr>
            </a:lvl3pPr>
            <a:lvl4pPr>
              <a:defRPr sz="1400">
                <a:solidFill>
                  <a:schemeClr val="bg2">
                    <a:lumMod val="50000"/>
                  </a:schemeClr>
                </a:solidFill>
                <a:latin typeface="Source Sans Pro"/>
              </a:defRPr>
            </a:lvl4pPr>
            <a:lvl5pPr>
              <a:defRPr sz="1400">
                <a:solidFill>
                  <a:schemeClr val="bg2">
                    <a:lumMod val="50000"/>
                  </a:schemeClr>
                </a:solidFill>
                <a:latin typeface="Source Sans Pro"/>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entagon 8"/>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10" name="Title 1"/>
          <p:cNvSpPr txBox="1">
            <a:spLocks/>
          </p:cNvSpPr>
          <p:nvPr userDrawn="1"/>
        </p:nvSpPr>
        <p:spPr>
          <a:xfrm>
            <a:off x="389545" y="-83018"/>
            <a:ext cx="8426209" cy="806396"/>
          </a:xfrm>
          <a:prstGeom prst="rect">
            <a:avLst/>
          </a:prstGeom>
        </p:spPr>
        <p:txBody>
          <a:bodyPr lIns="0" tIns="0" rIns="0" bIns="0" anchor="ctr"/>
          <a:lstStyle>
            <a:lvl1pPr algn="l" defTabSz="914400" rtl="0" eaLnBrk="1" latinLnBrk="0" hangingPunct="1">
              <a:spcBef>
                <a:spcPct val="0"/>
              </a:spcBef>
              <a:buNone/>
              <a:defRPr sz="3600" kern="1200" baseline="0">
                <a:solidFill>
                  <a:schemeClr val="bg1"/>
                </a:solidFill>
                <a:latin typeface="Source Sans Pro"/>
                <a:ea typeface="+mj-ea"/>
                <a:cs typeface="+mj-cs"/>
              </a:defRPr>
            </a:lvl1pPr>
          </a:lstStyle>
          <a:p>
            <a:pPr fontAlgn="auto">
              <a:spcAft>
                <a:spcPts val="0"/>
              </a:spcAft>
            </a:pPr>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1" name="Subtitle 4"/>
          <p:cNvSpPr txBox="1">
            <a:spLocks/>
          </p:cNvSpPr>
          <p:nvPr userDrawn="1"/>
        </p:nvSpPr>
        <p:spPr>
          <a:xfrm>
            <a:off x="701040" y="942480"/>
            <a:ext cx="7963456" cy="406400"/>
          </a:xfrm>
          <a:prstGeom prst="rect">
            <a:avLst/>
          </a:prstGeom>
        </p:spPr>
        <p:txBody>
          <a:bodyPr vert="horz" lIns="109728" tIns="54864" rIns="109728" bIns="54864" rtlCol="0">
            <a:noAutofit/>
          </a:bodyPr>
          <a:lstStyle/>
          <a:p>
            <a:pPr marL="411480" indent="-411480" algn="ctr">
              <a:spcBef>
                <a:spcPct val="20000"/>
              </a:spcBef>
            </a:pPr>
            <a:r>
              <a:rPr lang="ms-MY" sz="1200" b="1" dirty="0" smtClean="0">
                <a:solidFill>
                  <a:schemeClr val="bg2">
                    <a:lumMod val="50000"/>
                  </a:schemeClr>
                </a:solidFill>
                <a:latin typeface="Source Sans Pro Light" pitchFamily="34" charset="0"/>
              </a:rPr>
              <a:t>Multi-Bank Securities, Inc.</a:t>
            </a:r>
            <a:r>
              <a:rPr lang="ms-MY" sz="1200" dirty="0" smtClean="0">
                <a:solidFill>
                  <a:schemeClr val="bg2">
                    <a:lumMod val="50000"/>
                  </a:schemeClr>
                </a:solidFill>
                <a:latin typeface="Source Sans Pro Light" pitchFamily="34" charset="0"/>
              </a:rPr>
              <a:t> is an established broker-dealer with a long history of </a:t>
            </a:r>
            <a:r>
              <a:rPr lang="ms-MY" sz="1200" b="1" dirty="0" smtClean="0">
                <a:solidFill>
                  <a:schemeClr val="bg2">
                    <a:lumMod val="50000"/>
                  </a:schemeClr>
                </a:solidFill>
                <a:latin typeface="Source Sans Pro Light" pitchFamily="34" charset="0"/>
              </a:rPr>
              <a:t>serving public funds investors.</a:t>
            </a:r>
            <a:endParaRPr lang="en-US" sz="1200" b="1" dirty="0">
              <a:solidFill>
                <a:schemeClr val="bg2">
                  <a:lumMod val="50000"/>
                </a:schemeClr>
              </a:solidFill>
              <a:latin typeface="Source Sans Pro" pitchFamily="34" charset="0"/>
            </a:endParaRPr>
          </a:p>
        </p:txBody>
      </p:sp>
      <p:sp>
        <p:nvSpPr>
          <p:cNvPr id="22" name="Rectangle 21"/>
          <p:cNvSpPr/>
          <p:nvPr userDrawn="1"/>
        </p:nvSpPr>
        <p:spPr>
          <a:xfrm>
            <a:off x="3251761" y="1876414"/>
            <a:ext cx="5669280" cy="304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23" name="Rectangle 22"/>
          <p:cNvSpPr/>
          <p:nvPr userDrawn="1"/>
        </p:nvSpPr>
        <p:spPr>
          <a:xfrm>
            <a:off x="391438" y="1821155"/>
            <a:ext cx="2860323" cy="4154984"/>
          </a:xfrm>
          <a:prstGeom prst="rect">
            <a:avLst/>
          </a:prstGeom>
        </p:spPr>
        <p:txBody>
          <a:bodyPr wrap="square" numCol="1" spcCol="274320">
            <a:spAutoFit/>
          </a:bodyPr>
          <a:lstStyle/>
          <a:p>
            <a:r>
              <a:rPr lang="en-US" sz="1200" dirty="0" smtClean="0">
                <a:solidFill>
                  <a:schemeClr val="bg2">
                    <a:lumMod val="50000"/>
                  </a:schemeClr>
                </a:solidFill>
                <a:latin typeface="Source Sans Pro Light" pitchFamily="34" charset="0"/>
              </a:rPr>
              <a:t>In 1987, Multi-Bank Securities, Inc. (MBS) was created to service clients for a variety of fixed-income products.  Headquartered in Southfield, MI, MBS is a certified </a:t>
            </a:r>
            <a:r>
              <a:rPr lang="en-US" sz="1200" dirty="0" smtClean="0">
                <a:solidFill>
                  <a:schemeClr val="bg2">
                    <a:lumMod val="50000"/>
                  </a:schemeClr>
                </a:solidFill>
                <a:latin typeface="Source Sans Pro Light" pitchFamily="34" charset="0"/>
              </a:rPr>
              <a:t>Service-Disabled </a:t>
            </a:r>
            <a:br>
              <a:rPr lang="en-US" sz="1200" dirty="0" smtClean="0">
                <a:solidFill>
                  <a:schemeClr val="bg2">
                    <a:lumMod val="50000"/>
                  </a:schemeClr>
                </a:solidFill>
                <a:latin typeface="Source Sans Pro Light" pitchFamily="34" charset="0"/>
              </a:rPr>
            </a:br>
            <a:r>
              <a:rPr lang="en-US" sz="1200" dirty="0" smtClean="0">
                <a:solidFill>
                  <a:schemeClr val="bg2">
                    <a:lumMod val="50000"/>
                  </a:schemeClr>
                </a:solidFill>
                <a:latin typeface="Source Sans Pro Light" pitchFamily="34" charset="0"/>
              </a:rPr>
              <a:t>Veteran-Owned </a:t>
            </a:r>
            <a:r>
              <a:rPr lang="en-US" sz="1200" dirty="0" smtClean="0">
                <a:solidFill>
                  <a:schemeClr val="bg2">
                    <a:lumMod val="50000"/>
                  </a:schemeClr>
                </a:solidFill>
                <a:latin typeface="Source Sans Pro Light" pitchFamily="34" charset="0"/>
              </a:rPr>
              <a:t>Business </a:t>
            </a:r>
            <a:r>
              <a:rPr lang="en-US" sz="1200" dirty="0" smtClean="0">
                <a:solidFill>
                  <a:schemeClr val="bg2">
                    <a:lumMod val="50000"/>
                  </a:schemeClr>
                </a:solidFill>
                <a:latin typeface="Source Sans Pro Light" pitchFamily="34" charset="0"/>
              </a:rPr>
              <a:t>(SDVOB). </a:t>
            </a:r>
            <a:r>
              <a:rPr lang="en-US" sz="1200" dirty="0" smtClean="0">
                <a:solidFill>
                  <a:schemeClr val="bg2">
                    <a:lumMod val="50000"/>
                  </a:schemeClr>
                </a:solidFill>
                <a:latin typeface="Source Sans Pro Light" pitchFamily="34" charset="0"/>
              </a:rPr>
              <a:t>MBS is majority-owned by David Maccagnone, CEO, a United States Marine Corps Vietnam Veteran and Purple Heart recipient.</a:t>
            </a:r>
          </a:p>
          <a:p>
            <a:endParaRPr lang="en-US" sz="1200" dirty="0" smtClean="0">
              <a:solidFill>
                <a:schemeClr val="bg2">
                  <a:lumMod val="50000"/>
                </a:schemeClr>
              </a:solidFill>
              <a:latin typeface="Source Sans Pro Light" pitchFamily="34" charset="0"/>
            </a:endParaRPr>
          </a:p>
          <a:p>
            <a:r>
              <a:rPr lang="en-US" sz="1200" dirty="0" smtClean="0">
                <a:solidFill>
                  <a:schemeClr val="bg2">
                    <a:lumMod val="50000"/>
                  </a:schemeClr>
                </a:solidFill>
                <a:latin typeface="Source Sans Pro Light" pitchFamily="34" charset="0"/>
              </a:rPr>
              <a:t>MBS was ranked</a:t>
            </a:r>
            <a:r>
              <a:rPr lang="en-US" sz="1200" baseline="0" dirty="0" smtClean="0">
                <a:solidFill>
                  <a:schemeClr val="bg2">
                    <a:lumMod val="50000"/>
                  </a:schemeClr>
                </a:solidFill>
                <a:latin typeface="Source Sans Pro Light" pitchFamily="34" charset="0"/>
              </a:rPr>
              <a:t> No. 9 among Michigan’s Largest Veteran-Owned Businesses by Crain’s Detroit Business in 2018. The Firm ranked in Crain’s Detroit Business Private 200 list of the top privately held businesses in 2012, 2015, 2016, 2017 and 2018.</a:t>
            </a:r>
            <a:endParaRPr lang="en-US" sz="1200" dirty="0" smtClean="0">
              <a:solidFill>
                <a:schemeClr val="bg2">
                  <a:lumMod val="50000"/>
                </a:schemeClr>
              </a:solidFill>
              <a:latin typeface="Source Sans Pro Light" pitchFamily="34" charset="0"/>
            </a:endParaRPr>
          </a:p>
          <a:p>
            <a:endParaRPr lang="en-US" sz="1200" dirty="0" smtClean="0">
              <a:solidFill>
                <a:schemeClr val="bg2">
                  <a:lumMod val="50000"/>
                </a:schemeClr>
              </a:solidFill>
              <a:latin typeface="Source Sans Pro Light" pitchFamily="34" charset="0"/>
            </a:endParaRPr>
          </a:p>
          <a:p>
            <a:r>
              <a:rPr lang="en-US" sz="1200" dirty="0" smtClean="0">
                <a:solidFill>
                  <a:schemeClr val="bg2">
                    <a:lumMod val="50000"/>
                  </a:schemeClr>
                </a:solidFill>
                <a:latin typeface="Source Sans Pro Light" pitchFamily="34" charset="0"/>
              </a:rPr>
              <a:t>MBS has also been named to the  Inc. 500|5000</a:t>
            </a:r>
            <a:r>
              <a:rPr lang="en-US" sz="1200" baseline="0" dirty="0" smtClean="0">
                <a:solidFill>
                  <a:schemeClr val="bg2">
                    <a:lumMod val="50000"/>
                  </a:schemeClr>
                </a:solidFill>
                <a:latin typeface="Source Sans Pro Light" pitchFamily="34" charset="0"/>
              </a:rPr>
              <a:t> </a:t>
            </a:r>
            <a:r>
              <a:rPr lang="en-US" sz="1200" dirty="0" smtClean="0">
                <a:solidFill>
                  <a:schemeClr val="bg2">
                    <a:lumMod val="50000"/>
                  </a:schemeClr>
                </a:solidFill>
                <a:latin typeface="Source Sans Pro Light" pitchFamily="34" charset="0"/>
              </a:rPr>
              <a:t>fastest-growing, privately</a:t>
            </a:r>
            <a:r>
              <a:rPr lang="en-US" sz="1200" baseline="0" dirty="0" smtClean="0">
                <a:solidFill>
                  <a:schemeClr val="bg2">
                    <a:lumMod val="50000"/>
                  </a:schemeClr>
                </a:solidFill>
                <a:latin typeface="Source Sans Pro Light" pitchFamily="34" charset="0"/>
              </a:rPr>
              <a:t> h</a:t>
            </a:r>
            <a:r>
              <a:rPr lang="en-US" sz="1200" dirty="0" smtClean="0">
                <a:solidFill>
                  <a:schemeClr val="bg2">
                    <a:lumMod val="50000"/>
                  </a:schemeClr>
                </a:solidFill>
                <a:latin typeface="Source Sans Pro Light" pitchFamily="34" charset="0"/>
              </a:rPr>
              <a:t>eld companies</a:t>
            </a:r>
            <a:r>
              <a:rPr lang="en-US" sz="1200" baseline="0" dirty="0" smtClean="0">
                <a:solidFill>
                  <a:schemeClr val="bg2">
                    <a:lumMod val="50000"/>
                  </a:schemeClr>
                </a:solidFill>
                <a:latin typeface="Source Sans Pro Light" pitchFamily="34" charset="0"/>
              </a:rPr>
              <a:t> list six times.</a:t>
            </a:r>
            <a:endParaRPr lang="en-US" sz="1200" dirty="0">
              <a:solidFill>
                <a:schemeClr val="bg2">
                  <a:lumMod val="50000"/>
                </a:schemeClr>
              </a:solidFill>
              <a:latin typeface="Source Sans Pro Light" pitchFamily="34" charset="0"/>
            </a:endParaRPr>
          </a:p>
        </p:txBody>
      </p:sp>
      <p:sp>
        <p:nvSpPr>
          <p:cNvPr id="24" name="Rectangle 23"/>
          <p:cNvSpPr/>
          <p:nvPr userDrawn="1"/>
        </p:nvSpPr>
        <p:spPr>
          <a:xfrm>
            <a:off x="391438" y="1348880"/>
            <a:ext cx="4015740" cy="427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2">
                    <a:lumMod val="50000"/>
                  </a:schemeClr>
                </a:solidFill>
                <a:latin typeface="Source Sans Pro" pitchFamily="34" charset="0"/>
              </a:rPr>
              <a:t>Multi-Bank Securities, Inc.</a:t>
            </a:r>
            <a:endParaRPr lang="en-US" sz="2400" dirty="0">
              <a:solidFill>
                <a:schemeClr val="bg2">
                  <a:lumMod val="50000"/>
                </a:schemeClr>
              </a:solidFill>
              <a:latin typeface="Source Sans Pro" pitchFamily="34" charset="0"/>
            </a:endParaRPr>
          </a:p>
        </p:txBody>
      </p:sp>
      <p:sp>
        <p:nvSpPr>
          <p:cNvPr id="25" name="Rectangle 24"/>
          <p:cNvSpPr/>
          <p:nvPr userDrawn="1"/>
        </p:nvSpPr>
        <p:spPr>
          <a:xfrm>
            <a:off x="3543300" y="5108612"/>
            <a:ext cx="5433080" cy="276999"/>
          </a:xfrm>
          <a:prstGeom prst="rect">
            <a:avLst/>
          </a:prstGeom>
        </p:spPr>
        <p:txBody>
          <a:bodyPr wrap="square">
            <a:spAutoFit/>
          </a:bodyPr>
          <a:lstStyle/>
          <a:p>
            <a:r>
              <a:rPr lang="ms-MY" sz="1200" i="1" dirty="0" smtClean="0">
                <a:solidFill>
                  <a:schemeClr val="bg2">
                    <a:lumMod val="50000"/>
                  </a:schemeClr>
                </a:solidFill>
                <a:latin typeface="Source Sans Pro Light" pitchFamily="34" charset="0"/>
              </a:rPr>
              <a:t>Custody and clearing is through Pershing LLC, a BNY Mellon company.</a:t>
            </a:r>
            <a:endParaRPr lang="ms-MY" sz="1200" i="1" dirty="0">
              <a:solidFill>
                <a:schemeClr val="bg2">
                  <a:lumMod val="50000"/>
                </a:schemeClr>
              </a:solidFill>
              <a:latin typeface="Source Sans Pro Light" pitchFamily="34" charset="0"/>
            </a:endParaRPr>
          </a:p>
        </p:txBody>
      </p:sp>
      <p:sp>
        <p:nvSpPr>
          <p:cNvPr id="26" name="Freeform 282"/>
          <p:cNvSpPr>
            <a:spLocks noChangeAspect="1"/>
          </p:cNvSpPr>
          <p:nvPr userDrawn="1"/>
        </p:nvSpPr>
        <p:spPr bwMode="gray">
          <a:xfrm>
            <a:off x="3835531" y="2001753"/>
            <a:ext cx="1787913" cy="1045573"/>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lumMod val="50000"/>
            </a:schemeClr>
          </a:solidFill>
          <a:ln w="6350" cap="flat" cmpd="sng">
            <a:solidFill>
              <a:schemeClr val="bg1"/>
            </a:solidFill>
            <a:prstDash val="solid"/>
            <a:round/>
            <a:headEnd type="none" w="med" len="med"/>
            <a:tailEnd type="none" w="med" len="med"/>
          </a:ln>
          <a:effectLst/>
        </p:spPr>
        <p:txBody>
          <a:bodyPr/>
          <a:lstStyle/>
          <a:p>
            <a:endParaRPr lang="en-US" dirty="0"/>
          </a:p>
        </p:txBody>
      </p:sp>
      <p:sp>
        <p:nvSpPr>
          <p:cNvPr id="27" name="TextBox 26"/>
          <p:cNvSpPr txBox="1"/>
          <p:nvPr userDrawn="1"/>
        </p:nvSpPr>
        <p:spPr>
          <a:xfrm>
            <a:off x="6967923" y="1827017"/>
            <a:ext cx="2176077" cy="923330"/>
          </a:xfrm>
          <a:prstGeom prst="rect">
            <a:avLst/>
          </a:prstGeom>
          <a:noFill/>
        </p:spPr>
        <p:txBody>
          <a:bodyPr wrap="square" rtlCol="0">
            <a:spAutoFit/>
          </a:bodyPr>
          <a:lstStyle/>
          <a:p>
            <a:pPr>
              <a:lnSpc>
                <a:spcPct val="150000"/>
              </a:lnSpc>
            </a:pPr>
            <a:r>
              <a:rPr lang="en-US" sz="1200" i="1" dirty="0" smtClean="0">
                <a:latin typeface="Source Sans Pro"/>
              </a:rPr>
              <a:t>Nationwide client coverage</a:t>
            </a:r>
          </a:p>
          <a:p>
            <a:pPr>
              <a:lnSpc>
                <a:spcPct val="150000"/>
              </a:lnSpc>
            </a:pPr>
            <a:r>
              <a:rPr lang="en-US" sz="1200" i="1" dirty="0" smtClean="0">
                <a:latin typeface="Source Sans Pro"/>
              </a:rPr>
              <a:t>133 </a:t>
            </a:r>
            <a:r>
              <a:rPr lang="en-US" sz="1200" i="1" dirty="0" smtClean="0">
                <a:latin typeface="Source Sans Pro"/>
              </a:rPr>
              <a:t>employees</a:t>
            </a:r>
          </a:p>
          <a:p>
            <a:pPr>
              <a:lnSpc>
                <a:spcPct val="150000"/>
              </a:lnSpc>
            </a:pPr>
            <a:r>
              <a:rPr lang="en-US" sz="1200" i="1" dirty="0" smtClean="0">
                <a:latin typeface="Source Sans Pro"/>
              </a:rPr>
              <a:t>Licensed in all 50 states</a:t>
            </a:r>
          </a:p>
        </p:txBody>
      </p:sp>
      <p:cxnSp>
        <p:nvCxnSpPr>
          <p:cNvPr id="28" name="Straight Connector 27"/>
          <p:cNvCxnSpPr>
            <a:endCxn id="29" idx="2"/>
          </p:cNvCxnSpPr>
          <p:nvPr userDrawn="1"/>
        </p:nvCxnSpPr>
        <p:spPr>
          <a:xfrm flipV="1">
            <a:off x="5084504" y="2052865"/>
            <a:ext cx="1801258" cy="2717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userDrawn="1"/>
        </p:nvSpPr>
        <p:spPr>
          <a:xfrm>
            <a:off x="6885762" y="1984285"/>
            <a:ext cx="129828"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a:spLocks noChangeAspect="1"/>
          </p:cNvSpPr>
          <p:nvPr userDrawn="1"/>
        </p:nvSpPr>
        <p:spPr>
          <a:xfrm>
            <a:off x="6882048" y="2259346"/>
            <a:ext cx="129828"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userDrawn="1"/>
        </p:nvSpPr>
        <p:spPr>
          <a:xfrm>
            <a:off x="6878333" y="2545558"/>
            <a:ext cx="129828"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a:endCxn id="30" idx="2"/>
          </p:cNvCxnSpPr>
          <p:nvPr userDrawn="1"/>
        </p:nvCxnSpPr>
        <p:spPr>
          <a:xfrm>
            <a:off x="5142746" y="2324644"/>
            <a:ext cx="1739302" cy="3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1" idx="2"/>
          </p:cNvCxnSpPr>
          <p:nvPr userDrawn="1"/>
        </p:nvCxnSpPr>
        <p:spPr>
          <a:xfrm>
            <a:off x="5084504" y="2339077"/>
            <a:ext cx="1793829" cy="27506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3278525" y="3111729"/>
            <a:ext cx="5597912" cy="261610"/>
          </a:xfrm>
          <a:prstGeom prst="rect">
            <a:avLst/>
          </a:prstGeom>
          <a:noFill/>
        </p:spPr>
        <p:txBody>
          <a:bodyPr wrap="square" rtlCol="0">
            <a:spAutoFit/>
          </a:bodyPr>
          <a:lstStyle/>
          <a:p>
            <a:pPr algn="ctr"/>
            <a:r>
              <a:rPr lang="en-US" sz="1100" b="1" dirty="0" smtClean="0">
                <a:latin typeface="Source Sans Pro"/>
              </a:rPr>
              <a:t>Institutional Client Base</a:t>
            </a:r>
            <a:r>
              <a:rPr lang="en-US" sz="1100" dirty="0" smtClean="0">
                <a:latin typeface="Source Sans Pro"/>
              </a:rPr>
              <a:t> – 5,000+ accounts throughout the U.S. and Puerto Rico</a:t>
            </a:r>
            <a:endParaRPr lang="en-US" sz="1100" b="1" dirty="0">
              <a:latin typeface="Source Sans Pro"/>
            </a:endParaRPr>
          </a:p>
        </p:txBody>
      </p:sp>
      <p:sp>
        <p:nvSpPr>
          <p:cNvPr id="35" name="TextBox 34"/>
          <p:cNvSpPr txBox="1"/>
          <p:nvPr userDrawn="1"/>
        </p:nvSpPr>
        <p:spPr>
          <a:xfrm>
            <a:off x="3857047" y="3363631"/>
            <a:ext cx="2146090" cy="1400383"/>
          </a:xfrm>
          <a:prstGeom prst="rect">
            <a:avLst/>
          </a:prstGeom>
          <a:noFill/>
        </p:spPr>
        <p:txBody>
          <a:bodyPr wrap="square" rtlCol="0">
            <a:spAutoFit/>
          </a:bodyPr>
          <a:lstStyle/>
          <a:p>
            <a:pPr marL="171450" indent="-171450">
              <a:lnSpc>
                <a:spcPts val="1700"/>
              </a:lnSpc>
              <a:buFont typeface="Arial" panose="020B0604020202020204" pitchFamily="34" charset="0"/>
              <a:buChar char="•"/>
            </a:pPr>
            <a:r>
              <a:rPr lang="en-US" sz="1100" dirty="0" smtClean="0">
                <a:latin typeface="Source Sans Pro"/>
              </a:rPr>
              <a:t>Banks</a:t>
            </a:r>
          </a:p>
          <a:p>
            <a:pPr marL="171450" indent="-171450">
              <a:lnSpc>
                <a:spcPts val="1700"/>
              </a:lnSpc>
              <a:buFont typeface="Arial" panose="020B0604020202020204" pitchFamily="34" charset="0"/>
              <a:buChar char="•"/>
            </a:pPr>
            <a:r>
              <a:rPr lang="en-US" sz="1100" dirty="0" smtClean="0">
                <a:latin typeface="Source Sans Pro"/>
              </a:rPr>
              <a:t>Corporations</a:t>
            </a:r>
          </a:p>
          <a:p>
            <a:pPr marL="171450" indent="-171450">
              <a:lnSpc>
                <a:spcPts val="1700"/>
              </a:lnSpc>
              <a:buFont typeface="Arial" panose="020B0604020202020204" pitchFamily="34" charset="0"/>
              <a:buChar char="•"/>
            </a:pPr>
            <a:r>
              <a:rPr lang="en-US" sz="1100" dirty="0" smtClean="0">
                <a:latin typeface="Source Sans Pro"/>
              </a:rPr>
              <a:t>Credit Unions</a:t>
            </a:r>
          </a:p>
          <a:p>
            <a:pPr marL="171450" indent="-171450">
              <a:lnSpc>
                <a:spcPts val="1700"/>
              </a:lnSpc>
              <a:buFont typeface="Arial" panose="020B0604020202020204" pitchFamily="34" charset="0"/>
              <a:buChar char="•"/>
            </a:pPr>
            <a:r>
              <a:rPr lang="en-US" sz="1100" dirty="0" smtClean="0">
                <a:latin typeface="Source Sans Pro"/>
              </a:rPr>
              <a:t>Foundations</a:t>
            </a:r>
          </a:p>
          <a:p>
            <a:pPr marL="171450" indent="-171450">
              <a:lnSpc>
                <a:spcPts val="1700"/>
              </a:lnSpc>
              <a:buFont typeface="Arial" panose="020B0604020202020204" pitchFamily="34" charset="0"/>
              <a:buChar char="•"/>
            </a:pPr>
            <a:r>
              <a:rPr lang="en-US" sz="1100" dirty="0" smtClean="0">
                <a:latin typeface="Source Sans Pro"/>
              </a:rPr>
              <a:t>Insurance Companies</a:t>
            </a:r>
          </a:p>
          <a:p>
            <a:pPr marL="171450" indent="-171450">
              <a:lnSpc>
                <a:spcPts val="1700"/>
              </a:lnSpc>
              <a:buFont typeface="Arial" panose="020B0604020202020204" pitchFamily="34" charset="0"/>
              <a:buChar char="•"/>
            </a:pPr>
            <a:r>
              <a:rPr lang="en-US" sz="1100" dirty="0" smtClean="0">
                <a:latin typeface="Source Sans Pro"/>
              </a:rPr>
              <a:t>Investment Advisors</a:t>
            </a:r>
            <a:endParaRPr lang="en-US" sz="1100" dirty="0">
              <a:latin typeface="Source Sans Pro"/>
            </a:endParaRPr>
          </a:p>
        </p:txBody>
      </p:sp>
      <p:sp>
        <p:nvSpPr>
          <p:cNvPr id="36" name="TextBox 35"/>
          <p:cNvSpPr txBox="1"/>
          <p:nvPr userDrawn="1"/>
        </p:nvSpPr>
        <p:spPr>
          <a:xfrm>
            <a:off x="6298270" y="3363630"/>
            <a:ext cx="2286000" cy="1400383"/>
          </a:xfrm>
          <a:prstGeom prst="rect">
            <a:avLst/>
          </a:prstGeom>
          <a:noFill/>
        </p:spPr>
        <p:txBody>
          <a:bodyPr wrap="square" rtlCol="0">
            <a:spAutoFit/>
          </a:bodyPr>
          <a:lstStyle/>
          <a:p>
            <a:pPr marL="171450" indent="-171450">
              <a:lnSpc>
                <a:spcPts val="1700"/>
              </a:lnSpc>
              <a:buFont typeface="Arial" panose="020B0604020202020204" pitchFamily="34" charset="0"/>
              <a:buChar char="•"/>
            </a:pPr>
            <a:r>
              <a:rPr lang="en-US" sz="1100" dirty="0" smtClean="0">
                <a:latin typeface="Source Sans Pro"/>
              </a:rPr>
              <a:t>Mutual Funds</a:t>
            </a:r>
          </a:p>
          <a:p>
            <a:pPr marL="171450" indent="-171450">
              <a:lnSpc>
                <a:spcPts val="1700"/>
              </a:lnSpc>
              <a:buFont typeface="Arial" panose="020B0604020202020204" pitchFamily="34" charset="0"/>
              <a:buChar char="•"/>
            </a:pPr>
            <a:r>
              <a:rPr lang="en-US" sz="1100" dirty="0" smtClean="0">
                <a:latin typeface="Source Sans Pro"/>
              </a:rPr>
              <a:t>Nonprofit Organizations</a:t>
            </a:r>
          </a:p>
          <a:p>
            <a:pPr marL="171450" indent="-171450">
              <a:lnSpc>
                <a:spcPts val="1700"/>
              </a:lnSpc>
              <a:buFont typeface="Arial" panose="020B0604020202020204" pitchFamily="34" charset="0"/>
              <a:buChar char="•"/>
            </a:pPr>
            <a:r>
              <a:rPr lang="en-US" sz="1100" dirty="0" smtClean="0">
                <a:latin typeface="Source Sans Pro"/>
              </a:rPr>
              <a:t>Pension Funds</a:t>
            </a:r>
          </a:p>
          <a:p>
            <a:pPr marL="171450" indent="-171450">
              <a:lnSpc>
                <a:spcPts val="1700"/>
              </a:lnSpc>
              <a:buFont typeface="Arial" panose="020B0604020202020204" pitchFamily="34" charset="0"/>
              <a:buChar char="•"/>
            </a:pPr>
            <a:r>
              <a:rPr lang="en-US" sz="1100" dirty="0" smtClean="0">
                <a:latin typeface="Source Sans Pro"/>
              </a:rPr>
              <a:t>School Districts</a:t>
            </a:r>
          </a:p>
          <a:p>
            <a:pPr marL="171450" indent="-171450">
              <a:lnSpc>
                <a:spcPts val="1700"/>
              </a:lnSpc>
              <a:buFont typeface="Arial" panose="020B0604020202020204" pitchFamily="34" charset="0"/>
              <a:buChar char="•"/>
            </a:pPr>
            <a:r>
              <a:rPr lang="en-US" sz="1100" dirty="0" smtClean="0">
                <a:latin typeface="Source Sans Pro"/>
              </a:rPr>
              <a:t>State &amp; Local Governments</a:t>
            </a:r>
          </a:p>
          <a:p>
            <a:pPr marL="171450" indent="-171450">
              <a:lnSpc>
                <a:spcPts val="1700"/>
              </a:lnSpc>
              <a:buFont typeface="Arial" panose="020B0604020202020204" pitchFamily="34" charset="0"/>
              <a:buChar char="•"/>
            </a:pPr>
            <a:r>
              <a:rPr lang="en-US" sz="1100" dirty="0" smtClean="0">
                <a:latin typeface="Source Sans Pro"/>
              </a:rPr>
              <a:t>Trust Companies</a:t>
            </a:r>
            <a:endParaRPr lang="en-US" sz="1100" dirty="0">
              <a:latin typeface="Source Sans Pro"/>
            </a:endParaRPr>
          </a:p>
        </p:txBody>
      </p:sp>
      <p:pic>
        <p:nvPicPr>
          <p:cNvPr id="37" name="Picture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2588" y="5461811"/>
            <a:ext cx="695270" cy="1199108"/>
          </a:xfrm>
          <a:prstGeom prst="rect">
            <a:avLst/>
          </a:prstGeom>
        </p:spPr>
      </p:pic>
      <p:sp>
        <p:nvSpPr>
          <p:cNvPr id="38" name="Pentagon 37"/>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2" name="TextBox 1"/>
          <p:cNvSpPr txBox="1"/>
          <p:nvPr userDrawn="1"/>
        </p:nvSpPr>
        <p:spPr>
          <a:xfrm>
            <a:off x="391438" y="51993"/>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Introduction</a:t>
            </a:r>
            <a:endParaRPr lang="en-US" sz="3600" b="0" dirty="0">
              <a:solidFill>
                <a:schemeClr val="bg1"/>
              </a:solidFill>
              <a:latin typeface="Source Sans Pro" pitchFamily="34" charset="0"/>
            </a:endParaRPr>
          </a:p>
        </p:txBody>
      </p:sp>
      <p:sp>
        <p:nvSpPr>
          <p:cNvPr id="39" name="Rectangle 38"/>
          <p:cNvSpPr/>
          <p:nvPr userDrawn="1"/>
        </p:nvSpPr>
        <p:spPr>
          <a:xfrm>
            <a:off x="357148" y="6589253"/>
            <a:ext cx="2797562" cy="246221"/>
          </a:xfrm>
          <a:prstGeom prst="rect">
            <a:avLst/>
          </a:prstGeom>
        </p:spPr>
        <p:txBody>
          <a:bodyPr wrap="none">
            <a:spAutoFit/>
          </a:bodyPr>
          <a:lstStyle/>
          <a:p>
            <a:pPr fontAlgn="auto">
              <a:spcBef>
                <a:spcPts val="0"/>
              </a:spcBef>
              <a:spcAft>
                <a:spcPts val="0"/>
              </a:spcAft>
              <a:defRPr/>
            </a:pPr>
            <a:r>
              <a:rPr lang="en-US" sz="1000" dirty="0" smtClean="0">
                <a:solidFill>
                  <a:schemeClr val="bg1"/>
                </a:solidFill>
                <a:latin typeface="Arial"/>
                <a:cs typeface="Arial"/>
              </a:rPr>
              <a:t>Member of FINRA &amp; SIPC; MSRB Registered.</a:t>
            </a:r>
            <a:endParaRPr lang="en-US" sz="1000" dirty="0">
              <a:solidFill>
                <a:schemeClr val="bg1"/>
              </a:solidFill>
              <a:latin typeface="Arial"/>
              <a:cs typeface="Arial"/>
            </a:endParaRPr>
          </a:p>
        </p:txBody>
      </p:sp>
    </p:spTree>
    <p:extLst>
      <p:ext uri="{BB962C8B-B14F-4D97-AF65-F5344CB8AC3E}">
        <p14:creationId xmlns:p14="http://schemas.microsoft.com/office/powerpoint/2010/main" val="5702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5000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decel="5000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decel="5000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decel="5000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animBg="1"/>
      <p:bldP spid="22" grpId="1" animBg="1"/>
      <p:bldP spid="23" grpId="0"/>
      <p:bldP spid="23" grpId="1"/>
      <p:bldP spid="24" grpId="0"/>
      <p:bldP spid="24" grpId="1"/>
      <p:bldP spid="25" grpId="0"/>
      <p:bldP spid="25"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dership">
    <p:spTree>
      <p:nvGrpSpPr>
        <p:cNvPr id="1" name=""/>
        <p:cNvGrpSpPr/>
        <p:nvPr/>
      </p:nvGrpSpPr>
      <p:grpSpPr>
        <a:xfrm>
          <a:off x="0" y="0"/>
          <a:ext cx="0" cy="0"/>
          <a:chOff x="0" y="0"/>
          <a:chExt cx="0" cy="0"/>
        </a:xfrm>
      </p:grpSpPr>
      <p:sp>
        <p:nvSpPr>
          <p:cNvPr id="4" name="Pentagon 3"/>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5" name="TextBox 4"/>
          <p:cNvSpPr txBox="1"/>
          <p:nvPr userDrawn="1"/>
        </p:nvSpPr>
        <p:spPr>
          <a:xfrm>
            <a:off x="391438" y="40040"/>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Leadership</a:t>
            </a:r>
            <a:endParaRPr lang="en-US" sz="3600" b="0" dirty="0">
              <a:solidFill>
                <a:schemeClr val="bg1"/>
              </a:solidFill>
              <a:latin typeface="Source Sans Pro" pitchFamily="34" charset="0"/>
            </a:endParaRPr>
          </a:p>
        </p:txBody>
      </p:sp>
    </p:spTree>
    <p:extLst>
      <p:ext uri="{BB962C8B-B14F-4D97-AF65-F5344CB8AC3E}">
        <p14:creationId xmlns:p14="http://schemas.microsoft.com/office/powerpoint/2010/main" val="531851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duct &amp; Services">
    <p:spTree>
      <p:nvGrpSpPr>
        <p:cNvPr id="1" name=""/>
        <p:cNvGrpSpPr/>
        <p:nvPr/>
      </p:nvGrpSpPr>
      <p:grpSpPr>
        <a:xfrm>
          <a:off x="0" y="0"/>
          <a:ext cx="0" cy="0"/>
          <a:chOff x="0" y="0"/>
          <a:chExt cx="0" cy="0"/>
        </a:xfrm>
      </p:grpSpPr>
      <p:sp>
        <p:nvSpPr>
          <p:cNvPr id="3" name="Subtitle 4"/>
          <p:cNvSpPr txBox="1">
            <a:spLocks/>
          </p:cNvSpPr>
          <p:nvPr userDrawn="1"/>
        </p:nvSpPr>
        <p:spPr>
          <a:xfrm>
            <a:off x="701040" y="942480"/>
            <a:ext cx="7963456" cy="406400"/>
          </a:xfrm>
          <a:prstGeom prst="rect">
            <a:avLst/>
          </a:prstGeom>
        </p:spPr>
        <p:txBody>
          <a:bodyPr vert="horz" lIns="109728" tIns="54864" rIns="109728" bIns="54864" rtlCol="0">
            <a:noAutofit/>
          </a:bodyPr>
          <a:lstStyle/>
          <a:p>
            <a:pPr marL="411480" indent="-411480" algn="ctr">
              <a:spcBef>
                <a:spcPct val="20000"/>
              </a:spcBef>
            </a:pPr>
            <a:r>
              <a:rPr lang="ms-MY" sz="1200" b="1" dirty="0" smtClean="0">
                <a:solidFill>
                  <a:schemeClr val="bg2">
                    <a:lumMod val="50000"/>
                  </a:schemeClr>
                </a:solidFill>
                <a:latin typeface="Source Sans Pro Light" pitchFamily="34" charset="0"/>
              </a:rPr>
              <a:t>MBS</a:t>
            </a:r>
            <a:r>
              <a:rPr lang="ms-MY" sz="1200" dirty="0" smtClean="0">
                <a:solidFill>
                  <a:schemeClr val="bg2">
                    <a:lumMod val="50000"/>
                  </a:schemeClr>
                </a:solidFill>
                <a:latin typeface="Source Sans Pro Light" pitchFamily="34" charset="0"/>
              </a:rPr>
              <a:t> has a broad range of expertise to serve</a:t>
            </a:r>
            <a:r>
              <a:rPr lang="ms-MY" sz="1200" baseline="0" dirty="0" smtClean="0">
                <a:solidFill>
                  <a:schemeClr val="bg2">
                    <a:lumMod val="50000"/>
                  </a:schemeClr>
                </a:solidFill>
                <a:latin typeface="Source Sans Pro Light" pitchFamily="34" charset="0"/>
              </a:rPr>
              <a:t> community banks.</a:t>
            </a:r>
            <a:r>
              <a:rPr lang="ms-MY" sz="1200" dirty="0" smtClean="0">
                <a:solidFill>
                  <a:schemeClr val="bg2">
                    <a:lumMod val="50000"/>
                  </a:schemeClr>
                </a:solidFill>
                <a:latin typeface="Source Sans Pro Light" pitchFamily="34" charset="0"/>
              </a:rPr>
              <a:t> </a:t>
            </a:r>
            <a:endParaRPr lang="en-US" sz="1200" b="1" dirty="0">
              <a:solidFill>
                <a:schemeClr val="bg2">
                  <a:lumMod val="50000"/>
                </a:schemeClr>
              </a:solidFill>
              <a:latin typeface="Source Sans Pro" pitchFamily="34" charset="0"/>
            </a:endParaRPr>
          </a:p>
        </p:txBody>
      </p:sp>
      <p:sp>
        <p:nvSpPr>
          <p:cNvPr id="5" name="Rectangle 4"/>
          <p:cNvSpPr/>
          <p:nvPr userDrawn="1"/>
        </p:nvSpPr>
        <p:spPr>
          <a:xfrm>
            <a:off x="724849" y="1298008"/>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6" name="Rectangle 5"/>
          <p:cNvSpPr/>
          <p:nvPr userDrawn="1"/>
        </p:nvSpPr>
        <p:spPr>
          <a:xfrm>
            <a:off x="1720074" y="1383733"/>
            <a:ext cx="3383280" cy="461665"/>
          </a:xfrm>
          <a:prstGeom prst="rect">
            <a:avLst/>
          </a:prstGeom>
        </p:spPr>
        <p:txBody>
          <a:bodyPr wrap="square">
            <a:spAutoFit/>
          </a:bodyPr>
          <a:lstStyle/>
          <a:p>
            <a:r>
              <a:rPr lang="ms-MY" sz="2400" dirty="0" smtClean="0">
                <a:solidFill>
                  <a:schemeClr val="bg2">
                    <a:lumMod val="50000"/>
                  </a:schemeClr>
                </a:solidFill>
                <a:latin typeface="Source Sans Pro" pitchFamily="34" charset="0"/>
              </a:rPr>
              <a:t>Fixed-Income</a:t>
            </a:r>
            <a:endParaRPr lang="ms-MY" sz="2400" dirty="0">
              <a:solidFill>
                <a:schemeClr val="bg2">
                  <a:lumMod val="50000"/>
                </a:schemeClr>
              </a:solidFill>
              <a:latin typeface="Source Sans Pro" pitchFamily="34" charset="0"/>
            </a:endParaRPr>
          </a:p>
        </p:txBody>
      </p:sp>
      <p:sp>
        <p:nvSpPr>
          <p:cNvPr id="7" name="Rectangle 6"/>
          <p:cNvSpPr/>
          <p:nvPr userDrawn="1"/>
        </p:nvSpPr>
        <p:spPr>
          <a:xfrm>
            <a:off x="5479729" y="1278958"/>
            <a:ext cx="914400" cy="7823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8" name="Pentagon 7"/>
          <p:cNvSpPr/>
          <p:nvPr userDrawn="1"/>
        </p:nvSpPr>
        <p:spPr>
          <a:xfrm>
            <a:off x="724848" y="2142558"/>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Agency Debentures</a:t>
            </a:r>
            <a:endParaRPr lang="en-US" sz="1200" i="1" dirty="0">
              <a:latin typeface="Source Sans Pro"/>
            </a:endParaRPr>
          </a:p>
        </p:txBody>
      </p:sp>
      <p:sp>
        <p:nvSpPr>
          <p:cNvPr id="9" name="Pentagon 8"/>
          <p:cNvSpPr/>
          <p:nvPr userDrawn="1"/>
        </p:nvSpPr>
        <p:spPr>
          <a:xfrm>
            <a:off x="724848" y="2470417"/>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Asset-Backed Securities</a:t>
            </a:r>
            <a:endParaRPr lang="en-US" sz="1200" i="1" dirty="0">
              <a:latin typeface="Source Sans Pro"/>
            </a:endParaRPr>
          </a:p>
        </p:txBody>
      </p:sp>
      <p:sp>
        <p:nvSpPr>
          <p:cNvPr id="10" name="Pentagon 9"/>
          <p:cNvSpPr/>
          <p:nvPr userDrawn="1"/>
        </p:nvSpPr>
        <p:spPr>
          <a:xfrm>
            <a:off x="724848" y="2798276"/>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Certificates of Deposit</a:t>
            </a:r>
            <a:endParaRPr lang="en-US" sz="1200" i="1" dirty="0">
              <a:latin typeface="Source Sans Pro"/>
            </a:endParaRPr>
          </a:p>
        </p:txBody>
      </p:sp>
      <p:sp>
        <p:nvSpPr>
          <p:cNvPr id="11" name="Pentagon 10"/>
          <p:cNvSpPr/>
          <p:nvPr userDrawn="1"/>
        </p:nvSpPr>
        <p:spPr>
          <a:xfrm>
            <a:off x="724848" y="3126135"/>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Commercial Paper</a:t>
            </a:r>
            <a:endParaRPr lang="en-US" sz="1200" i="1" dirty="0">
              <a:latin typeface="Source Sans Pro"/>
            </a:endParaRPr>
          </a:p>
        </p:txBody>
      </p:sp>
      <p:sp>
        <p:nvSpPr>
          <p:cNvPr id="12" name="Pentagon 11"/>
          <p:cNvSpPr/>
          <p:nvPr userDrawn="1"/>
        </p:nvSpPr>
        <p:spPr>
          <a:xfrm>
            <a:off x="724848" y="3453994"/>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Corporate Bonds</a:t>
            </a:r>
            <a:endParaRPr lang="en-US" sz="1200" i="1" dirty="0">
              <a:latin typeface="Source Sans Pro"/>
            </a:endParaRPr>
          </a:p>
        </p:txBody>
      </p:sp>
      <p:sp>
        <p:nvSpPr>
          <p:cNvPr id="13" name="Pentagon 12"/>
          <p:cNvSpPr/>
          <p:nvPr userDrawn="1"/>
        </p:nvSpPr>
        <p:spPr>
          <a:xfrm>
            <a:off x="724848" y="3781853"/>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Mortgage-Backed Securities</a:t>
            </a:r>
            <a:endParaRPr lang="en-US" sz="1200" i="1" dirty="0">
              <a:latin typeface="Source Sans Pro"/>
            </a:endParaRPr>
          </a:p>
        </p:txBody>
      </p:sp>
      <p:sp>
        <p:nvSpPr>
          <p:cNvPr id="14" name="Curved Right Arrow 13"/>
          <p:cNvSpPr/>
          <p:nvPr userDrawn="1"/>
        </p:nvSpPr>
        <p:spPr>
          <a:xfrm>
            <a:off x="449795" y="3859362"/>
            <a:ext cx="278780" cy="467620"/>
          </a:xfrm>
          <a:prstGeom prst="curv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userDrawn="1"/>
        </p:nvSpPr>
        <p:spPr>
          <a:xfrm>
            <a:off x="724848" y="4109712"/>
            <a:ext cx="285471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Source Sans Pro"/>
            </a:endParaRPr>
          </a:p>
        </p:txBody>
      </p:sp>
      <p:sp>
        <p:nvSpPr>
          <p:cNvPr id="16" name="TextBox 15"/>
          <p:cNvSpPr txBox="1"/>
          <p:nvPr userDrawn="1"/>
        </p:nvSpPr>
        <p:spPr>
          <a:xfrm>
            <a:off x="773179" y="4129562"/>
            <a:ext cx="1951462"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smtClean="0">
                <a:latin typeface="Source Sans Pro"/>
              </a:rPr>
              <a:t>CMBS</a:t>
            </a:r>
          </a:p>
          <a:p>
            <a:pPr marL="171450" indent="-171450">
              <a:buFont typeface="Arial" panose="020B0604020202020204" pitchFamily="34" charset="0"/>
              <a:buChar char="•"/>
            </a:pPr>
            <a:r>
              <a:rPr lang="en-US" sz="1000" dirty="0" smtClean="0">
                <a:latin typeface="Source Sans Pro"/>
              </a:rPr>
              <a:t>CMOs</a:t>
            </a:r>
          </a:p>
          <a:p>
            <a:pPr marL="171450" indent="-171450">
              <a:buFont typeface="Arial" panose="020B0604020202020204" pitchFamily="34" charset="0"/>
              <a:buChar char="•"/>
            </a:pPr>
            <a:r>
              <a:rPr lang="en-US" sz="1000" dirty="0" smtClean="0">
                <a:latin typeface="Source Sans Pro"/>
              </a:rPr>
              <a:t>CRA Eligible Securities</a:t>
            </a:r>
            <a:endParaRPr lang="en-US" sz="1000" dirty="0">
              <a:latin typeface="Source Sans Pro"/>
            </a:endParaRPr>
          </a:p>
        </p:txBody>
      </p:sp>
      <p:sp>
        <p:nvSpPr>
          <p:cNvPr id="17" name="TextBox 16"/>
          <p:cNvSpPr txBox="1"/>
          <p:nvPr userDrawn="1"/>
        </p:nvSpPr>
        <p:spPr>
          <a:xfrm>
            <a:off x="2341788" y="4129562"/>
            <a:ext cx="1951462" cy="400110"/>
          </a:xfrm>
          <a:prstGeom prst="rect">
            <a:avLst/>
          </a:prstGeom>
          <a:noFill/>
        </p:spPr>
        <p:txBody>
          <a:bodyPr wrap="square" rtlCol="0">
            <a:spAutoFit/>
          </a:bodyPr>
          <a:lstStyle/>
          <a:p>
            <a:pPr marL="171450" indent="-171450">
              <a:buFont typeface="Arial" panose="020B0604020202020204" pitchFamily="34" charset="0"/>
              <a:buChar char="•"/>
            </a:pPr>
            <a:r>
              <a:rPr lang="en-US" sz="1000" dirty="0" smtClean="0">
                <a:latin typeface="Source Sans Pro"/>
              </a:rPr>
              <a:t>Specified Pools</a:t>
            </a:r>
          </a:p>
          <a:p>
            <a:pPr marL="171450" indent="-171450">
              <a:buFont typeface="Arial" panose="020B0604020202020204" pitchFamily="34" charset="0"/>
              <a:buChar char="•"/>
            </a:pPr>
            <a:r>
              <a:rPr lang="en-US" sz="1000" dirty="0" smtClean="0">
                <a:latin typeface="Source Sans Pro"/>
              </a:rPr>
              <a:t>TBA</a:t>
            </a:r>
            <a:endParaRPr lang="en-US" sz="1000" dirty="0">
              <a:latin typeface="Source Sans Pro"/>
            </a:endParaRPr>
          </a:p>
        </p:txBody>
      </p:sp>
      <p:sp>
        <p:nvSpPr>
          <p:cNvPr id="18" name="Pentagon 17"/>
          <p:cNvSpPr/>
          <p:nvPr userDrawn="1"/>
        </p:nvSpPr>
        <p:spPr>
          <a:xfrm>
            <a:off x="724848" y="4752692"/>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Municipal Bonds</a:t>
            </a:r>
            <a:endParaRPr lang="en-US" sz="1200" i="1" dirty="0">
              <a:latin typeface="Source Sans Pro"/>
            </a:endParaRPr>
          </a:p>
        </p:txBody>
      </p:sp>
      <p:sp>
        <p:nvSpPr>
          <p:cNvPr id="19" name="Pentagon 18"/>
          <p:cNvSpPr/>
          <p:nvPr userDrawn="1"/>
        </p:nvSpPr>
        <p:spPr>
          <a:xfrm>
            <a:off x="724848" y="5080552"/>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Structured Products</a:t>
            </a:r>
            <a:endParaRPr lang="en-US" sz="1200" i="1" dirty="0">
              <a:latin typeface="Source Sans Pro"/>
            </a:endParaRPr>
          </a:p>
        </p:txBody>
      </p:sp>
      <p:sp>
        <p:nvSpPr>
          <p:cNvPr id="20" name="Pentagon 19"/>
          <p:cNvSpPr/>
          <p:nvPr userDrawn="1"/>
        </p:nvSpPr>
        <p:spPr>
          <a:xfrm>
            <a:off x="5479729" y="2138359"/>
            <a:ext cx="2903041" cy="23887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bg2">
                    <a:lumMod val="25000"/>
                  </a:schemeClr>
                </a:solidFill>
                <a:latin typeface="Source Sans Pro"/>
              </a:rPr>
              <a:t>Share Repurchase Execution</a:t>
            </a:r>
            <a:endParaRPr lang="en-US" sz="1200" i="1" dirty="0">
              <a:solidFill>
                <a:schemeClr val="bg2">
                  <a:lumMod val="25000"/>
                </a:schemeClr>
              </a:solidFill>
              <a:latin typeface="Source Sans Pro"/>
            </a:endParaRPr>
          </a:p>
        </p:txBody>
      </p:sp>
      <p:sp>
        <p:nvSpPr>
          <p:cNvPr id="21" name="Pentagon 20"/>
          <p:cNvSpPr/>
          <p:nvPr userDrawn="1"/>
        </p:nvSpPr>
        <p:spPr>
          <a:xfrm>
            <a:off x="724848" y="5399475"/>
            <a:ext cx="2903041" cy="23887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latin typeface="Source Sans Pro"/>
              </a:rPr>
              <a:t>Loans</a:t>
            </a:r>
            <a:endParaRPr lang="en-US" sz="1200" i="1" dirty="0">
              <a:latin typeface="Source Sans Pro"/>
            </a:endParaRPr>
          </a:p>
        </p:txBody>
      </p:sp>
      <p:sp>
        <p:nvSpPr>
          <p:cNvPr id="22" name="Curved Right Arrow 21"/>
          <p:cNvSpPr/>
          <p:nvPr userDrawn="1"/>
        </p:nvSpPr>
        <p:spPr>
          <a:xfrm>
            <a:off x="5206527" y="2221627"/>
            <a:ext cx="278780" cy="467620"/>
          </a:xfrm>
          <a:prstGeom prst="curv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userDrawn="1"/>
        </p:nvSpPr>
        <p:spPr>
          <a:xfrm>
            <a:off x="5479729" y="2463739"/>
            <a:ext cx="2854710" cy="2836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Source Sans Pro"/>
            </a:endParaRPr>
          </a:p>
        </p:txBody>
      </p:sp>
      <p:sp>
        <p:nvSpPr>
          <p:cNvPr id="24" name="TextBox 23"/>
          <p:cNvSpPr txBox="1"/>
          <p:nvPr userDrawn="1"/>
        </p:nvSpPr>
        <p:spPr>
          <a:xfrm>
            <a:off x="5479729" y="2470417"/>
            <a:ext cx="2854710" cy="276999"/>
          </a:xfrm>
          <a:prstGeom prst="rect">
            <a:avLst/>
          </a:prstGeom>
          <a:noFill/>
        </p:spPr>
        <p:txBody>
          <a:bodyPr wrap="square" rtlCol="0">
            <a:spAutoFit/>
          </a:bodyPr>
          <a:lstStyle/>
          <a:p>
            <a:pPr algn="ctr"/>
            <a:r>
              <a:rPr lang="en-US" sz="1200" dirty="0" smtClean="0">
                <a:latin typeface="Source Sans Pro"/>
              </a:rPr>
              <a:t>Capabilities under </a:t>
            </a:r>
            <a:r>
              <a:rPr lang="en-US" sz="1200" b="1" dirty="0" smtClean="0">
                <a:latin typeface="Source Sans Pro"/>
              </a:rPr>
              <a:t>RULE 10b-18</a:t>
            </a:r>
            <a:endParaRPr lang="en-US" sz="1200" dirty="0">
              <a:latin typeface="Source Sans Pro"/>
            </a:endParaRPr>
          </a:p>
        </p:txBody>
      </p:sp>
      <p:sp>
        <p:nvSpPr>
          <p:cNvPr id="25" name="Rectangle 24"/>
          <p:cNvSpPr/>
          <p:nvPr userDrawn="1"/>
        </p:nvSpPr>
        <p:spPr bwMode="gray">
          <a:xfrm>
            <a:off x="5479729" y="4361303"/>
            <a:ext cx="1524000" cy="1270000"/>
          </a:xfrm>
          <a:prstGeom prst="rect">
            <a:avLst/>
          </a:prstGeom>
          <a:solidFill>
            <a:schemeClr val="tx2">
              <a:lumMod val="40000"/>
              <a:lumOff val="6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26" name="Rectangle 25"/>
          <p:cNvSpPr/>
          <p:nvPr userDrawn="1"/>
        </p:nvSpPr>
        <p:spPr bwMode="gray">
          <a:xfrm>
            <a:off x="5479729" y="3100827"/>
            <a:ext cx="1515829" cy="1270000"/>
          </a:xfrm>
          <a:prstGeom prst="rect">
            <a:avLst/>
          </a:prstGeom>
          <a:solidFill>
            <a:schemeClr val="accent1">
              <a:lumMod val="75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27" name="Rectangle 26"/>
          <p:cNvSpPr/>
          <p:nvPr userDrawn="1"/>
        </p:nvSpPr>
        <p:spPr>
          <a:xfrm>
            <a:off x="5497989" y="3292182"/>
            <a:ext cx="1487698" cy="861774"/>
          </a:xfrm>
          <a:prstGeom prst="rect">
            <a:avLst/>
          </a:prstGeom>
          <a:noFill/>
        </p:spPr>
        <p:txBody>
          <a:bodyPr wrap="square">
            <a:spAutoFit/>
          </a:bodyPr>
          <a:lstStyle/>
          <a:p>
            <a:pPr algn="ctr"/>
            <a:r>
              <a:rPr lang="ms-MY" sz="1000" dirty="0" smtClean="0">
                <a:solidFill>
                  <a:schemeClr val="bg1"/>
                </a:solidFill>
                <a:latin typeface="Source Sans Pro" pitchFamily="34" charset="0"/>
              </a:rPr>
              <a:t>Trading strategies that comply with the time, price, and volume restrictions of Rule 10b-18</a:t>
            </a:r>
            <a:endParaRPr lang="ms-MY" sz="1000" dirty="0">
              <a:solidFill>
                <a:schemeClr val="bg1"/>
              </a:solidFill>
              <a:latin typeface="Source Sans Pro" pitchFamily="34" charset="0"/>
            </a:endParaRPr>
          </a:p>
        </p:txBody>
      </p:sp>
      <p:sp>
        <p:nvSpPr>
          <p:cNvPr id="28" name="Rectangle 27"/>
          <p:cNvSpPr/>
          <p:nvPr userDrawn="1"/>
        </p:nvSpPr>
        <p:spPr bwMode="gray">
          <a:xfrm>
            <a:off x="6993858" y="3097782"/>
            <a:ext cx="1524000" cy="1270000"/>
          </a:xfrm>
          <a:prstGeom prst="rect">
            <a:avLst/>
          </a:prstGeom>
          <a:solidFill>
            <a:schemeClr val="tx2">
              <a:lumMod val="60000"/>
              <a:lumOff val="4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29" name="Rectangle 28"/>
          <p:cNvSpPr/>
          <p:nvPr userDrawn="1"/>
        </p:nvSpPr>
        <p:spPr bwMode="gray">
          <a:xfrm>
            <a:off x="6992578" y="4361303"/>
            <a:ext cx="1524000" cy="1270000"/>
          </a:xfrm>
          <a:prstGeom prst="rect">
            <a:avLst/>
          </a:prstGeom>
          <a:solidFill>
            <a:schemeClr val="accent1">
              <a:lumMod val="60000"/>
              <a:lumOff val="4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30" name="Rectangle 29"/>
          <p:cNvSpPr/>
          <p:nvPr userDrawn="1"/>
        </p:nvSpPr>
        <p:spPr>
          <a:xfrm>
            <a:off x="7004878" y="3524027"/>
            <a:ext cx="1487698" cy="400110"/>
          </a:xfrm>
          <a:prstGeom prst="rect">
            <a:avLst/>
          </a:prstGeom>
          <a:noFill/>
        </p:spPr>
        <p:txBody>
          <a:bodyPr wrap="square">
            <a:spAutoFit/>
          </a:bodyPr>
          <a:lstStyle/>
          <a:p>
            <a:pPr algn="ctr"/>
            <a:r>
              <a:rPr lang="ms-MY" sz="1000" dirty="0" smtClean="0">
                <a:solidFill>
                  <a:schemeClr val="bg1"/>
                </a:solidFill>
                <a:latin typeface="Source Sans Pro" pitchFamily="34" charset="0"/>
              </a:rPr>
              <a:t>Management of 10b5-1 trading plans</a:t>
            </a:r>
            <a:endParaRPr lang="ms-MY" sz="1000" dirty="0">
              <a:solidFill>
                <a:schemeClr val="bg1"/>
              </a:solidFill>
              <a:latin typeface="Source Sans Pro" pitchFamily="34" charset="0"/>
            </a:endParaRPr>
          </a:p>
        </p:txBody>
      </p:sp>
      <p:sp>
        <p:nvSpPr>
          <p:cNvPr id="31" name="Rectangle 30"/>
          <p:cNvSpPr/>
          <p:nvPr userDrawn="1"/>
        </p:nvSpPr>
        <p:spPr>
          <a:xfrm>
            <a:off x="5505520" y="4725297"/>
            <a:ext cx="1487698" cy="553998"/>
          </a:xfrm>
          <a:prstGeom prst="rect">
            <a:avLst/>
          </a:prstGeom>
          <a:noFill/>
        </p:spPr>
        <p:txBody>
          <a:bodyPr wrap="square">
            <a:spAutoFit/>
          </a:bodyPr>
          <a:lstStyle/>
          <a:p>
            <a:pPr algn="ctr"/>
            <a:r>
              <a:rPr lang="ms-MY" sz="1000" dirty="0" smtClean="0">
                <a:solidFill>
                  <a:schemeClr val="bg1"/>
                </a:solidFill>
                <a:latin typeface="Source Sans Pro" pitchFamily="34" charset="0"/>
              </a:rPr>
              <a:t>Strong track record of performance in attaining benchmarks</a:t>
            </a:r>
            <a:endParaRPr lang="ms-MY" sz="1000" dirty="0">
              <a:solidFill>
                <a:schemeClr val="bg1"/>
              </a:solidFill>
              <a:latin typeface="Source Sans Pro" pitchFamily="34" charset="0"/>
            </a:endParaRPr>
          </a:p>
        </p:txBody>
      </p:sp>
      <p:sp>
        <p:nvSpPr>
          <p:cNvPr id="32" name="Rectangle 31"/>
          <p:cNvSpPr/>
          <p:nvPr userDrawn="1"/>
        </p:nvSpPr>
        <p:spPr>
          <a:xfrm>
            <a:off x="7004878" y="4731776"/>
            <a:ext cx="1487698" cy="553998"/>
          </a:xfrm>
          <a:prstGeom prst="rect">
            <a:avLst/>
          </a:prstGeom>
          <a:noFill/>
        </p:spPr>
        <p:txBody>
          <a:bodyPr wrap="square">
            <a:spAutoFit/>
          </a:bodyPr>
          <a:lstStyle/>
          <a:p>
            <a:pPr algn="ctr"/>
            <a:r>
              <a:rPr lang="ms-MY" sz="1000" dirty="0" smtClean="0">
                <a:solidFill>
                  <a:schemeClr val="bg1"/>
                </a:solidFill>
                <a:latin typeface="Source Sans Pro" pitchFamily="34" charset="0"/>
              </a:rPr>
              <a:t>Interval updates and end-of-day reports provided</a:t>
            </a:r>
            <a:endParaRPr lang="ms-MY" sz="1000" dirty="0">
              <a:solidFill>
                <a:schemeClr val="bg1"/>
              </a:solidFill>
              <a:latin typeface="Source Sans Pro" pitchFamily="34" charset="0"/>
            </a:endParaRPr>
          </a:p>
        </p:txBody>
      </p:sp>
      <p:sp>
        <p:nvSpPr>
          <p:cNvPr id="33" name="Freeform 26"/>
          <p:cNvSpPr>
            <a:spLocks/>
          </p:cNvSpPr>
          <p:nvPr userDrawn="1"/>
        </p:nvSpPr>
        <p:spPr bwMode="auto">
          <a:xfrm>
            <a:off x="1053571" y="1430839"/>
            <a:ext cx="318877" cy="36745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26"/>
          <p:cNvSpPr>
            <a:spLocks/>
          </p:cNvSpPr>
          <p:nvPr userDrawn="1"/>
        </p:nvSpPr>
        <p:spPr bwMode="auto">
          <a:xfrm>
            <a:off x="5777490" y="1437950"/>
            <a:ext cx="318877" cy="36745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Pentagon 34"/>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37" name="TextBox 36"/>
          <p:cNvSpPr txBox="1"/>
          <p:nvPr userDrawn="1"/>
        </p:nvSpPr>
        <p:spPr>
          <a:xfrm>
            <a:off x="391438" y="44222"/>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Products &amp; Services</a:t>
            </a:r>
            <a:endParaRPr lang="en-US" sz="3600" b="0" dirty="0">
              <a:solidFill>
                <a:schemeClr val="bg1"/>
              </a:solidFill>
              <a:latin typeface="Source Sans Pro" pitchFamily="34" charset="0"/>
            </a:endParaRPr>
          </a:p>
        </p:txBody>
      </p:sp>
    </p:spTree>
    <p:extLst>
      <p:ext uri="{BB962C8B-B14F-4D97-AF65-F5344CB8AC3E}">
        <p14:creationId xmlns:p14="http://schemas.microsoft.com/office/powerpoint/2010/main" val="23844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xed-Income Distribution">
    <p:spTree>
      <p:nvGrpSpPr>
        <p:cNvPr id="1" name=""/>
        <p:cNvGrpSpPr/>
        <p:nvPr/>
      </p:nvGrpSpPr>
      <p:grpSpPr>
        <a:xfrm>
          <a:off x="0" y="0"/>
          <a:ext cx="0" cy="0"/>
          <a:chOff x="0" y="0"/>
          <a:chExt cx="0" cy="0"/>
        </a:xfrm>
      </p:grpSpPr>
      <p:sp>
        <p:nvSpPr>
          <p:cNvPr id="3" name="Subtitle 4"/>
          <p:cNvSpPr txBox="1">
            <a:spLocks/>
          </p:cNvSpPr>
          <p:nvPr userDrawn="1"/>
        </p:nvSpPr>
        <p:spPr>
          <a:xfrm>
            <a:off x="701040" y="942480"/>
            <a:ext cx="7963456" cy="406400"/>
          </a:xfrm>
          <a:prstGeom prst="rect">
            <a:avLst/>
          </a:prstGeom>
        </p:spPr>
        <p:txBody>
          <a:bodyPr vert="horz" lIns="109728" tIns="54864" rIns="109728" bIns="54864" rtlCol="0">
            <a:noAutofit/>
          </a:bodyPr>
          <a:lstStyle/>
          <a:p>
            <a:pPr marL="411480" marR="0" indent="-411480" algn="ctr" defTabSz="457200" rtl="0" eaLnBrk="1" fontAlgn="base" latinLnBrk="0" hangingPunct="1">
              <a:lnSpc>
                <a:spcPct val="100000"/>
              </a:lnSpc>
              <a:spcBef>
                <a:spcPct val="20000"/>
              </a:spcBef>
              <a:spcAft>
                <a:spcPct val="0"/>
              </a:spcAft>
              <a:buClrTx/>
              <a:buSzTx/>
              <a:buFontTx/>
              <a:buNone/>
              <a:tabLst/>
              <a:defRPr/>
            </a:pPr>
            <a:r>
              <a:rPr lang="ms-MY" sz="1200" b="1" dirty="0" smtClean="0">
                <a:solidFill>
                  <a:schemeClr val="bg2">
                    <a:lumMod val="50000"/>
                  </a:schemeClr>
                </a:solidFill>
                <a:latin typeface="Source Sans Pro Light" pitchFamily="34" charset="0"/>
              </a:rPr>
              <a:t>MBS</a:t>
            </a:r>
            <a:r>
              <a:rPr lang="ms-MY" sz="1200" dirty="0" smtClean="0">
                <a:solidFill>
                  <a:schemeClr val="bg2">
                    <a:lumMod val="50000"/>
                  </a:schemeClr>
                </a:solidFill>
                <a:latin typeface="Source Sans Pro Light" pitchFamily="34" charset="0"/>
              </a:rPr>
              <a:t> is an established broker-dealer that continues to grow.</a:t>
            </a:r>
            <a:endParaRPr lang="en-US" sz="1200" b="1" dirty="0" smtClean="0">
              <a:solidFill>
                <a:schemeClr val="bg2">
                  <a:lumMod val="50000"/>
                </a:schemeClr>
              </a:solidFill>
              <a:latin typeface="Source Sans Pro" pitchFamily="34" charset="0"/>
            </a:endParaRPr>
          </a:p>
          <a:p>
            <a:pPr marL="411480" indent="-411480" algn="ctr">
              <a:spcBef>
                <a:spcPct val="20000"/>
              </a:spcBef>
            </a:pPr>
            <a:r>
              <a:rPr lang="ms-MY" sz="1200" baseline="0" dirty="0" smtClean="0">
                <a:solidFill>
                  <a:schemeClr val="bg1">
                    <a:lumMod val="65000"/>
                  </a:schemeClr>
                </a:solidFill>
                <a:latin typeface="Source Sans Pro Light" pitchFamily="34" charset="0"/>
              </a:rPr>
              <a:t>.</a:t>
            </a:r>
            <a:r>
              <a:rPr lang="ms-MY" sz="1200" dirty="0" smtClean="0">
                <a:solidFill>
                  <a:schemeClr val="bg1">
                    <a:lumMod val="65000"/>
                  </a:schemeClr>
                </a:solidFill>
                <a:latin typeface="Source Sans Pro Light" pitchFamily="34" charset="0"/>
              </a:rPr>
              <a:t> </a:t>
            </a:r>
            <a:endParaRPr lang="en-US" sz="1200" b="1" dirty="0">
              <a:solidFill>
                <a:schemeClr val="bg1">
                  <a:lumMod val="65000"/>
                </a:schemeClr>
              </a:solidFill>
              <a:latin typeface="Source Sans Pro" pitchFamily="34" charset="0"/>
            </a:endParaRPr>
          </a:p>
        </p:txBody>
      </p:sp>
      <p:sp>
        <p:nvSpPr>
          <p:cNvPr id="5" name="Freeform 229"/>
          <p:cNvSpPr>
            <a:spLocks noChangeAspect="1"/>
          </p:cNvSpPr>
          <p:nvPr userDrawn="1"/>
        </p:nvSpPr>
        <p:spPr bwMode="gray">
          <a:xfrm>
            <a:off x="2004443" y="2783468"/>
            <a:ext cx="5904" cy="6447"/>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6" name="Freeform 232"/>
          <p:cNvSpPr>
            <a:spLocks noChangeAspect="1"/>
          </p:cNvSpPr>
          <p:nvPr userDrawn="1"/>
        </p:nvSpPr>
        <p:spPr bwMode="gray">
          <a:xfrm>
            <a:off x="2005919" y="2778633"/>
            <a:ext cx="13285" cy="4836"/>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7" name="Freeform 278"/>
          <p:cNvSpPr>
            <a:spLocks noChangeAspect="1"/>
          </p:cNvSpPr>
          <p:nvPr userDrawn="1"/>
        </p:nvSpPr>
        <p:spPr bwMode="gray">
          <a:xfrm>
            <a:off x="4193407" y="2569836"/>
            <a:ext cx="9912" cy="16235"/>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solidFill>
            <a:schemeClr val="accent1">
              <a:lumMod val="60000"/>
              <a:lumOff val="40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8" name="Freeform 279"/>
          <p:cNvSpPr>
            <a:spLocks noChangeAspect="1"/>
          </p:cNvSpPr>
          <p:nvPr userDrawn="1"/>
        </p:nvSpPr>
        <p:spPr bwMode="gray">
          <a:xfrm>
            <a:off x="4193407" y="2569836"/>
            <a:ext cx="9912" cy="16235"/>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solidFill>
            <a:schemeClr val="accent1">
              <a:lumMod val="60000"/>
              <a:lumOff val="40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9" name="Freeform 280"/>
          <p:cNvSpPr>
            <a:spLocks noChangeAspect="1"/>
          </p:cNvSpPr>
          <p:nvPr userDrawn="1"/>
        </p:nvSpPr>
        <p:spPr bwMode="gray">
          <a:xfrm>
            <a:off x="3643291" y="3046077"/>
            <a:ext cx="4956" cy="5412"/>
          </a:xfrm>
          <a:custGeom>
            <a:avLst/>
            <a:gdLst/>
            <a:ahLst/>
            <a:cxnLst>
              <a:cxn ang="0">
                <a:pos x="0" y="3"/>
              </a:cxn>
              <a:cxn ang="0">
                <a:pos x="0" y="0"/>
              </a:cxn>
              <a:cxn ang="0">
                <a:pos x="0" y="3"/>
              </a:cxn>
            </a:cxnLst>
            <a:rect l="0" t="0" r="r" b="b"/>
            <a:pathLst>
              <a:path h="3">
                <a:moveTo>
                  <a:pt x="0" y="3"/>
                </a:moveTo>
                <a:lnTo>
                  <a:pt x="0" y="0"/>
                </a:lnTo>
                <a:lnTo>
                  <a:pt x="0" y="3"/>
                </a:lnTo>
                <a:close/>
              </a:path>
            </a:pathLst>
          </a:custGeom>
          <a:solidFill>
            <a:schemeClr val="accent1">
              <a:lumMod val="60000"/>
              <a:lumOff val="40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0" name="Freeform 281"/>
          <p:cNvSpPr>
            <a:spLocks noChangeAspect="1"/>
          </p:cNvSpPr>
          <p:nvPr userDrawn="1"/>
        </p:nvSpPr>
        <p:spPr bwMode="gray">
          <a:xfrm>
            <a:off x="3638335" y="3035253"/>
            <a:ext cx="4956" cy="5412"/>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solidFill>
            <a:schemeClr val="accent1">
              <a:lumMod val="60000"/>
              <a:lumOff val="40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1" name="Freeform 282"/>
          <p:cNvSpPr>
            <a:spLocks noChangeAspect="1"/>
          </p:cNvSpPr>
          <p:nvPr userDrawn="1"/>
        </p:nvSpPr>
        <p:spPr bwMode="gray">
          <a:xfrm>
            <a:off x="1056258" y="2169361"/>
            <a:ext cx="3137149" cy="183460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lumMod val="60000"/>
              <a:lumOff val="40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2" name="Freeform 313"/>
          <p:cNvSpPr>
            <a:spLocks noChangeAspect="1"/>
          </p:cNvSpPr>
          <p:nvPr userDrawn="1"/>
        </p:nvSpPr>
        <p:spPr bwMode="gray">
          <a:xfrm rot="21085610">
            <a:off x="1452387" y="3595835"/>
            <a:ext cx="11809" cy="6447"/>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3" name="Freeform 314"/>
          <p:cNvSpPr>
            <a:spLocks noChangeAspect="1"/>
          </p:cNvSpPr>
          <p:nvPr userDrawn="1"/>
        </p:nvSpPr>
        <p:spPr bwMode="gray">
          <a:xfrm rot="21085610">
            <a:off x="1471576" y="3597447"/>
            <a:ext cx="1477" cy="16118"/>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4" name="Freeform 315"/>
          <p:cNvSpPr>
            <a:spLocks noChangeAspect="1"/>
          </p:cNvSpPr>
          <p:nvPr userDrawn="1"/>
        </p:nvSpPr>
        <p:spPr bwMode="gray">
          <a:xfrm rot="21085610">
            <a:off x="1471576" y="3634519"/>
            <a:ext cx="2952" cy="1612"/>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5" name="Freeform 316"/>
          <p:cNvSpPr>
            <a:spLocks noChangeAspect="1"/>
          </p:cNvSpPr>
          <p:nvPr userDrawn="1"/>
        </p:nvSpPr>
        <p:spPr bwMode="gray">
          <a:xfrm rot="21085610">
            <a:off x="1464196" y="3632907"/>
            <a:ext cx="5904" cy="19342"/>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6" name="Freeform 317"/>
          <p:cNvSpPr>
            <a:spLocks noChangeAspect="1"/>
          </p:cNvSpPr>
          <p:nvPr userDrawn="1"/>
        </p:nvSpPr>
        <p:spPr bwMode="gray">
          <a:xfrm rot="21085610">
            <a:off x="1471576" y="3655473"/>
            <a:ext cx="1477" cy="9671"/>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7" name="Freeform 318"/>
          <p:cNvSpPr>
            <a:spLocks noChangeAspect="1"/>
          </p:cNvSpPr>
          <p:nvPr userDrawn="1"/>
        </p:nvSpPr>
        <p:spPr bwMode="gray">
          <a:xfrm rot="21085610">
            <a:off x="1484861" y="3628071"/>
            <a:ext cx="1477" cy="12895"/>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8" name="Freeform 319"/>
          <p:cNvSpPr>
            <a:spLocks noChangeAspect="1"/>
          </p:cNvSpPr>
          <p:nvPr userDrawn="1"/>
        </p:nvSpPr>
        <p:spPr bwMode="gray">
          <a:xfrm rot="21085610">
            <a:off x="1492241" y="3639355"/>
            <a:ext cx="4429" cy="14507"/>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19" name="Freeform 320"/>
          <p:cNvSpPr>
            <a:spLocks noChangeAspect="1"/>
          </p:cNvSpPr>
          <p:nvPr userDrawn="1"/>
        </p:nvSpPr>
        <p:spPr bwMode="gray">
          <a:xfrm rot="21085610">
            <a:off x="1505527" y="3650637"/>
            <a:ext cx="2952" cy="3224"/>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0" name="Freeform 321"/>
          <p:cNvSpPr>
            <a:spLocks noChangeAspect="1"/>
          </p:cNvSpPr>
          <p:nvPr userDrawn="1"/>
        </p:nvSpPr>
        <p:spPr bwMode="gray">
          <a:xfrm rot="21085610">
            <a:off x="1499622" y="3665144"/>
            <a:ext cx="4429" cy="16118"/>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1" name="Freeform 322"/>
          <p:cNvSpPr>
            <a:spLocks noChangeAspect="1"/>
          </p:cNvSpPr>
          <p:nvPr userDrawn="1"/>
        </p:nvSpPr>
        <p:spPr bwMode="gray">
          <a:xfrm rot="21085610">
            <a:off x="1512906" y="3679650"/>
            <a:ext cx="4429" cy="14507"/>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2" name="Freeform 323"/>
          <p:cNvSpPr>
            <a:spLocks noChangeAspect="1"/>
          </p:cNvSpPr>
          <p:nvPr userDrawn="1"/>
        </p:nvSpPr>
        <p:spPr bwMode="gray">
          <a:xfrm rot="21085610">
            <a:off x="1524715" y="3689321"/>
            <a:ext cx="4429" cy="1612"/>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3" name="Freeform 324"/>
          <p:cNvSpPr>
            <a:spLocks noChangeAspect="1"/>
          </p:cNvSpPr>
          <p:nvPr userDrawn="1"/>
        </p:nvSpPr>
        <p:spPr bwMode="gray">
          <a:xfrm rot="21085610">
            <a:off x="1535048" y="3695769"/>
            <a:ext cx="8857" cy="6447"/>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4" name="Freeform 325"/>
          <p:cNvSpPr>
            <a:spLocks noChangeAspect="1"/>
          </p:cNvSpPr>
          <p:nvPr userDrawn="1"/>
        </p:nvSpPr>
        <p:spPr bwMode="gray">
          <a:xfrm rot="21085610">
            <a:off x="1523240" y="3713499"/>
            <a:ext cx="5904" cy="9671"/>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5" name="Freeform 326"/>
          <p:cNvSpPr>
            <a:spLocks noChangeAspect="1"/>
          </p:cNvSpPr>
          <p:nvPr userDrawn="1"/>
        </p:nvSpPr>
        <p:spPr bwMode="gray">
          <a:xfrm rot="21085610">
            <a:off x="1470100" y="3653861"/>
            <a:ext cx="2952" cy="4836"/>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6" name="Freeform 327"/>
          <p:cNvSpPr>
            <a:spLocks noChangeAspect="1"/>
          </p:cNvSpPr>
          <p:nvPr userDrawn="1"/>
        </p:nvSpPr>
        <p:spPr bwMode="gray">
          <a:xfrm rot="21085610">
            <a:off x="1440579" y="3637742"/>
            <a:ext cx="1477" cy="6447"/>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7" name="Freeform 328"/>
          <p:cNvSpPr>
            <a:spLocks noChangeAspect="1"/>
          </p:cNvSpPr>
          <p:nvPr userDrawn="1"/>
        </p:nvSpPr>
        <p:spPr bwMode="gray">
          <a:xfrm rot="21085610">
            <a:off x="1437627" y="3645802"/>
            <a:ext cx="2952" cy="3224"/>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8" name="Freeform 329"/>
          <p:cNvSpPr>
            <a:spLocks noChangeAspect="1"/>
          </p:cNvSpPr>
          <p:nvPr userDrawn="1"/>
        </p:nvSpPr>
        <p:spPr bwMode="gray">
          <a:xfrm rot="21085610">
            <a:off x="1428770" y="3649026"/>
            <a:ext cx="5904" cy="6447"/>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29" name="Freeform 331"/>
          <p:cNvSpPr>
            <a:spLocks noChangeAspect="1"/>
          </p:cNvSpPr>
          <p:nvPr userDrawn="1"/>
        </p:nvSpPr>
        <p:spPr bwMode="gray">
          <a:xfrm rot="20552049">
            <a:off x="1529144" y="3729618"/>
            <a:ext cx="35426" cy="53191"/>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30" name="Freeform 332"/>
          <p:cNvSpPr>
            <a:spLocks noChangeAspect="1"/>
          </p:cNvSpPr>
          <p:nvPr userDrawn="1"/>
        </p:nvSpPr>
        <p:spPr bwMode="gray">
          <a:xfrm rot="20552049">
            <a:off x="1635422" y="3761855"/>
            <a:ext cx="1477" cy="1612"/>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31" name="Freeform 333"/>
          <p:cNvSpPr>
            <a:spLocks noChangeAspect="1"/>
          </p:cNvSpPr>
          <p:nvPr userDrawn="1"/>
        </p:nvSpPr>
        <p:spPr bwMode="gray">
          <a:xfrm rot="20552049">
            <a:off x="1656087" y="3805374"/>
            <a:ext cx="2952" cy="1128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32" name="Freeform 334"/>
          <p:cNvSpPr>
            <a:spLocks noChangeAspect="1"/>
          </p:cNvSpPr>
          <p:nvPr userDrawn="1"/>
        </p:nvSpPr>
        <p:spPr bwMode="gray">
          <a:xfrm rot="20552049">
            <a:off x="1678228" y="3884354"/>
            <a:ext cx="2952" cy="4836"/>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33" name="Freeform 335"/>
          <p:cNvSpPr>
            <a:spLocks noChangeAspect="1"/>
          </p:cNvSpPr>
          <p:nvPr userDrawn="1"/>
        </p:nvSpPr>
        <p:spPr bwMode="gray">
          <a:xfrm rot="20552049">
            <a:off x="1672324" y="3898860"/>
            <a:ext cx="8857" cy="16118"/>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34" name="Freeform 336"/>
          <p:cNvSpPr>
            <a:spLocks noChangeAspect="1"/>
          </p:cNvSpPr>
          <p:nvPr userDrawn="1"/>
        </p:nvSpPr>
        <p:spPr bwMode="gray">
          <a:xfrm rot="20552049">
            <a:off x="1511431" y="3736065"/>
            <a:ext cx="1477" cy="3224"/>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grpSp>
        <p:nvGrpSpPr>
          <p:cNvPr id="35" name="Group 337"/>
          <p:cNvGrpSpPr>
            <a:grpSpLocks noChangeAspect="1"/>
          </p:cNvGrpSpPr>
          <p:nvPr userDrawn="1"/>
        </p:nvGrpSpPr>
        <p:grpSpPr bwMode="gray">
          <a:xfrm>
            <a:off x="1504312" y="3739295"/>
            <a:ext cx="26572" cy="45131"/>
            <a:chOff x="1694" y="2257"/>
            <a:chExt cx="18" cy="28"/>
          </a:xfrm>
          <a:solidFill>
            <a:schemeClr val="bg1">
              <a:lumMod val="75000"/>
            </a:schemeClr>
          </a:solidFill>
        </p:grpSpPr>
        <p:sp>
          <p:nvSpPr>
            <p:cNvPr id="36"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sz="2160" dirty="0"/>
            </a:p>
          </p:txBody>
        </p:sp>
        <p:sp>
          <p:nvSpPr>
            <p:cNvPr id="37"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sz="2160" dirty="0"/>
            </a:p>
          </p:txBody>
        </p:sp>
      </p:grpSp>
      <p:sp>
        <p:nvSpPr>
          <p:cNvPr id="38" name="Freeform 340"/>
          <p:cNvSpPr>
            <a:spLocks noChangeAspect="1"/>
          </p:cNvSpPr>
          <p:nvPr userDrawn="1"/>
        </p:nvSpPr>
        <p:spPr bwMode="gray">
          <a:xfrm rot="20552049">
            <a:off x="1576379" y="3748960"/>
            <a:ext cx="14761" cy="12895"/>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39" name="Freeform 341"/>
          <p:cNvSpPr>
            <a:spLocks noChangeAspect="1"/>
          </p:cNvSpPr>
          <p:nvPr userDrawn="1"/>
        </p:nvSpPr>
        <p:spPr bwMode="gray">
          <a:xfrm rot="20552049">
            <a:off x="1666419" y="3842447"/>
            <a:ext cx="0" cy="4836"/>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0" name="Freeform 342"/>
          <p:cNvSpPr>
            <a:spLocks noChangeAspect="1"/>
          </p:cNvSpPr>
          <p:nvPr userDrawn="1"/>
        </p:nvSpPr>
        <p:spPr bwMode="gray">
          <a:xfrm rot="20552049">
            <a:off x="1641326" y="3774749"/>
            <a:ext cx="4429" cy="1128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1" name="Freeform 343"/>
          <p:cNvSpPr>
            <a:spLocks noChangeAspect="1"/>
          </p:cNvSpPr>
          <p:nvPr userDrawn="1"/>
        </p:nvSpPr>
        <p:spPr bwMode="gray">
          <a:xfrm rot="20552049">
            <a:off x="1598519" y="3745736"/>
            <a:ext cx="0" cy="1612"/>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2" name="Freeform 344"/>
          <p:cNvSpPr>
            <a:spLocks noChangeAspect="1"/>
          </p:cNvSpPr>
          <p:nvPr userDrawn="1"/>
        </p:nvSpPr>
        <p:spPr bwMode="gray">
          <a:xfrm rot="20552049">
            <a:off x="1601472" y="3758631"/>
            <a:ext cx="1477" cy="3224"/>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3" name="Freeform 345"/>
          <p:cNvSpPr>
            <a:spLocks noChangeAspect="1"/>
          </p:cNvSpPr>
          <p:nvPr userDrawn="1"/>
        </p:nvSpPr>
        <p:spPr bwMode="gray">
          <a:xfrm rot="20552049">
            <a:off x="1648706" y="3792479"/>
            <a:ext cx="2952" cy="8060"/>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4" name="Freeform 346"/>
          <p:cNvSpPr>
            <a:spLocks noChangeAspect="1"/>
          </p:cNvSpPr>
          <p:nvPr userDrawn="1"/>
        </p:nvSpPr>
        <p:spPr bwMode="gray">
          <a:xfrm rot="20552049">
            <a:off x="1666419" y="3868236"/>
            <a:ext cx="1477" cy="4836"/>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5" name="Freeform 348"/>
          <p:cNvSpPr>
            <a:spLocks noChangeAspect="1"/>
          </p:cNvSpPr>
          <p:nvPr userDrawn="1"/>
        </p:nvSpPr>
        <p:spPr bwMode="gray">
          <a:xfrm rot="20552049">
            <a:off x="1400724" y="3732841"/>
            <a:ext cx="4429" cy="9671"/>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6" name="Freeform 349"/>
          <p:cNvSpPr>
            <a:spLocks noChangeAspect="1"/>
          </p:cNvSpPr>
          <p:nvPr userDrawn="1"/>
        </p:nvSpPr>
        <p:spPr bwMode="gray">
          <a:xfrm rot="20552049">
            <a:off x="1440579" y="3700605"/>
            <a:ext cx="10333" cy="14507"/>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7" name="Freeform 350"/>
          <p:cNvSpPr>
            <a:spLocks noChangeAspect="1"/>
          </p:cNvSpPr>
          <p:nvPr userDrawn="1"/>
        </p:nvSpPr>
        <p:spPr bwMode="gray">
          <a:xfrm rot="20552049">
            <a:off x="1625089" y="3758631"/>
            <a:ext cx="0" cy="4836"/>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8" name="Freeform 351"/>
          <p:cNvSpPr>
            <a:spLocks noChangeAspect="1"/>
          </p:cNvSpPr>
          <p:nvPr userDrawn="1"/>
        </p:nvSpPr>
        <p:spPr bwMode="gray">
          <a:xfrm rot="20552049">
            <a:off x="1663467" y="3826328"/>
            <a:ext cx="1477" cy="6447"/>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n-US" sz="2160" dirty="0"/>
          </a:p>
        </p:txBody>
      </p:sp>
      <p:sp>
        <p:nvSpPr>
          <p:cNvPr id="49" name="Rectangle 48"/>
          <p:cNvSpPr/>
          <p:nvPr userDrawn="1"/>
        </p:nvSpPr>
        <p:spPr>
          <a:xfrm>
            <a:off x="237597" y="4500648"/>
            <a:ext cx="4257409" cy="1200329"/>
          </a:xfrm>
          <a:prstGeom prst="rect">
            <a:avLst/>
          </a:prstGeom>
        </p:spPr>
        <p:txBody>
          <a:bodyPr wrap="square">
            <a:spAutoFit/>
          </a:bodyPr>
          <a:lstStyle/>
          <a:p>
            <a:r>
              <a:rPr lang="ms-MY" sz="1200" dirty="0" smtClean="0">
                <a:solidFill>
                  <a:schemeClr val="bg2">
                    <a:lumMod val="50000"/>
                  </a:schemeClr>
                </a:solidFill>
                <a:latin typeface="Source Sans Pro Light" pitchFamily="34" charset="0"/>
              </a:rPr>
              <a:t>More than 100 sales and trading professionals specializing in fixed-income securities covering local</a:t>
            </a:r>
            <a:r>
              <a:rPr lang="ms-MY" sz="1200" b="1" dirty="0" smtClean="0">
                <a:solidFill>
                  <a:schemeClr val="bg2">
                    <a:lumMod val="50000"/>
                  </a:schemeClr>
                </a:solidFill>
                <a:latin typeface="Source Sans Pro Light" pitchFamily="34" charset="0"/>
              </a:rPr>
              <a:t> municipalities, state treasuries, public </a:t>
            </a:r>
            <a:r>
              <a:rPr lang="ms-MY" sz="1200" dirty="0" smtClean="0">
                <a:solidFill>
                  <a:schemeClr val="bg2">
                    <a:lumMod val="50000"/>
                  </a:schemeClr>
                </a:solidFill>
                <a:latin typeface="Source Sans Pro Light" pitchFamily="34" charset="0"/>
              </a:rPr>
              <a:t>and</a:t>
            </a:r>
            <a:r>
              <a:rPr lang="ms-MY" sz="1200" b="1" dirty="0" smtClean="0">
                <a:solidFill>
                  <a:schemeClr val="bg2">
                    <a:lumMod val="50000"/>
                  </a:schemeClr>
                </a:solidFill>
                <a:latin typeface="Source Sans Pro Light" pitchFamily="34" charset="0"/>
              </a:rPr>
              <a:t> private retirement systems, foundations </a:t>
            </a:r>
            <a:r>
              <a:rPr lang="ms-MY" sz="1200" dirty="0" smtClean="0">
                <a:solidFill>
                  <a:schemeClr val="bg2">
                    <a:lumMod val="50000"/>
                  </a:schemeClr>
                </a:solidFill>
                <a:latin typeface="Source Sans Pro Light" pitchFamily="34" charset="0"/>
              </a:rPr>
              <a:t>and</a:t>
            </a:r>
            <a:r>
              <a:rPr lang="ms-MY" sz="1200" b="1" dirty="0" smtClean="0">
                <a:solidFill>
                  <a:schemeClr val="bg2">
                    <a:lumMod val="50000"/>
                  </a:schemeClr>
                </a:solidFill>
                <a:latin typeface="Source Sans Pro Light" pitchFamily="34" charset="0"/>
              </a:rPr>
              <a:t> non-profits, investment managers, mutual funds, insurance companies, banks </a:t>
            </a:r>
            <a:r>
              <a:rPr lang="ms-MY" sz="1200" dirty="0" smtClean="0">
                <a:solidFill>
                  <a:schemeClr val="bg2">
                    <a:lumMod val="50000"/>
                  </a:schemeClr>
                </a:solidFill>
                <a:latin typeface="Source Sans Pro Light" pitchFamily="34" charset="0"/>
              </a:rPr>
              <a:t>and </a:t>
            </a:r>
            <a:r>
              <a:rPr lang="ms-MY" sz="1200" b="1" dirty="0" smtClean="0">
                <a:solidFill>
                  <a:schemeClr val="bg2">
                    <a:lumMod val="50000"/>
                  </a:schemeClr>
                </a:solidFill>
                <a:latin typeface="Source Sans Pro Light" pitchFamily="34" charset="0"/>
              </a:rPr>
              <a:t>credit unions.</a:t>
            </a:r>
            <a:endParaRPr lang="ms-MY" sz="1200" dirty="0">
              <a:solidFill>
                <a:schemeClr val="bg2">
                  <a:lumMod val="50000"/>
                </a:schemeClr>
              </a:solidFill>
              <a:latin typeface="Source Sans Pro Light" pitchFamily="34" charset="0"/>
            </a:endParaRPr>
          </a:p>
        </p:txBody>
      </p:sp>
      <p:sp>
        <p:nvSpPr>
          <p:cNvPr id="50" name="Rectangle 49"/>
          <p:cNvSpPr/>
          <p:nvPr userDrawn="1"/>
        </p:nvSpPr>
        <p:spPr>
          <a:xfrm>
            <a:off x="5193116" y="1222864"/>
            <a:ext cx="3200400" cy="387798"/>
          </a:xfrm>
          <a:prstGeom prst="rect">
            <a:avLst/>
          </a:prstGeom>
          <a:noFill/>
        </p:spPr>
        <p:txBody>
          <a:bodyPr wrap="square">
            <a:spAutoFit/>
          </a:bodyPr>
          <a:lstStyle/>
          <a:p>
            <a:r>
              <a:rPr lang="ms-MY" sz="1920" dirty="0" smtClean="0">
                <a:solidFill>
                  <a:schemeClr val="bg2">
                    <a:lumMod val="50000"/>
                  </a:schemeClr>
                </a:solidFill>
                <a:latin typeface="Source Sans Pro" pitchFamily="34" charset="0"/>
              </a:rPr>
              <a:t>Volume continues to grow </a:t>
            </a:r>
            <a:endParaRPr lang="ms-MY" sz="1920" dirty="0">
              <a:solidFill>
                <a:schemeClr val="bg2">
                  <a:lumMod val="50000"/>
                </a:schemeClr>
              </a:solidFill>
              <a:latin typeface="Source Sans Pro" pitchFamily="34" charset="0"/>
            </a:endParaRPr>
          </a:p>
        </p:txBody>
      </p:sp>
      <p:sp>
        <p:nvSpPr>
          <p:cNvPr id="51" name="Rectangle 50"/>
          <p:cNvSpPr/>
          <p:nvPr userDrawn="1"/>
        </p:nvSpPr>
        <p:spPr>
          <a:xfrm>
            <a:off x="4690196" y="3600208"/>
            <a:ext cx="4206240" cy="387798"/>
          </a:xfrm>
          <a:prstGeom prst="rect">
            <a:avLst/>
          </a:prstGeom>
          <a:noFill/>
        </p:spPr>
        <p:txBody>
          <a:bodyPr wrap="square">
            <a:spAutoFit/>
          </a:bodyPr>
          <a:lstStyle/>
          <a:p>
            <a:pPr algn="ctr"/>
            <a:r>
              <a:rPr lang="ms-MY" sz="1920" dirty="0" smtClean="0">
                <a:solidFill>
                  <a:schemeClr val="bg2">
                    <a:lumMod val="50000"/>
                  </a:schemeClr>
                </a:solidFill>
                <a:latin typeface="Source Sans Pro" pitchFamily="34" charset="0"/>
              </a:rPr>
              <a:t>Cutomer</a:t>
            </a:r>
            <a:r>
              <a:rPr lang="ms-MY" sz="1920" dirty="0" smtClean="0">
                <a:solidFill>
                  <a:schemeClr val="tx1">
                    <a:lumMod val="50000"/>
                    <a:lumOff val="50000"/>
                  </a:schemeClr>
                </a:solidFill>
                <a:latin typeface="Source Sans Pro" pitchFamily="34" charset="0"/>
              </a:rPr>
              <a:t> Assets Under Adminstration</a:t>
            </a:r>
            <a:endParaRPr lang="ms-MY" sz="1920" dirty="0">
              <a:solidFill>
                <a:schemeClr val="tx1">
                  <a:lumMod val="50000"/>
                  <a:lumOff val="50000"/>
                </a:schemeClr>
              </a:solidFill>
              <a:latin typeface="Source Sans Pro" pitchFamily="34" charset="0"/>
            </a:endParaRPr>
          </a:p>
        </p:txBody>
      </p:sp>
      <p:sp>
        <p:nvSpPr>
          <p:cNvPr id="52" name="TextBox 51"/>
          <p:cNvSpPr txBox="1"/>
          <p:nvPr userDrawn="1"/>
        </p:nvSpPr>
        <p:spPr>
          <a:xfrm>
            <a:off x="3997264" y="3072720"/>
            <a:ext cx="770021" cy="230832"/>
          </a:xfrm>
          <a:prstGeom prst="rect">
            <a:avLst/>
          </a:prstGeom>
          <a:noFill/>
        </p:spPr>
        <p:txBody>
          <a:bodyPr wrap="square" rtlCol="0">
            <a:spAutoFit/>
          </a:bodyPr>
          <a:lstStyle/>
          <a:p>
            <a:pPr algn="ctr"/>
            <a:r>
              <a:rPr lang="en-US" sz="900" dirty="0" smtClean="0">
                <a:latin typeface="Source Sans Pro"/>
              </a:rPr>
              <a:t>New York</a:t>
            </a:r>
            <a:endParaRPr lang="en-US" sz="900" dirty="0">
              <a:latin typeface="Source Sans Pro"/>
            </a:endParaRPr>
          </a:p>
        </p:txBody>
      </p:sp>
      <p:sp>
        <p:nvSpPr>
          <p:cNvPr id="53" name="TextBox 52"/>
          <p:cNvSpPr txBox="1"/>
          <p:nvPr userDrawn="1"/>
        </p:nvSpPr>
        <p:spPr>
          <a:xfrm>
            <a:off x="262483" y="3118190"/>
            <a:ext cx="770021" cy="230832"/>
          </a:xfrm>
          <a:prstGeom prst="rect">
            <a:avLst/>
          </a:prstGeom>
          <a:noFill/>
        </p:spPr>
        <p:txBody>
          <a:bodyPr wrap="square" rtlCol="0">
            <a:spAutoFit/>
          </a:bodyPr>
          <a:lstStyle/>
          <a:p>
            <a:pPr algn="ctr"/>
            <a:r>
              <a:rPr lang="en-US" sz="900" dirty="0" smtClean="0">
                <a:latin typeface="Source Sans Pro"/>
              </a:rPr>
              <a:t>California</a:t>
            </a:r>
            <a:endParaRPr lang="en-US" sz="900" dirty="0">
              <a:latin typeface="Source Sans Pro"/>
            </a:endParaRPr>
          </a:p>
        </p:txBody>
      </p:sp>
      <p:sp>
        <p:nvSpPr>
          <p:cNvPr id="54" name="TextBox 53"/>
          <p:cNvSpPr txBox="1"/>
          <p:nvPr userDrawn="1"/>
        </p:nvSpPr>
        <p:spPr>
          <a:xfrm>
            <a:off x="3961555" y="2919837"/>
            <a:ext cx="937662" cy="230832"/>
          </a:xfrm>
          <a:prstGeom prst="rect">
            <a:avLst/>
          </a:prstGeom>
          <a:noFill/>
        </p:spPr>
        <p:txBody>
          <a:bodyPr wrap="square" rtlCol="0">
            <a:spAutoFit/>
          </a:bodyPr>
          <a:lstStyle/>
          <a:p>
            <a:pPr algn="ctr"/>
            <a:r>
              <a:rPr lang="en-US" sz="900" dirty="0" smtClean="0">
                <a:latin typeface="Source Sans Pro"/>
              </a:rPr>
              <a:t>Connecticut</a:t>
            </a:r>
            <a:endParaRPr lang="en-US" sz="900" dirty="0">
              <a:latin typeface="Source Sans Pro"/>
            </a:endParaRPr>
          </a:p>
        </p:txBody>
      </p:sp>
      <p:sp>
        <p:nvSpPr>
          <p:cNvPr id="55" name="TextBox 54"/>
          <p:cNvSpPr txBox="1"/>
          <p:nvPr userDrawn="1"/>
        </p:nvSpPr>
        <p:spPr>
          <a:xfrm>
            <a:off x="3557344" y="3727142"/>
            <a:ext cx="937662" cy="230832"/>
          </a:xfrm>
          <a:prstGeom prst="rect">
            <a:avLst/>
          </a:prstGeom>
          <a:noFill/>
        </p:spPr>
        <p:txBody>
          <a:bodyPr wrap="square" rtlCol="0">
            <a:spAutoFit/>
          </a:bodyPr>
          <a:lstStyle/>
          <a:p>
            <a:pPr algn="ctr"/>
            <a:r>
              <a:rPr lang="en-US" sz="900" dirty="0" smtClean="0">
                <a:latin typeface="Source Sans Pro"/>
              </a:rPr>
              <a:t>Florida</a:t>
            </a:r>
            <a:endParaRPr lang="en-US" sz="900" dirty="0">
              <a:latin typeface="Source Sans Pro"/>
            </a:endParaRPr>
          </a:p>
        </p:txBody>
      </p:sp>
      <p:sp>
        <p:nvSpPr>
          <p:cNvPr id="56" name="TextBox 55"/>
          <p:cNvSpPr txBox="1"/>
          <p:nvPr userDrawn="1"/>
        </p:nvSpPr>
        <p:spPr>
          <a:xfrm>
            <a:off x="2875851" y="4264791"/>
            <a:ext cx="937662" cy="230832"/>
          </a:xfrm>
          <a:prstGeom prst="rect">
            <a:avLst/>
          </a:prstGeom>
          <a:noFill/>
        </p:spPr>
        <p:txBody>
          <a:bodyPr wrap="square" rtlCol="0">
            <a:spAutoFit/>
          </a:bodyPr>
          <a:lstStyle/>
          <a:p>
            <a:pPr algn="ctr"/>
            <a:r>
              <a:rPr lang="en-US" sz="900" dirty="0" smtClean="0">
                <a:latin typeface="Source Sans Pro"/>
              </a:rPr>
              <a:t>Georgia</a:t>
            </a:r>
            <a:endParaRPr lang="en-US" sz="900" dirty="0">
              <a:latin typeface="Source Sans Pro"/>
            </a:endParaRPr>
          </a:p>
        </p:txBody>
      </p:sp>
      <p:sp>
        <p:nvSpPr>
          <p:cNvPr id="57" name="TextBox 56"/>
          <p:cNvSpPr txBox="1"/>
          <p:nvPr userDrawn="1"/>
        </p:nvSpPr>
        <p:spPr>
          <a:xfrm>
            <a:off x="2414131" y="1877025"/>
            <a:ext cx="937662" cy="230832"/>
          </a:xfrm>
          <a:prstGeom prst="rect">
            <a:avLst/>
          </a:prstGeom>
          <a:noFill/>
        </p:spPr>
        <p:txBody>
          <a:bodyPr wrap="square" rtlCol="0">
            <a:spAutoFit/>
          </a:bodyPr>
          <a:lstStyle/>
          <a:p>
            <a:pPr algn="ctr"/>
            <a:r>
              <a:rPr lang="en-US" sz="900" dirty="0" smtClean="0">
                <a:latin typeface="Source Sans Pro"/>
              </a:rPr>
              <a:t>Illinois</a:t>
            </a:r>
            <a:endParaRPr lang="en-US" sz="900" dirty="0">
              <a:latin typeface="Source Sans Pro"/>
            </a:endParaRPr>
          </a:p>
        </p:txBody>
      </p:sp>
      <p:sp>
        <p:nvSpPr>
          <p:cNvPr id="58" name="TextBox 57"/>
          <p:cNvSpPr txBox="1"/>
          <p:nvPr userDrawn="1"/>
        </p:nvSpPr>
        <p:spPr>
          <a:xfrm>
            <a:off x="1525454" y="1836412"/>
            <a:ext cx="937662" cy="230832"/>
          </a:xfrm>
          <a:prstGeom prst="rect">
            <a:avLst/>
          </a:prstGeom>
          <a:noFill/>
        </p:spPr>
        <p:txBody>
          <a:bodyPr wrap="square" rtlCol="0">
            <a:spAutoFit/>
          </a:bodyPr>
          <a:lstStyle/>
          <a:p>
            <a:pPr algn="ctr"/>
            <a:r>
              <a:rPr lang="en-US" sz="900" dirty="0" smtClean="0">
                <a:latin typeface="Source Sans Pro"/>
              </a:rPr>
              <a:t>Kansas</a:t>
            </a:r>
            <a:endParaRPr lang="en-US" sz="900" dirty="0">
              <a:latin typeface="Source Sans Pro"/>
            </a:endParaRPr>
          </a:p>
        </p:txBody>
      </p:sp>
      <p:sp>
        <p:nvSpPr>
          <p:cNvPr id="59" name="TextBox 58"/>
          <p:cNvSpPr txBox="1"/>
          <p:nvPr userDrawn="1"/>
        </p:nvSpPr>
        <p:spPr>
          <a:xfrm>
            <a:off x="2856885" y="2098878"/>
            <a:ext cx="937662" cy="261610"/>
          </a:xfrm>
          <a:prstGeom prst="rect">
            <a:avLst/>
          </a:prstGeom>
          <a:noFill/>
        </p:spPr>
        <p:txBody>
          <a:bodyPr wrap="square" rtlCol="0">
            <a:spAutoFit/>
          </a:bodyPr>
          <a:lstStyle/>
          <a:p>
            <a:pPr algn="ctr"/>
            <a:r>
              <a:rPr lang="en-US" sz="1100" b="1" dirty="0" smtClean="0">
                <a:latin typeface="Source Sans Pro"/>
              </a:rPr>
              <a:t>Michigan</a:t>
            </a:r>
            <a:endParaRPr lang="en-US" sz="1100" b="1" dirty="0">
              <a:latin typeface="Source Sans Pro"/>
            </a:endParaRPr>
          </a:p>
        </p:txBody>
      </p:sp>
      <p:sp>
        <p:nvSpPr>
          <p:cNvPr id="60" name="TextBox 59"/>
          <p:cNvSpPr txBox="1"/>
          <p:nvPr userDrawn="1"/>
        </p:nvSpPr>
        <p:spPr>
          <a:xfrm>
            <a:off x="1994285" y="1574828"/>
            <a:ext cx="937662" cy="230832"/>
          </a:xfrm>
          <a:prstGeom prst="rect">
            <a:avLst/>
          </a:prstGeom>
          <a:noFill/>
        </p:spPr>
        <p:txBody>
          <a:bodyPr wrap="square" rtlCol="0">
            <a:spAutoFit/>
          </a:bodyPr>
          <a:lstStyle/>
          <a:p>
            <a:pPr algn="ctr"/>
            <a:r>
              <a:rPr lang="en-US" sz="900" dirty="0" smtClean="0">
                <a:latin typeface="Source Sans Pro"/>
              </a:rPr>
              <a:t>Minnesota</a:t>
            </a:r>
            <a:endParaRPr lang="en-US" sz="900" dirty="0">
              <a:latin typeface="Source Sans Pro"/>
            </a:endParaRPr>
          </a:p>
        </p:txBody>
      </p:sp>
      <p:sp>
        <p:nvSpPr>
          <p:cNvPr id="61" name="TextBox 60"/>
          <p:cNvSpPr txBox="1"/>
          <p:nvPr userDrawn="1"/>
        </p:nvSpPr>
        <p:spPr>
          <a:xfrm>
            <a:off x="3754159" y="3197567"/>
            <a:ext cx="937662" cy="230832"/>
          </a:xfrm>
          <a:prstGeom prst="rect">
            <a:avLst/>
          </a:prstGeom>
          <a:noFill/>
        </p:spPr>
        <p:txBody>
          <a:bodyPr wrap="square" rtlCol="0">
            <a:spAutoFit/>
          </a:bodyPr>
          <a:lstStyle/>
          <a:p>
            <a:pPr algn="ctr"/>
            <a:r>
              <a:rPr lang="en-US" sz="900" dirty="0" smtClean="0">
                <a:latin typeface="Source Sans Pro"/>
              </a:rPr>
              <a:t>New Jersey</a:t>
            </a:r>
            <a:endParaRPr lang="en-US" sz="900" dirty="0">
              <a:latin typeface="Source Sans Pro"/>
            </a:endParaRPr>
          </a:p>
        </p:txBody>
      </p:sp>
      <p:sp>
        <p:nvSpPr>
          <p:cNvPr id="62" name="TextBox 61"/>
          <p:cNvSpPr txBox="1"/>
          <p:nvPr userDrawn="1"/>
        </p:nvSpPr>
        <p:spPr>
          <a:xfrm>
            <a:off x="3138597" y="2345212"/>
            <a:ext cx="937662" cy="230832"/>
          </a:xfrm>
          <a:prstGeom prst="rect">
            <a:avLst/>
          </a:prstGeom>
          <a:noFill/>
        </p:spPr>
        <p:txBody>
          <a:bodyPr wrap="square" rtlCol="0">
            <a:spAutoFit/>
          </a:bodyPr>
          <a:lstStyle/>
          <a:p>
            <a:pPr algn="ctr"/>
            <a:r>
              <a:rPr lang="en-US" sz="900" dirty="0" smtClean="0">
                <a:latin typeface="Source Sans Pro"/>
              </a:rPr>
              <a:t>Ohio</a:t>
            </a:r>
            <a:endParaRPr lang="en-US" sz="900" dirty="0">
              <a:latin typeface="Source Sans Pro"/>
            </a:endParaRPr>
          </a:p>
        </p:txBody>
      </p:sp>
      <p:sp>
        <p:nvSpPr>
          <p:cNvPr id="63" name="TextBox 62"/>
          <p:cNvSpPr txBox="1"/>
          <p:nvPr userDrawn="1"/>
        </p:nvSpPr>
        <p:spPr>
          <a:xfrm>
            <a:off x="1557752" y="3811902"/>
            <a:ext cx="937662" cy="230832"/>
          </a:xfrm>
          <a:prstGeom prst="rect">
            <a:avLst/>
          </a:prstGeom>
          <a:noFill/>
        </p:spPr>
        <p:txBody>
          <a:bodyPr wrap="square" rtlCol="0">
            <a:spAutoFit/>
          </a:bodyPr>
          <a:lstStyle/>
          <a:p>
            <a:pPr algn="ctr"/>
            <a:r>
              <a:rPr lang="en-US" sz="900" dirty="0" smtClean="0">
                <a:latin typeface="Source Sans Pro"/>
              </a:rPr>
              <a:t>Texas</a:t>
            </a:r>
            <a:endParaRPr lang="en-US" sz="900" dirty="0">
              <a:latin typeface="Source Sans Pro"/>
            </a:endParaRPr>
          </a:p>
        </p:txBody>
      </p:sp>
      <p:cxnSp>
        <p:nvCxnSpPr>
          <p:cNvPr id="64" name="Straight Connector 63"/>
          <p:cNvCxnSpPr/>
          <p:nvPr userDrawn="1"/>
        </p:nvCxnSpPr>
        <p:spPr>
          <a:xfrm flipH="1" flipV="1">
            <a:off x="3701403" y="2794860"/>
            <a:ext cx="374856" cy="355809"/>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6" idx="0"/>
          </p:cNvCxnSpPr>
          <p:nvPr userDrawn="1"/>
        </p:nvCxnSpPr>
        <p:spPr>
          <a:xfrm flipH="1" flipV="1">
            <a:off x="3216348" y="3483245"/>
            <a:ext cx="128334" cy="781546"/>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flipH="1" flipV="1">
            <a:off x="3400707" y="3826254"/>
            <a:ext cx="420111" cy="14654"/>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Oval 66"/>
          <p:cNvSpPr/>
          <p:nvPr userDrawn="1"/>
        </p:nvSpPr>
        <p:spPr>
          <a:xfrm>
            <a:off x="3372608" y="3782856"/>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userDrawn="1"/>
        </p:nvSpPr>
        <p:spPr>
          <a:xfrm>
            <a:off x="3170013" y="3461419"/>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userDrawn="1"/>
        </p:nvSpPr>
        <p:spPr>
          <a:xfrm>
            <a:off x="3673852" y="2753712"/>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userDrawn="1"/>
        </p:nvSpPr>
        <p:spPr>
          <a:xfrm>
            <a:off x="2423311" y="3623077"/>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userDrawn="1"/>
        </p:nvSpPr>
        <p:spPr>
          <a:xfrm>
            <a:off x="1371277" y="3284732"/>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userDrawn="1"/>
        </p:nvSpPr>
        <p:spPr>
          <a:xfrm>
            <a:off x="2438075" y="3004003"/>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userDrawn="1"/>
        </p:nvSpPr>
        <p:spPr>
          <a:xfrm>
            <a:off x="2602507" y="2338249"/>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userDrawn="1"/>
        </p:nvSpPr>
        <p:spPr>
          <a:xfrm>
            <a:off x="2947255" y="2814354"/>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userDrawn="1"/>
        </p:nvSpPr>
        <p:spPr>
          <a:xfrm>
            <a:off x="3341070" y="2931616"/>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userDrawn="1"/>
        </p:nvSpPr>
        <p:spPr>
          <a:xfrm>
            <a:off x="3701402" y="2883681"/>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userDrawn="1"/>
        </p:nvSpPr>
        <p:spPr>
          <a:xfrm>
            <a:off x="3817706" y="2771382"/>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a:stCxn id="63" idx="0"/>
          </p:cNvCxnSpPr>
          <p:nvPr userDrawn="1"/>
        </p:nvCxnSpPr>
        <p:spPr>
          <a:xfrm flipV="1">
            <a:off x="2026583" y="3679400"/>
            <a:ext cx="399282" cy="132502"/>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3" idx="2"/>
          </p:cNvCxnSpPr>
          <p:nvPr userDrawn="1"/>
        </p:nvCxnSpPr>
        <p:spPr>
          <a:xfrm flipV="1">
            <a:off x="647494" y="3325880"/>
            <a:ext cx="695208" cy="23142"/>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019204" y="2024091"/>
            <a:ext cx="443790" cy="977907"/>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0" idx="2"/>
            <a:endCxn id="73" idx="1"/>
          </p:cNvCxnSpPr>
          <p:nvPr userDrawn="1"/>
        </p:nvCxnSpPr>
        <p:spPr>
          <a:xfrm>
            <a:off x="2463116" y="1805660"/>
            <a:ext cx="151443" cy="544641"/>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7" idx="2"/>
            <a:endCxn id="74" idx="0"/>
          </p:cNvCxnSpPr>
          <p:nvPr userDrawn="1"/>
        </p:nvCxnSpPr>
        <p:spPr>
          <a:xfrm>
            <a:off x="2882962" y="2107857"/>
            <a:ext cx="105441" cy="706497"/>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4" idx="0"/>
          </p:cNvCxnSpPr>
          <p:nvPr userDrawn="1"/>
        </p:nvCxnSpPr>
        <p:spPr>
          <a:xfrm flipH="1">
            <a:off x="3211161" y="2329710"/>
            <a:ext cx="100034" cy="256044"/>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5-Point Star 83"/>
          <p:cNvSpPr/>
          <p:nvPr userDrawn="1"/>
        </p:nvSpPr>
        <p:spPr>
          <a:xfrm>
            <a:off x="3096861" y="2585754"/>
            <a:ext cx="228600" cy="228600"/>
          </a:xfrm>
          <a:prstGeom prst="star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a:stCxn id="62" idx="2"/>
            <a:endCxn id="75" idx="0"/>
          </p:cNvCxnSpPr>
          <p:nvPr userDrawn="1"/>
        </p:nvCxnSpPr>
        <p:spPr>
          <a:xfrm flipH="1">
            <a:off x="3382218" y="2576044"/>
            <a:ext cx="225210" cy="355572"/>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76" idx="0"/>
          </p:cNvCxnSpPr>
          <p:nvPr userDrawn="1"/>
        </p:nvCxnSpPr>
        <p:spPr>
          <a:xfrm flipH="1" flipV="1">
            <a:off x="3742550" y="2883681"/>
            <a:ext cx="131653" cy="401051"/>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flipV="1">
            <a:off x="3896650" y="2812531"/>
            <a:ext cx="367780" cy="120018"/>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Trapezoid 87"/>
          <p:cNvSpPr/>
          <p:nvPr userDrawn="1"/>
        </p:nvSpPr>
        <p:spPr bwMode="gray">
          <a:xfrm>
            <a:off x="6726511" y="2108208"/>
            <a:ext cx="864696" cy="1193463"/>
          </a:xfrm>
          <a:prstGeom prst="trapezoid">
            <a:avLst/>
          </a:prstGeom>
          <a:solidFill>
            <a:schemeClr val="accent1">
              <a:lumMod val="75000"/>
              <a:alpha val="8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89" name="Rectangle 88"/>
          <p:cNvSpPr/>
          <p:nvPr userDrawn="1"/>
        </p:nvSpPr>
        <p:spPr>
          <a:xfrm>
            <a:off x="6830783" y="1819185"/>
            <a:ext cx="632860" cy="276999"/>
          </a:xfrm>
          <a:prstGeom prst="rect">
            <a:avLst/>
          </a:prstGeom>
          <a:noFill/>
        </p:spPr>
        <p:txBody>
          <a:bodyPr wrap="square">
            <a:spAutoFit/>
          </a:bodyPr>
          <a:lstStyle/>
          <a:p>
            <a:pPr algn="ctr"/>
            <a:r>
              <a:rPr lang="ms-MY" sz="1200" b="1" dirty="0" smtClean="0">
                <a:solidFill>
                  <a:schemeClr val="tx1">
                    <a:lumMod val="50000"/>
                    <a:lumOff val="50000"/>
                  </a:schemeClr>
                </a:solidFill>
                <a:latin typeface="Source Sans Pro" pitchFamily="34" charset="0"/>
              </a:rPr>
              <a:t>$86 B</a:t>
            </a:r>
            <a:endParaRPr lang="ms-MY" sz="1200" b="1" dirty="0">
              <a:solidFill>
                <a:schemeClr val="tx1">
                  <a:lumMod val="50000"/>
                  <a:lumOff val="50000"/>
                </a:schemeClr>
              </a:solidFill>
              <a:latin typeface="Source Sans Pro" pitchFamily="34" charset="0"/>
            </a:endParaRPr>
          </a:p>
        </p:txBody>
      </p:sp>
      <p:sp>
        <p:nvSpPr>
          <p:cNvPr id="90" name="Rectangle 89"/>
          <p:cNvSpPr/>
          <p:nvPr userDrawn="1"/>
        </p:nvSpPr>
        <p:spPr>
          <a:xfrm>
            <a:off x="6739759" y="3312252"/>
            <a:ext cx="838200" cy="246221"/>
          </a:xfrm>
          <a:prstGeom prst="rect">
            <a:avLst/>
          </a:prstGeom>
          <a:noFill/>
        </p:spPr>
        <p:txBody>
          <a:bodyPr wrap="square">
            <a:spAutoFit/>
          </a:bodyPr>
          <a:lstStyle/>
          <a:p>
            <a:pPr algn="ctr"/>
            <a:r>
              <a:rPr lang="ms-MY" sz="1000" dirty="0" smtClean="0">
                <a:solidFill>
                  <a:schemeClr val="tx1">
                    <a:lumMod val="50000"/>
                    <a:lumOff val="50000"/>
                  </a:schemeClr>
                </a:solidFill>
                <a:latin typeface="Source Sans Pro" pitchFamily="34" charset="0"/>
              </a:rPr>
              <a:t>2014</a:t>
            </a:r>
            <a:endParaRPr lang="ms-MY" sz="1000" dirty="0">
              <a:solidFill>
                <a:schemeClr val="tx1">
                  <a:lumMod val="50000"/>
                  <a:lumOff val="50000"/>
                </a:schemeClr>
              </a:solidFill>
              <a:latin typeface="Source Sans Pro" pitchFamily="34" charset="0"/>
            </a:endParaRPr>
          </a:p>
        </p:txBody>
      </p:sp>
      <p:sp>
        <p:nvSpPr>
          <p:cNvPr id="91" name="Trapezoid 90"/>
          <p:cNvSpPr/>
          <p:nvPr userDrawn="1"/>
        </p:nvSpPr>
        <p:spPr bwMode="gray">
          <a:xfrm>
            <a:off x="5941251" y="2389263"/>
            <a:ext cx="864696" cy="910142"/>
          </a:xfrm>
          <a:prstGeom prst="trapezoid">
            <a:avLst/>
          </a:prstGeom>
          <a:solidFill>
            <a:schemeClr val="accent1">
              <a:lumMod val="60000"/>
              <a:lumOff val="40000"/>
              <a:alpha val="8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92" name="Rectangle 91"/>
          <p:cNvSpPr/>
          <p:nvPr userDrawn="1"/>
        </p:nvSpPr>
        <p:spPr>
          <a:xfrm>
            <a:off x="6045523" y="2086692"/>
            <a:ext cx="632860" cy="276999"/>
          </a:xfrm>
          <a:prstGeom prst="rect">
            <a:avLst/>
          </a:prstGeom>
          <a:noFill/>
        </p:spPr>
        <p:txBody>
          <a:bodyPr wrap="square">
            <a:spAutoFit/>
          </a:bodyPr>
          <a:lstStyle/>
          <a:p>
            <a:pPr algn="ctr"/>
            <a:r>
              <a:rPr lang="ms-MY" sz="1200" b="1" dirty="0" smtClean="0">
                <a:solidFill>
                  <a:schemeClr val="tx1">
                    <a:lumMod val="50000"/>
                    <a:lumOff val="50000"/>
                  </a:schemeClr>
                </a:solidFill>
                <a:latin typeface="Source Sans Pro" pitchFamily="34" charset="0"/>
              </a:rPr>
              <a:t>$70 B</a:t>
            </a:r>
            <a:endParaRPr lang="ms-MY" sz="1200" b="1" dirty="0">
              <a:solidFill>
                <a:schemeClr val="tx1">
                  <a:lumMod val="50000"/>
                  <a:lumOff val="50000"/>
                </a:schemeClr>
              </a:solidFill>
              <a:latin typeface="Source Sans Pro" pitchFamily="34" charset="0"/>
            </a:endParaRPr>
          </a:p>
        </p:txBody>
      </p:sp>
      <p:sp>
        <p:nvSpPr>
          <p:cNvPr id="93" name="Rectangle 92"/>
          <p:cNvSpPr/>
          <p:nvPr userDrawn="1"/>
        </p:nvSpPr>
        <p:spPr>
          <a:xfrm>
            <a:off x="5954499" y="3312252"/>
            <a:ext cx="838200" cy="246221"/>
          </a:xfrm>
          <a:prstGeom prst="rect">
            <a:avLst/>
          </a:prstGeom>
          <a:noFill/>
        </p:spPr>
        <p:txBody>
          <a:bodyPr wrap="square">
            <a:spAutoFit/>
          </a:bodyPr>
          <a:lstStyle/>
          <a:p>
            <a:pPr algn="ctr"/>
            <a:r>
              <a:rPr lang="ms-MY" sz="1000" dirty="0" smtClean="0">
                <a:solidFill>
                  <a:schemeClr val="tx1">
                    <a:lumMod val="50000"/>
                    <a:lumOff val="50000"/>
                  </a:schemeClr>
                </a:solidFill>
                <a:latin typeface="Source Sans Pro" pitchFamily="34" charset="0"/>
              </a:rPr>
              <a:t>2013</a:t>
            </a:r>
            <a:endParaRPr lang="ms-MY" sz="1000" dirty="0">
              <a:solidFill>
                <a:schemeClr val="tx1">
                  <a:lumMod val="50000"/>
                  <a:lumOff val="50000"/>
                </a:schemeClr>
              </a:solidFill>
              <a:latin typeface="Source Sans Pro" pitchFamily="34" charset="0"/>
            </a:endParaRPr>
          </a:p>
        </p:txBody>
      </p:sp>
      <p:sp>
        <p:nvSpPr>
          <p:cNvPr id="94" name="Trapezoid 93"/>
          <p:cNvSpPr/>
          <p:nvPr userDrawn="1"/>
        </p:nvSpPr>
        <p:spPr bwMode="gray">
          <a:xfrm>
            <a:off x="5160859" y="2593164"/>
            <a:ext cx="864696" cy="713888"/>
          </a:xfrm>
          <a:prstGeom prst="trapezoid">
            <a:avLst/>
          </a:prstGeom>
          <a:solidFill>
            <a:schemeClr val="accent1">
              <a:lumMod val="40000"/>
              <a:lumOff val="60000"/>
              <a:alpha val="8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95" name="Rectangle 94"/>
          <p:cNvSpPr/>
          <p:nvPr userDrawn="1"/>
        </p:nvSpPr>
        <p:spPr>
          <a:xfrm>
            <a:off x="5265131" y="2315341"/>
            <a:ext cx="627992" cy="276999"/>
          </a:xfrm>
          <a:prstGeom prst="rect">
            <a:avLst/>
          </a:prstGeom>
          <a:noFill/>
        </p:spPr>
        <p:txBody>
          <a:bodyPr wrap="square">
            <a:spAutoFit/>
          </a:bodyPr>
          <a:lstStyle/>
          <a:p>
            <a:pPr algn="ctr"/>
            <a:r>
              <a:rPr lang="ms-MY" sz="1200" b="1" dirty="0" smtClean="0">
                <a:solidFill>
                  <a:schemeClr val="tx1">
                    <a:lumMod val="50000"/>
                    <a:lumOff val="50000"/>
                  </a:schemeClr>
                </a:solidFill>
                <a:latin typeface="Source Sans Pro" pitchFamily="34" charset="0"/>
              </a:rPr>
              <a:t>$65 B</a:t>
            </a:r>
            <a:endParaRPr lang="ms-MY" sz="1200" b="1" dirty="0">
              <a:solidFill>
                <a:schemeClr val="tx1">
                  <a:lumMod val="50000"/>
                  <a:lumOff val="50000"/>
                </a:schemeClr>
              </a:solidFill>
              <a:latin typeface="Source Sans Pro" pitchFamily="34" charset="0"/>
            </a:endParaRPr>
          </a:p>
        </p:txBody>
      </p:sp>
      <p:sp>
        <p:nvSpPr>
          <p:cNvPr id="96" name="Rectangle 95"/>
          <p:cNvSpPr/>
          <p:nvPr userDrawn="1"/>
        </p:nvSpPr>
        <p:spPr>
          <a:xfrm>
            <a:off x="5174107" y="3312252"/>
            <a:ext cx="838200" cy="246221"/>
          </a:xfrm>
          <a:prstGeom prst="rect">
            <a:avLst/>
          </a:prstGeom>
          <a:noFill/>
        </p:spPr>
        <p:txBody>
          <a:bodyPr wrap="square">
            <a:spAutoFit/>
          </a:bodyPr>
          <a:lstStyle/>
          <a:p>
            <a:pPr algn="ctr"/>
            <a:r>
              <a:rPr lang="ms-MY" sz="1000" dirty="0" smtClean="0">
                <a:solidFill>
                  <a:schemeClr val="tx1">
                    <a:lumMod val="50000"/>
                    <a:lumOff val="50000"/>
                  </a:schemeClr>
                </a:solidFill>
                <a:latin typeface="Source Sans Pro" pitchFamily="34" charset="0"/>
              </a:rPr>
              <a:t>2012</a:t>
            </a:r>
            <a:endParaRPr lang="ms-MY" sz="1000" dirty="0">
              <a:solidFill>
                <a:schemeClr val="tx1">
                  <a:lumMod val="50000"/>
                  <a:lumOff val="50000"/>
                </a:schemeClr>
              </a:solidFill>
              <a:latin typeface="Source Sans Pro" pitchFamily="34" charset="0"/>
            </a:endParaRPr>
          </a:p>
        </p:txBody>
      </p:sp>
      <p:sp>
        <p:nvSpPr>
          <p:cNvPr id="97" name="Oval 96"/>
          <p:cNvSpPr/>
          <p:nvPr userDrawn="1"/>
        </p:nvSpPr>
        <p:spPr>
          <a:xfrm>
            <a:off x="7296236" y="4012910"/>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userDrawn="1"/>
        </p:nvSpPr>
        <p:spPr>
          <a:xfrm>
            <a:off x="7541646" y="4266512"/>
            <a:ext cx="1109380" cy="738664"/>
          </a:xfrm>
          <a:prstGeom prst="rect">
            <a:avLst/>
          </a:prstGeom>
          <a:noFill/>
        </p:spPr>
        <p:txBody>
          <a:bodyPr wrap="square" rtlCol="0">
            <a:spAutoFit/>
          </a:bodyPr>
          <a:lstStyle/>
          <a:p>
            <a:pPr algn="ctr"/>
            <a:r>
              <a:rPr lang="en-US" sz="1400" b="1" dirty="0" smtClean="0">
                <a:solidFill>
                  <a:schemeClr val="bg1"/>
                </a:solidFill>
                <a:latin typeface="Source Sans Pro" pitchFamily="34" charset="0"/>
              </a:rPr>
              <a:t>$250MM</a:t>
            </a:r>
          </a:p>
          <a:p>
            <a:pPr algn="ctr"/>
            <a:r>
              <a:rPr lang="en-US" sz="1400" b="1" dirty="0" smtClean="0">
                <a:solidFill>
                  <a:schemeClr val="bg1"/>
                </a:solidFill>
                <a:latin typeface="Source Sans Pro" pitchFamily="34" charset="0"/>
              </a:rPr>
              <a:t>To</a:t>
            </a:r>
          </a:p>
          <a:p>
            <a:pPr algn="ctr"/>
            <a:r>
              <a:rPr lang="en-US" sz="1400" b="1" dirty="0" smtClean="0">
                <a:solidFill>
                  <a:schemeClr val="bg1"/>
                </a:solidFill>
                <a:latin typeface="Source Sans Pro" pitchFamily="34" charset="0"/>
              </a:rPr>
              <a:t>$300MM</a:t>
            </a:r>
            <a:endParaRPr lang="en-US" sz="1400" b="1" dirty="0">
              <a:solidFill>
                <a:schemeClr val="bg1"/>
              </a:solidFill>
              <a:latin typeface="Source Sans Pro" pitchFamily="34" charset="0"/>
            </a:endParaRPr>
          </a:p>
        </p:txBody>
      </p:sp>
      <p:sp>
        <p:nvSpPr>
          <p:cNvPr id="99" name="Right Arrow 98"/>
          <p:cNvSpPr/>
          <p:nvPr userDrawn="1"/>
        </p:nvSpPr>
        <p:spPr>
          <a:xfrm>
            <a:off x="6152436" y="4465898"/>
            <a:ext cx="1408513" cy="672432"/>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userDrawn="1"/>
        </p:nvSpPr>
        <p:spPr>
          <a:xfrm>
            <a:off x="7495562" y="4985978"/>
            <a:ext cx="1201549" cy="646331"/>
          </a:xfrm>
          <a:prstGeom prst="rect">
            <a:avLst/>
          </a:prstGeom>
          <a:noFill/>
        </p:spPr>
        <p:txBody>
          <a:bodyPr wrap="square" rtlCol="0">
            <a:spAutoFit/>
          </a:bodyPr>
          <a:lstStyle/>
          <a:p>
            <a:pPr algn="ctr"/>
            <a:r>
              <a:rPr lang="en-US" sz="1200" dirty="0" smtClean="0">
                <a:solidFill>
                  <a:schemeClr val="bg1"/>
                </a:solidFill>
                <a:latin typeface="Source Sans Pro"/>
              </a:rPr>
              <a:t>Rollover monthly</a:t>
            </a:r>
            <a:endParaRPr lang="en-US" sz="1200" dirty="0">
              <a:solidFill>
                <a:schemeClr val="bg1"/>
              </a:solidFill>
              <a:latin typeface="Source Sans Pro"/>
            </a:endParaRPr>
          </a:p>
          <a:p>
            <a:pPr algn="ctr"/>
            <a:endParaRPr lang="en-US" sz="1200" dirty="0">
              <a:solidFill>
                <a:schemeClr val="bg1"/>
              </a:solidFill>
              <a:latin typeface="Source Sans Pro"/>
            </a:endParaRPr>
          </a:p>
        </p:txBody>
      </p:sp>
      <p:sp>
        <p:nvSpPr>
          <p:cNvPr id="101" name="Oval 100"/>
          <p:cNvSpPr/>
          <p:nvPr userDrawn="1"/>
        </p:nvSpPr>
        <p:spPr>
          <a:xfrm>
            <a:off x="4767285" y="4012910"/>
            <a:ext cx="1600200" cy="16002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2" name="TextBox 101"/>
          <p:cNvSpPr txBox="1"/>
          <p:nvPr userDrawn="1"/>
        </p:nvSpPr>
        <p:spPr>
          <a:xfrm>
            <a:off x="5033504" y="4389179"/>
            <a:ext cx="1058772" cy="369332"/>
          </a:xfrm>
          <a:prstGeom prst="rect">
            <a:avLst/>
          </a:prstGeom>
          <a:noFill/>
        </p:spPr>
        <p:txBody>
          <a:bodyPr wrap="square" rtlCol="0">
            <a:spAutoFit/>
          </a:bodyPr>
          <a:lstStyle/>
          <a:p>
            <a:pPr algn="ctr"/>
            <a:r>
              <a:rPr lang="en-US" b="1" dirty="0" smtClean="0">
                <a:solidFill>
                  <a:schemeClr val="bg1"/>
                </a:solidFill>
                <a:latin typeface="Source Sans Pro" pitchFamily="34" charset="0"/>
              </a:rPr>
              <a:t>$8 B</a:t>
            </a:r>
            <a:endParaRPr lang="en-US" b="1" dirty="0">
              <a:solidFill>
                <a:schemeClr val="bg1"/>
              </a:solidFill>
              <a:latin typeface="Source Sans Pro" pitchFamily="34" charset="0"/>
            </a:endParaRPr>
          </a:p>
        </p:txBody>
      </p:sp>
      <p:sp>
        <p:nvSpPr>
          <p:cNvPr id="103" name="TextBox 102"/>
          <p:cNvSpPr txBox="1"/>
          <p:nvPr userDrawn="1"/>
        </p:nvSpPr>
        <p:spPr>
          <a:xfrm>
            <a:off x="4986196" y="4884517"/>
            <a:ext cx="1201549" cy="646331"/>
          </a:xfrm>
          <a:prstGeom prst="rect">
            <a:avLst/>
          </a:prstGeom>
          <a:noFill/>
        </p:spPr>
        <p:txBody>
          <a:bodyPr wrap="square" rtlCol="0">
            <a:spAutoFit/>
          </a:bodyPr>
          <a:lstStyle/>
          <a:p>
            <a:pPr algn="ctr"/>
            <a:r>
              <a:rPr lang="en-US" sz="1200" dirty="0">
                <a:solidFill>
                  <a:schemeClr val="bg1"/>
                </a:solidFill>
                <a:latin typeface="Source Sans Pro"/>
              </a:rPr>
              <a:t>Principal amount</a:t>
            </a:r>
          </a:p>
          <a:p>
            <a:pPr algn="ctr"/>
            <a:endParaRPr lang="en-US" sz="1200" dirty="0">
              <a:solidFill>
                <a:schemeClr val="bg1"/>
              </a:solidFill>
              <a:latin typeface="Source Sans Pro"/>
            </a:endParaRPr>
          </a:p>
        </p:txBody>
      </p:sp>
      <p:sp>
        <p:nvSpPr>
          <p:cNvPr id="104" name="Rectangle 103"/>
          <p:cNvSpPr/>
          <p:nvPr userDrawn="1"/>
        </p:nvSpPr>
        <p:spPr>
          <a:xfrm>
            <a:off x="646078" y="1218698"/>
            <a:ext cx="3200400" cy="387798"/>
          </a:xfrm>
          <a:prstGeom prst="rect">
            <a:avLst/>
          </a:prstGeom>
          <a:noFill/>
        </p:spPr>
        <p:txBody>
          <a:bodyPr wrap="square">
            <a:spAutoFit/>
          </a:bodyPr>
          <a:lstStyle/>
          <a:p>
            <a:pPr algn="ctr"/>
            <a:r>
              <a:rPr lang="ms-MY" sz="1920" dirty="0" smtClean="0">
                <a:solidFill>
                  <a:schemeClr val="bg2">
                    <a:lumMod val="50000"/>
                  </a:schemeClr>
                </a:solidFill>
                <a:latin typeface="Source Sans Pro" pitchFamily="34" charset="0"/>
              </a:rPr>
              <a:t>MBS Offices</a:t>
            </a:r>
            <a:endParaRPr lang="ms-MY" sz="1920" dirty="0">
              <a:solidFill>
                <a:schemeClr val="bg2">
                  <a:lumMod val="50000"/>
                </a:schemeClr>
              </a:solidFill>
              <a:latin typeface="Source Sans Pro" pitchFamily="34" charset="0"/>
            </a:endParaRPr>
          </a:p>
        </p:txBody>
      </p:sp>
      <p:sp>
        <p:nvSpPr>
          <p:cNvPr id="105" name="Trapezoid 104"/>
          <p:cNvSpPr/>
          <p:nvPr userDrawn="1"/>
        </p:nvSpPr>
        <p:spPr bwMode="gray">
          <a:xfrm>
            <a:off x="7508173" y="1812128"/>
            <a:ext cx="864696" cy="1489543"/>
          </a:xfrm>
          <a:prstGeom prst="trapezoid">
            <a:avLst/>
          </a:prstGeom>
          <a:solidFill>
            <a:schemeClr val="accent1">
              <a:lumMod val="50000"/>
              <a:alpha val="80000"/>
            </a:schemeClr>
          </a:solidFill>
          <a:ln w="6350" cap="flat" cmpd="sng">
            <a:noFill/>
            <a:prstDash val="solid"/>
            <a:round/>
            <a:headEnd type="none" w="med" len="med"/>
            <a:tailEnd type="none" w="med" len="med"/>
          </a:ln>
          <a:effectLst/>
        </p:spPr>
        <p:txBody>
          <a:bodyPr rtlCol="0" anchor="ctr"/>
          <a:lstStyle/>
          <a:p>
            <a:pPr algn="ctr"/>
            <a:endParaRPr lang="en-US" dirty="0"/>
          </a:p>
        </p:txBody>
      </p:sp>
      <p:sp>
        <p:nvSpPr>
          <p:cNvPr id="106" name="Rectangle 105"/>
          <p:cNvSpPr/>
          <p:nvPr userDrawn="1"/>
        </p:nvSpPr>
        <p:spPr>
          <a:xfrm>
            <a:off x="7555722" y="1533404"/>
            <a:ext cx="737711" cy="276999"/>
          </a:xfrm>
          <a:prstGeom prst="rect">
            <a:avLst/>
          </a:prstGeom>
          <a:noFill/>
        </p:spPr>
        <p:txBody>
          <a:bodyPr wrap="square">
            <a:spAutoFit/>
          </a:bodyPr>
          <a:lstStyle/>
          <a:p>
            <a:pPr algn="ctr"/>
            <a:r>
              <a:rPr lang="ms-MY" sz="1200" b="1" dirty="0" smtClean="0">
                <a:solidFill>
                  <a:schemeClr val="tx1">
                    <a:lumMod val="50000"/>
                    <a:lumOff val="50000"/>
                  </a:schemeClr>
                </a:solidFill>
                <a:latin typeface="Source Sans Pro" pitchFamily="34" charset="0"/>
              </a:rPr>
              <a:t>$136  B</a:t>
            </a:r>
            <a:endParaRPr lang="ms-MY" sz="1200" b="1" dirty="0">
              <a:solidFill>
                <a:schemeClr val="tx1">
                  <a:lumMod val="50000"/>
                  <a:lumOff val="50000"/>
                </a:schemeClr>
              </a:solidFill>
              <a:latin typeface="Source Sans Pro" pitchFamily="34" charset="0"/>
            </a:endParaRPr>
          </a:p>
        </p:txBody>
      </p:sp>
      <p:sp>
        <p:nvSpPr>
          <p:cNvPr id="107" name="Rectangle 106"/>
          <p:cNvSpPr/>
          <p:nvPr userDrawn="1"/>
        </p:nvSpPr>
        <p:spPr>
          <a:xfrm>
            <a:off x="7521421" y="3307336"/>
            <a:ext cx="838200" cy="246221"/>
          </a:xfrm>
          <a:prstGeom prst="rect">
            <a:avLst/>
          </a:prstGeom>
          <a:noFill/>
        </p:spPr>
        <p:txBody>
          <a:bodyPr wrap="square">
            <a:spAutoFit/>
          </a:bodyPr>
          <a:lstStyle/>
          <a:p>
            <a:pPr algn="ctr"/>
            <a:r>
              <a:rPr lang="ms-MY" sz="1000" dirty="0" smtClean="0">
                <a:solidFill>
                  <a:schemeClr val="tx1">
                    <a:lumMod val="50000"/>
                    <a:lumOff val="50000"/>
                  </a:schemeClr>
                </a:solidFill>
                <a:latin typeface="Source Sans Pro" pitchFamily="34" charset="0"/>
              </a:rPr>
              <a:t>2015</a:t>
            </a:r>
            <a:endParaRPr lang="ms-MY" sz="1000" dirty="0">
              <a:solidFill>
                <a:schemeClr val="tx1">
                  <a:lumMod val="50000"/>
                  <a:lumOff val="50000"/>
                </a:schemeClr>
              </a:solidFill>
              <a:latin typeface="Source Sans Pro" pitchFamily="34" charset="0"/>
            </a:endParaRPr>
          </a:p>
        </p:txBody>
      </p:sp>
      <p:sp>
        <p:nvSpPr>
          <p:cNvPr id="109" name="Pentagon 108"/>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108" name="TextBox 107"/>
          <p:cNvSpPr txBox="1"/>
          <p:nvPr userDrawn="1"/>
        </p:nvSpPr>
        <p:spPr>
          <a:xfrm>
            <a:off x="391438" y="40040"/>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Fixed-Income Distribution</a:t>
            </a:r>
            <a:endParaRPr lang="en-US" sz="3600" b="0" dirty="0">
              <a:solidFill>
                <a:schemeClr val="bg1"/>
              </a:solidFill>
              <a:latin typeface="Source Sans Pro" pitchFamily="34" charset="0"/>
            </a:endParaRPr>
          </a:p>
        </p:txBody>
      </p:sp>
      <p:sp>
        <p:nvSpPr>
          <p:cNvPr id="114" name="Oval 113"/>
          <p:cNvSpPr/>
          <p:nvPr userDrawn="1"/>
        </p:nvSpPr>
        <p:spPr>
          <a:xfrm>
            <a:off x="1664727" y="3183116"/>
            <a:ext cx="82296" cy="822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Straight Connector 114"/>
          <p:cNvCxnSpPr>
            <a:endCxn id="114" idx="1"/>
          </p:cNvCxnSpPr>
          <p:nvPr userDrawn="1"/>
        </p:nvCxnSpPr>
        <p:spPr>
          <a:xfrm>
            <a:off x="959613" y="2964787"/>
            <a:ext cx="717166" cy="230381"/>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3" name="TextBox 122"/>
          <p:cNvSpPr txBox="1"/>
          <p:nvPr userDrawn="1"/>
        </p:nvSpPr>
        <p:spPr>
          <a:xfrm>
            <a:off x="358914" y="2802642"/>
            <a:ext cx="937662" cy="230832"/>
          </a:xfrm>
          <a:prstGeom prst="rect">
            <a:avLst/>
          </a:prstGeom>
          <a:noFill/>
        </p:spPr>
        <p:txBody>
          <a:bodyPr wrap="square" rtlCol="0">
            <a:spAutoFit/>
          </a:bodyPr>
          <a:lstStyle/>
          <a:p>
            <a:pPr algn="ctr"/>
            <a:r>
              <a:rPr lang="en-US" sz="900" dirty="0" smtClean="0">
                <a:latin typeface="Source Sans Pro"/>
              </a:rPr>
              <a:t>Utah</a:t>
            </a:r>
            <a:endParaRPr lang="en-US" sz="900" dirty="0">
              <a:latin typeface="Source Sans Pro"/>
            </a:endParaRPr>
          </a:p>
        </p:txBody>
      </p:sp>
    </p:spTree>
    <p:extLst>
      <p:ext uri="{BB962C8B-B14F-4D97-AF65-F5344CB8AC3E}">
        <p14:creationId xmlns:p14="http://schemas.microsoft.com/office/powerpoint/2010/main" val="30067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5000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5000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decel="5000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decel="50000" fill="hold" grpId="0" nodeType="after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P spid="50" grpId="0"/>
      <p:bldP spid="51" grpId="0"/>
      <p:bldP spid="10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rporate Underwriting">
    <p:spTree>
      <p:nvGrpSpPr>
        <p:cNvPr id="1" name=""/>
        <p:cNvGrpSpPr/>
        <p:nvPr/>
      </p:nvGrpSpPr>
      <p:grpSpPr>
        <a:xfrm>
          <a:off x="0" y="0"/>
          <a:ext cx="0" cy="0"/>
          <a:chOff x="0" y="0"/>
          <a:chExt cx="0" cy="0"/>
        </a:xfrm>
      </p:grpSpPr>
      <p:sp>
        <p:nvSpPr>
          <p:cNvPr id="3" name="Rectangle 2"/>
          <p:cNvSpPr/>
          <p:nvPr userDrawn="1"/>
        </p:nvSpPr>
        <p:spPr bwMode="gray">
          <a:xfrm>
            <a:off x="4797823" y="1392639"/>
            <a:ext cx="4180960" cy="4137475"/>
          </a:xfrm>
          <a:prstGeom prst="rect">
            <a:avLst/>
          </a:prstGeom>
          <a:solidFill>
            <a:schemeClr val="bg1">
              <a:lumMod val="85000"/>
            </a:schemeClr>
          </a:solidFill>
          <a:ln w="6350" cap="flat" cmpd="sng">
            <a:noFill/>
            <a:prstDash val="solid"/>
            <a:round/>
            <a:headEnd type="none" w="med" len="med"/>
            <a:tailEnd type="none" w="med" len="med"/>
          </a:ln>
          <a:effectLst/>
        </p:spPr>
        <p:txBody>
          <a:bodyPr rtlCol="0" anchor="ctr"/>
          <a:lstStyle/>
          <a:p>
            <a:pPr algn="ctr"/>
            <a:endParaRPr lang="en-US" sz="2160" dirty="0">
              <a:solidFill>
                <a:schemeClr val="bg1">
                  <a:lumMod val="75000"/>
                </a:schemeClr>
              </a:solidFill>
            </a:endParaRPr>
          </a:p>
        </p:txBody>
      </p:sp>
      <p:sp>
        <p:nvSpPr>
          <p:cNvPr id="4" name="Content Placeholder 2"/>
          <p:cNvSpPr txBox="1">
            <a:spLocks/>
          </p:cNvSpPr>
          <p:nvPr userDrawn="1"/>
        </p:nvSpPr>
        <p:spPr>
          <a:xfrm>
            <a:off x="4797823" y="1407990"/>
            <a:ext cx="4180960" cy="3846786"/>
          </a:xfrm>
          <a:prstGeom prst="rect">
            <a:avLst/>
          </a:prstGeom>
          <a:noFill/>
        </p:spPr>
        <p:txBody>
          <a:bodyPr/>
          <a:lstStyle>
            <a:lvl1pPr marL="342900" indent="-342900" algn="l" defTabSz="457200" rtl="0" eaLnBrk="0" fontAlgn="base" hangingPunct="0">
              <a:spcBef>
                <a:spcPct val="20000"/>
              </a:spcBef>
              <a:spcAft>
                <a:spcPct val="0"/>
              </a:spcAft>
              <a:buClr>
                <a:srgbClr val="FC7B02"/>
              </a:buClr>
              <a:buFont typeface="Arial"/>
              <a:buChar char="•"/>
              <a:defRPr sz="3200" kern="1200">
                <a:solidFill>
                  <a:schemeClr val="tx1">
                    <a:lumMod val="65000"/>
                    <a:lumOff val="35000"/>
                  </a:schemeClr>
                </a:solidFill>
                <a:latin typeface="+mn-lt"/>
                <a:ea typeface="+mn-ea"/>
                <a:cs typeface="+mn-cs"/>
              </a:defRPr>
            </a:lvl1pPr>
            <a:lvl2pPr marL="688975" indent="-349250" algn="l" defTabSz="457200" rtl="0" eaLnBrk="0" fontAlgn="base" hangingPunct="0">
              <a:spcBef>
                <a:spcPct val="20000"/>
              </a:spcBef>
              <a:spcAft>
                <a:spcPct val="0"/>
              </a:spcAft>
              <a:buClr>
                <a:srgbClr val="FC7B02"/>
              </a:buClr>
              <a:buSzPct val="70000"/>
              <a:buFont typeface="Courier New"/>
              <a:buChar char="o"/>
              <a:defRPr sz="2800" kern="1200">
                <a:solidFill>
                  <a:schemeClr val="tx1">
                    <a:lumMod val="65000"/>
                    <a:lumOff val="35000"/>
                  </a:schemeClr>
                </a:solidFill>
                <a:latin typeface="+mn-lt"/>
                <a:ea typeface="+mn-ea"/>
                <a:cs typeface="+mn-cs"/>
              </a:defRPr>
            </a:lvl2pPr>
            <a:lvl3pPr marL="911225" indent="-222250" algn="l" defTabSz="457200" rtl="0" eaLnBrk="0" fontAlgn="base" hangingPunct="0">
              <a:spcBef>
                <a:spcPct val="20000"/>
              </a:spcBef>
              <a:spcAft>
                <a:spcPct val="0"/>
              </a:spcAft>
              <a:buClr>
                <a:srgbClr val="256A5F"/>
              </a:buClr>
              <a:buFont typeface="Arial" charset="0"/>
              <a:buChar char="•"/>
              <a:defRPr sz="2400" kern="1200">
                <a:solidFill>
                  <a:schemeClr val="tx1">
                    <a:lumMod val="65000"/>
                    <a:lumOff val="35000"/>
                  </a:schemeClr>
                </a:solidFill>
                <a:latin typeface="+mn-lt"/>
                <a:ea typeface="+mn-ea"/>
                <a:cs typeface="+mn-cs"/>
              </a:defRPr>
            </a:lvl3pPr>
            <a:lvl4pPr marL="1144588" indent="-233363" algn="l" defTabSz="457200" rtl="0" eaLnBrk="0" fontAlgn="base" hangingPunct="0">
              <a:spcBef>
                <a:spcPct val="20000"/>
              </a:spcBef>
              <a:spcAft>
                <a:spcPct val="0"/>
              </a:spcAft>
              <a:buClr>
                <a:srgbClr val="256A5F"/>
              </a:buClr>
              <a:buSzPct val="70000"/>
              <a:buFont typeface="Courier New"/>
              <a:buChar char="o"/>
              <a:defRPr sz="2000" kern="1200">
                <a:solidFill>
                  <a:schemeClr val="tx1">
                    <a:lumMod val="65000"/>
                    <a:lumOff val="35000"/>
                  </a:schemeClr>
                </a:solidFill>
                <a:latin typeface="+mn-lt"/>
                <a:ea typeface="+mn-ea"/>
                <a:cs typeface="+mn-cs"/>
              </a:defRPr>
            </a:lvl4pPr>
            <a:lvl5pPr marL="1366838" indent="-222250" algn="l" defTabSz="457200" rtl="0" eaLnBrk="0" fontAlgn="base" hangingPunct="0">
              <a:spcBef>
                <a:spcPct val="20000"/>
              </a:spcBef>
              <a:spcAft>
                <a:spcPct val="0"/>
              </a:spcAft>
              <a:buClr>
                <a:srgbClr val="256A5F"/>
              </a:buClr>
              <a:buSzPct val="80000"/>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1400" b="1" u="sng" dirty="0" smtClean="0">
                <a:solidFill>
                  <a:schemeClr val="bg2">
                    <a:lumMod val="25000"/>
                  </a:schemeClr>
                </a:solidFill>
                <a:latin typeface="Source Sans Pro"/>
              </a:rPr>
              <a:t>Recent Notable Transactions</a:t>
            </a:r>
          </a:p>
          <a:p>
            <a:pPr marL="0" indent="0">
              <a:lnSpc>
                <a:spcPct val="150000"/>
              </a:lnSpc>
              <a:buNone/>
            </a:pPr>
            <a:endParaRPr lang="en-US" sz="200" b="1" dirty="0" smtClean="0">
              <a:solidFill>
                <a:schemeClr val="bg2">
                  <a:lumMod val="25000"/>
                </a:schemeClr>
              </a:solidFill>
              <a:latin typeface="Source Sans Pro"/>
            </a:endParaRPr>
          </a:p>
          <a:p>
            <a:pPr marL="0" indent="0">
              <a:lnSpc>
                <a:spcPct val="150000"/>
              </a:lnSpc>
              <a:buNone/>
            </a:pPr>
            <a:r>
              <a:rPr lang="en-US" sz="1400" dirty="0" smtClean="0">
                <a:solidFill>
                  <a:schemeClr val="bg2">
                    <a:lumMod val="25000"/>
                  </a:schemeClr>
                </a:solidFill>
                <a:latin typeface="Source Sans Pro"/>
              </a:rPr>
              <a:t>Morgan Stanley 3-year “Green Bond”</a:t>
            </a:r>
          </a:p>
          <a:p>
            <a:pPr marL="182880" lvl="1" indent="-182880">
              <a:lnSpc>
                <a:spcPct val="150000"/>
              </a:lnSpc>
              <a:spcBef>
                <a:spcPts val="0"/>
              </a:spcBef>
            </a:pPr>
            <a:r>
              <a:rPr lang="en-US" sz="1200" dirty="0" smtClean="0">
                <a:solidFill>
                  <a:schemeClr val="bg2">
                    <a:lumMod val="25000"/>
                  </a:schemeClr>
                </a:solidFill>
                <a:latin typeface="Source Sans Pro"/>
              </a:rPr>
              <a:t>This was Morgan Stanley’s inaugural green bond. Funds </a:t>
            </a:r>
            <a:r>
              <a:rPr lang="en-US" sz="1200" dirty="0">
                <a:solidFill>
                  <a:schemeClr val="bg2">
                    <a:lumMod val="25000"/>
                  </a:schemeClr>
                </a:solidFill>
                <a:latin typeface="Source Sans Pro"/>
              </a:rPr>
              <a:t>equal to the net proceeds of </a:t>
            </a:r>
            <a:r>
              <a:rPr lang="en-US" sz="1200" dirty="0" smtClean="0">
                <a:solidFill>
                  <a:schemeClr val="bg2">
                    <a:lumMod val="25000"/>
                  </a:schemeClr>
                </a:solidFill>
                <a:latin typeface="Source Sans Pro"/>
              </a:rPr>
              <a:t>this issue will </a:t>
            </a:r>
            <a:r>
              <a:rPr lang="en-US" sz="1200" dirty="0">
                <a:solidFill>
                  <a:schemeClr val="bg2">
                    <a:lumMod val="25000"/>
                  </a:schemeClr>
                </a:solidFill>
                <a:latin typeface="Source Sans Pro"/>
              </a:rPr>
              <a:t>be allocated to various renewable energy and energy efficiency projects. </a:t>
            </a:r>
            <a:r>
              <a:rPr lang="en-US" sz="1200" dirty="0" smtClean="0">
                <a:solidFill>
                  <a:schemeClr val="bg2">
                    <a:lumMod val="25000"/>
                  </a:schemeClr>
                </a:solidFill>
                <a:latin typeface="Source Sans Pro"/>
              </a:rPr>
              <a:t>The offering priced at +118.</a:t>
            </a:r>
          </a:p>
          <a:p>
            <a:pPr marL="182880" lvl="1" indent="-182880">
              <a:lnSpc>
                <a:spcPct val="150000"/>
              </a:lnSpc>
              <a:spcBef>
                <a:spcPts val="0"/>
              </a:spcBef>
            </a:pPr>
            <a:r>
              <a:rPr lang="en-US" sz="1200" dirty="0" smtClean="0">
                <a:solidFill>
                  <a:schemeClr val="bg2">
                    <a:lumMod val="25000"/>
                  </a:schemeClr>
                </a:solidFill>
                <a:latin typeface="Source Sans Pro"/>
              </a:rPr>
              <a:t>Morgan Stanley issued a press release on June 9, 2015.</a:t>
            </a:r>
          </a:p>
          <a:p>
            <a:pPr marL="548640" lvl="1">
              <a:lnSpc>
                <a:spcPct val="150000"/>
              </a:lnSpc>
            </a:pPr>
            <a:endParaRPr lang="en-US" sz="400" dirty="0">
              <a:solidFill>
                <a:schemeClr val="bg2">
                  <a:lumMod val="25000"/>
                </a:schemeClr>
              </a:solidFill>
              <a:latin typeface="Source Sans Pro"/>
            </a:endParaRPr>
          </a:p>
          <a:p>
            <a:pPr marL="0" indent="0">
              <a:lnSpc>
                <a:spcPct val="150000"/>
              </a:lnSpc>
              <a:buNone/>
            </a:pPr>
            <a:r>
              <a:rPr lang="en-US" sz="1400" dirty="0" smtClean="0">
                <a:solidFill>
                  <a:schemeClr val="bg2">
                    <a:lumMod val="25000"/>
                  </a:schemeClr>
                </a:solidFill>
                <a:latin typeface="Source Sans Pro"/>
              </a:rPr>
              <a:t>JPMorgan 30-year “Veteran Co-Mgd”</a:t>
            </a:r>
          </a:p>
          <a:p>
            <a:pPr marL="274320" lvl="1" indent="-182880">
              <a:lnSpc>
                <a:spcPct val="150000"/>
              </a:lnSpc>
              <a:spcBef>
                <a:spcPts val="0"/>
              </a:spcBef>
            </a:pPr>
            <a:r>
              <a:rPr lang="en-US" sz="1200" dirty="0" smtClean="0">
                <a:solidFill>
                  <a:schemeClr val="bg2">
                    <a:lumMod val="25000"/>
                  </a:schemeClr>
                </a:solidFill>
                <a:latin typeface="Source Sans Pro"/>
              </a:rPr>
              <a:t>JPMorgan completed </a:t>
            </a:r>
            <a:r>
              <a:rPr lang="en-US" sz="1200" dirty="0">
                <a:solidFill>
                  <a:schemeClr val="bg2">
                    <a:lumMod val="25000"/>
                  </a:schemeClr>
                </a:solidFill>
                <a:latin typeface="Source Sans Pro"/>
              </a:rPr>
              <a:t>the first-ever debt offering </a:t>
            </a:r>
            <a:r>
              <a:rPr lang="en-US" sz="1200" dirty="0" smtClean="0">
                <a:solidFill>
                  <a:schemeClr val="bg2">
                    <a:lumMod val="25000"/>
                  </a:schemeClr>
                </a:solidFill>
                <a:latin typeface="Source Sans Pro"/>
              </a:rPr>
              <a:t/>
            </a:r>
            <a:br>
              <a:rPr lang="en-US" sz="1200" dirty="0" smtClean="0">
                <a:solidFill>
                  <a:schemeClr val="bg2">
                    <a:lumMod val="25000"/>
                  </a:schemeClr>
                </a:solidFill>
                <a:latin typeface="Source Sans Pro"/>
              </a:rPr>
            </a:br>
            <a:r>
              <a:rPr lang="en-US" sz="1200" dirty="0" smtClean="0">
                <a:solidFill>
                  <a:schemeClr val="bg2">
                    <a:lumMod val="25000"/>
                  </a:schemeClr>
                </a:solidFill>
                <a:latin typeface="Source Sans Pro"/>
              </a:rPr>
              <a:t>co-managed </a:t>
            </a:r>
            <a:r>
              <a:rPr lang="en-US" sz="1200" dirty="0">
                <a:solidFill>
                  <a:schemeClr val="bg2">
                    <a:lumMod val="25000"/>
                  </a:schemeClr>
                </a:solidFill>
                <a:latin typeface="Source Sans Pro"/>
              </a:rPr>
              <a:t>exclusively by a group of U.S. military veteran-owned </a:t>
            </a:r>
            <a:r>
              <a:rPr lang="en-US" sz="1200" dirty="0" smtClean="0">
                <a:solidFill>
                  <a:schemeClr val="bg2">
                    <a:lumMod val="25000"/>
                  </a:schemeClr>
                </a:solidFill>
                <a:latin typeface="Source Sans Pro"/>
              </a:rPr>
              <a:t>broker-dealers.</a:t>
            </a:r>
            <a:r>
              <a:rPr lang="en-US" sz="1200" baseline="0" dirty="0" smtClean="0">
                <a:solidFill>
                  <a:schemeClr val="bg2">
                    <a:lumMod val="25000"/>
                  </a:schemeClr>
                </a:solidFill>
                <a:latin typeface="Source Sans Pro"/>
              </a:rPr>
              <a:t> </a:t>
            </a:r>
            <a:r>
              <a:rPr lang="en-US" sz="1200" dirty="0" smtClean="0">
                <a:solidFill>
                  <a:schemeClr val="bg2">
                    <a:lumMod val="25000"/>
                  </a:schemeClr>
                </a:solidFill>
                <a:latin typeface="Source Sans Pro"/>
              </a:rPr>
              <a:t>The offering priced at +200.</a:t>
            </a:r>
          </a:p>
          <a:p>
            <a:pPr marL="274320" lvl="1" indent="-182880">
              <a:lnSpc>
                <a:spcPct val="150000"/>
              </a:lnSpc>
              <a:spcBef>
                <a:spcPts val="0"/>
              </a:spcBef>
            </a:pPr>
            <a:r>
              <a:rPr lang="en-US" sz="1200" dirty="0" smtClean="0">
                <a:solidFill>
                  <a:schemeClr val="bg2">
                    <a:lumMod val="25000"/>
                  </a:schemeClr>
                </a:solidFill>
                <a:latin typeface="Source Sans Pro"/>
              </a:rPr>
              <a:t>JPMorgan issued a press release on June 9, 2015.</a:t>
            </a: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76" y="1736234"/>
            <a:ext cx="4715980" cy="35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4"/>
          <p:cNvSpPr txBox="1">
            <a:spLocks/>
          </p:cNvSpPr>
          <p:nvPr userDrawn="1"/>
        </p:nvSpPr>
        <p:spPr>
          <a:xfrm>
            <a:off x="701040" y="942480"/>
            <a:ext cx="7963456" cy="406400"/>
          </a:xfrm>
          <a:prstGeom prst="rect">
            <a:avLst/>
          </a:prstGeom>
        </p:spPr>
        <p:txBody>
          <a:bodyPr vert="horz" lIns="109728" tIns="54864" rIns="109728" bIns="54864" rtlCol="0">
            <a:noAutofit/>
          </a:bodyPr>
          <a:lstStyle/>
          <a:p>
            <a:pPr marL="411480" marR="0" indent="-411480" algn="ctr" defTabSz="457200" rtl="0" eaLnBrk="1" fontAlgn="base" latinLnBrk="0" hangingPunct="1">
              <a:lnSpc>
                <a:spcPct val="100000"/>
              </a:lnSpc>
              <a:spcBef>
                <a:spcPct val="20000"/>
              </a:spcBef>
              <a:spcAft>
                <a:spcPct val="0"/>
              </a:spcAft>
              <a:buClrTx/>
              <a:buSzTx/>
              <a:buFontTx/>
              <a:buNone/>
              <a:tabLst/>
              <a:defRPr/>
            </a:pPr>
            <a:r>
              <a:rPr lang="en-US" sz="1200" dirty="0" smtClean="0">
                <a:solidFill>
                  <a:schemeClr val="bg2">
                    <a:lumMod val="50000"/>
                  </a:schemeClr>
                </a:solidFill>
                <a:latin typeface="Source Sans Pro Light" pitchFamily="34" charset="0"/>
              </a:rPr>
              <a:t>The </a:t>
            </a:r>
            <a:r>
              <a:rPr lang="ms-MY" sz="1200" b="1" dirty="0" smtClean="0">
                <a:solidFill>
                  <a:schemeClr val="bg2">
                    <a:lumMod val="50000"/>
                  </a:schemeClr>
                </a:solidFill>
                <a:latin typeface="Source Sans Pro Light" pitchFamily="34" charset="0"/>
              </a:rPr>
              <a:t>MBS</a:t>
            </a:r>
            <a:r>
              <a:rPr lang="en-US" sz="1200" dirty="0" smtClean="0">
                <a:solidFill>
                  <a:schemeClr val="bg2">
                    <a:lumMod val="50000"/>
                  </a:schemeClr>
                </a:solidFill>
                <a:latin typeface="Source Sans Pro Light" pitchFamily="34" charset="0"/>
              </a:rPr>
              <a:t> distribution platform has an extensive record of corporate note underwritings</a:t>
            </a:r>
            <a:r>
              <a:rPr lang="ms-MY" sz="1200" dirty="0" smtClean="0">
                <a:solidFill>
                  <a:schemeClr val="bg2">
                    <a:lumMod val="50000"/>
                  </a:schemeClr>
                </a:solidFill>
                <a:latin typeface="Source Sans Pro Light" pitchFamily="34" charset="0"/>
              </a:rPr>
              <a:t>.</a:t>
            </a:r>
            <a:endParaRPr lang="en-US" sz="1200" b="1" dirty="0" smtClean="0">
              <a:solidFill>
                <a:schemeClr val="bg2">
                  <a:lumMod val="50000"/>
                </a:schemeClr>
              </a:solidFill>
              <a:latin typeface="Source Sans Pro" pitchFamily="34" charset="0"/>
            </a:endParaRPr>
          </a:p>
          <a:p>
            <a:pPr marL="411480" indent="-411480" algn="ctr">
              <a:spcBef>
                <a:spcPct val="20000"/>
              </a:spcBef>
            </a:pPr>
            <a:r>
              <a:rPr lang="ms-MY" sz="1200" baseline="0" dirty="0" smtClean="0">
                <a:solidFill>
                  <a:schemeClr val="bg2">
                    <a:lumMod val="50000"/>
                  </a:schemeClr>
                </a:solidFill>
                <a:latin typeface="Source Sans Pro Light" pitchFamily="34" charset="0"/>
              </a:rPr>
              <a:t>.</a:t>
            </a:r>
            <a:r>
              <a:rPr lang="ms-MY" sz="1200" dirty="0" smtClean="0">
                <a:solidFill>
                  <a:schemeClr val="bg2">
                    <a:lumMod val="50000"/>
                  </a:schemeClr>
                </a:solidFill>
                <a:latin typeface="Source Sans Pro Light" pitchFamily="34" charset="0"/>
              </a:rPr>
              <a:t> </a:t>
            </a:r>
            <a:endParaRPr lang="en-US" sz="1200" b="1" dirty="0">
              <a:solidFill>
                <a:schemeClr val="bg2">
                  <a:lumMod val="50000"/>
                </a:schemeClr>
              </a:solidFill>
              <a:latin typeface="Source Sans Pro" pitchFamily="34" charset="0"/>
            </a:endParaRPr>
          </a:p>
        </p:txBody>
      </p:sp>
      <p:sp>
        <p:nvSpPr>
          <p:cNvPr id="8" name="Pentagon 7"/>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9" name="TextBox 8"/>
          <p:cNvSpPr txBox="1"/>
          <p:nvPr userDrawn="1"/>
        </p:nvSpPr>
        <p:spPr>
          <a:xfrm>
            <a:off x="391438" y="41233"/>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Corporate Underwriting</a:t>
            </a:r>
            <a:endParaRPr lang="en-US" sz="3600" b="0" dirty="0">
              <a:solidFill>
                <a:schemeClr val="bg1"/>
              </a:solidFill>
              <a:latin typeface="Source Sans Pro" pitchFamily="34" charset="0"/>
            </a:endParaRPr>
          </a:p>
        </p:txBody>
      </p:sp>
    </p:spTree>
    <p:extLst>
      <p:ext uri="{BB962C8B-B14F-4D97-AF65-F5344CB8AC3E}">
        <p14:creationId xmlns:p14="http://schemas.microsoft.com/office/powerpoint/2010/main" val="691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cy Underwriting">
    <p:spTree>
      <p:nvGrpSpPr>
        <p:cNvPr id="1" name=""/>
        <p:cNvGrpSpPr/>
        <p:nvPr/>
      </p:nvGrpSpPr>
      <p:grpSpPr>
        <a:xfrm>
          <a:off x="0" y="0"/>
          <a:ext cx="0" cy="0"/>
          <a:chOff x="0" y="0"/>
          <a:chExt cx="0" cy="0"/>
        </a:xfrm>
      </p:grpSpPr>
      <p:sp>
        <p:nvSpPr>
          <p:cNvPr id="3" name="Rectangle 2"/>
          <p:cNvSpPr/>
          <p:nvPr userDrawn="1"/>
        </p:nvSpPr>
        <p:spPr bwMode="gray">
          <a:xfrm>
            <a:off x="4797823" y="1467945"/>
            <a:ext cx="4180960" cy="4137475"/>
          </a:xfrm>
          <a:prstGeom prst="rect">
            <a:avLst/>
          </a:prstGeom>
          <a:solidFill>
            <a:schemeClr val="bg1">
              <a:lumMod val="85000"/>
            </a:schemeClr>
          </a:solidFill>
          <a:ln w="6350" cap="flat" cmpd="sng">
            <a:noFill/>
            <a:prstDash val="solid"/>
            <a:round/>
            <a:headEnd type="none" w="med" len="med"/>
            <a:tailEnd type="none" w="med" len="med"/>
          </a:ln>
          <a:effectLst/>
        </p:spPr>
        <p:txBody>
          <a:bodyPr rtlCol="0" anchor="ctr"/>
          <a:lstStyle/>
          <a:p>
            <a:pPr algn="ctr"/>
            <a:endParaRPr lang="en-US" sz="2160" dirty="0">
              <a:solidFill>
                <a:schemeClr val="bg1">
                  <a:lumMod val="75000"/>
                </a:schemeClr>
              </a:solidFill>
            </a:endParaRPr>
          </a:p>
        </p:txBody>
      </p:sp>
      <p:sp>
        <p:nvSpPr>
          <p:cNvPr id="4" name="Subtitle 4"/>
          <p:cNvSpPr txBox="1">
            <a:spLocks/>
          </p:cNvSpPr>
          <p:nvPr userDrawn="1"/>
        </p:nvSpPr>
        <p:spPr>
          <a:xfrm>
            <a:off x="701040" y="931722"/>
            <a:ext cx="7963456" cy="406400"/>
          </a:xfrm>
          <a:prstGeom prst="rect">
            <a:avLst/>
          </a:prstGeom>
        </p:spPr>
        <p:txBody>
          <a:bodyPr vert="horz" lIns="109728" tIns="54864" rIns="109728" bIns="54864" rtlCol="0">
            <a:noAutofit/>
          </a:bodyPr>
          <a:lstStyle/>
          <a:p>
            <a:pPr marL="411480" marR="0" indent="-411480" algn="ctr" defTabSz="457200" rtl="0" eaLnBrk="1" fontAlgn="base" latinLnBrk="0" hangingPunct="1">
              <a:lnSpc>
                <a:spcPct val="100000"/>
              </a:lnSpc>
              <a:spcBef>
                <a:spcPct val="20000"/>
              </a:spcBef>
              <a:spcAft>
                <a:spcPct val="0"/>
              </a:spcAft>
              <a:buClrTx/>
              <a:buSzTx/>
              <a:buFontTx/>
              <a:buNone/>
              <a:tabLst/>
              <a:defRPr/>
            </a:pPr>
            <a:r>
              <a:rPr lang="ms-MY" sz="1200" b="1" dirty="0" smtClean="0">
                <a:solidFill>
                  <a:schemeClr val="bg2">
                    <a:lumMod val="50000"/>
                  </a:schemeClr>
                </a:solidFill>
                <a:latin typeface="Source Sans Pro Light" pitchFamily="34" charset="0"/>
              </a:rPr>
              <a:t>MBS</a:t>
            </a:r>
            <a:r>
              <a:rPr lang="en-US" sz="1200" dirty="0" smtClean="0">
                <a:solidFill>
                  <a:schemeClr val="bg2">
                    <a:lumMod val="50000"/>
                  </a:schemeClr>
                </a:solidFill>
                <a:latin typeface="Source Sans Pro Light" pitchFamily="34" charset="0"/>
              </a:rPr>
              <a:t> is ranked as the #1 agency underwriter among diversity broker-dealers, which is attributed to our strong capital base, underwriting experience, depth of account relationships and robust distribution capabilities.</a:t>
            </a:r>
          </a:p>
          <a:p>
            <a:pPr marL="411480" marR="0" indent="-411480" algn="ctr" defTabSz="457200" rtl="0" eaLnBrk="1" fontAlgn="base" latinLnBrk="0" hangingPunct="1">
              <a:lnSpc>
                <a:spcPct val="100000"/>
              </a:lnSpc>
              <a:spcBef>
                <a:spcPct val="20000"/>
              </a:spcBef>
              <a:spcAft>
                <a:spcPct val="0"/>
              </a:spcAft>
              <a:buClrTx/>
              <a:buSzTx/>
              <a:buFontTx/>
              <a:buNone/>
              <a:tabLst/>
              <a:defRPr/>
            </a:pPr>
            <a:r>
              <a:rPr lang="ms-MY" sz="1200" dirty="0" smtClean="0">
                <a:solidFill>
                  <a:schemeClr val="bg1">
                    <a:lumMod val="65000"/>
                  </a:schemeClr>
                </a:solidFill>
                <a:latin typeface="Source Sans Pro Light" pitchFamily="34" charset="0"/>
              </a:rPr>
              <a:t>.</a:t>
            </a:r>
            <a:endParaRPr lang="en-US" sz="1200" b="1" dirty="0" smtClean="0">
              <a:solidFill>
                <a:schemeClr val="bg1">
                  <a:lumMod val="65000"/>
                </a:schemeClr>
              </a:solidFill>
              <a:latin typeface="Source Sans Pro" pitchFamily="34" charset="0"/>
            </a:endParaRPr>
          </a:p>
          <a:p>
            <a:pPr marL="411480" indent="-411480" algn="ctr">
              <a:spcBef>
                <a:spcPct val="20000"/>
              </a:spcBef>
            </a:pPr>
            <a:r>
              <a:rPr lang="ms-MY" sz="1200" baseline="0" dirty="0" smtClean="0">
                <a:solidFill>
                  <a:schemeClr val="bg1">
                    <a:lumMod val="65000"/>
                  </a:schemeClr>
                </a:solidFill>
                <a:latin typeface="Source Sans Pro Light" pitchFamily="34" charset="0"/>
              </a:rPr>
              <a:t>.</a:t>
            </a:r>
            <a:r>
              <a:rPr lang="ms-MY" sz="1200" dirty="0" smtClean="0">
                <a:solidFill>
                  <a:schemeClr val="bg1">
                    <a:lumMod val="65000"/>
                  </a:schemeClr>
                </a:solidFill>
                <a:latin typeface="Source Sans Pro Light" pitchFamily="34" charset="0"/>
              </a:rPr>
              <a:t> </a:t>
            </a:r>
            <a:endParaRPr lang="en-US" sz="1200" b="1" dirty="0">
              <a:solidFill>
                <a:schemeClr val="bg1">
                  <a:lumMod val="65000"/>
                </a:schemeClr>
              </a:solidFill>
              <a:latin typeface="Source Sans Pro" pitchFamily="34" charset="0"/>
            </a:endParaRPr>
          </a:p>
        </p:txBody>
      </p:sp>
      <p:pic>
        <p:nvPicPr>
          <p:cNvPr id="9" name="Picture 8"/>
          <p:cNvPicPr>
            <a:picLocks noChangeAspect="1"/>
          </p:cNvPicPr>
          <p:nvPr userDrawn="1"/>
        </p:nvPicPr>
        <p:blipFill>
          <a:blip r:embed="rId2"/>
          <a:stretch>
            <a:fillRect/>
          </a:stretch>
        </p:blipFill>
        <p:spPr>
          <a:xfrm>
            <a:off x="132954" y="1958735"/>
            <a:ext cx="4549814" cy="2914798"/>
          </a:xfrm>
          <a:prstGeom prst="rect">
            <a:avLst/>
          </a:prstGeom>
        </p:spPr>
      </p:pic>
      <p:sp>
        <p:nvSpPr>
          <p:cNvPr id="10" name="Pentagon 9"/>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11" name="TextBox 10"/>
          <p:cNvSpPr txBox="1"/>
          <p:nvPr userDrawn="1"/>
        </p:nvSpPr>
        <p:spPr>
          <a:xfrm>
            <a:off x="391438" y="53790"/>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Agency</a:t>
            </a:r>
            <a:r>
              <a:rPr lang="en-US" sz="3600" b="0" baseline="0" dirty="0" smtClean="0">
                <a:solidFill>
                  <a:schemeClr val="bg1"/>
                </a:solidFill>
                <a:latin typeface="Source Sans Pro" pitchFamily="34" charset="0"/>
              </a:rPr>
              <a:t> Underwriting</a:t>
            </a:r>
            <a:endParaRPr lang="en-US" sz="3600" b="0" dirty="0">
              <a:solidFill>
                <a:schemeClr val="bg1"/>
              </a:solidFill>
              <a:latin typeface="Source Sans Pro" pitchFamily="34" charset="0"/>
            </a:endParaRPr>
          </a:p>
        </p:txBody>
      </p:sp>
      <p:sp>
        <p:nvSpPr>
          <p:cNvPr id="12" name="Content Placeholder 2"/>
          <p:cNvSpPr txBox="1">
            <a:spLocks/>
          </p:cNvSpPr>
          <p:nvPr userDrawn="1"/>
        </p:nvSpPr>
        <p:spPr>
          <a:xfrm>
            <a:off x="4797823" y="1483296"/>
            <a:ext cx="4180960" cy="3927796"/>
          </a:xfrm>
          <a:prstGeom prst="rect">
            <a:avLst/>
          </a:prstGeom>
          <a:noFill/>
        </p:spPr>
        <p:txBody>
          <a:bodyPr/>
          <a:lstStyle>
            <a:lvl1pPr marL="342900" indent="-342900" algn="l" defTabSz="457200" rtl="0" eaLnBrk="0" fontAlgn="base" hangingPunct="0">
              <a:spcBef>
                <a:spcPct val="20000"/>
              </a:spcBef>
              <a:spcAft>
                <a:spcPct val="0"/>
              </a:spcAft>
              <a:buClr>
                <a:srgbClr val="FC7B02"/>
              </a:buClr>
              <a:buFont typeface="Arial"/>
              <a:buChar char="•"/>
              <a:defRPr sz="3200" kern="1200">
                <a:solidFill>
                  <a:schemeClr val="tx1">
                    <a:lumMod val="65000"/>
                    <a:lumOff val="35000"/>
                  </a:schemeClr>
                </a:solidFill>
                <a:latin typeface="+mn-lt"/>
                <a:ea typeface="+mn-ea"/>
                <a:cs typeface="+mn-cs"/>
              </a:defRPr>
            </a:lvl1pPr>
            <a:lvl2pPr marL="688975" indent="-349250" algn="l" defTabSz="457200" rtl="0" eaLnBrk="0" fontAlgn="base" hangingPunct="0">
              <a:spcBef>
                <a:spcPct val="20000"/>
              </a:spcBef>
              <a:spcAft>
                <a:spcPct val="0"/>
              </a:spcAft>
              <a:buClr>
                <a:srgbClr val="FC7B02"/>
              </a:buClr>
              <a:buSzPct val="70000"/>
              <a:buFont typeface="Courier New"/>
              <a:buChar char="o"/>
              <a:defRPr sz="2800" kern="1200">
                <a:solidFill>
                  <a:schemeClr val="tx1">
                    <a:lumMod val="65000"/>
                    <a:lumOff val="35000"/>
                  </a:schemeClr>
                </a:solidFill>
                <a:latin typeface="+mn-lt"/>
                <a:ea typeface="+mn-ea"/>
                <a:cs typeface="+mn-cs"/>
              </a:defRPr>
            </a:lvl2pPr>
            <a:lvl3pPr marL="911225" indent="-222250" algn="l" defTabSz="457200" rtl="0" eaLnBrk="0" fontAlgn="base" hangingPunct="0">
              <a:spcBef>
                <a:spcPct val="20000"/>
              </a:spcBef>
              <a:spcAft>
                <a:spcPct val="0"/>
              </a:spcAft>
              <a:buClr>
                <a:srgbClr val="256A5F"/>
              </a:buClr>
              <a:buFont typeface="Arial" charset="0"/>
              <a:buChar char="•"/>
              <a:defRPr sz="2400" kern="1200">
                <a:solidFill>
                  <a:schemeClr val="tx1">
                    <a:lumMod val="65000"/>
                    <a:lumOff val="35000"/>
                  </a:schemeClr>
                </a:solidFill>
                <a:latin typeface="+mn-lt"/>
                <a:ea typeface="+mn-ea"/>
                <a:cs typeface="+mn-cs"/>
              </a:defRPr>
            </a:lvl3pPr>
            <a:lvl4pPr marL="1144588" indent="-233363" algn="l" defTabSz="457200" rtl="0" eaLnBrk="0" fontAlgn="base" hangingPunct="0">
              <a:spcBef>
                <a:spcPct val="20000"/>
              </a:spcBef>
              <a:spcAft>
                <a:spcPct val="0"/>
              </a:spcAft>
              <a:buClr>
                <a:srgbClr val="256A5F"/>
              </a:buClr>
              <a:buSzPct val="70000"/>
              <a:buFont typeface="Courier New"/>
              <a:buChar char="o"/>
              <a:defRPr sz="2000" kern="1200">
                <a:solidFill>
                  <a:schemeClr val="tx1">
                    <a:lumMod val="65000"/>
                    <a:lumOff val="35000"/>
                  </a:schemeClr>
                </a:solidFill>
                <a:latin typeface="+mn-lt"/>
                <a:ea typeface="+mn-ea"/>
                <a:cs typeface="+mn-cs"/>
              </a:defRPr>
            </a:lvl4pPr>
            <a:lvl5pPr marL="1366838" indent="-222250" algn="l" defTabSz="457200" rtl="0" eaLnBrk="0" fontAlgn="base" hangingPunct="0">
              <a:spcBef>
                <a:spcPct val="20000"/>
              </a:spcBef>
              <a:spcAft>
                <a:spcPct val="0"/>
              </a:spcAft>
              <a:buClr>
                <a:srgbClr val="256A5F"/>
              </a:buClr>
              <a:buSzPct val="80000"/>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2"/>
              </a:buClr>
            </a:pPr>
            <a:r>
              <a:rPr lang="en-US" sz="1400" b="1" dirty="0" smtClean="0">
                <a:solidFill>
                  <a:schemeClr val="bg2">
                    <a:lumMod val="25000"/>
                  </a:schemeClr>
                </a:solidFill>
                <a:latin typeface="Source Sans Pro"/>
              </a:rPr>
              <a:t>Fannie Mae</a:t>
            </a:r>
          </a:p>
          <a:p>
            <a:pPr marL="0" indent="0">
              <a:lnSpc>
                <a:spcPct val="150000"/>
              </a:lnSpc>
              <a:buNone/>
            </a:pPr>
            <a:endParaRPr lang="en-US" sz="200" b="1" dirty="0" smtClean="0">
              <a:solidFill>
                <a:schemeClr val="bg2">
                  <a:lumMod val="25000"/>
                </a:schemeClr>
              </a:solidFill>
              <a:latin typeface="Source Sans Pro"/>
            </a:endParaRPr>
          </a:p>
          <a:p>
            <a:pPr lvl="1">
              <a:buClr>
                <a:schemeClr val="accent2"/>
              </a:buClr>
            </a:pPr>
            <a:r>
              <a:rPr lang="en-US" sz="1400" b="1" dirty="0" smtClean="0">
                <a:solidFill>
                  <a:schemeClr val="bg2">
                    <a:lumMod val="25000"/>
                  </a:schemeClr>
                </a:solidFill>
                <a:latin typeface="Source Sans Pro"/>
              </a:rPr>
              <a:t>2015</a:t>
            </a:r>
            <a:r>
              <a:rPr lang="en-US" sz="1400" dirty="0" smtClean="0">
                <a:solidFill>
                  <a:schemeClr val="bg2">
                    <a:lumMod val="25000"/>
                  </a:schemeClr>
                </a:solidFill>
                <a:latin typeface="Source Sans Pro"/>
              </a:rPr>
              <a:t>:  $320 MM in principal amount</a:t>
            </a:r>
          </a:p>
          <a:p>
            <a:pPr lvl="1">
              <a:buClr>
                <a:schemeClr val="accent2"/>
              </a:buClr>
            </a:pPr>
            <a:r>
              <a:rPr lang="en-US" sz="1400" b="1" dirty="0" smtClean="0">
                <a:solidFill>
                  <a:schemeClr val="bg2">
                    <a:lumMod val="25000"/>
                  </a:schemeClr>
                </a:solidFill>
                <a:latin typeface="Source Sans Pro"/>
              </a:rPr>
              <a:t>2014</a:t>
            </a:r>
            <a:r>
              <a:rPr lang="en-US" sz="1400" dirty="0" smtClean="0">
                <a:solidFill>
                  <a:schemeClr val="bg2">
                    <a:lumMod val="25000"/>
                  </a:schemeClr>
                </a:solidFill>
                <a:latin typeface="Source Sans Pro"/>
              </a:rPr>
              <a:t>:  $235 MM in principal amount </a:t>
            </a:r>
          </a:p>
          <a:p>
            <a:pPr lvl="2">
              <a:buClr>
                <a:schemeClr val="accent2"/>
              </a:buClr>
            </a:pPr>
            <a:r>
              <a:rPr lang="en-US" sz="1400" dirty="0" smtClean="0">
                <a:solidFill>
                  <a:schemeClr val="bg2">
                    <a:lumMod val="25000"/>
                  </a:schemeClr>
                </a:solidFill>
                <a:latin typeface="Source Sans Pro"/>
              </a:rPr>
              <a:t>Co-Manager on two benchmark deals totaling $6.5 billion in principal amount          </a:t>
            </a:r>
          </a:p>
          <a:p>
            <a:pPr lvl="1">
              <a:buClr>
                <a:schemeClr val="accent2"/>
              </a:buClr>
            </a:pPr>
            <a:r>
              <a:rPr lang="en-US" sz="1400" b="1" dirty="0" smtClean="0">
                <a:solidFill>
                  <a:schemeClr val="bg2">
                    <a:lumMod val="25000"/>
                  </a:schemeClr>
                </a:solidFill>
                <a:latin typeface="Source Sans Pro"/>
              </a:rPr>
              <a:t>2013</a:t>
            </a:r>
            <a:r>
              <a:rPr lang="en-US" sz="1400" dirty="0" smtClean="0">
                <a:solidFill>
                  <a:schemeClr val="bg2">
                    <a:lumMod val="25000"/>
                  </a:schemeClr>
                </a:solidFill>
                <a:latin typeface="Source Sans Pro"/>
              </a:rPr>
              <a:t>:  $897 MM in principal amount</a:t>
            </a:r>
          </a:p>
          <a:p>
            <a:pPr lvl="2">
              <a:buClr>
                <a:schemeClr val="accent2"/>
              </a:buClr>
            </a:pPr>
            <a:r>
              <a:rPr lang="en-US" sz="1400" dirty="0" smtClean="0">
                <a:solidFill>
                  <a:schemeClr val="bg2">
                    <a:lumMod val="25000"/>
                  </a:schemeClr>
                </a:solidFill>
                <a:latin typeface="Source Sans Pro"/>
              </a:rPr>
              <a:t>Co-Manager on one benchmark deal totaling</a:t>
            </a:r>
            <a:r>
              <a:rPr lang="en-US" sz="1400" baseline="0" dirty="0" smtClean="0">
                <a:solidFill>
                  <a:schemeClr val="bg2">
                    <a:lumMod val="25000"/>
                  </a:schemeClr>
                </a:solidFill>
                <a:latin typeface="Source Sans Pro"/>
              </a:rPr>
              <a:t> </a:t>
            </a:r>
            <a:r>
              <a:rPr lang="en-US" sz="1400" dirty="0" smtClean="0">
                <a:solidFill>
                  <a:schemeClr val="bg2">
                    <a:lumMod val="25000"/>
                  </a:schemeClr>
                </a:solidFill>
                <a:latin typeface="Source Sans Pro"/>
              </a:rPr>
              <a:t>$4 B in principal amount          </a:t>
            </a:r>
            <a:endParaRPr lang="en-US" sz="800" b="1" dirty="0" smtClean="0">
              <a:solidFill>
                <a:schemeClr val="bg2">
                  <a:lumMod val="25000"/>
                </a:schemeClr>
              </a:solidFill>
              <a:latin typeface="Source Sans Pro"/>
            </a:endParaRPr>
          </a:p>
          <a:p>
            <a:pPr>
              <a:buClr>
                <a:schemeClr val="accent2"/>
              </a:buClr>
            </a:pPr>
            <a:r>
              <a:rPr lang="en-US" sz="1400" b="1" dirty="0" smtClean="0">
                <a:solidFill>
                  <a:schemeClr val="bg2">
                    <a:lumMod val="25000"/>
                  </a:schemeClr>
                </a:solidFill>
                <a:latin typeface="Source Sans Pro"/>
              </a:rPr>
              <a:t>Federal Home Loan Banks</a:t>
            </a:r>
            <a:endParaRPr lang="en-US" sz="1400" dirty="0" smtClean="0">
              <a:solidFill>
                <a:schemeClr val="bg2">
                  <a:lumMod val="25000"/>
                </a:schemeClr>
              </a:solidFill>
              <a:latin typeface="Source Sans Pro"/>
            </a:endParaRPr>
          </a:p>
          <a:p>
            <a:pPr lvl="1">
              <a:buClr>
                <a:schemeClr val="accent2"/>
              </a:buClr>
            </a:pPr>
            <a:r>
              <a:rPr lang="en-US" sz="1400" b="1" dirty="0" smtClean="0">
                <a:solidFill>
                  <a:schemeClr val="bg2">
                    <a:lumMod val="25000"/>
                  </a:schemeClr>
                </a:solidFill>
                <a:latin typeface="Source Sans Pro"/>
              </a:rPr>
              <a:t>2015</a:t>
            </a:r>
            <a:r>
              <a:rPr lang="en-US" sz="1400" dirty="0" smtClean="0">
                <a:solidFill>
                  <a:schemeClr val="bg2">
                    <a:lumMod val="25000"/>
                  </a:schemeClr>
                </a:solidFill>
                <a:latin typeface="Source Sans Pro"/>
              </a:rPr>
              <a:t>:  $731.5 MM in principal amount</a:t>
            </a:r>
          </a:p>
          <a:p>
            <a:pPr lvl="1">
              <a:buClr>
                <a:schemeClr val="accent2"/>
              </a:buClr>
            </a:pPr>
            <a:r>
              <a:rPr lang="en-US" sz="1400" b="1" dirty="0" smtClean="0">
                <a:solidFill>
                  <a:schemeClr val="bg2">
                    <a:lumMod val="25000"/>
                  </a:schemeClr>
                </a:solidFill>
                <a:latin typeface="Source Sans Pro"/>
              </a:rPr>
              <a:t>2014</a:t>
            </a:r>
            <a:r>
              <a:rPr lang="en-US" sz="1400" dirty="0" smtClean="0">
                <a:solidFill>
                  <a:schemeClr val="bg2">
                    <a:lumMod val="25000"/>
                  </a:schemeClr>
                </a:solidFill>
                <a:latin typeface="Source Sans Pro"/>
              </a:rPr>
              <a:t>:  $1.247 B in principal amount</a:t>
            </a:r>
          </a:p>
          <a:p>
            <a:pPr lvl="1">
              <a:buClr>
                <a:schemeClr val="accent2"/>
              </a:buClr>
            </a:pPr>
            <a:r>
              <a:rPr lang="en-US" sz="1400" b="1" dirty="0" smtClean="0">
                <a:solidFill>
                  <a:schemeClr val="bg2">
                    <a:lumMod val="25000"/>
                  </a:schemeClr>
                </a:solidFill>
                <a:latin typeface="Source Sans Pro"/>
              </a:rPr>
              <a:t>2013</a:t>
            </a:r>
            <a:r>
              <a:rPr lang="en-US" sz="1400" dirty="0" smtClean="0">
                <a:solidFill>
                  <a:schemeClr val="bg2">
                    <a:lumMod val="25000"/>
                  </a:schemeClr>
                </a:solidFill>
                <a:latin typeface="Source Sans Pro"/>
              </a:rPr>
              <a:t>:  $318 MM in principal amount</a:t>
            </a:r>
            <a:endParaRPr lang="en-US" sz="800" dirty="0" smtClean="0">
              <a:solidFill>
                <a:schemeClr val="bg2">
                  <a:lumMod val="25000"/>
                </a:schemeClr>
              </a:solidFill>
              <a:latin typeface="Source Sans Pro"/>
            </a:endParaRPr>
          </a:p>
          <a:p>
            <a:pPr>
              <a:buClr>
                <a:schemeClr val="accent2"/>
              </a:buClr>
            </a:pPr>
            <a:r>
              <a:rPr lang="en-US" sz="1400" b="1" dirty="0" smtClean="0">
                <a:solidFill>
                  <a:schemeClr val="bg2">
                    <a:lumMod val="25000"/>
                  </a:schemeClr>
                </a:solidFill>
                <a:latin typeface="Source Sans Pro"/>
              </a:rPr>
              <a:t>Freddie Mac </a:t>
            </a:r>
            <a:r>
              <a:rPr lang="en-US" sz="1400" dirty="0" smtClean="0">
                <a:solidFill>
                  <a:schemeClr val="bg2">
                    <a:lumMod val="25000"/>
                  </a:schemeClr>
                </a:solidFill>
                <a:latin typeface="Source Sans Pro"/>
              </a:rPr>
              <a:t>(approved Feb. 2014)</a:t>
            </a:r>
          </a:p>
          <a:p>
            <a:pPr lvl="1">
              <a:buClr>
                <a:schemeClr val="accent2"/>
              </a:buClr>
            </a:pPr>
            <a:r>
              <a:rPr lang="en-US" sz="1400" b="1" dirty="0" smtClean="0">
                <a:solidFill>
                  <a:schemeClr val="bg2">
                    <a:lumMod val="25000"/>
                  </a:schemeClr>
                </a:solidFill>
                <a:latin typeface="Source Sans Pro"/>
              </a:rPr>
              <a:t>2015</a:t>
            </a:r>
            <a:r>
              <a:rPr lang="en-US" sz="1400" dirty="0" smtClean="0">
                <a:solidFill>
                  <a:schemeClr val="bg2">
                    <a:lumMod val="25000"/>
                  </a:schemeClr>
                </a:solidFill>
                <a:latin typeface="Source Sans Pro"/>
              </a:rPr>
              <a:t>:  $2.05 B in principal amount</a:t>
            </a:r>
          </a:p>
          <a:p>
            <a:pPr lvl="1">
              <a:buClr>
                <a:schemeClr val="accent2"/>
              </a:buClr>
            </a:pPr>
            <a:r>
              <a:rPr lang="en-US" sz="1400" b="1" dirty="0" smtClean="0">
                <a:solidFill>
                  <a:schemeClr val="bg2">
                    <a:lumMod val="25000"/>
                  </a:schemeClr>
                </a:solidFill>
                <a:latin typeface="Source Sans Pro"/>
              </a:rPr>
              <a:t>2014</a:t>
            </a:r>
            <a:r>
              <a:rPr lang="en-US" sz="1400" dirty="0" smtClean="0">
                <a:solidFill>
                  <a:schemeClr val="bg2">
                    <a:lumMod val="25000"/>
                  </a:schemeClr>
                </a:solidFill>
                <a:latin typeface="Source Sans Pro"/>
              </a:rPr>
              <a:t>:  $740 MM in principal amount</a:t>
            </a:r>
            <a:endParaRPr lang="en-US" sz="1400" dirty="0">
              <a:solidFill>
                <a:schemeClr val="bg2">
                  <a:lumMod val="25000"/>
                </a:schemeClr>
              </a:solidFill>
              <a:latin typeface="Source Sans Pro"/>
            </a:endParaRPr>
          </a:p>
        </p:txBody>
      </p:sp>
    </p:spTree>
    <p:extLst>
      <p:ext uri="{BB962C8B-B14F-4D97-AF65-F5344CB8AC3E}">
        <p14:creationId xmlns:p14="http://schemas.microsoft.com/office/powerpoint/2010/main" val="178420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ConnectDirec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06395"/>
            <a:ext cx="3632167" cy="781924"/>
          </a:xfrm>
          <a:prstGeom prst="rect">
            <a:avLst/>
          </a:prstGeom>
        </p:spPr>
      </p:pic>
      <p:sp>
        <p:nvSpPr>
          <p:cNvPr id="5" name="Subtitle 4"/>
          <p:cNvSpPr txBox="1">
            <a:spLocks/>
          </p:cNvSpPr>
          <p:nvPr userDrawn="1"/>
        </p:nvSpPr>
        <p:spPr>
          <a:xfrm>
            <a:off x="701040" y="1168398"/>
            <a:ext cx="7963456" cy="406400"/>
          </a:xfrm>
          <a:prstGeom prst="rect">
            <a:avLst/>
          </a:prstGeom>
        </p:spPr>
        <p:txBody>
          <a:bodyPr vert="horz" lIns="109728" tIns="54864" rIns="109728" bIns="54864" rtlCol="0">
            <a:noAutofit/>
          </a:bodyPr>
          <a:lstStyle/>
          <a:p>
            <a:pPr marL="411480" indent="-411480" algn="ctr">
              <a:spcBef>
                <a:spcPct val="20000"/>
              </a:spcBef>
            </a:pPr>
            <a:r>
              <a:rPr lang="ms-MY" sz="1200" dirty="0" smtClean="0">
                <a:solidFill>
                  <a:schemeClr val="tx1">
                    <a:lumMod val="50000"/>
                    <a:lumOff val="50000"/>
                  </a:schemeClr>
                </a:solidFill>
                <a:latin typeface="Source Sans Pro Light" pitchFamily="34" charset="0"/>
              </a:rPr>
              <a:t>Electronic investing and funding, offering clients unique market transparency.</a:t>
            </a:r>
            <a:endParaRPr lang="en-US" sz="1200" b="1" dirty="0" smtClean="0">
              <a:solidFill>
                <a:schemeClr val="tx1">
                  <a:lumMod val="50000"/>
                  <a:lumOff val="50000"/>
                </a:schemeClr>
              </a:solidFill>
              <a:latin typeface="Source Sans Pro" pitchFamily="34" charset="0"/>
            </a:endParaRPr>
          </a:p>
          <a:p>
            <a:pPr marL="411480" indent="-411480" algn="ctr">
              <a:spcBef>
                <a:spcPct val="20000"/>
              </a:spcBef>
            </a:pPr>
            <a:r>
              <a:rPr lang="ms-MY" sz="1200" baseline="0" dirty="0" smtClean="0">
                <a:solidFill>
                  <a:schemeClr val="bg1">
                    <a:lumMod val="65000"/>
                  </a:schemeClr>
                </a:solidFill>
                <a:latin typeface="Source Sans Pro Light" pitchFamily="34" charset="0"/>
              </a:rPr>
              <a:t>.</a:t>
            </a:r>
            <a:r>
              <a:rPr lang="ms-MY" sz="1200" dirty="0" smtClean="0">
                <a:solidFill>
                  <a:schemeClr val="bg1">
                    <a:lumMod val="65000"/>
                  </a:schemeClr>
                </a:solidFill>
                <a:latin typeface="Source Sans Pro Light" pitchFamily="34" charset="0"/>
              </a:rPr>
              <a:t> </a:t>
            </a:r>
            <a:endParaRPr lang="en-US" sz="1200" b="1" dirty="0">
              <a:solidFill>
                <a:schemeClr val="bg1">
                  <a:lumMod val="65000"/>
                </a:schemeClr>
              </a:solidFill>
              <a:latin typeface="Source Sans Pro" pitchFamily="34" charset="0"/>
            </a:endParaRPr>
          </a:p>
        </p:txBody>
      </p:sp>
      <p:sp>
        <p:nvSpPr>
          <p:cNvPr id="29" name="Rectangle 28"/>
          <p:cNvSpPr/>
          <p:nvPr userDrawn="1"/>
        </p:nvSpPr>
        <p:spPr>
          <a:xfrm>
            <a:off x="337980" y="3429002"/>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30" name="Rectangle 29"/>
          <p:cNvSpPr/>
          <p:nvPr userDrawn="1"/>
        </p:nvSpPr>
        <p:spPr>
          <a:xfrm>
            <a:off x="337980" y="2037084"/>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31" name="Rectangle 30"/>
          <p:cNvSpPr/>
          <p:nvPr userDrawn="1"/>
        </p:nvSpPr>
        <p:spPr>
          <a:xfrm>
            <a:off x="4764276" y="3429003"/>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32" name="Rectangle 31"/>
          <p:cNvSpPr/>
          <p:nvPr userDrawn="1"/>
        </p:nvSpPr>
        <p:spPr>
          <a:xfrm>
            <a:off x="1261759" y="3327402"/>
            <a:ext cx="3383280" cy="720197"/>
          </a:xfrm>
          <a:prstGeom prst="rect">
            <a:avLst/>
          </a:prstGeom>
        </p:spPr>
        <p:txBody>
          <a:bodyPr wrap="square">
            <a:spAutoFit/>
          </a:bodyPr>
          <a:lstStyle/>
          <a:p>
            <a:r>
              <a:rPr lang="ms-MY" sz="1680" dirty="0" smtClean="0">
                <a:solidFill>
                  <a:schemeClr val="bg2">
                    <a:lumMod val="50000"/>
                  </a:schemeClr>
                </a:solidFill>
                <a:latin typeface="Source Sans Pro" pitchFamily="34" charset="0"/>
              </a:rPr>
              <a:t>Portfolio Analytics</a:t>
            </a:r>
            <a:endParaRPr lang="ms-MY" sz="1680" dirty="0">
              <a:solidFill>
                <a:schemeClr val="bg2">
                  <a:lumMod val="50000"/>
                </a:schemeClr>
              </a:solidFill>
              <a:latin typeface="Source Sans Pro" pitchFamily="34" charset="0"/>
            </a:endParaRPr>
          </a:p>
          <a:p>
            <a:r>
              <a:rPr lang="ms-MY" sz="1200" dirty="0" smtClean="0">
                <a:solidFill>
                  <a:schemeClr val="bg2">
                    <a:lumMod val="50000"/>
                  </a:schemeClr>
                </a:solidFill>
                <a:latin typeface="Source Sans Pro Light" pitchFamily="34" charset="0"/>
              </a:rPr>
              <a:t>Perform pricing and risk analysis on investments using real market data.</a:t>
            </a:r>
            <a:endParaRPr lang="ms-MY" sz="1200" dirty="0">
              <a:solidFill>
                <a:schemeClr val="bg2">
                  <a:lumMod val="50000"/>
                </a:schemeClr>
              </a:solidFill>
              <a:latin typeface="Source Sans Pro Light" pitchFamily="34" charset="0"/>
            </a:endParaRPr>
          </a:p>
        </p:txBody>
      </p:sp>
      <p:sp>
        <p:nvSpPr>
          <p:cNvPr id="33" name="Rectangle 32"/>
          <p:cNvSpPr/>
          <p:nvPr userDrawn="1"/>
        </p:nvSpPr>
        <p:spPr>
          <a:xfrm>
            <a:off x="337980" y="4851403"/>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34" name="Rectangle 33"/>
          <p:cNvSpPr/>
          <p:nvPr userDrawn="1"/>
        </p:nvSpPr>
        <p:spPr>
          <a:xfrm>
            <a:off x="1261759" y="4749803"/>
            <a:ext cx="3383280" cy="720197"/>
          </a:xfrm>
          <a:prstGeom prst="rect">
            <a:avLst/>
          </a:prstGeom>
        </p:spPr>
        <p:txBody>
          <a:bodyPr wrap="square">
            <a:spAutoFit/>
          </a:bodyPr>
          <a:lstStyle/>
          <a:p>
            <a:r>
              <a:rPr lang="ms-MY" sz="1680" dirty="0" smtClean="0">
                <a:solidFill>
                  <a:schemeClr val="bg2">
                    <a:lumMod val="50000"/>
                  </a:schemeClr>
                </a:solidFill>
                <a:latin typeface="Source Sans Pro" pitchFamily="34" charset="0"/>
              </a:rPr>
              <a:t>Reporting and Compliance Tools</a:t>
            </a:r>
          </a:p>
          <a:p>
            <a:r>
              <a:rPr lang="ms-MY" sz="1200" dirty="0" smtClean="0">
                <a:solidFill>
                  <a:schemeClr val="bg2">
                    <a:lumMod val="50000"/>
                  </a:schemeClr>
                </a:solidFill>
                <a:latin typeface="Source Sans Pro Light" pitchFamily="34" charset="0"/>
              </a:rPr>
              <a:t>Features that assist documenting due diligence and other reporting needs</a:t>
            </a:r>
            <a:endParaRPr lang="ms-MY" sz="1200" dirty="0">
              <a:solidFill>
                <a:schemeClr val="bg2">
                  <a:lumMod val="50000"/>
                </a:schemeClr>
              </a:solidFill>
              <a:latin typeface="Source Sans Pro Light" pitchFamily="34" charset="0"/>
            </a:endParaRPr>
          </a:p>
        </p:txBody>
      </p:sp>
      <p:sp>
        <p:nvSpPr>
          <p:cNvPr id="35" name="Rectangle 34"/>
          <p:cNvSpPr/>
          <p:nvPr userDrawn="1"/>
        </p:nvSpPr>
        <p:spPr>
          <a:xfrm>
            <a:off x="5688055" y="3327403"/>
            <a:ext cx="3383280" cy="904863"/>
          </a:xfrm>
          <a:prstGeom prst="rect">
            <a:avLst/>
          </a:prstGeom>
        </p:spPr>
        <p:txBody>
          <a:bodyPr wrap="square">
            <a:spAutoFit/>
          </a:bodyPr>
          <a:lstStyle/>
          <a:p>
            <a:r>
              <a:rPr lang="ms-MY" sz="1680" dirty="0" smtClean="0">
                <a:solidFill>
                  <a:schemeClr val="bg2">
                    <a:lumMod val="50000"/>
                  </a:schemeClr>
                </a:solidFill>
                <a:latin typeface="Source Sans Pro" pitchFamily="34" charset="0"/>
              </a:rPr>
              <a:t>Live Customer Support</a:t>
            </a:r>
            <a:endParaRPr lang="ms-MY" sz="1680" dirty="0">
              <a:solidFill>
                <a:schemeClr val="bg2">
                  <a:lumMod val="50000"/>
                </a:schemeClr>
              </a:solidFill>
              <a:latin typeface="Source Sans Pro" pitchFamily="34" charset="0"/>
            </a:endParaRPr>
          </a:p>
          <a:p>
            <a:r>
              <a:rPr lang="ms-MY" sz="1200" dirty="0" smtClean="0">
                <a:solidFill>
                  <a:schemeClr val="bg2">
                    <a:lumMod val="50000"/>
                  </a:schemeClr>
                </a:solidFill>
                <a:latin typeface="Source Sans Pro Light" pitchFamily="34" charset="0"/>
              </a:rPr>
              <a:t>Need additional assitance?  MBS has dedicated staff available to provide guidance and answer any eConnectDirect questions</a:t>
            </a:r>
            <a:r>
              <a:rPr lang="ms-MY" sz="1200" dirty="0" smtClean="0">
                <a:solidFill>
                  <a:schemeClr val="tx1">
                    <a:lumMod val="50000"/>
                    <a:lumOff val="50000"/>
                  </a:schemeClr>
                </a:solidFill>
                <a:latin typeface="Source Sans Pro Light" pitchFamily="34" charset="0"/>
              </a:rPr>
              <a:t>.</a:t>
            </a:r>
            <a:endParaRPr lang="ms-MY" sz="1200" dirty="0">
              <a:solidFill>
                <a:schemeClr val="tx1">
                  <a:lumMod val="50000"/>
                  <a:lumOff val="50000"/>
                </a:schemeClr>
              </a:solidFill>
              <a:latin typeface="Source Sans Pro Light" pitchFamily="34" charset="0"/>
            </a:endParaRPr>
          </a:p>
        </p:txBody>
      </p:sp>
      <p:sp>
        <p:nvSpPr>
          <p:cNvPr id="36" name="Rectangle 35"/>
          <p:cNvSpPr/>
          <p:nvPr userDrawn="1"/>
        </p:nvSpPr>
        <p:spPr>
          <a:xfrm>
            <a:off x="5688055" y="1905004"/>
            <a:ext cx="3383280" cy="535531"/>
          </a:xfrm>
          <a:prstGeom prst="rect">
            <a:avLst/>
          </a:prstGeom>
        </p:spPr>
        <p:txBody>
          <a:bodyPr wrap="square">
            <a:spAutoFit/>
          </a:bodyPr>
          <a:lstStyle/>
          <a:p>
            <a:r>
              <a:rPr lang="ms-MY" sz="1680" dirty="0" smtClean="0">
                <a:solidFill>
                  <a:schemeClr val="bg2">
                    <a:lumMod val="50000"/>
                  </a:schemeClr>
                </a:solidFill>
                <a:latin typeface="Source Sans Pro" pitchFamily="34" charset="0"/>
              </a:rPr>
              <a:t>Important Notifications</a:t>
            </a:r>
            <a:endParaRPr lang="ms-MY" sz="1680" dirty="0">
              <a:solidFill>
                <a:schemeClr val="bg2">
                  <a:lumMod val="50000"/>
                </a:schemeClr>
              </a:solidFill>
              <a:latin typeface="Source Sans Pro" pitchFamily="34" charset="0"/>
            </a:endParaRPr>
          </a:p>
          <a:p>
            <a:r>
              <a:rPr lang="ms-MY" sz="1200" dirty="0" smtClean="0">
                <a:solidFill>
                  <a:schemeClr val="bg2">
                    <a:lumMod val="50000"/>
                  </a:schemeClr>
                </a:solidFill>
                <a:latin typeface="Source Sans Pro Light" pitchFamily="34" charset="0"/>
              </a:rPr>
              <a:t>Receive notices on call, step, and maturities.</a:t>
            </a:r>
            <a:endParaRPr lang="ms-MY" sz="1200" dirty="0">
              <a:solidFill>
                <a:schemeClr val="bg2">
                  <a:lumMod val="50000"/>
                </a:schemeClr>
              </a:solidFill>
              <a:latin typeface="Source Sans Pro Light" pitchFamily="34" charset="0"/>
            </a:endParaRPr>
          </a:p>
        </p:txBody>
      </p:sp>
      <p:sp>
        <p:nvSpPr>
          <p:cNvPr id="37" name="Rectangle 36"/>
          <p:cNvSpPr/>
          <p:nvPr userDrawn="1"/>
        </p:nvSpPr>
        <p:spPr>
          <a:xfrm>
            <a:off x="4764276" y="2037084"/>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38" name="AutoShape 130"/>
          <p:cNvSpPr>
            <a:spLocks/>
          </p:cNvSpPr>
          <p:nvPr userDrawn="1"/>
        </p:nvSpPr>
        <p:spPr bwMode="auto">
          <a:xfrm>
            <a:off x="5002500" y="3576472"/>
            <a:ext cx="446585" cy="512929"/>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grpSp>
        <p:nvGrpSpPr>
          <p:cNvPr id="39" name="Group 38"/>
          <p:cNvGrpSpPr/>
          <p:nvPr userDrawn="1"/>
        </p:nvGrpSpPr>
        <p:grpSpPr>
          <a:xfrm>
            <a:off x="482481" y="2206445"/>
            <a:ext cx="625398" cy="468180"/>
            <a:chOff x="2070649" y="1631036"/>
            <a:chExt cx="723379" cy="550800"/>
          </a:xfrm>
          <a:solidFill>
            <a:schemeClr val="bg1"/>
          </a:solidFill>
        </p:grpSpPr>
        <p:sp>
          <p:nvSpPr>
            <p:cNvPr id="40"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4" name="AutoShape 56"/>
          <p:cNvSpPr>
            <a:spLocks/>
          </p:cNvSpPr>
          <p:nvPr userDrawn="1"/>
        </p:nvSpPr>
        <p:spPr bwMode="auto">
          <a:xfrm>
            <a:off x="622182" y="3604781"/>
            <a:ext cx="114508" cy="406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5" name="AutoShape 57"/>
          <p:cNvSpPr>
            <a:spLocks/>
          </p:cNvSpPr>
          <p:nvPr userDrawn="1"/>
        </p:nvSpPr>
        <p:spPr bwMode="auto">
          <a:xfrm>
            <a:off x="873725" y="3604781"/>
            <a:ext cx="114508" cy="406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6" name="AutoShape 58"/>
          <p:cNvSpPr>
            <a:spLocks/>
          </p:cNvSpPr>
          <p:nvPr userDrawn="1"/>
        </p:nvSpPr>
        <p:spPr bwMode="auto">
          <a:xfrm>
            <a:off x="747953" y="3604781"/>
            <a:ext cx="114508" cy="406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7" name="AutoShape 46"/>
          <p:cNvSpPr>
            <a:spLocks/>
          </p:cNvSpPr>
          <p:nvPr userDrawn="1"/>
        </p:nvSpPr>
        <p:spPr bwMode="auto">
          <a:xfrm>
            <a:off x="4976861" y="2153065"/>
            <a:ext cx="537357" cy="52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8" name="Freeform 26"/>
          <p:cNvSpPr>
            <a:spLocks/>
          </p:cNvSpPr>
          <p:nvPr userDrawn="1"/>
        </p:nvSpPr>
        <p:spPr bwMode="auto">
          <a:xfrm>
            <a:off x="571160" y="4959507"/>
            <a:ext cx="484627" cy="56611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Rectangle 48"/>
          <p:cNvSpPr/>
          <p:nvPr userDrawn="1"/>
        </p:nvSpPr>
        <p:spPr>
          <a:xfrm>
            <a:off x="4788339" y="4851403"/>
            <a:ext cx="914400" cy="78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50" name="Rectangle 49"/>
          <p:cNvSpPr/>
          <p:nvPr userDrawn="1"/>
        </p:nvSpPr>
        <p:spPr>
          <a:xfrm>
            <a:off x="5688055" y="4749803"/>
            <a:ext cx="3383280" cy="904863"/>
          </a:xfrm>
          <a:prstGeom prst="rect">
            <a:avLst/>
          </a:prstGeom>
        </p:spPr>
        <p:txBody>
          <a:bodyPr wrap="square">
            <a:spAutoFit/>
          </a:bodyPr>
          <a:lstStyle/>
          <a:p>
            <a:r>
              <a:rPr lang="ms-MY" sz="1680" dirty="0" smtClean="0">
                <a:solidFill>
                  <a:schemeClr val="bg2">
                    <a:lumMod val="50000"/>
                  </a:schemeClr>
                </a:solidFill>
                <a:latin typeface="Source Sans Pro" pitchFamily="34" charset="0"/>
              </a:rPr>
              <a:t>On-Demand Information</a:t>
            </a:r>
            <a:endParaRPr lang="ms-MY" sz="1680" dirty="0">
              <a:solidFill>
                <a:schemeClr val="bg2">
                  <a:lumMod val="50000"/>
                </a:schemeClr>
              </a:solidFill>
              <a:latin typeface="Source Sans Pro" pitchFamily="34" charset="0"/>
            </a:endParaRPr>
          </a:p>
          <a:p>
            <a:r>
              <a:rPr lang="ms-MY" sz="1200" dirty="0" smtClean="0">
                <a:solidFill>
                  <a:schemeClr val="bg2">
                    <a:lumMod val="50000"/>
                  </a:schemeClr>
                </a:solidFill>
                <a:latin typeface="Source Sans Pro Light" pitchFamily="34" charset="0"/>
              </a:rPr>
              <a:t>Capability to find relevant market information for both assets and liabilities without the lags associated with live sales coverage. </a:t>
            </a:r>
            <a:endParaRPr lang="ms-MY" sz="1200" dirty="0">
              <a:solidFill>
                <a:schemeClr val="bg2">
                  <a:lumMod val="50000"/>
                </a:schemeClr>
              </a:solidFill>
              <a:latin typeface="Source Sans Pro Light" pitchFamily="34" charset="0"/>
            </a:endParaRPr>
          </a:p>
        </p:txBody>
      </p:sp>
      <p:sp>
        <p:nvSpPr>
          <p:cNvPr id="51" name="AutoShape 103"/>
          <p:cNvSpPr>
            <a:spLocks/>
          </p:cNvSpPr>
          <p:nvPr userDrawn="1"/>
        </p:nvSpPr>
        <p:spPr bwMode="auto">
          <a:xfrm>
            <a:off x="4916338" y="4999393"/>
            <a:ext cx="254474" cy="163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52" name="AutoShape 104"/>
          <p:cNvSpPr>
            <a:spLocks/>
          </p:cNvSpPr>
          <p:nvPr userDrawn="1"/>
        </p:nvSpPr>
        <p:spPr bwMode="auto">
          <a:xfrm>
            <a:off x="4882217" y="4936125"/>
            <a:ext cx="708891" cy="605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77" name="Rectangle 76"/>
          <p:cNvSpPr/>
          <p:nvPr userDrawn="1"/>
        </p:nvSpPr>
        <p:spPr>
          <a:xfrm>
            <a:off x="1264319" y="1905004"/>
            <a:ext cx="3383280" cy="904863"/>
          </a:xfrm>
          <a:prstGeom prst="rect">
            <a:avLst/>
          </a:prstGeom>
        </p:spPr>
        <p:txBody>
          <a:bodyPr wrap="square">
            <a:spAutoFit/>
          </a:bodyPr>
          <a:lstStyle/>
          <a:p>
            <a:r>
              <a:rPr lang="ms-MY" sz="1680" dirty="0" smtClean="0">
                <a:solidFill>
                  <a:schemeClr val="bg2">
                    <a:lumMod val="50000"/>
                  </a:schemeClr>
                </a:solidFill>
                <a:latin typeface="Source Sans Pro" pitchFamily="34" charset="0"/>
              </a:rPr>
              <a:t>Online Execution</a:t>
            </a:r>
            <a:endParaRPr lang="ms-MY" sz="1680" dirty="0">
              <a:solidFill>
                <a:schemeClr val="bg2">
                  <a:lumMod val="50000"/>
                </a:schemeClr>
              </a:solidFill>
              <a:latin typeface="Source Sans Pro" pitchFamily="34" charset="0"/>
            </a:endParaRPr>
          </a:p>
          <a:p>
            <a:r>
              <a:rPr lang="ms-MY" sz="1200" dirty="0" smtClean="0">
                <a:solidFill>
                  <a:schemeClr val="bg2">
                    <a:lumMod val="50000"/>
                  </a:schemeClr>
                </a:solidFill>
                <a:latin typeface="Source Sans Pro Light" pitchFamily="34" charset="0"/>
              </a:rPr>
              <a:t>Execute both investment and funding trades with the click of a button. Additionally, clients can leave orders.</a:t>
            </a:r>
            <a:endParaRPr lang="ms-MY" sz="1200" dirty="0">
              <a:solidFill>
                <a:schemeClr val="bg2">
                  <a:lumMod val="50000"/>
                </a:schemeClr>
              </a:solidFill>
              <a:latin typeface="Source Sans Pro Light" pitchFamily="34" charset="0"/>
            </a:endParaRPr>
          </a:p>
        </p:txBody>
      </p:sp>
      <p:sp>
        <p:nvSpPr>
          <p:cNvPr id="78" name="Pentagon 77"/>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Tree>
    <p:extLst>
      <p:ext uri="{BB962C8B-B14F-4D97-AF65-F5344CB8AC3E}">
        <p14:creationId xmlns:p14="http://schemas.microsoft.com/office/powerpoint/2010/main" val="36086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liance">
    <p:spTree>
      <p:nvGrpSpPr>
        <p:cNvPr id="1" name=""/>
        <p:cNvGrpSpPr/>
        <p:nvPr/>
      </p:nvGrpSpPr>
      <p:grpSpPr>
        <a:xfrm>
          <a:off x="0" y="0"/>
          <a:ext cx="0" cy="0"/>
          <a:chOff x="0" y="0"/>
          <a:chExt cx="0" cy="0"/>
        </a:xfrm>
      </p:grpSpPr>
      <p:sp>
        <p:nvSpPr>
          <p:cNvPr id="4" name="Content Placeholder 2"/>
          <p:cNvSpPr txBox="1">
            <a:spLocks/>
          </p:cNvSpPr>
          <p:nvPr userDrawn="1"/>
        </p:nvSpPr>
        <p:spPr>
          <a:xfrm>
            <a:off x="387507" y="1022143"/>
            <a:ext cx="8756494" cy="4956341"/>
          </a:xfrm>
          <a:prstGeom prst="rect">
            <a:avLst/>
          </a:prstGeom>
          <a:noFill/>
        </p:spPr>
        <p:txBody>
          <a:bodyPr/>
          <a:lstStyle>
            <a:lvl1pPr marL="342900" indent="-342900" algn="l" defTabSz="457200" rtl="0" eaLnBrk="0" fontAlgn="base" hangingPunct="0">
              <a:spcBef>
                <a:spcPct val="20000"/>
              </a:spcBef>
              <a:spcAft>
                <a:spcPct val="0"/>
              </a:spcAft>
              <a:buClr>
                <a:srgbClr val="FC7B02"/>
              </a:buClr>
              <a:buFont typeface="Arial"/>
              <a:buChar char="•"/>
              <a:defRPr sz="3200" kern="1200">
                <a:solidFill>
                  <a:schemeClr val="tx1">
                    <a:lumMod val="65000"/>
                    <a:lumOff val="35000"/>
                  </a:schemeClr>
                </a:solidFill>
                <a:latin typeface="+mn-lt"/>
                <a:ea typeface="+mn-ea"/>
                <a:cs typeface="+mn-cs"/>
              </a:defRPr>
            </a:lvl1pPr>
            <a:lvl2pPr marL="688975" indent="-349250" algn="l" defTabSz="457200" rtl="0" eaLnBrk="0" fontAlgn="base" hangingPunct="0">
              <a:spcBef>
                <a:spcPct val="20000"/>
              </a:spcBef>
              <a:spcAft>
                <a:spcPct val="0"/>
              </a:spcAft>
              <a:buClr>
                <a:srgbClr val="FC7B02"/>
              </a:buClr>
              <a:buSzPct val="70000"/>
              <a:buFont typeface="Courier New"/>
              <a:buChar char="o"/>
              <a:defRPr sz="2800" kern="1200">
                <a:solidFill>
                  <a:schemeClr val="tx1">
                    <a:lumMod val="65000"/>
                    <a:lumOff val="35000"/>
                  </a:schemeClr>
                </a:solidFill>
                <a:latin typeface="+mn-lt"/>
                <a:ea typeface="+mn-ea"/>
                <a:cs typeface="+mn-cs"/>
              </a:defRPr>
            </a:lvl2pPr>
            <a:lvl3pPr marL="911225" indent="-222250" algn="l" defTabSz="457200" rtl="0" eaLnBrk="0" fontAlgn="base" hangingPunct="0">
              <a:spcBef>
                <a:spcPct val="20000"/>
              </a:spcBef>
              <a:spcAft>
                <a:spcPct val="0"/>
              </a:spcAft>
              <a:buClr>
                <a:srgbClr val="256A5F"/>
              </a:buClr>
              <a:buFont typeface="Arial" charset="0"/>
              <a:buChar char="•"/>
              <a:defRPr sz="2400" kern="1200">
                <a:solidFill>
                  <a:schemeClr val="tx1">
                    <a:lumMod val="65000"/>
                    <a:lumOff val="35000"/>
                  </a:schemeClr>
                </a:solidFill>
                <a:latin typeface="+mn-lt"/>
                <a:ea typeface="+mn-ea"/>
                <a:cs typeface="+mn-cs"/>
              </a:defRPr>
            </a:lvl3pPr>
            <a:lvl4pPr marL="1144588" indent="-233363" algn="l" defTabSz="457200" rtl="0" eaLnBrk="0" fontAlgn="base" hangingPunct="0">
              <a:spcBef>
                <a:spcPct val="20000"/>
              </a:spcBef>
              <a:spcAft>
                <a:spcPct val="0"/>
              </a:spcAft>
              <a:buClr>
                <a:srgbClr val="256A5F"/>
              </a:buClr>
              <a:buSzPct val="70000"/>
              <a:buFont typeface="Courier New"/>
              <a:buChar char="o"/>
              <a:defRPr sz="2000" kern="1200">
                <a:solidFill>
                  <a:schemeClr val="tx1">
                    <a:lumMod val="65000"/>
                    <a:lumOff val="35000"/>
                  </a:schemeClr>
                </a:solidFill>
                <a:latin typeface="+mn-lt"/>
                <a:ea typeface="+mn-ea"/>
                <a:cs typeface="+mn-cs"/>
              </a:defRPr>
            </a:lvl4pPr>
            <a:lvl5pPr marL="1366838" indent="-222250" algn="l" defTabSz="457200" rtl="0" eaLnBrk="0" fontAlgn="base" hangingPunct="0">
              <a:spcBef>
                <a:spcPct val="20000"/>
              </a:spcBef>
              <a:spcAft>
                <a:spcPct val="0"/>
              </a:spcAft>
              <a:buClr>
                <a:srgbClr val="256A5F"/>
              </a:buClr>
              <a:buSzPct val="80000"/>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
                <a:schemeClr val="accent2"/>
              </a:buClr>
              <a:buSzTx/>
              <a:buFont typeface="Arial"/>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Impeccable Customer Compliance Record</a:t>
            </a:r>
          </a:p>
          <a:p>
            <a:pPr marL="688975" marR="0" lvl="1" indent="-349250" algn="l" defTabSz="457200" rtl="0" eaLnBrk="0" fontAlgn="base" latinLnBrk="0" hangingPunct="0">
              <a:lnSpc>
                <a:spcPct val="100000"/>
              </a:lnSpc>
              <a:spcBef>
                <a:spcPct val="20000"/>
              </a:spcBef>
              <a:spcAft>
                <a:spcPts val="600"/>
              </a:spcAft>
              <a:buClr>
                <a:schemeClr val="accent2"/>
              </a:buClr>
              <a:buSzPct val="70000"/>
              <a:buFont typeface="Courier New"/>
              <a:buChar char="o"/>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MBS has never had a regulatory customer complaint</a:t>
            </a:r>
          </a:p>
          <a:p>
            <a:pPr marL="342900" marR="0" lvl="0" indent="-342900" algn="l" defTabSz="457200" rtl="0" eaLnBrk="0" fontAlgn="base" latinLnBrk="0" hangingPunct="0">
              <a:lnSpc>
                <a:spcPct val="100000"/>
              </a:lnSpc>
              <a:spcBef>
                <a:spcPct val="20000"/>
              </a:spcBef>
              <a:spcAft>
                <a:spcPts val="600"/>
              </a:spcAft>
              <a:buClr>
                <a:schemeClr val="accent2"/>
              </a:buClr>
              <a:buSzTx/>
              <a:buFont typeface="Arial"/>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Sales and Trading Professionals are Licensed, Trained and have Requisite Product Knowledge</a:t>
            </a:r>
          </a:p>
          <a:p>
            <a:pPr marL="342900" marR="0" lvl="0" indent="-342900" algn="l" defTabSz="457200" rtl="0" eaLnBrk="0" fontAlgn="base" latinLnBrk="0" hangingPunct="0">
              <a:lnSpc>
                <a:spcPct val="100000"/>
              </a:lnSpc>
              <a:spcBef>
                <a:spcPct val="20000"/>
              </a:spcBef>
              <a:spcAft>
                <a:spcPts val="600"/>
              </a:spcAft>
              <a:buClr>
                <a:schemeClr val="accent2"/>
              </a:buClr>
              <a:buSzTx/>
              <a:buFont typeface="Arial"/>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Chief Compliance Officer is a Certified Regulatory Compliance Professional (CRCP)</a:t>
            </a:r>
          </a:p>
          <a:p>
            <a:pPr marL="342900" marR="0" lvl="0" indent="-342900" algn="l" defTabSz="457200" rtl="0" eaLnBrk="0" fontAlgn="base" latinLnBrk="0" hangingPunct="0">
              <a:lnSpc>
                <a:spcPct val="100000"/>
              </a:lnSpc>
              <a:spcBef>
                <a:spcPct val="20000"/>
              </a:spcBef>
              <a:spcAft>
                <a:spcPts val="600"/>
              </a:spcAft>
              <a:buClr>
                <a:schemeClr val="accent2"/>
              </a:buClr>
              <a:buSzTx/>
              <a:buFont typeface="Arial"/>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Comprehensive Client Due Diligence Procedures</a:t>
            </a:r>
          </a:p>
          <a:p>
            <a:pPr marL="342900" marR="0" lvl="0" indent="-342900" algn="l" defTabSz="457200" rtl="0" eaLnBrk="0" fontAlgn="base" latinLnBrk="0" hangingPunct="0">
              <a:lnSpc>
                <a:spcPct val="100000"/>
              </a:lnSpc>
              <a:spcBef>
                <a:spcPct val="20000"/>
              </a:spcBef>
              <a:spcAft>
                <a:spcPts val="600"/>
              </a:spcAft>
              <a:buClr>
                <a:schemeClr val="accent2"/>
              </a:buClr>
              <a:buSzTx/>
              <a:buFont typeface="Arial"/>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Anti-Money Laundering (AML) Compliance Program</a:t>
            </a:r>
          </a:p>
          <a:p>
            <a:pPr marL="342900" marR="0" lvl="1" indent="-342900" algn="l" defTabSz="457200" rtl="0" eaLnBrk="0" fontAlgn="base" latinLnBrk="0" hangingPunct="0">
              <a:lnSpc>
                <a:spcPct val="100000"/>
              </a:lnSpc>
              <a:spcBef>
                <a:spcPct val="20000"/>
              </a:spcBef>
              <a:spcAft>
                <a:spcPct val="0"/>
              </a:spcAft>
              <a:buClr>
                <a:schemeClr val="accent2"/>
              </a:buClr>
              <a:buSzTx/>
              <a:buFont typeface="Arial"/>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Business Continuity Plan; www.mbssecurities.com</a:t>
            </a:r>
          </a:p>
          <a:p>
            <a:pPr marL="688975" marR="0" lvl="1" indent="-349250" algn="l" defTabSz="457200" rtl="0" eaLnBrk="0" fontAlgn="base" latinLnBrk="0" hangingPunct="0">
              <a:lnSpc>
                <a:spcPct val="100000"/>
              </a:lnSpc>
              <a:spcBef>
                <a:spcPct val="20000"/>
              </a:spcBef>
              <a:spcAft>
                <a:spcPct val="0"/>
              </a:spcAft>
              <a:buClr>
                <a:schemeClr val="accent2"/>
              </a:buClr>
              <a:buSzPct val="70000"/>
              <a:buFont typeface="Courier New"/>
              <a:buChar char="o"/>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Multiple office locations throughout the U.S.</a:t>
            </a:r>
          </a:p>
          <a:p>
            <a:pPr marL="688975" marR="0" lvl="1" indent="-349250" algn="l" defTabSz="457200" rtl="0" eaLnBrk="0" fontAlgn="base" latinLnBrk="0" hangingPunct="0">
              <a:lnSpc>
                <a:spcPct val="100000"/>
              </a:lnSpc>
              <a:spcBef>
                <a:spcPct val="20000"/>
              </a:spcBef>
              <a:spcAft>
                <a:spcPct val="0"/>
              </a:spcAft>
              <a:buClr>
                <a:schemeClr val="accent2"/>
              </a:buClr>
              <a:buSzPct val="70000"/>
              <a:buFont typeface="Courier New"/>
              <a:buChar char="o"/>
              <a:tabLst/>
              <a:defRPr/>
            </a:pPr>
            <a:r>
              <a:rPr kumimoji="0" lang="en-US" sz="2000" b="0" i="0" u="none" strike="noStrike" kern="1200" cap="none" spc="0" normalizeH="0" baseline="0" noProof="0" dirty="0" smtClean="0">
                <a:ln>
                  <a:noFill/>
                </a:ln>
                <a:solidFill>
                  <a:schemeClr val="bg2">
                    <a:lumMod val="50000"/>
                  </a:schemeClr>
                </a:solidFill>
                <a:effectLst/>
                <a:uLnTx/>
                <a:uFillTx/>
                <a:latin typeface="Source Sans Pro Light"/>
              </a:rPr>
              <a:t>Capabilities of our clearing firm, Pershing LLC, a BNY Mellon Company</a:t>
            </a:r>
          </a:p>
          <a:p>
            <a:pPr marL="342900" marR="0" lvl="0" indent="-342900" algn="l" defTabSz="457200" rtl="0" eaLnBrk="0" fontAlgn="base" latinLnBrk="0" hangingPunct="0">
              <a:lnSpc>
                <a:spcPct val="100000"/>
              </a:lnSpc>
              <a:spcBef>
                <a:spcPct val="20000"/>
              </a:spcBef>
              <a:spcAft>
                <a:spcPts val="600"/>
              </a:spcAft>
              <a:buClr>
                <a:schemeClr val="tx2">
                  <a:lumMod val="60000"/>
                  <a:lumOff val="40000"/>
                </a:schemeClr>
              </a:buClr>
              <a:buSzTx/>
              <a:buFont typeface="Arial"/>
              <a:buChar char="•"/>
              <a:tabLst/>
              <a:defRPr/>
            </a:pPr>
            <a:endParaRPr kumimoji="0" lang="en-US" sz="3000" b="0" i="0" u="none" strike="noStrike" kern="1200" cap="none" spc="0" normalizeH="0" baseline="0" noProof="0" dirty="0" smtClean="0">
              <a:ln>
                <a:noFill/>
              </a:ln>
              <a:solidFill>
                <a:schemeClr val="bg2">
                  <a:lumMod val="50000"/>
                </a:schemeClr>
              </a:solidFill>
              <a:effectLst/>
              <a:uLnTx/>
              <a:uFillTx/>
              <a:latin typeface="Calibri"/>
              <a:ea typeface="+mn-ea"/>
              <a:cs typeface="+mn-cs"/>
            </a:endParaRPr>
          </a:p>
          <a:p>
            <a:pPr marL="0" marR="0" lvl="0" indent="0" algn="l" defTabSz="457200" rtl="0" eaLnBrk="0" fontAlgn="base" latinLnBrk="0" hangingPunct="0">
              <a:lnSpc>
                <a:spcPct val="100000"/>
              </a:lnSpc>
              <a:spcBef>
                <a:spcPct val="20000"/>
              </a:spcBef>
              <a:spcAft>
                <a:spcPct val="0"/>
              </a:spcAft>
              <a:buClr>
                <a:schemeClr val="tx2">
                  <a:lumMod val="60000"/>
                  <a:lumOff val="40000"/>
                </a:schemeClr>
              </a:buClr>
              <a:buSzTx/>
              <a:buFont typeface="Arial"/>
              <a:buNone/>
              <a:tabLst/>
              <a:defRPr/>
            </a:pPr>
            <a:endParaRPr kumimoji="0" lang="en-US" sz="3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342900" marR="0" lvl="0" indent="-342900" algn="l" defTabSz="457200" rtl="0" eaLnBrk="0" fontAlgn="base" latinLnBrk="0" hangingPunct="0">
              <a:lnSpc>
                <a:spcPct val="100000"/>
              </a:lnSpc>
              <a:spcBef>
                <a:spcPct val="20000"/>
              </a:spcBef>
              <a:spcAft>
                <a:spcPct val="0"/>
              </a:spcAft>
              <a:buClr>
                <a:schemeClr val="tx2">
                  <a:lumMod val="60000"/>
                  <a:lumOff val="40000"/>
                </a:schemeClr>
              </a:buClr>
              <a:buSzTx/>
              <a:buFont typeface="Arial"/>
              <a:buChar char="•"/>
              <a:tabLst/>
              <a:defRPr/>
            </a:pPr>
            <a:endParaRPr kumimoji="0" lang="en-US" sz="3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342900" marR="0" lvl="0" indent="-342900" algn="l" defTabSz="457200" rtl="0" eaLnBrk="0" fontAlgn="base" latinLnBrk="0" hangingPunct="0">
              <a:lnSpc>
                <a:spcPct val="100000"/>
              </a:lnSpc>
              <a:spcBef>
                <a:spcPct val="20000"/>
              </a:spcBef>
              <a:spcAft>
                <a:spcPct val="0"/>
              </a:spcAft>
              <a:buClr>
                <a:schemeClr val="tx2">
                  <a:lumMod val="60000"/>
                  <a:lumOff val="40000"/>
                </a:schemeClr>
              </a:buClr>
              <a:buSzTx/>
              <a:buFont typeface="Arial"/>
              <a:buChar char="•"/>
              <a:tabLst/>
              <a:defRPr/>
            </a:pPr>
            <a:endParaRPr kumimoji="0" lang="en-US" sz="3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FC7B02"/>
              </a:buClr>
              <a:buSzTx/>
              <a:buFont typeface="Arial"/>
              <a:buChar char="•"/>
              <a:tabLst/>
              <a:defRPr/>
            </a:pPr>
            <a:endParaRPr kumimoji="0" lang="en-US" sz="3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endParaRPr>
          </a:p>
        </p:txBody>
      </p:sp>
      <p:sp>
        <p:nvSpPr>
          <p:cNvPr id="5" name="Pentagon 4"/>
          <p:cNvSpPr/>
          <p:nvPr userDrawn="1"/>
        </p:nvSpPr>
        <p:spPr>
          <a:xfrm>
            <a:off x="8463841" y="6375400"/>
            <a:ext cx="457200" cy="3048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C6CE8F-02C9-4764-9A14-C724138F266F}" type="slidenum">
              <a:rPr lang="en-US" sz="1200" smtClean="0"/>
              <a:pPr/>
              <a:t>‹#›</a:t>
            </a:fld>
            <a:endParaRPr lang="en-US" sz="1200" dirty="0"/>
          </a:p>
        </p:txBody>
      </p:sp>
      <p:sp>
        <p:nvSpPr>
          <p:cNvPr id="6" name="TextBox 5"/>
          <p:cNvSpPr txBox="1"/>
          <p:nvPr userDrawn="1"/>
        </p:nvSpPr>
        <p:spPr>
          <a:xfrm>
            <a:off x="391438" y="40040"/>
            <a:ext cx="8399776" cy="638884"/>
          </a:xfrm>
          <a:prstGeom prst="rect">
            <a:avLst/>
          </a:prstGeom>
        </p:spPr>
        <p:txBody>
          <a:bodyPr vert="horz" wrap="none" lIns="0" tIns="0" rIns="0" bIns="0" rtlCol="0">
            <a:normAutofit/>
          </a:bodyPr>
          <a:lstStyle/>
          <a:p>
            <a:pPr marL="411480" lvl="0" indent="-411480" algn="l">
              <a:spcBef>
                <a:spcPct val="20000"/>
              </a:spcBef>
            </a:pPr>
            <a:r>
              <a:rPr lang="en-US" sz="3600" b="0" dirty="0" smtClean="0">
                <a:solidFill>
                  <a:schemeClr val="bg1"/>
                </a:solidFill>
                <a:latin typeface="Source Sans Pro" pitchFamily="34" charset="0"/>
              </a:rPr>
              <a:t>Compliance</a:t>
            </a:r>
            <a:endParaRPr lang="en-US" sz="3600" b="0" dirty="0">
              <a:solidFill>
                <a:schemeClr val="bg1"/>
              </a:solidFill>
              <a:latin typeface="Source Sans Pro" pitchFamily="34" charset="0"/>
            </a:endParaRPr>
          </a:p>
        </p:txBody>
      </p:sp>
    </p:spTree>
    <p:extLst>
      <p:ext uri="{BB962C8B-B14F-4D97-AF65-F5344CB8AC3E}">
        <p14:creationId xmlns:p14="http://schemas.microsoft.com/office/powerpoint/2010/main" val="21500902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2"/>
            <a:ext cx="9144000" cy="6204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985796"/>
            <a:ext cx="9144000" cy="872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78664" y="6018070"/>
            <a:ext cx="3040672" cy="626714"/>
          </a:xfrm>
          <a:prstGeom prst="rect">
            <a:avLst/>
          </a:prstGeom>
        </p:spPr>
      </p:pic>
      <p:sp>
        <p:nvSpPr>
          <p:cNvPr id="14" name="Rectangle 13"/>
          <p:cNvSpPr/>
          <p:nvPr userDrawn="1"/>
        </p:nvSpPr>
        <p:spPr>
          <a:xfrm>
            <a:off x="357148" y="6589253"/>
            <a:ext cx="2797562" cy="246221"/>
          </a:xfrm>
          <a:prstGeom prst="rect">
            <a:avLst/>
          </a:prstGeom>
        </p:spPr>
        <p:txBody>
          <a:bodyPr wrap="none">
            <a:spAutoFit/>
          </a:bodyPr>
          <a:lstStyle/>
          <a:p>
            <a:pPr fontAlgn="auto">
              <a:spcBef>
                <a:spcPts val="0"/>
              </a:spcBef>
              <a:spcAft>
                <a:spcPts val="0"/>
              </a:spcAft>
              <a:defRPr/>
            </a:pPr>
            <a:r>
              <a:rPr lang="en-US" sz="1000" dirty="0" smtClean="0">
                <a:solidFill>
                  <a:schemeClr val="bg1"/>
                </a:solidFill>
                <a:latin typeface="Arial"/>
                <a:cs typeface="Arial"/>
              </a:rPr>
              <a:t>Member of FINRA &amp; SIPC; MSRB Registered.</a:t>
            </a:r>
            <a:endParaRPr lang="en-US" sz="1000" dirty="0">
              <a:solidFill>
                <a:schemeClr val="bg1"/>
              </a:solidFill>
              <a:latin typeface="Arial"/>
              <a:cs typeface="Arial"/>
            </a:endParaRPr>
          </a:p>
        </p:txBody>
      </p:sp>
    </p:spTree>
    <p:extLst>
      <p:ext uri="{BB962C8B-B14F-4D97-AF65-F5344CB8AC3E}">
        <p14:creationId xmlns:p14="http://schemas.microsoft.com/office/powerpoint/2010/main" val="2996720464"/>
      </p:ext>
    </p:extLst>
  </p:cSld>
  <p:clrMap bg1="lt1" tx1="dk1" bg2="lt2" tx2="dk2" accent1="accent1" accent2="accent2" accent3="accent3" accent4="accent4" accent5="accent5" accent6="accent6" hlink="hlink" folHlink="folHlink"/>
  <p:sldLayoutIdLst>
    <p:sldLayoutId id="2147483975" r:id="rId1"/>
    <p:sldLayoutId id="2147483969"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74" r:id="rId11"/>
    <p:sldLayoutId id="2147483970" r:id="rId12"/>
    <p:sldLayoutId id="2147483972" r:id="rId13"/>
    <p:sldLayoutId id="2147483973" r:id="rId14"/>
    <p:sldLayoutId id="2147483976" r:id="rId15"/>
    <p:sldLayoutId id="2147483977" r:id="rId16"/>
    <p:sldLayoutId id="2147483776" r:id="rId17"/>
  </p:sldLayoutIdLst>
  <p:timing>
    <p:tnLst>
      <p:par>
        <p:cTn id="1" dur="indefinite" restart="never" nodeType="tmRoot"/>
      </p:par>
    </p:tnLst>
  </p:timing>
  <p:hf hdr="0" ftr="0" dt="0"/>
  <p:txStyles>
    <p:titleStyle>
      <a:lvl1pPr algn="l" defTabSz="914400" rtl="0" eaLnBrk="1" latinLnBrk="0" hangingPunct="1">
        <a:spcBef>
          <a:spcPct val="0"/>
        </a:spcBef>
        <a:buNone/>
        <a:defRPr sz="3300" kern="1200" baseline="0">
          <a:solidFill>
            <a:srgbClr val="256A5F"/>
          </a:solidFill>
          <a:latin typeface="Source Sans Pro"/>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Source Sans Pro"/>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Source Sans Pro"/>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lumMod val="65000"/>
            </a:schemeClr>
          </a:solidFill>
          <a:latin typeface="Source Sans Pro"/>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631780" y="5102639"/>
            <a:ext cx="1885452" cy="338554"/>
          </a:xfrm>
          <a:prstGeom prst="rect">
            <a:avLst/>
          </a:prstGeom>
        </p:spPr>
        <p:txBody>
          <a:bodyPr wrap="none">
            <a:spAutoFit/>
          </a:bodyPr>
          <a:lstStyle/>
          <a:p>
            <a:pPr algn="ctr" fontAlgn="auto">
              <a:spcBef>
                <a:spcPts val="0"/>
              </a:spcBef>
              <a:spcAft>
                <a:spcPts val="0"/>
              </a:spcAft>
              <a:defRPr/>
            </a:pPr>
            <a:r>
              <a:rPr lang="en-US" sz="1600" b="1" dirty="0" smtClean="0">
                <a:solidFill>
                  <a:schemeClr val="bg1"/>
                </a:solidFill>
                <a:latin typeface="Source Sans Pro"/>
                <a:cs typeface="Arial"/>
              </a:rPr>
              <a:t>October 18, 2019</a:t>
            </a:r>
            <a:endParaRPr lang="en-US" sz="1600" b="1" dirty="0">
              <a:solidFill>
                <a:schemeClr val="bg1"/>
              </a:solidFill>
              <a:latin typeface="Source Sans Pro"/>
              <a:cs typeface="Arial"/>
            </a:endParaRPr>
          </a:p>
        </p:txBody>
      </p:sp>
      <p:sp>
        <p:nvSpPr>
          <p:cNvPr id="32" name="TextBox 31"/>
          <p:cNvSpPr txBox="1"/>
          <p:nvPr/>
        </p:nvSpPr>
        <p:spPr>
          <a:xfrm>
            <a:off x="1" y="4082942"/>
            <a:ext cx="9144000" cy="769441"/>
          </a:xfrm>
          <a:prstGeom prst="rect">
            <a:avLst/>
          </a:prstGeom>
          <a:solidFill>
            <a:schemeClr val="tx1">
              <a:lumMod val="50000"/>
              <a:lumOff val="50000"/>
            </a:schemeClr>
          </a:solidFill>
          <a:ln>
            <a:noFill/>
          </a:ln>
        </p:spPr>
        <p:txBody>
          <a:bodyPr wrap="square" rtlCol="0">
            <a:spAutoFit/>
          </a:bodyPr>
          <a:lstStyle/>
          <a:p>
            <a:pPr algn="ctr"/>
            <a:r>
              <a:rPr lang="en-US" sz="1600" b="1" dirty="0" smtClean="0">
                <a:solidFill>
                  <a:schemeClr val="bg1"/>
                </a:solidFill>
                <a:latin typeface="Arial"/>
                <a:cs typeface="Arial"/>
              </a:rPr>
              <a:t>Fernando J. Pulido</a:t>
            </a:r>
          </a:p>
          <a:p>
            <a:pPr algn="ctr"/>
            <a:r>
              <a:rPr lang="en-US" sz="1400" i="1" dirty="0" smtClean="0">
                <a:solidFill>
                  <a:schemeClr val="bg1"/>
                </a:solidFill>
                <a:latin typeface="Arial"/>
                <a:cs typeface="Arial"/>
              </a:rPr>
              <a:t>Senior Vice President</a:t>
            </a:r>
          </a:p>
          <a:p>
            <a:pPr algn="ctr"/>
            <a:r>
              <a:rPr lang="en-US" sz="1400" dirty="0" smtClean="0">
                <a:solidFill>
                  <a:schemeClr val="bg1"/>
                </a:solidFill>
                <a:latin typeface="Arial"/>
                <a:cs typeface="Arial"/>
              </a:rPr>
              <a:t>Multi-Bank Securities, Inc.</a:t>
            </a:r>
            <a:endParaRPr lang="en-US" sz="1400" dirty="0">
              <a:solidFill>
                <a:schemeClr val="bg1"/>
              </a:solidFill>
              <a:latin typeface="Arial"/>
              <a:cs typeface="Arial"/>
            </a:endParaRPr>
          </a:p>
        </p:txBody>
      </p:sp>
      <p:sp>
        <p:nvSpPr>
          <p:cNvPr id="33" name="TextBox 32"/>
          <p:cNvSpPr txBox="1"/>
          <p:nvPr/>
        </p:nvSpPr>
        <p:spPr>
          <a:xfrm>
            <a:off x="8" y="3128835"/>
            <a:ext cx="9148987" cy="1323439"/>
          </a:xfrm>
          <a:prstGeom prst="rect">
            <a:avLst/>
          </a:prstGeom>
          <a:noFill/>
        </p:spPr>
        <p:txBody>
          <a:bodyPr wrap="square" rtlCol="0">
            <a:spAutoFit/>
          </a:bodyPr>
          <a:lstStyle/>
          <a:p>
            <a:pPr algn="ctr"/>
            <a:r>
              <a:rPr lang="en-US" sz="2800" b="1" dirty="0" smtClean="0">
                <a:latin typeface="Source Sans Pro"/>
              </a:rPr>
              <a:t>Maximizing Quality, Liquidity and Yield </a:t>
            </a:r>
          </a:p>
          <a:p>
            <a:pPr algn="ctr"/>
            <a:r>
              <a:rPr lang="en-US" sz="2800" b="1" dirty="0" smtClean="0">
                <a:latin typeface="Source Sans Pro"/>
              </a:rPr>
              <a:t>in Times of Low Interest Rates</a:t>
            </a:r>
          </a:p>
          <a:p>
            <a:pPr algn="ctr"/>
            <a:endParaRPr lang="en-US" sz="2400" dirty="0">
              <a:latin typeface="Source Sans Pro"/>
            </a:endParaRPr>
          </a:p>
        </p:txBody>
      </p:sp>
    </p:spTree>
    <p:extLst>
      <p:ext uri="{BB962C8B-B14F-4D97-AF65-F5344CB8AC3E}">
        <p14:creationId xmlns:p14="http://schemas.microsoft.com/office/powerpoint/2010/main" val="93053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Consumer Debt to Nominal GDP</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65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Corporate Debt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154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Corporate Debt to Nominal GDP</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4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Bonds 2-Year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777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Bonds </a:t>
            </a:r>
            <a:r>
              <a:rPr lang="en-US" dirty="0"/>
              <a:t>5</a:t>
            </a:r>
            <a:r>
              <a:rPr lang="en-US" dirty="0" smtClean="0"/>
              <a:t>-Year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950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Bonds 10-Year</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312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Equity Indices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046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Funds Target Rate vs. S&amp;P 500</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429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Dollar Index Spot Rate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13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Interest Rate Probability</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837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810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2-Year UST Yield Curve</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312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-Year UST Yield Curve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68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30-Year UST Yield Curve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831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UST Yield Curve</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687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Investment </a:t>
            </a:r>
            <a:r>
              <a:rPr lang="en-US" dirty="0" smtClean="0"/>
              <a:t>(Description</a:t>
            </a:r>
            <a:r>
              <a:rPr lang="en-US" dirty="0" smtClean="0"/>
              <a:t>)</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565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Investment </a:t>
            </a:r>
            <a:r>
              <a:rPr lang="en-US" dirty="0" smtClean="0"/>
              <a:t>(Yield Analysis</a:t>
            </a:r>
            <a:r>
              <a:rPr lang="en-US" dirty="0" smtClean="0"/>
              <a:t>)</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239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Investment </a:t>
            </a:r>
            <a:r>
              <a:rPr lang="en-US" dirty="0" smtClean="0"/>
              <a:t>(Horizon Analysis</a:t>
            </a:r>
            <a:r>
              <a:rPr lang="en-US" dirty="0" smtClean="0"/>
              <a:t>)</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07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Pass-Through Investment </a:t>
            </a:r>
            <a:r>
              <a:rPr lang="en-US" dirty="0" smtClean="0"/>
              <a:t>(Yield Table</a:t>
            </a:r>
            <a:r>
              <a:rPr lang="en-US" dirty="0" smtClean="0"/>
              <a:t>)</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348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Pass-Through Investment </a:t>
            </a:r>
            <a:r>
              <a:rPr lang="en-US" dirty="0" smtClean="0"/>
              <a:t>(Cash Flows</a:t>
            </a:r>
            <a:r>
              <a:rPr lang="en-US" dirty="0" smtClean="0"/>
              <a:t>)</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223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Pass-Through Investment </a:t>
            </a:r>
            <a:r>
              <a:rPr lang="en-US" sz="3200" dirty="0" smtClean="0"/>
              <a:t>(Horizon Analysis</a:t>
            </a:r>
            <a:r>
              <a:rPr lang="en-US" sz="3200" dirty="0" smtClean="0"/>
              <a:t>)</a:t>
            </a:r>
            <a:endParaRPr lang="en-US" sz="32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23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Fernando J. Pulido</a:t>
            </a:r>
            <a:endParaRPr lang="en-US" dirty="0"/>
          </a:p>
        </p:txBody>
      </p:sp>
      <p:sp>
        <p:nvSpPr>
          <p:cNvPr id="3" name="TextBox 2"/>
          <p:cNvSpPr txBox="1"/>
          <p:nvPr/>
        </p:nvSpPr>
        <p:spPr>
          <a:xfrm>
            <a:off x="611579" y="944088"/>
            <a:ext cx="8288977" cy="3906982"/>
          </a:xfrm>
          <a:prstGeom prst="rect">
            <a:avLst/>
          </a:prstGeom>
        </p:spPr>
        <p:txBody>
          <a:bodyPr vert="horz" wrap="square" lIns="109728" tIns="54864" rIns="109728" bIns="54864" rtlCol="0">
            <a:normAutofit/>
          </a:bodyPr>
          <a:lstStyle/>
          <a:p>
            <a:pPr marL="411480" indent="-411480" algn="ctr">
              <a:spcBef>
                <a:spcPct val="20000"/>
              </a:spcBef>
            </a:pPr>
            <a:endParaRPr lang="en-US" sz="1440" b="1" dirty="0">
              <a:solidFill>
                <a:schemeClr val="bg1">
                  <a:lumMod val="65000"/>
                </a:schemeClr>
              </a:solidFill>
              <a:latin typeface="Source Sans Pro" pitchFamily="34" charset="0"/>
            </a:endParaRPr>
          </a:p>
        </p:txBody>
      </p:sp>
      <p:sp>
        <p:nvSpPr>
          <p:cNvPr id="4" name="TextBox 3"/>
          <p:cNvSpPr txBox="1"/>
          <p:nvPr/>
        </p:nvSpPr>
        <p:spPr>
          <a:xfrm>
            <a:off x="1092529" y="878775"/>
            <a:ext cx="6970815" cy="4524498"/>
          </a:xfrm>
          <a:prstGeom prst="rect">
            <a:avLst/>
          </a:prstGeom>
        </p:spPr>
        <p:txBody>
          <a:bodyPr vert="horz" wrap="square" lIns="109728" tIns="54864" rIns="109728" bIns="54864" rtlCol="0">
            <a:normAutofit/>
          </a:bodyPr>
          <a:lstStyle/>
          <a:p>
            <a:pPr marL="411480" indent="-411480" algn="ctr">
              <a:spcBef>
                <a:spcPct val="20000"/>
              </a:spcBef>
            </a:pPr>
            <a:endParaRPr lang="en-US" sz="1440" b="1" dirty="0">
              <a:solidFill>
                <a:schemeClr val="bg1">
                  <a:lumMod val="65000"/>
                </a:schemeClr>
              </a:solidFill>
              <a:latin typeface="Source Sans Pro" pitchFamily="34" charset="0"/>
            </a:endParaRPr>
          </a:p>
        </p:txBody>
      </p:sp>
      <p:sp>
        <p:nvSpPr>
          <p:cNvPr id="5" name="TextBox 4"/>
          <p:cNvSpPr txBox="1"/>
          <p:nvPr/>
        </p:nvSpPr>
        <p:spPr>
          <a:xfrm>
            <a:off x="1039091" y="944088"/>
            <a:ext cx="7356764" cy="4132613"/>
          </a:xfrm>
          <a:prstGeom prst="rect">
            <a:avLst/>
          </a:prstGeom>
        </p:spPr>
        <p:txBody>
          <a:bodyPr vert="horz" wrap="square" lIns="109728" tIns="54864" rIns="109728" bIns="54864" rtlCol="0">
            <a:normAutofit/>
          </a:bodyPr>
          <a:lstStyle/>
          <a:p>
            <a:pPr marL="411480" indent="-411480" algn="ctr">
              <a:spcBef>
                <a:spcPct val="20000"/>
              </a:spcBef>
            </a:pPr>
            <a:endParaRPr lang="en-US" sz="1440" b="1" dirty="0">
              <a:solidFill>
                <a:schemeClr val="bg1">
                  <a:lumMod val="65000"/>
                </a:schemeClr>
              </a:solidFill>
              <a:latin typeface="Source Sans Pro" pitchFamily="34" charset="0"/>
            </a:endParaRPr>
          </a:p>
        </p:txBody>
      </p:sp>
      <p:sp>
        <p:nvSpPr>
          <p:cNvPr id="6" name="TextBox 5"/>
          <p:cNvSpPr txBox="1"/>
          <p:nvPr/>
        </p:nvSpPr>
        <p:spPr>
          <a:xfrm>
            <a:off x="389545" y="1028700"/>
            <a:ext cx="8287730" cy="4371795"/>
          </a:xfrm>
          <a:prstGeom prst="rect">
            <a:avLst/>
          </a:prstGeom>
        </p:spPr>
        <p:txBody>
          <a:bodyPr vert="horz" wrap="square" lIns="109728" tIns="54864" rIns="109728" bIns="54864" rtlCol="0">
            <a:noAutofit/>
          </a:bodyPr>
          <a:lstStyle/>
          <a:p>
            <a:pPr marL="285750"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1989 BBA, University of Wisconsin – Eau Claire, WI</a:t>
            </a:r>
          </a:p>
          <a:p>
            <a:pPr marL="285750"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2002 MBA, Florida Atlantic University – Boca Raton, FL</a:t>
            </a:r>
          </a:p>
          <a:p>
            <a:pPr marL="285750" indent="-285750">
              <a:spcBef>
                <a:spcPct val="20000"/>
              </a:spcBef>
              <a:buFont typeface="Arial" panose="020B0604020202020204" pitchFamily="34" charset="0"/>
              <a:buChar char="•"/>
            </a:pPr>
            <a:r>
              <a:rPr lang="en-US" dirty="0">
                <a:solidFill>
                  <a:schemeClr val="tx1">
                    <a:lumMod val="50000"/>
                    <a:lumOff val="50000"/>
                  </a:schemeClr>
                </a:solidFill>
                <a:latin typeface="Source Sans Pro" pitchFamily="34" charset="0"/>
              </a:rPr>
              <a:t>F</a:t>
            </a:r>
            <a:r>
              <a:rPr lang="en-US" dirty="0" smtClean="0">
                <a:solidFill>
                  <a:schemeClr val="tx1">
                    <a:lumMod val="50000"/>
                    <a:lumOff val="50000"/>
                  </a:schemeClr>
                </a:solidFill>
                <a:latin typeface="Source Sans Pro" pitchFamily="34" charset="0"/>
              </a:rPr>
              <a:t>ixed-income securities industry experience since January 2009</a:t>
            </a:r>
          </a:p>
          <a:p>
            <a:pPr marL="285750"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Principal of Multi-Bank Securities, Inc.’s office in Austin, TX</a:t>
            </a:r>
          </a:p>
          <a:p>
            <a:pPr marL="285750"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Licensed and registered in 13 U.S. states and territories</a:t>
            </a:r>
          </a:p>
          <a:p>
            <a:pPr marL="285750"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FINRA Securities Licenses:</a:t>
            </a:r>
          </a:p>
          <a:p>
            <a:pPr marL="742950" lvl="1" indent="-285750">
              <a:spcBef>
                <a:spcPct val="20000"/>
              </a:spcBef>
              <a:buFont typeface="Arial" panose="020B0604020202020204" pitchFamily="34" charset="0"/>
              <a:buChar char="•"/>
            </a:pPr>
            <a:r>
              <a:rPr lang="en-US" dirty="0">
                <a:solidFill>
                  <a:schemeClr val="tx1">
                    <a:lumMod val="50000"/>
                    <a:lumOff val="50000"/>
                  </a:schemeClr>
                </a:solidFill>
                <a:latin typeface="Source Sans Pro" pitchFamily="34" charset="0"/>
              </a:rPr>
              <a:t>Series 4 Registered Options Principal</a:t>
            </a:r>
          </a:p>
          <a:p>
            <a:pPr marL="742950" lvl="1"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Series 7 General Securities Representative</a:t>
            </a:r>
          </a:p>
          <a:p>
            <a:pPr marL="742950" lvl="1"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Series 24 General Securities Principal</a:t>
            </a:r>
          </a:p>
          <a:p>
            <a:pPr marL="742950" lvl="1"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Series </a:t>
            </a:r>
            <a:r>
              <a:rPr lang="en-US" dirty="0">
                <a:solidFill>
                  <a:schemeClr val="tx1">
                    <a:lumMod val="50000"/>
                    <a:lumOff val="50000"/>
                  </a:schemeClr>
                </a:solidFill>
                <a:latin typeface="Source Sans Pro" pitchFamily="34" charset="0"/>
              </a:rPr>
              <a:t>50 Municipal Advisor Representative</a:t>
            </a:r>
          </a:p>
          <a:p>
            <a:pPr marL="742950" lvl="1"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Series 53 Municipal Securities Principal</a:t>
            </a:r>
          </a:p>
          <a:p>
            <a:pPr marL="742950" lvl="1" indent="-285750">
              <a:spcBef>
                <a:spcPct val="20000"/>
              </a:spcBef>
              <a:buFont typeface="Arial" panose="020B0604020202020204" pitchFamily="34" charset="0"/>
              <a:buChar char="•"/>
            </a:pPr>
            <a:r>
              <a:rPr lang="en-US" dirty="0" smtClean="0">
                <a:solidFill>
                  <a:schemeClr val="tx1">
                    <a:lumMod val="50000"/>
                    <a:lumOff val="50000"/>
                  </a:schemeClr>
                </a:solidFill>
                <a:latin typeface="Source Sans Pro" pitchFamily="34" charset="0"/>
              </a:rPr>
              <a:t>Series </a:t>
            </a:r>
            <a:r>
              <a:rPr lang="en-US" dirty="0">
                <a:solidFill>
                  <a:schemeClr val="tx1">
                    <a:lumMod val="50000"/>
                    <a:lumOff val="50000"/>
                  </a:schemeClr>
                </a:solidFill>
                <a:latin typeface="Source Sans Pro" pitchFamily="34" charset="0"/>
              </a:rPr>
              <a:t>63 Uniform Securities </a:t>
            </a:r>
            <a:r>
              <a:rPr lang="en-US" dirty="0" smtClean="0">
                <a:solidFill>
                  <a:schemeClr val="tx1">
                    <a:lumMod val="50000"/>
                    <a:lumOff val="50000"/>
                  </a:schemeClr>
                </a:solidFill>
                <a:latin typeface="Source Sans Pro" pitchFamily="34" charset="0"/>
              </a:rPr>
              <a:t>Agent State </a:t>
            </a:r>
            <a:r>
              <a:rPr lang="en-US" dirty="0">
                <a:solidFill>
                  <a:schemeClr val="tx1">
                    <a:lumMod val="50000"/>
                    <a:lumOff val="50000"/>
                  </a:schemeClr>
                </a:solidFill>
                <a:latin typeface="Source Sans Pro" pitchFamily="34" charset="0"/>
              </a:rPr>
              <a:t>Law</a:t>
            </a:r>
          </a:p>
          <a:p>
            <a:pPr marL="742950" lvl="1" indent="-285750">
              <a:spcBef>
                <a:spcPct val="20000"/>
              </a:spcBef>
              <a:buFont typeface="Arial" panose="020B0604020202020204" pitchFamily="34" charset="0"/>
              <a:buChar char="•"/>
            </a:pPr>
            <a:endParaRPr lang="en-US" dirty="0" smtClean="0">
              <a:solidFill>
                <a:schemeClr val="tx1">
                  <a:lumMod val="50000"/>
                  <a:lumOff val="50000"/>
                </a:schemeClr>
              </a:solidFill>
              <a:latin typeface="Source Sans Pro" pitchFamily="34" charset="0"/>
            </a:endParaRPr>
          </a:p>
          <a:p>
            <a:pPr marL="411480" indent="-411480" algn="ctr">
              <a:spcBef>
                <a:spcPct val="20000"/>
              </a:spcBef>
              <a:buFont typeface="Arial" panose="020B0604020202020204" pitchFamily="34" charset="0"/>
              <a:buChar char="•"/>
            </a:pPr>
            <a:endParaRPr lang="en-US" dirty="0" smtClean="0">
              <a:solidFill>
                <a:schemeClr val="tx1">
                  <a:lumMod val="50000"/>
                  <a:lumOff val="50000"/>
                </a:schemeClr>
              </a:solidFill>
              <a:latin typeface="Source Sans Pro" pitchFamily="34" charset="0"/>
            </a:endParaRPr>
          </a:p>
          <a:p>
            <a:pPr algn="ctr">
              <a:spcBef>
                <a:spcPct val="20000"/>
              </a:spcBef>
            </a:pPr>
            <a:r>
              <a:rPr lang="en-US" dirty="0" smtClean="0">
                <a:solidFill>
                  <a:schemeClr val="tx1">
                    <a:lumMod val="50000"/>
                    <a:lumOff val="50000"/>
                  </a:schemeClr>
                </a:solidFill>
                <a:latin typeface="Source Sans Pro" pitchFamily="34" charset="0"/>
              </a:rPr>
              <a:t> </a:t>
            </a:r>
            <a:endParaRPr lang="en-US" dirty="0">
              <a:solidFill>
                <a:schemeClr val="tx1">
                  <a:lumMod val="50000"/>
                  <a:lumOff val="50000"/>
                </a:schemeClr>
              </a:solidFill>
              <a:latin typeface="Source Sans Pro" pitchFamily="34" charset="0"/>
            </a:endParaRPr>
          </a:p>
        </p:txBody>
      </p:sp>
    </p:spTree>
    <p:extLst>
      <p:ext uri="{BB962C8B-B14F-4D97-AF65-F5344CB8AC3E}">
        <p14:creationId xmlns:p14="http://schemas.microsoft.com/office/powerpoint/2010/main" val="2996728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TextBox 4"/>
          <p:cNvSpPr txBox="1"/>
          <p:nvPr/>
        </p:nvSpPr>
        <p:spPr>
          <a:xfrm>
            <a:off x="389545" y="923026"/>
            <a:ext cx="8287730" cy="4477469"/>
          </a:xfrm>
          <a:prstGeom prst="rect">
            <a:avLst/>
          </a:prstGeom>
        </p:spPr>
        <p:txBody>
          <a:bodyPr vert="horz" wrap="square" lIns="109728" tIns="54864" rIns="109728" bIns="54864" rtlCol="0">
            <a:noAutofit/>
          </a:bodyPr>
          <a:lstStyle/>
          <a:p>
            <a:pPr>
              <a:spcBef>
                <a:spcPct val="20000"/>
              </a:spcBef>
            </a:pPr>
            <a:r>
              <a:rPr lang="en-US" sz="1400" b="1" dirty="0">
                <a:solidFill>
                  <a:schemeClr val="tx1">
                    <a:lumMod val="50000"/>
                    <a:lumOff val="50000"/>
                  </a:schemeClr>
                </a:solidFill>
                <a:latin typeface="Source Sans Pro" pitchFamily="34" charset="0"/>
              </a:rPr>
              <a:t>Formulate a long-term strategic plan for the </a:t>
            </a:r>
            <a:r>
              <a:rPr lang="en-US" sz="1400" b="1" dirty="0" smtClean="0">
                <a:solidFill>
                  <a:schemeClr val="tx1">
                    <a:lumMod val="50000"/>
                    <a:lumOff val="50000"/>
                  </a:schemeClr>
                </a:solidFill>
                <a:latin typeface="Source Sans Pro" pitchFamily="34" charset="0"/>
              </a:rPr>
              <a:t>credit union</a:t>
            </a:r>
            <a:endParaRPr lang="en-US" sz="1400" b="1" dirty="0">
              <a:solidFill>
                <a:schemeClr val="tx1">
                  <a:lumMod val="50000"/>
                  <a:lumOff val="50000"/>
                </a:schemeClr>
              </a:solidFill>
              <a:latin typeface="Source Sans Pro" pitchFamily="34" charset="0"/>
            </a:endParaRP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Expect lower yields and tighter margins</a:t>
            </a: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Expect greater regulatory oversight and risk mitigation</a:t>
            </a:r>
          </a:p>
          <a:p>
            <a:pPr marL="285750" indent="-285750">
              <a:spcBef>
                <a:spcPct val="20000"/>
              </a:spcBef>
              <a:spcAft>
                <a:spcPts val="0"/>
              </a:spcAft>
              <a:buFont typeface="Arial" panose="020B0604020202020204" pitchFamily="34" charset="0"/>
              <a:buChar char="•"/>
            </a:pPr>
            <a:r>
              <a:rPr lang="en-US" sz="1400" dirty="0">
                <a:solidFill>
                  <a:schemeClr val="tx1">
                    <a:lumMod val="50000"/>
                    <a:lumOff val="50000"/>
                  </a:schemeClr>
                </a:solidFill>
                <a:latin typeface="Source Sans Pro" pitchFamily="34" charset="0"/>
              </a:rPr>
              <a:t>Maximize economic opportunities and local </a:t>
            </a:r>
            <a:r>
              <a:rPr lang="en-US" sz="1400" dirty="0" smtClean="0">
                <a:solidFill>
                  <a:schemeClr val="tx1">
                    <a:lumMod val="50000"/>
                    <a:lumOff val="50000"/>
                  </a:schemeClr>
                </a:solidFill>
                <a:latin typeface="Source Sans Pro" pitchFamily="34" charset="0"/>
              </a:rPr>
              <a:t>partnerships</a:t>
            </a:r>
          </a:p>
          <a:p>
            <a:pPr marL="285750" indent="-285750">
              <a:spcBef>
                <a:spcPct val="20000"/>
              </a:spcBef>
              <a:spcAft>
                <a:spcPts val="600"/>
              </a:spcAft>
              <a:buFont typeface="Arial" panose="020B0604020202020204" pitchFamily="34" charset="0"/>
              <a:buChar char="•"/>
            </a:pPr>
            <a:r>
              <a:rPr lang="en-US" sz="1400" dirty="0" smtClean="0">
                <a:solidFill>
                  <a:schemeClr val="tx1">
                    <a:lumMod val="50000"/>
                    <a:lumOff val="50000"/>
                  </a:schemeClr>
                </a:solidFill>
                <a:latin typeface="Source Sans Pro" pitchFamily="34" charset="0"/>
              </a:rPr>
              <a:t>Maintain alternative sources of funding</a:t>
            </a:r>
            <a:endParaRPr lang="en-US" sz="1400" dirty="0">
              <a:solidFill>
                <a:schemeClr val="tx1">
                  <a:lumMod val="50000"/>
                  <a:lumOff val="50000"/>
                </a:schemeClr>
              </a:solidFill>
              <a:latin typeface="Source Sans Pro" pitchFamily="34" charset="0"/>
            </a:endParaRPr>
          </a:p>
          <a:p>
            <a:pPr>
              <a:spcBef>
                <a:spcPts val="1200"/>
              </a:spcBef>
            </a:pPr>
            <a:r>
              <a:rPr lang="en-US" sz="1400" b="1" dirty="0">
                <a:solidFill>
                  <a:schemeClr val="tx1">
                    <a:lumMod val="50000"/>
                    <a:lumOff val="50000"/>
                  </a:schemeClr>
                </a:solidFill>
                <a:latin typeface="Source Sans Pro" pitchFamily="34" charset="0"/>
              </a:rPr>
              <a:t>Invest conservatively and strategically</a:t>
            </a: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Monitor economic parameters affecting interest rates</a:t>
            </a: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Monitor </a:t>
            </a:r>
            <a:r>
              <a:rPr lang="en-US" sz="1400" dirty="0" smtClean="0">
                <a:solidFill>
                  <a:schemeClr val="tx1">
                    <a:lumMod val="50000"/>
                    <a:lumOff val="50000"/>
                  </a:schemeClr>
                </a:solidFill>
                <a:latin typeface="Source Sans Pro" pitchFamily="34" charset="0"/>
              </a:rPr>
              <a:t>Fed </a:t>
            </a:r>
            <a:r>
              <a:rPr lang="en-US" sz="1400" dirty="0">
                <a:solidFill>
                  <a:schemeClr val="tx1">
                    <a:lumMod val="50000"/>
                    <a:lumOff val="50000"/>
                  </a:schemeClr>
                </a:solidFill>
                <a:latin typeface="Source Sans Pro" pitchFamily="34" charset="0"/>
              </a:rPr>
              <a:t>actions and consensus expectations</a:t>
            </a: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Monitor the entire </a:t>
            </a:r>
            <a:r>
              <a:rPr lang="en-US" sz="1400" dirty="0" smtClean="0">
                <a:solidFill>
                  <a:schemeClr val="tx1">
                    <a:lumMod val="50000"/>
                    <a:lumOff val="50000"/>
                  </a:schemeClr>
                </a:solidFill>
                <a:latin typeface="Source Sans Pro" pitchFamily="34" charset="0"/>
              </a:rPr>
              <a:t>yield curve</a:t>
            </a:r>
            <a:endParaRPr lang="en-US" sz="1400" dirty="0">
              <a:solidFill>
                <a:schemeClr val="tx1">
                  <a:lumMod val="50000"/>
                  <a:lumOff val="50000"/>
                </a:schemeClr>
              </a:solidFill>
              <a:latin typeface="Source Sans Pro" pitchFamily="34" charset="0"/>
            </a:endParaRPr>
          </a:p>
          <a:p>
            <a:pPr marL="285750" indent="-285750">
              <a:spcBef>
                <a:spcPct val="20000"/>
              </a:spcBef>
              <a:spcAft>
                <a:spcPts val="600"/>
              </a:spcAft>
              <a:buFont typeface="Arial" panose="020B0604020202020204" pitchFamily="34" charset="0"/>
              <a:buChar char="•"/>
            </a:pPr>
            <a:r>
              <a:rPr lang="en-US" sz="1400" dirty="0">
                <a:solidFill>
                  <a:schemeClr val="tx1">
                    <a:lumMod val="50000"/>
                    <a:lumOff val="50000"/>
                  </a:schemeClr>
                </a:solidFill>
                <a:latin typeface="Source Sans Pro" pitchFamily="34" charset="0"/>
              </a:rPr>
              <a:t>Monitor investment portfolio parameters and invest according to cash flow </a:t>
            </a:r>
            <a:r>
              <a:rPr lang="en-US" sz="1400" dirty="0" smtClean="0">
                <a:solidFill>
                  <a:schemeClr val="tx1">
                    <a:lumMod val="50000"/>
                    <a:lumOff val="50000"/>
                  </a:schemeClr>
                </a:solidFill>
                <a:latin typeface="Source Sans Pro" pitchFamily="34" charset="0"/>
              </a:rPr>
              <a:t>needs</a:t>
            </a:r>
            <a:endParaRPr lang="en-US" sz="1400" dirty="0">
              <a:solidFill>
                <a:schemeClr val="tx1">
                  <a:lumMod val="50000"/>
                  <a:lumOff val="50000"/>
                </a:schemeClr>
              </a:solidFill>
              <a:latin typeface="Source Sans Pro" pitchFamily="34" charset="0"/>
            </a:endParaRPr>
          </a:p>
          <a:p>
            <a:pPr>
              <a:spcBef>
                <a:spcPts val="1200"/>
              </a:spcBef>
            </a:pPr>
            <a:r>
              <a:rPr lang="en-US" sz="1400" b="1" dirty="0">
                <a:solidFill>
                  <a:schemeClr val="tx1">
                    <a:lumMod val="50000"/>
                    <a:lumOff val="50000"/>
                  </a:schemeClr>
                </a:solidFill>
                <a:latin typeface="Source Sans Pro" pitchFamily="34" charset="0"/>
              </a:rPr>
              <a:t>Invest in </a:t>
            </a:r>
            <a:r>
              <a:rPr lang="en-US" sz="1400" b="1" dirty="0" smtClean="0">
                <a:solidFill>
                  <a:schemeClr val="tx1">
                    <a:lumMod val="50000"/>
                    <a:lumOff val="50000"/>
                  </a:schemeClr>
                </a:solidFill>
                <a:latin typeface="Source Sans Pro" pitchFamily="34" charset="0"/>
              </a:rPr>
              <a:t>liquid </a:t>
            </a:r>
            <a:r>
              <a:rPr lang="en-US" sz="1400" b="1" dirty="0">
                <a:solidFill>
                  <a:schemeClr val="tx1">
                    <a:lumMod val="50000"/>
                    <a:lumOff val="50000"/>
                  </a:schemeClr>
                </a:solidFill>
                <a:latin typeface="Source Sans Pro" pitchFamily="34" charset="0"/>
              </a:rPr>
              <a:t>instruments</a:t>
            </a:r>
          </a:p>
          <a:p>
            <a:pPr marL="285750" indent="-285750">
              <a:spcBef>
                <a:spcPct val="20000"/>
              </a:spcBef>
              <a:buFont typeface="Arial" panose="020B0604020202020204" pitchFamily="34" charset="0"/>
              <a:buChar char="•"/>
            </a:pPr>
            <a:r>
              <a:rPr lang="en-US" sz="1400" dirty="0" smtClean="0">
                <a:solidFill>
                  <a:schemeClr val="tx1">
                    <a:lumMod val="50000"/>
                    <a:lumOff val="50000"/>
                  </a:schemeClr>
                </a:solidFill>
                <a:latin typeface="Source Sans Pro" pitchFamily="34" charset="0"/>
              </a:rPr>
              <a:t>DTC-eligible CDs</a:t>
            </a:r>
            <a:endParaRPr lang="en-US" sz="1400" dirty="0">
              <a:solidFill>
                <a:schemeClr val="tx1">
                  <a:lumMod val="50000"/>
                  <a:lumOff val="50000"/>
                </a:schemeClr>
              </a:solidFill>
              <a:latin typeface="Source Sans Pro" pitchFamily="34" charset="0"/>
            </a:endParaRP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GSE callable </a:t>
            </a:r>
            <a:r>
              <a:rPr lang="en-US" sz="1400" dirty="0" smtClean="0">
                <a:solidFill>
                  <a:schemeClr val="tx1">
                    <a:lumMod val="50000"/>
                    <a:lumOff val="50000"/>
                  </a:schemeClr>
                </a:solidFill>
                <a:latin typeface="Source Sans Pro" pitchFamily="34" charset="0"/>
              </a:rPr>
              <a:t>and </a:t>
            </a:r>
            <a:r>
              <a:rPr lang="en-US" sz="1400" dirty="0">
                <a:solidFill>
                  <a:schemeClr val="tx1">
                    <a:lumMod val="50000"/>
                    <a:lumOff val="50000"/>
                  </a:schemeClr>
                </a:solidFill>
                <a:latin typeface="Source Sans Pro" pitchFamily="34" charset="0"/>
              </a:rPr>
              <a:t>bullet bonds</a:t>
            </a:r>
          </a:p>
          <a:p>
            <a:pPr marL="285750" indent="-285750">
              <a:spcBef>
                <a:spcPct val="20000"/>
              </a:spcBef>
              <a:buFont typeface="Arial" panose="020B0604020202020204" pitchFamily="34" charset="0"/>
              <a:buChar char="•"/>
            </a:pPr>
            <a:r>
              <a:rPr lang="en-US" sz="1400" dirty="0">
                <a:solidFill>
                  <a:schemeClr val="tx1">
                    <a:lumMod val="50000"/>
                    <a:lumOff val="50000"/>
                  </a:schemeClr>
                </a:solidFill>
                <a:latin typeface="Source Sans Pro" pitchFamily="34" charset="0"/>
              </a:rPr>
              <a:t>GSE and </a:t>
            </a:r>
            <a:r>
              <a:rPr lang="en-US" sz="1400" dirty="0" smtClean="0">
                <a:solidFill>
                  <a:schemeClr val="tx1">
                    <a:lumMod val="50000"/>
                    <a:lumOff val="50000"/>
                  </a:schemeClr>
                </a:solidFill>
                <a:latin typeface="Source Sans Pro" pitchFamily="34" charset="0"/>
              </a:rPr>
              <a:t>agency </a:t>
            </a:r>
            <a:r>
              <a:rPr lang="en-US" sz="1400" dirty="0" smtClean="0">
                <a:solidFill>
                  <a:schemeClr val="tx1">
                    <a:lumMod val="50000"/>
                    <a:lumOff val="50000"/>
                  </a:schemeClr>
                </a:solidFill>
                <a:latin typeface="Source Sans Pro" pitchFamily="34" charset="0"/>
              </a:rPr>
              <a:t>pass-through securities </a:t>
            </a:r>
            <a:r>
              <a:rPr lang="en-US" sz="1400" dirty="0">
                <a:solidFill>
                  <a:schemeClr val="tx1">
                    <a:lumMod val="50000"/>
                    <a:lumOff val="50000"/>
                  </a:schemeClr>
                </a:solidFill>
                <a:latin typeface="Source Sans Pro" pitchFamily="34" charset="0"/>
              </a:rPr>
              <a:t>and CMOs</a:t>
            </a:r>
          </a:p>
          <a:p>
            <a:pPr marL="285750" indent="-285750">
              <a:spcBef>
                <a:spcPct val="20000"/>
              </a:spcBef>
              <a:spcAft>
                <a:spcPts val="600"/>
              </a:spcAft>
              <a:buFont typeface="Arial" panose="020B0604020202020204" pitchFamily="34" charset="0"/>
              <a:buChar char="•"/>
            </a:pPr>
            <a:r>
              <a:rPr lang="en-US" sz="1400" dirty="0" smtClean="0">
                <a:solidFill>
                  <a:schemeClr val="tx1">
                    <a:lumMod val="50000"/>
                    <a:lumOff val="50000"/>
                  </a:schemeClr>
                </a:solidFill>
                <a:latin typeface="Source Sans Pro" pitchFamily="34" charset="0"/>
              </a:rPr>
              <a:t>U.S. </a:t>
            </a:r>
            <a:r>
              <a:rPr lang="en-US" sz="1400" dirty="0">
                <a:solidFill>
                  <a:schemeClr val="tx1">
                    <a:lumMod val="50000"/>
                    <a:lumOff val="50000"/>
                  </a:schemeClr>
                </a:solidFill>
                <a:latin typeface="Source Sans Pro" pitchFamily="34" charset="0"/>
              </a:rPr>
              <a:t>Treasury </a:t>
            </a:r>
            <a:r>
              <a:rPr lang="en-US" sz="1400" dirty="0" smtClean="0">
                <a:solidFill>
                  <a:schemeClr val="tx1">
                    <a:lumMod val="50000"/>
                    <a:lumOff val="50000"/>
                  </a:schemeClr>
                </a:solidFill>
                <a:latin typeface="Source Sans Pro" pitchFamily="34" charset="0"/>
              </a:rPr>
              <a:t>bills </a:t>
            </a:r>
            <a:r>
              <a:rPr lang="en-US" sz="1400" dirty="0">
                <a:solidFill>
                  <a:schemeClr val="tx1">
                    <a:lumMod val="50000"/>
                    <a:lumOff val="50000"/>
                  </a:schemeClr>
                </a:solidFill>
                <a:latin typeface="Source Sans Pro" pitchFamily="34" charset="0"/>
              </a:rPr>
              <a:t>and </a:t>
            </a:r>
            <a:r>
              <a:rPr lang="en-US" sz="1400" dirty="0" smtClean="0">
                <a:solidFill>
                  <a:schemeClr val="tx1">
                    <a:lumMod val="50000"/>
                    <a:lumOff val="50000"/>
                  </a:schemeClr>
                </a:solidFill>
                <a:latin typeface="Source Sans Pro" pitchFamily="34" charset="0"/>
              </a:rPr>
              <a:t>notes</a:t>
            </a:r>
          </a:p>
        </p:txBody>
      </p:sp>
    </p:spTree>
    <p:extLst>
      <p:ext uri="{BB962C8B-B14F-4D97-AF65-F5344CB8AC3E}">
        <p14:creationId xmlns:p14="http://schemas.microsoft.com/office/powerpoint/2010/main" val="2176722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090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80000"/>
              </a:lnSpc>
            </a:pPr>
            <a:endParaRPr lang="en-US" sz="2800" b="1" dirty="0" smtClean="0">
              <a:solidFill>
                <a:schemeClr val="tx1">
                  <a:lumMod val="50000"/>
                  <a:lumOff val="50000"/>
                </a:schemeClr>
              </a:solidFill>
              <a:latin typeface="Arial"/>
              <a:cs typeface="Arial"/>
            </a:endParaRPr>
          </a:p>
          <a:p>
            <a:pPr algn="ctr">
              <a:lnSpc>
                <a:spcPct val="80000"/>
              </a:lnSpc>
            </a:pPr>
            <a:r>
              <a:rPr lang="en-US" sz="3600" b="1" dirty="0" smtClean="0">
                <a:solidFill>
                  <a:schemeClr val="tx1">
                    <a:lumMod val="50000"/>
                    <a:lumOff val="50000"/>
                  </a:schemeClr>
                </a:solidFill>
                <a:latin typeface="Arial"/>
                <a:cs typeface="Arial"/>
              </a:rPr>
              <a:t>Thank </a:t>
            </a:r>
            <a:r>
              <a:rPr lang="en-US" sz="3600" b="1" dirty="0">
                <a:solidFill>
                  <a:schemeClr val="tx1">
                    <a:lumMod val="50000"/>
                    <a:lumOff val="50000"/>
                  </a:schemeClr>
                </a:solidFill>
                <a:latin typeface="Arial"/>
                <a:cs typeface="Arial"/>
              </a:rPr>
              <a:t>you!</a:t>
            </a:r>
          </a:p>
          <a:p>
            <a:pPr algn="ctr"/>
            <a:r>
              <a:rPr lang="en-US" dirty="0">
                <a:solidFill>
                  <a:schemeClr val="tx1">
                    <a:lumMod val="50000"/>
                    <a:lumOff val="50000"/>
                  </a:schemeClr>
                </a:solidFill>
                <a:latin typeface="Arial"/>
                <a:cs typeface="Arial"/>
              </a:rPr>
              <a:t>Fernando </a:t>
            </a:r>
            <a:r>
              <a:rPr lang="en-US" dirty="0" smtClean="0">
                <a:solidFill>
                  <a:schemeClr val="tx1">
                    <a:lumMod val="50000"/>
                    <a:lumOff val="50000"/>
                  </a:schemeClr>
                </a:solidFill>
                <a:latin typeface="Arial"/>
                <a:cs typeface="Arial"/>
              </a:rPr>
              <a:t>J. Pulido</a:t>
            </a:r>
            <a:endParaRPr lang="en-US" dirty="0">
              <a:solidFill>
                <a:schemeClr val="tx1">
                  <a:lumMod val="50000"/>
                  <a:lumOff val="50000"/>
                </a:schemeClr>
              </a:solidFill>
              <a:latin typeface="Arial"/>
              <a:cs typeface="Arial"/>
            </a:endParaRPr>
          </a:p>
          <a:p>
            <a:pPr algn="ctr"/>
            <a:r>
              <a:rPr lang="en-US" dirty="0" smtClean="0">
                <a:solidFill>
                  <a:schemeClr val="tx1">
                    <a:lumMod val="50000"/>
                    <a:lumOff val="50000"/>
                  </a:schemeClr>
                </a:solidFill>
                <a:latin typeface="Arial"/>
                <a:cs typeface="Arial"/>
              </a:rPr>
              <a:t>(512) 288-5069</a:t>
            </a:r>
            <a:endParaRPr lang="en-US" dirty="0">
              <a:solidFill>
                <a:schemeClr val="tx1">
                  <a:lumMod val="50000"/>
                  <a:lumOff val="50000"/>
                </a:schemeClr>
              </a:solidFill>
              <a:latin typeface="Arial"/>
              <a:cs typeface="Arial"/>
            </a:endParaRPr>
          </a:p>
          <a:p>
            <a:pPr algn="ctr"/>
            <a:r>
              <a:rPr lang="en-US" dirty="0" smtClean="0">
                <a:solidFill>
                  <a:schemeClr val="tx1">
                    <a:lumMod val="50000"/>
                    <a:lumOff val="50000"/>
                  </a:schemeClr>
                </a:solidFill>
                <a:latin typeface="Arial"/>
                <a:cs typeface="Arial"/>
              </a:rPr>
              <a:t>fpulido@mbssecurities.com</a:t>
            </a:r>
            <a:endParaRPr lang="en-US" dirty="0">
              <a:solidFill>
                <a:schemeClr val="tx1">
                  <a:lumMod val="50000"/>
                  <a:lumOff val="50000"/>
                </a:schemeClr>
              </a:solidFill>
            </a:endParaRPr>
          </a:p>
        </p:txBody>
      </p:sp>
    </p:spTree>
    <p:extLst>
      <p:ext uri="{BB962C8B-B14F-4D97-AF65-F5344CB8AC3E}">
        <p14:creationId xmlns:p14="http://schemas.microsoft.com/office/powerpoint/2010/main" val="149234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307" y="896249"/>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Economic Forecast</a:t>
            </a:r>
            <a:endParaRPr lang="en-US" dirty="0"/>
          </a:p>
        </p:txBody>
      </p:sp>
      <p:sp>
        <p:nvSpPr>
          <p:cNvPr id="4" name="Rectangle 3"/>
          <p:cNvSpPr/>
          <p:nvPr/>
        </p:nvSpPr>
        <p:spPr>
          <a:xfrm>
            <a:off x="1066800" y="2390775"/>
            <a:ext cx="5410200" cy="180975"/>
          </a:xfrm>
          <a:prstGeom prst="rect">
            <a:avLst/>
          </a:prstGeom>
          <a:noFill/>
          <a:ln>
            <a:solidFill>
              <a:srgbClr val="FC7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4210778"/>
            <a:ext cx="5410200" cy="240452"/>
          </a:xfrm>
          <a:prstGeom prst="rect">
            <a:avLst/>
          </a:prstGeom>
          <a:noFill/>
          <a:ln>
            <a:solidFill>
              <a:srgbClr val="FC7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43675" y="2390775"/>
            <a:ext cx="1447800" cy="180975"/>
          </a:xfrm>
          <a:prstGeom prst="rect">
            <a:avLst/>
          </a:prstGeom>
          <a:noFill/>
          <a:ln>
            <a:solidFill>
              <a:srgbClr val="0B6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43675" y="4210778"/>
            <a:ext cx="1447800" cy="240452"/>
          </a:xfrm>
          <a:prstGeom prst="rect">
            <a:avLst/>
          </a:prstGeom>
          <a:noFill/>
          <a:ln>
            <a:solidFill>
              <a:srgbClr val="0B6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742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Economic Forecast</a:t>
            </a:r>
            <a:endParaRPr lang="en-US" dirty="0"/>
          </a:p>
        </p:txBody>
      </p:sp>
      <p:sp>
        <p:nvSpPr>
          <p:cNvPr id="4" name="Rectangle 3"/>
          <p:cNvSpPr/>
          <p:nvPr/>
        </p:nvSpPr>
        <p:spPr>
          <a:xfrm>
            <a:off x="1066800" y="2390775"/>
            <a:ext cx="5410200" cy="180975"/>
          </a:xfrm>
          <a:prstGeom prst="rect">
            <a:avLst/>
          </a:prstGeom>
          <a:noFill/>
          <a:ln>
            <a:solidFill>
              <a:srgbClr val="FC7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3848828"/>
            <a:ext cx="5410200" cy="180975"/>
          </a:xfrm>
          <a:prstGeom prst="rect">
            <a:avLst/>
          </a:prstGeom>
          <a:noFill/>
          <a:ln>
            <a:solidFill>
              <a:srgbClr val="FC7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43675" y="2390775"/>
            <a:ext cx="1447800" cy="180975"/>
          </a:xfrm>
          <a:prstGeom prst="rect">
            <a:avLst/>
          </a:prstGeom>
          <a:noFill/>
          <a:ln>
            <a:solidFill>
              <a:srgbClr val="0B6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43675" y="3850095"/>
            <a:ext cx="1447800" cy="180975"/>
          </a:xfrm>
          <a:prstGeom prst="rect">
            <a:avLst/>
          </a:prstGeom>
          <a:noFill/>
          <a:ln>
            <a:solidFill>
              <a:srgbClr val="0B6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8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10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Economic Forecast</a:t>
            </a:r>
            <a:endParaRPr lang="en-US" dirty="0"/>
          </a:p>
        </p:txBody>
      </p:sp>
      <p:sp>
        <p:nvSpPr>
          <p:cNvPr id="4" name="Rectangle 3"/>
          <p:cNvSpPr/>
          <p:nvPr/>
        </p:nvSpPr>
        <p:spPr>
          <a:xfrm>
            <a:off x="1066800" y="2390775"/>
            <a:ext cx="5410200" cy="180975"/>
          </a:xfrm>
          <a:prstGeom prst="rect">
            <a:avLst/>
          </a:prstGeom>
          <a:noFill/>
          <a:ln>
            <a:solidFill>
              <a:srgbClr val="FC7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4030702"/>
            <a:ext cx="5410200" cy="180975"/>
          </a:xfrm>
          <a:prstGeom prst="rect">
            <a:avLst/>
          </a:prstGeom>
          <a:noFill/>
          <a:ln>
            <a:solidFill>
              <a:srgbClr val="FC7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43675" y="2390775"/>
            <a:ext cx="1447800" cy="180975"/>
          </a:xfrm>
          <a:prstGeom prst="rect">
            <a:avLst/>
          </a:prstGeom>
          <a:noFill/>
          <a:ln>
            <a:solidFill>
              <a:srgbClr val="0B6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43675" y="4029803"/>
            <a:ext cx="1447800" cy="180975"/>
          </a:xfrm>
          <a:prstGeom prst="rect">
            <a:avLst/>
          </a:prstGeom>
          <a:noFill/>
          <a:ln>
            <a:solidFill>
              <a:srgbClr val="0B6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156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Total Debt Outstanding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020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Total Debt to Nominal GDP</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41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Consumer Debt Outstanding</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04875"/>
            <a:ext cx="70088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290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BS PPT Theme">
      <a:dk1>
        <a:sysClr val="windowText" lastClr="000000"/>
      </a:dk1>
      <a:lt1>
        <a:sysClr val="window" lastClr="FFFFFF"/>
      </a:lt1>
      <a:dk2>
        <a:srgbClr val="95B3D7"/>
      </a:dk2>
      <a:lt2>
        <a:srgbClr val="D8D8D8"/>
      </a:lt2>
      <a:accent1>
        <a:srgbClr val="4F81BD"/>
      </a:accent1>
      <a:accent2>
        <a:srgbClr val="F79646"/>
      </a:accent2>
      <a:accent3>
        <a:srgbClr val="BFBFBF"/>
      </a:accent3>
      <a:accent4>
        <a:srgbClr val="BFBFBF"/>
      </a:accent4>
      <a:accent5>
        <a:srgbClr val="BFBFBF"/>
      </a:accent5>
      <a:accent6>
        <a:srgbClr val="F79646"/>
      </a:accent6>
      <a:hlink>
        <a:srgbClr val="548DD4"/>
      </a:hlink>
      <a:folHlink>
        <a:srgbClr val="548DD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9728" tIns="54864" rIns="109728" bIns="54864" rtlCol="0">
        <a:normAutofit/>
      </a:bodyPr>
      <a:lstStyle>
        <a:defPPr marL="411480" indent="-411480" algn="ctr">
          <a:spcBef>
            <a:spcPct val="20000"/>
          </a:spcBef>
          <a:defRPr sz="1440" b="1" dirty="0">
            <a:solidFill>
              <a:schemeClr val="bg1">
                <a:lumMod val="65000"/>
              </a:schemeClr>
            </a:solidFill>
            <a:latin typeface="Source Sans Pro"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46164</TotalTime>
  <Words>344</Words>
  <Application>Microsoft Office PowerPoint</Application>
  <PresentationFormat>On-screen Show (4:3)</PresentationFormat>
  <Paragraphs>69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Fernando J. Pulido</vt:lpstr>
      <vt:lpstr>Economic Forecast</vt:lpstr>
      <vt:lpstr>Economic Forecast</vt:lpstr>
      <vt:lpstr>Economic Forecast</vt:lpstr>
      <vt:lpstr>U.S. Total Debt Outstanding</vt:lpstr>
      <vt:lpstr>U.S. Total Debt to Nominal GDP</vt:lpstr>
      <vt:lpstr>U.S. Consumer Debt Outstanding</vt:lpstr>
      <vt:lpstr>U.S. Consumer Debt to Nominal GDP</vt:lpstr>
      <vt:lpstr>U.S. Corporate Debt</vt:lpstr>
      <vt:lpstr>U.S. Corporate Debt to Nominal GDP</vt:lpstr>
      <vt:lpstr>World Bonds 2-Year</vt:lpstr>
      <vt:lpstr>World Bonds 5-Year</vt:lpstr>
      <vt:lpstr>World Bonds 10-Year</vt:lpstr>
      <vt:lpstr>World Equity Indices</vt:lpstr>
      <vt:lpstr>Fed Funds Target Rate vs. S&amp;P 500</vt:lpstr>
      <vt:lpstr>U.S. Dollar Index Spot Rate</vt:lpstr>
      <vt:lpstr>World Interest Rate Probability</vt:lpstr>
      <vt:lpstr>2-Year UST Yield Curve</vt:lpstr>
      <vt:lpstr>5-Year UST Yield Curve</vt:lpstr>
      <vt:lpstr>30-Year UST Yield Curve</vt:lpstr>
      <vt:lpstr>UST Yield Curve</vt:lpstr>
      <vt:lpstr>Bullet Investment (Description)</vt:lpstr>
      <vt:lpstr>Bullet Investment (Yield Analysis)</vt:lpstr>
      <vt:lpstr>Bullet Investment (Horizon Analysis)</vt:lpstr>
      <vt:lpstr>Pass-Through Investment (Yield Table)</vt:lpstr>
      <vt:lpstr>Pass-Through Investment (Cash Flows)</vt:lpstr>
      <vt:lpstr>Pass-Through Investment (Horizon Analysis)</vt:lpstr>
      <vt:lpstr>Conclusions</vt:lpstr>
      <vt:lpstr>PowerPoint Presentation</vt:lpstr>
      <vt:lpstr>PowerPoint Presentation</vt:lpstr>
    </vt:vector>
  </TitlesOfParts>
  <Company>Multi-Bank Securities,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Fannie Mae</dc:title>
  <dc:creator>IT Group</dc:creator>
  <cp:lastModifiedBy>Butcher, Samantha</cp:lastModifiedBy>
  <cp:revision>755</cp:revision>
  <cp:lastPrinted>2019-08-01T18:29:17Z</cp:lastPrinted>
  <dcterms:created xsi:type="dcterms:W3CDTF">2012-01-06T17:08:25Z</dcterms:created>
  <dcterms:modified xsi:type="dcterms:W3CDTF">2019-10-17T14:24:39Z</dcterms:modified>
</cp:coreProperties>
</file>