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448" r:id="rId5"/>
    <p:sldId id="2462" r:id="rId6"/>
    <p:sldId id="283" r:id="rId7"/>
    <p:sldId id="2473" r:id="rId8"/>
    <p:sldId id="2463" r:id="rId9"/>
    <p:sldId id="2472" r:id="rId10"/>
    <p:sldId id="2451" r:id="rId11"/>
    <p:sldId id="285" r:id="rId12"/>
    <p:sldId id="303" r:id="rId13"/>
    <p:sldId id="269" r:id="rId14"/>
    <p:sldId id="2469" r:id="rId15"/>
    <p:sldId id="2457" r:id="rId16"/>
    <p:sldId id="2475" r:id="rId17"/>
    <p:sldId id="2456" r:id="rId18"/>
    <p:sldId id="2436" r:id="rId19"/>
    <p:sldId id="2476" r:id="rId20"/>
    <p:sldId id="2468" r:id="rId21"/>
    <p:sldId id="2464" r:id="rId22"/>
    <p:sldId id="24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3B"/>
    <a:srgbClr val="898989"/>
    <a:srgbClr val="2F3342"/>
    <a:srgbClr val="A53F52"/>
    <a:srgbClr val="2C2153"/>
    <a:srgbClr val="E99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5041A5-6349-48F5-A972-CEA7D972D782}" v="4" dt="2024-04-12T13:49:52.530"/>
    <p1510:client id="{678E06C9-EB8E-4C6C-AEED-67B95BBDA893}" v="2" dt="2024-04-13T13:44:51.325"/>
    <p1510:client id="{C9EEB7CA-289D-4CC7-BE76-91C279FF61B8}" v="3" dt="2024-04-13T13:18:33.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306" autoAdjust="0"/>
  </p:normalViewPr>
  <p:slideViewPr>
    <p:cSldViewPr snapToGrid="0">
      <p:cViewPr varScale="1">
        <p:scale>
          <a:sx n="67" d="100"/>
          <a:sy n="67" d="100"/>
        </p:scale>
        <p:origin x="2238" y="60"/>
      </p:cViewPr>
      <p:guideLst>
        <p:guide orient="horz" pos="1992"/>
        <p:guide pos="3840"/>
        <p:guide orient="horz" pos="14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4/14/2024</a:t>
            </a:fld>
            <a:endParaRPr lang="en-US"/>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GB" dirty="0"/>
          </a:p>
          <a:p>
            <a:r>
              <a:rPr lang="en-GB" b="1" dirty="0"/>
              <a:t>Script:</a:t>
            </a:r>
            <a:r>
              <a:rPr lang="en-GB" dirty="0"/>
              <a:t> </a:t>
            </a:r>
          </a:p>
          <a:p>
            <a:r>
              <a:rPr lang="en-GB" dirty="0"/>
              <a:t>Good afternoon everyone, my name is Will. I'm excited to be here today to answer the question above.</a:t>
            </a:r>
            <a:endParaRPr lang="en-GB" dirty="0">
              <a:cs typeface="Calibri" panose="020F0502020204030204"/>
            </a:endParaRPr>
          </a:p>
          <a:p>
            <a:endParaRPr lang="en-GB" dirty="0"/>
          </a:p>
          <a:p>
            <a:r>
              <a:rPr lang="en-GB" dirty="0"/>
              <a:t>Just to give you a bit of background about myself: I originally trained as a doctor and had the opportunity to work with the Dundee </a:t>
            </a:r>
            <a:r>
              <a:rPr lang="en-GB" dirty="0" err="1"/>
              <a:t>MRgFUS</a:t>
            </a:r>
            <a:r>
              <a:rPr lang="en-GB" dirty="0"/>
              <a:t> team as a clinical research fellow. This project,, has been a significant part of my professional journey for nearly two years now, and it's something I am truly passionate about. So much so, that this year I have transitioned into the tech world and am currently working as a software test engineer.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Enough about me – lets get started</a:t>
            </a:r>
          </a:p>
          <a:p>
            <a:endParaRPr lang="en-GB" dirty="0">
              <a:cs typeface="Calibri"/>
            </a:endParaRPr>
          </a:p>
          <a:p>
            <a:endParaRPr lang="en-GB" dirty="0">
              <a:cs typeface="Calibri"/>
            </a:endParaRPr>
          </a:p>
          <a:p>
            <a:pPr marL="171450" indent="-171450">
              <a:buFont typeface="Arial"/>
              <a:buChar char="•"/>
            </a:pPr>
            <a:r>
              <a:rPr lang="en-GB" dirty="0"/>
              <a:t>Introduction of self: </a:t>
            </a:r>
            <a:endParaRPr lang="en-US" dirty="0"/>
          </a:p>
          <a:p>
            <a:pPr marL="171450" indent="-171450">
              <a:buFont typeface="Arial"/>
              <a:buChar char="•"/>
            </a:pPr>
            <a:r>
              <a:rPr lang="en-GB" dirty="0"/>
              <a:t>Background in medicine</a:t>
            </a:r>
          </a:p>
          <a:p>
            <a:pPr marL="171450" indent="-171450">
              <a:buFont typeface="Arial"/>
              <a:buChar char="•"/>
            </a:pPr>
            <a:r>
              <a:rPr lang="en-GB" dirty="0"/>
              <a:t>Transitioned to software test engineering</a:t>
            </a:r>
            <a:endParaRPr lang="en-GB" dirty="0">
              <a:cs typeface="Calibri"/>
            </a:endParaRPr>
          </a:p>
          <a:p>
            <a:pPr marL="171450" indent="-171450">
              <a:buFont typeface="Arial"/>
              <a:buChar char="•"/>
            </a:pPr>
            <a:r>
              <a:rPr lang="en-GB" dirty="0"/>
              <a:t>Passion for machine learning and AI</a:t>
            </a:r>
            <a:endParaRPr lang="en-GB" dirty="0">
              <a:cs typeface="Calibri"/>
            </a:endParaRPr>
          </a:p>
          <a:p>
            <a:pPr marL="171450" indent="-171450">
              <a:buFont typeface="Arial"/>
              <a:buChar char="•"/>
            </a:pPr>
            <a:r>
              <a:rPr lang="en-GB" dirty="0"/>
              <a:t>Personal connection to the project (2 years of involvement)</a:t>
            </a:r>
            <a:endParaRPr lang="en-GB" dirty="0">
              <a:cs typeface="Calibri"/>
            </a:endParaRPr>
          </a:p>
        </p:txBody>
      </p:sp>
      <p:sp>
        <p:nvSpPr>
          <p:cNvPr id="4" name="Slide Number Placeholder 3"/>
          <p:cNvSpPr>
            <a:spLocks noGrp="1"/>
          </p:cNvSpPr>
          <p:nvPr>
            <p:ph type="sldNum" sz="quarter" idx="5"/>
          </p:nvPr>
        </p:nvSpPr>
        <p:spPr/>
        <p:txBody>
          <a:bodyPr/>
          <a:lstStyle/>
          <a:p>
            <a:fld id="{228B34ED-4CDD-41C9-90F7-D768D5559A6F}" type="slidenum">
              <a:rPr lang="en-US" smtClean="0"/>
              <a:t>1</a:t>
            </a:fld>
            <a:endParaRPr lang="en-US"/>
          </a:p>
        </p:txBody>
      </p:sp>
    </p:spTree>
    <p:extLst>
      <p:ext uri="{BB962C8B-B14F-4D97-AF65-F5344CB8AC3E}">
        <p14:creationId xmlns:p14="http://schemas.microsoft.com/office/powerpoint/2010/main" val="1391423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GB" dirty="0">
              <a:cs typeface="Calibri"/>
            </a:endParaRPr>
          </a:p>
          <a:p>
            <a:r>
              <a:rPr lang="en-GB" b="1" dirty="0"/>
              <a:t>Script:</a:t>
            </a:r>
            <a:r>
              <a:rPr lang="en-GB" dirty="0"/>
              <a:t> </a:t>
            </a:r>
            <a:endParaRPr lang="en-GB" dirty="0">
              <a:cs typeface="Calibri" panose="020F0502020204030204"/>
            </a:endParaRPr>
          </a:p>
          <a:p>
            <a:r>
              <a:rPr lang="en-GB" dirty="0"/>
              <a:t>There appears to be a significant correlation between the predicted targets and patient outcome improvements, but interestingly, this correlation is only significant in the anterior-posterior direction. The further away from the AI prediction spot, the worse the patient does. At the time we were doing this, most of our surgical discussions had been on adjustments in the medial-lateral and superior-posterior dimensions, but the model suggests the only dimension worth discussing is the one we weren’t focused on as much.</a:t>
            </a:r>
          </a:p>
          <a:p>
            <a:endParaRPr lang="en-GB" dirty="0"/>
          </a:p>
          <a:p>
            <a:r>
              <a:rPr lang="en-GB" dirty="0"/>
              <a:t>Regardless of whether this is actually the right spot to do the operation I do think this highlights an important feature about this type of work —it challenges and expands our understanding of effective treatment approaches. It encourages us to consider aspects that might have been overlooked or underappreciated in traditional practices.</a:t>
            </a:r>
            <a:endParaRPr lang="en-GB" dirty="0">
              <a:cs typeface="Calibri" panose="020F0502020204030204"/>
            </a:endParaRPr>
          </a:p>
          <a:p>
            <a:endParaRPr lang="en-GB" dirty="0"/>
          </a:p>
          <a:p>
            <a:r>
              <a:rPr lang="en-GB" dirty="0"/>
              <a:t>So great, I've got a computer to firstly replace Tom and now I can also replace Sonnie as well! Well, of course I don't think that's going to happen I do hope I've demonstrated how this might be a useful tool for providing extra information to both of them again, on an individual basis!</a:t>
            </a:r>
          </a:p>
          <a:p>
            <a:pPr marL="171450" indent="-171450">
              <a:buFont typeface="Calibri"/>
              <a:buChar char="-"/>
            </a:pPr>
            <a:br>
              <a:rPr lang="en-US" dirty="0"/>
            </a:br>
            <a:r>
              <a:rPr lang="en-GB" dirty="0"/>
              <a:t>Analysis focus: Comparing AI-predicted peak voxel (from heatmap) to actual surgical targets</a:t>
            </a:r>
            <a:endParaRPr lang="en-GB" dirty="0">
              <a:cs typeface="Calibri"/>
            </a:endParaRPr>
          </a:p>
          <a:p>
            <a:pPr marL="171450" indent="-171450">
              <a:buFont typeface="Calibri"/>
              <a:buChar char="-"/>
            </a:pPr>
            <a:r>
              <a:rPr lang="en-GB" dirty="0"/>
              <a:t>Finding: Significant correlation in the anterior-posterior direction</a:t>
            </a:r>
            <a:endParaRPr lang="en-GB" dirty="0">
              <a:cs typeface="Calibri"/>
            </a:endParaRPr>
          </a:p>
          <a:p>
            <a:pPr marL="171450" indent="-171450">
              <a:buFont typeface="Calibri"/>
              <a:buChar char="-"/>
            </a:pPr>
            <a:r>
              <a:rPr lang="en-GB" dirty="0"/>
              <a:t>Previous focus: Considerations were on medial-lateral and superior-posterior adjustments</a:t>
            </a:r>
            <a:endParaRPr lang="en-GB" dirty="0">
              <a:cs typeface="Calibri"/>
            </a:endParaRPr>
          </a:p>
          <a:p>
            <a:pPr marL="171450" indent="-171450">
              <a:buFont typeface="Calibri"/>
              <a:buChar char="-"/>
            </a:pPr>
            <a:r>
              <a:rPr lang="en-GB" dirty="0"/>
              <a:t>Insight: AI analysis prompts </a:t>
            </a:r>
            <a:r>
              <a:rPr lang="en-GB" dirty="0" err="1"/>
              <a:t>reevaluation</a:t>
            </a:r>
            <a:r>
              <a:rPr lang="en-GB" dirty="0"/>
              <a:t> of targeting strategies</a:t>
            </a:r>
            <a:endParaRPr lang="en-GB" dirty="0">
              <a:cs typeface="Calibri"/>
            </a:endParaRPr>
          </a:p>
          <a:p>
            <a:pPr marL="171450" indent="-171450">
              <a:buFont typeface="Calibri"/>
              <a:buChar char="-"/>
            </a:pPr>
            <a:r>
              <a:rPr lang="en-GB" dirty="0"/>
              <a:t>Caution: AI predictions augment but do not replace expert surgical decision-making</a:t>
            </a:r>
            <a:endParaRPr lang="en-GB" dirty="0">
              <a:cs typeface="Calibri"/>
            </a:endParaRPr>
          </a:p>
          <a:p>
            <a:pPr marL="171450" indent="-171450">
              <a:buFont typeface="Calibri"/>
              <a:buChar char="-"/>
            </a:pPr>
            <a:r>
              <a:rPr lang="en-GB" dirty="0"/>
              <a:t>Light-hearted conclusion: AI is not yet replacing our neurologists, Tom and Sonnie!</a:t>
            </a:r>
            <a:endParaRPr lang="en-GB" dirty="0">
              <a:cs typeface="Calibri"/>
            </a:endParaRPr>
          </a:p>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10</a:t>
            </a:fld>
            <a:endParaRPr lang="en-US"/>
          </a:p>
        </p:txBody>
      </p:sp>
    </p:spTree>
    <p:extLst>
      <p:ext uri="{BB962C8B-B14F-4D97-AF65-F5344CB8AC3E}">
        <p14:creationId xmlns:p14="http://schemas.microsoft.com/office/powerpoint/2010/main" val="155367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Script:</a:t>
            </a:r>
            <a:r>
              <a:rPr lang="en-GB" dirty="0"/>
              <a:t> </a:t>
            </a:r>
          </a:p>
          <a:p>
            <a:r>
              <a:rPr lang="en-GB" dirty="0"/>
              <a:t>Now, let's discuss the forward-looking capabilities of our network. This time the model has a more challenging scenario: using just the day 1 post-operative image, it must predict how the patient's condition will evolve at all subsequent time points.</a:t>
            </a:r>
            <a:endParaRPr lang="en-GB" dirty="0">
              <a:cs typeface="Calibri" panose="020F0502020204030204"/>
            </a:endParaRPr>
          </a:p>
          <a:p>
            <a:endParaRPr lang="en-GB" dirty="0"/>
          </a:p>
          <a:p>
            <a:r>
              <a:rPr lang="en-GB" dirty="0"/>
              <a:t>The results so far are promising, as you can see from the charts—our model is performing relatively well. Although I think there is definitely room for improvement having fought with this network for an extended period!</a:t>
            </a:r>
            <a:endParaRPr lang="en-GB" dirty="0">
              <a:cs typeface="Calibri" panose="020F0502020204030204"/>
            </a:endParaRPr>
          </a:p>
          <a:p>
            <a:endParaRPr lang="en-GB" dirty="0"/>
          </a:p>
          <a:p>
            <a:r>
              <a:rPr lang="en-GB" dirty="0"/>
              <a:t>One of the most compelling implications of our current findings is that the way a lesion reduces in size over time can be predicted. This predictive ability suggests a tantalizing possibility: imagine being able to predict, while the patient is still on the operating table, how their tremor will change over the next year.</a:t>
            </a:r>
          </a:p>
          <a:p>
            <a:endParaRPr lang="en-GB" dirty="0">
              <a:cs typeface="Calibri" panose="020F0502020204030204"/>
            </a:endParaRPr>
          </a:p>
          <a:p>
            <a:endParaRPr lang="en-GB" dirty="0">
              <a:cs typeface="Calibri" panose="020F0502020204030204"/>
            </a:endParaRPr>
          </a:p>
          <a:p>
            <a:pPr marL="171450" indent="-171450">
              <a:buFont typeface="Calibri"/>
              <a:buChar char="-"/>
            </a:pPr>
            <a:r>
              <a:rPr lang="en-GB" dirty="0"/>
              <a:t>Model task: Predict long-term outcomes from day 1 image</a:t>
            </a:r>
            <a:endParaRPr lang="en-GB" dirty="0">
              <a:cs typeface="Calibri" panose="020F0502020204030204"/>
            </a:endParaRPr>
          </a:p>
          <a:p>
            <a:pPr marL="171450" indent="-171450">
              <a:buFont typeface="Calibri"/>
              <a:buChar char="-"/>
            </a:pPr>
            <a:r>
              <a:rPr lang="en-GB" dirty="0"/>
              <a:t>Current performance: Good predictions but room for improvement</a:t>
            </a:r>
            <a:endParaRPr lang="en-GB" dirty="0">
              <a:cs typeface="Calibri" panose="020F0502020204030204"/>
            </a:endParaRPr>
          </a:p>
          <a:p>
            <a:pPr marL="171450" indent="-171450">
              <a:buFont typeface="Calibri"/>
              <a:buChar char="-"/>
            </a:pPr>
            <a:r>
              <a:rPr lang="en-GB" dirty="0"/>
              <a:t>Key implication: Lesion size reduction can be predicted</a:t>
            </a:r>
            <a:endParaRPr lang="en-GB" dirty="0">
              <a:cs typeface="Calibri" panose="020F0502020204030204"/>
            </a:endParaRPr>
          </a:p>
          <a:p>
            <a:pPr marL="171450" indent="-171450">
              <a:buFont typeface="Calibri"/>
              <a:buChar char="-"/>
            </a:pPr>
            <a:r>
              <a:rPr lang="en-GB" dirty="0"/>
              <a:t>Future potential: Predict tremor outcomes a year in advance while still in surgery</a:t>
            </a:r>
            <a:endParaRPr lang="en-GB" dirty="0">
              <a:cs typeface="Calibri" panose="020F0502020204030204"/>
            </a:endParaRPr>
          </a:p>
          <a:p>
            <a:pPr marL="171450" indent="-171450">
              <a:buFont typeface="Calibri"/>
              <a:buChar char="-"/>
            </a:pPr>
            <a:r>
              <a:rPr lang="en-GB" dirty="0"/>
              <a:t>Transition: Explore further implications in the next slide</a:t>
            </a: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228B34ED-4CDD-41C9-90F7-D768D5559A6F}" type="slidenum">
              <a:rPr lang="en-US" smtClean="0"/>
              <a:t>11</a:t>
            </a:fld>
            <a:endParaRPr lang="en-US"/>
          </a:p>
        </p:txBody>
      </p:sp>
    </p:spTree>
    <p:extLst>
      <p:ext uri="{BB962C8B-B14F-4D97-AF65-F5344CB8AC3E}">
        <p14:creationId xmlns:p14="http://schemas.microsoft.com/office/powerpoint/2010/main" val="440595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that’s where we’re up to with the research, I’d like to just take a quick look at what the next bits could be</a:t>
            </a:r>
          </a:p>
        </p:txBody>
      </p:sp>
      <p:sp>
        <p:nvSpPr>
          <p:cNvPr id="4" name="Slide Number Placeholder 3"/>
          <p:cNvSpPr>
            <a:spLocks noGrp="1"/>
          </p:cNvSpPr>
          <p:nvPr>
            <p:ph type="sldNum" sz="quarter" idx="5"/>
          </p:nvPr>
        </p:nvSpPr>
        <p:spPr/>
        <p:txBody>
          <a:bodyPr/>
          <a:lstStyle/>
          <a:p>
            <a:fld id="{228B34ED-4CDD-41C9-90F7-D768D5559A6F}" type="slidenum">
              <a:rPr lang="en-US" smtClean="0"/>
              <a:t>12</a:t>
            </a:fld>
            <a:endParaRPr lang="en-US"/>
          </a:p>
        </p:txBody>
      </p:sp>
    </p:spTree>
    <p:extLst>
      <p:ext uri="{BB962C8B-B14F-4D97-AF65-F5344CB8AC3E}">
        <p14:creationId xmlns:p14="http://schemas.microsoft.com/office/powerpoint/2010/main" val="264749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r>
              <a:rPr lang="en-US" dirty="0"/>
              <a:t> </a:t>
            </a:r>
          </a:p>
          <a:p>
            <a:r>
              <a:rPr lang="en-US" dirty="0"/>
              <a:t>As we look towards the future of this project, there are two critical areas where we can truly revolutionize patient care, though to advance these, your support is crucial.</a:t>
            </a:r>
          </a:p>
          <a:p>
            <a:endParaRPr lang="en-US" dirty="0">
              <a:cs typeface="Calibri" panose="020F0502020204030204"/>
            </a:endParaRPr>
          </a:p>
          <a:p>
            <a:r>
              <a:rPr lang="en-US" dirty="0"/>
              <a:t>Firstly, we aim to refine and verify the surgical target points. This task is relatively straightforward but requires the development of a tool that can process pre-operative scans quickly and without hassle. Happily, this would be easier and quicker to do compared with more advanced imaging such as DTI.</a:t>
            </a:r>
            <a:endParaRPr lang="en-US" dirty="0">
              <a:cs typeface="Calibri"/>
            </a:endParaRPr>
          </a:p>
          <a:p>
            <a:endParaRPr lang="en-US" dirty="0"/>
          </a:p>
          <a:p>
            <a:r>
              <a:rPr lang="en-US" dirty="0"/>
              <a:t>The more ambitious, yet profoundly impactful goal involves developing the capability to use our neural network in real-time during surgeries. If the patient looks like they are well treated but the model suggests 1 further treatment to prevent a relapse at a year… That’s isn't just an improvement; it's a game-changer.</a:t>
            </a:r>
            <a:endParaRPr lang="en-US" dirty="0">
              <a:cs typeface="Calibri" panose="020F0502020204030204"/>
            </a:endParaRPr>
          </a:p>
          <a:p>
            <a:endParaRPr lang="en-US" dirty="0"/>
          </a:p>
          <a:p>
            <a:r>
              <a:rPr lang="en-US" dirty="0"/>
              <a:t>As we look ahead then I think there's some key support to make this a reality:</a:t>
            </a:r>
          </a:p>
          <a:p>
            <a:endParaRPr lang="en-US" dirty="0">
              <a:cs typeface="Calibri" panose="020F0502020204030204"/>
            </a:endParaRPr>
          </a:p>
          <a:p>
            <a:r>
              <a:rPr lang="en-US" b="1" dirty="0"/>
              <a:t>Data Sharing</a:t>
            </a:r>
            <a:r>
              <a:rPr lang="en-US" dirty="0"/>
              <a:t>: As I've </a:t>
            </a:r>
            <a:r>
              <a:rPr lang="en-US" dirty="0" err="1"/>
              <a:t>elluded</a:t>
            </a:r>
            <a:r>
              <a:rPr lang="en-US" dirty="0"/>
              <a:t> to the AI is hungry for data, 30 patients is enough to prove the concept but for this to move forward we need a lot more – happily in terms of scans, the requirements are much less now, we can start really focusing on the perioperative scans, the longer term post-operative scoring is needed rather than scans.</a:t>
            </a:r>
          </a:p>
          <a:p>
            <a:endParaRPr lang="en-US" dirty="0">
              <a:cs typeface="Calibri"/>
            </a:endParaRPr>
          </a:p>
          <a:p>
            <a:r>
              <a:rPr lang="en-US" b="1" dirty="0"/>
              <a:t>Integration Support</a:t>
            </a:r>
            <a:r>
              <a:rPr lang="en-US" dirty="0"/>
              <a:t>: I think working with </a:t>
            </a:r>
            <a:r>
              <a:rPr lang="en-US" dirty="0" err="1"/>
              <a:t>Insightech</a:t>
            </a:r>
            <a:r>
              <a:rPr lang="en-US" dirty="0"/>
              <a:t> we could push this from theoretical academic work into real, clinical impact. Like I say, this would be one of if not the first operation to work like this – it's a really exciting time, but we have to keep actively pushing this!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Funding</a:t>
            </a:r>
            <a:r>
              <a:rPr lang="en-US" dirty="0"/>
              <a:t>: is needed to sustain the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PAUSE!!!!</a:t>
            </a:r>
          </a:p>
          <a:p>
            <a:endParaRPr lang="en-US" dirty="0">
              <a:cs typeface="+mn-lt"/>
            </a:endParaRPr>
          </a:p>
          <a:p>
            <a:br>
              <a:rPr lang="en-US" dirty="0">
                <a:cs typeface="+mn-lt"/>
              </a:rPr>
            </a:br>
            <a:r>
              <a:rPr lang="en-US" dirty="0"/>
              <a:t>Immediate Goals: Refinement and verification of target points</a:t>
            </a:r>
            <a:endParaRPr lang="en-US" dirty="0">
              <a:cs typeface="Calibri"/>
            </a:endParaRPr>
          </a:p>
          <a:p>
            <a:pPr marL="171450" indent="-171450">
              <a:buFont typeface="Arial"/>
              <a:buChar char="•"/>
            </a:pPr>
            <a:r>
              <a:rPr lang="en-US" dirty="0"/>
              <a:t>Required Tool: Development of a quick and efficient pre-op scan processing tool</a:t>
            </a:r>
            <a:endParaRPr lang="en-US" dirty="0">
              <a:cs typeface="Calibri"/>
            </a:endParaRPr>
          </a:p>
          <a:p>
            <a:pPr marL="171450" indent="-171450">
              <a:buFont typeface="Arial"/>
              <a:buChar char="•"/>
            </a:pPr>
            <a:r>
              <a:rPr lang="en-US" dirty="0"/>
              <a:t>Long-term Vision: Real-time predictive capabilities during surgery</a:t>
            </a:r>
            <a:endParaRPr lang="en-US" dirty="0">
              <a:cs typeface="Calibri"/>
            </a:endParaRPr>
          </a:p>
          <a:p>
            <a:pPr marL="171450" indent="-171450">
              <a:buFont typeface="Arial"/>
              <a:buChar char="•"/>
            </a:pPr>
            <a:r>
              <a:rPr lang="en-US" dirty="0"/>
              <a:t>Call to Action: Need for financial support and collaboration</a:t>
            </a:r>
            <a:endParaRPr lang="en-US" dirty="0">
              <a:cs typeface="Calibri"/>
            </a:endParaRPr>
          </a:p>
          <a:p>
            <a:pPr marL="171450" indent="-171450">
              <a:buFont typeface="Arial"/>
              <a:buChar char="•"/>
            </a:pPr>
            <a:r>
              <a:rPr lang="en-US" dirty="0"/>
              <a:t>Impact: Enhancing surgical precision and patient outcomes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13</a:t>
            </a:fld>
            <a:endParaRPr lang="en-US"/>
          </a:p>
        </p:txBody>
      </p:sp>
    </p:spTree>
    <p:extLst>
      <p:ext uri="{BB962C8B-B14F-4D97-AF65-F5344CB8AC3E}">
        <p14:creationId xmlns:p14="http://schemas.microsoft.com/office/powerpoint/2010/main" val="2017181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r>
              <a:rPr lang="en-US" dirty="0"/>
              <a:t> </a:t>
            </a:r>
          </a:p>
          <a:p>
            <a:r>
              <a:rPr lang="en-US" dirty="0"/>
              <a:t>To </a:t>
            </a:r>
            <a:r>
              <a:rPr lang="en-US" dirty="0" err="1"/>
              <a:t>summarise</a:t>
            </a:r>
            <a:r>
              <a:rPr lang="en-US" dirty="0"/>
              <a:t> then. </a:t>
            </a:r>
          </a:p>
          <a:p>
            <a:endParaRPr lang="en-US" dirty="0"/>
          </a:p>
          <a:p>
            <a:r>
              <a:rPr lang="en-US" dirty="0"/>
              <a:t>We’ve looked at how neural networks can predict real scores based on the imaging.</a:t>
            </a:r>
          </a:p>
          <a:p>
            <a:endParaRPr lang="en-US" dirty="0"/>
          </a:p>
          <a:p>
            <a:r>
              <a:rPr lang="en-US" dirty="0"/>
              <a:t>We can extend this by </a:t>
            </a:r>
            <a:r>
              <a:rPr lang="en-US" dirty="0" err="1"/>
              <a:t>prediciting</a:t>
            </a:r>
            <a:r>
              <a:rPr lang="en-US" dirty="0"/>
              <a:t> not just the immediate score but also up to a year in the future.</a:t>
            </a:r>
          </a:p>
          <a:p>
            <a:endParaRPr lang="en-US" dirty="0"/>
          </a:p>
          <a:p>
            <a:r>
              <a:rPr lang="en-US" dirty="0"/>
              <a:t>Finally, I’ve talked about where I think this is going and the support that will be needed to get there.</a:t>
            </a:r>
          </a:p>
          <a:p>
            <a:endParaRPr lang="en-US" dirty="0">
              <a:cs typeface="Calibri"/>
            </a:endParaRPr>
          </a:p>
          <a:p>
            <a:pPr marL="171450" indent="-171450">
              <a:buFont typeface="Arial"/>
              <a:buChar char="•"/>
            </a:pPr>
            <a:r>
              <a:rPr lang="en-US" dirty="0"/>
              <a:t>Recap: Neural networks predict immediate and future clinical outcomes.</a:t>
            </a:r>
          </a:p>
          <a:p>
            <a:pPr marL="171450" indent="-171450">
              <a:buFont typeface="Arial"/>
              <a:buChar char="•"/>
            </a:pPr>
            <a:r>
              <a:rPr lang="en-US" dirty="0"/>
              <a:t>Technological Impact: AI's role in advancing medical treatments.</a:t>
            </a:r>
          </a:p>
          <a:p>
            <a:pPr marL="171450" indent="-171450">
              <a:buFont typeface="Arial"/>
              <a:buChar char="•"/>
            </a:pPr>
            <a:r>
              <a:rPr lang="en-US" dirty="0"/>
              <a:t>Call for Support: Emphasizing the need for continued collaboration and funding.</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28B34ED-4CDD-41C9-90F7-D768D5559A6F}" type="slidenum">
              <a:rPr lang="en-US" smtClean="0"/>
              <a:t>14</a:t>
            </a:fld>
            <a:endParaRPr lang="en-US"/>
          </a:p>
        </p:txBody>
      </p:sp>
    </p:spTree>
    <p:extLst>
      <p:ext uri="{BB962C8B-B14F-4D97-AF65-F5344CB8AC3E}">
        <p14:creationId xmlns:p14="http://schemas.microsoft.com/office/powerpoint/2010/main" val="163294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Thank you everyone – I know we're tight on time, so can either take questions now or potentially afterwards!</a:t>
            </a:r>
            <a:endParaRPr lang="en-GB" dirty="0"/>
          </a:p>
        </p:txBody>
      </p:sp>
      <p:sp>
        <p:nvSpPr>
          <p:cNvPr id="4" name="Slide Number Placeholder 3"/>
          <p:cNvSpPr>
            <a:spLocks noGrp="1"/>
          </p:cNvSpPr>
          <p:nvPr>
            <p:ph type="sldNum" sz="quarter" idx="5"/>
          </p:nvPr>
        </p:nvSpPr>
        <p:spPr/>
        <p:txBody>
          <a:bodyPr/>
          <a:lstStyle/>
          <a:p>
            <a:fld id="{228B34ED-4CDD-41C9-90F7-D768D5559A6F}" type="slidenum">
              <a:rPr lang="en-US" smtClean="0"/>
              <a:t>15</a:t>
            </a:fld>
            <a:endParaRPr lang="en-US"/>
          </a:p>
        </p:txBody>
      </p:sp>
    </p:spTree>
    <p:extLst>
      <p:ext uri="{BB962C8B-B14F-4D97-AF65-F5344CB8AC3E}">
        <p14:creationId xmlns:p14="http://schemas.microsoft.com/office/powerpoint/2010/main" val="2127764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introduce CNNs properly, I wanted to have a look at a couple of images and talk about why convolution is such a great tool for image processing</a:t>
            </a:r>
          </a:p>
          <a:p>
            <a:r>
              <a:rPr lang="en-GB"/>
              <a:t>Take Emma Stone here, I’ve taken a complex image here and run a filter over it so that just the edges are highlighted. The result is a picture that can be much more easily processed since it is just 0s and 1s now and actually does capture quite a lot of the information from the original image.</a:t>
            </a:r>
          </a:p>
          <a:p>
            <a:r>
              <a:rPr lang="en-GB"/>
              <a:t>Edges for example can be really important, for example, looking at the numbers as a simple case, this vertical line in the middle, could be part of a 1, a 4, a 7 maybe – it’s an important thing to note, and taken in context of the surrounding lines can tell you what image you are looking at</a:t>
            </a:r>
          </a:p>
          <a:p>
            <a:endParaRPr lang="en-GB"/>
          </a:p>
          <a:p>
            <a:r>
              <a:rPr lang="en-GB"/>
              <a:t>The concept of a CNN detecting lines is useful for illustrating the idea but the reality is, the filters it ends up learning can be very </a:t>
            </a:r>
            <a:r>
              <a:rPr lang="en-GB" err="1"/>
              <a:t>uninutive</a:t>
            </a:r>
            <a:r>
              <a:rPr lang="en-GB"/>
              <a:t> for us to look at – this is part of why people think about AI as being a black box, the middle sections can look really bizarre to us!</a:t>
            </a:r>
          </a:p>
        </p:txBody>
      </p:sp>
      <p:sp>
        <p:nvSpPr>
          <p:cNvPr id="4" name="Slide Number Placeholder 3"/>
          <p:cNvSpPr>
            <a:spLocks noGrp="1"/>
          </p:cNvSpPr>
          <p:nvPr>
            <p:ph type="sldNum" sz="quarter" idx="5"/>
          </p:nvPr>
        </p:nvSpPr>
        <p:spPr/>
        <p:txBody>
          <a:bodyPr/>
          <a:lstStyle/>
          <a:p>
            <a:fld id="{228B34ED-4CDD-41C9-90F7-D768D5559A6F}" type="slidenum">
              <a:rPr lang="en-US" smtClean="0"/>
              <a:t>17</a:t>
            </a:fld>
            <a:endParaRPr lang="en-US"/>
          </a:p>
        </p:txBody>
      </p:sp>
    </p:spTree>
    <p:extLst>
      <p:ext uri="{BB962C8B-B14F-4D97-AF65-F5344CB8AC3E}">
        <p14:creationId xmlns:p14="http://schemas.microsoft.com/office/powerpoint/2010/main" val="3145395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start with the simplest model, this was originally introduced in 1958 and shows the connection of different nodes moving from left to right.</a:t>
            </a:r>
          </a:p>
          <a:p>
            <a:r>
              <a:rPr lang="en-GB"/>
              <a:t>In the example I’m showing here I’m starting with some metrics that are associated with an individual and I want to predict their likelihood of having a stroke in the next 5 years</a:t>
            </a:r>
          </a:p>
          <a:p>
            <a:r>
              <a:rPr lang="en-GB"/>
              <a:t>The network will have to learn what features are important from the inputs as well as associations of the inputs – some inputs might not be as important, for example golf handicap, so the weight of that nodes impact would be much less compared to smoking history</a:t>
            </a:r>
          </a:p>
          <a:p>
            <a:r>
              <a:rPr lang="en-GB"/>
              <a:t>The weights are all random initially and the model must learn by reviewing cases, seeing what happened in the real data and updating accordingly</a:t>
            </a:r>
          </a:p>
          <a:p>
            <a:endParaRPr lang="en-GB"/>
          </a:p>
          <a:p>
            <a:r>
              <a:rPr lang="en-GB"/>
              <a:t>The maths behind this model are still the fundamentals of the whole AI space – </a:t>
            </a:r>
            <a:r>
              <a:rPr lang="en-GB" err="1"/>
              <a:t>ChatGPT</a:t>
            </a:r>
            <a:r>
              <a:rPr lang="en-GB"/>
              <a:t> uses something like this within it’s architecture at a couple of different points even</a:t>
            </a:r>
          </a:p>
          <a:p>
            <a:endParaRPr lang="en-GB"/>
          </a:p>
          <a:p>
            <a:r>
              <a:rPr lang="en-GB"/>
              <a:t>This network is great at processing inputs that are simple but images are not so straight forward, that’s why in the 1980s convolutional neural networks were invented</a:t>
            </a:r>
          </a:p>
        </p:txBody>
      </p:sp>
      <p:sp>
        <p:nvSpPr>
          <p:cNvPr id="4" name="Slide Number Placeholder 3"/>
          <p:cNvSpPr>
            <a:spLocks noGrp="1"/>
          </p:cNvSpPr>
          <p:nvPr>
            <p:ph type="sldNum" sz="quarter" idx="5"/>
          </p:nvPr>
        </p:nvSpPr>
        <p:spPr/>
        <p:txBody>
          <a:bodyPr/>
          <a:lstStyle/>
          <a:p>
            <a:fld id="{228B34ED-4CDD-41C9-90F7-D768D5559A6F}" type="slidenum">
              <a:rPr lang="en-US" smtClean="0"/>
              <a:t>18</a:t>
            </a:fld>
            <a:endParaRPr lang="en-US"/>
          </a:p>
        </p:txBody>
      </p:sp>
    </p:spTree>
    <p:extLst>
      <p:ext uri="{BB962C8B-B14F-4D97-AF65-F5344CB8AC3E}">
        <p14:creationId xmlns:p14="http://schemas.microsoft.com/office/powerpoint/2010/main" val="218277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sequential data RNNs are a straightforward method for processing. These have been in use really since 1997, when the LSTM </a:t>
            </a:r>
            <a:r>
              <a:rPr lang="en-GB" err="1"/>
              <a:t>arcitechture</a:t>
            </a:r>
            <a:r>
              <a:rPr lang="en-GB"/>
              <a:t> was described</a:t>
            </a:r>
          </a:p>
          <a:p>
            <a:endParaRPr lang="en-GB"/>
          </a:p>
          <a:p>
            <a:r>
              <a:rPr lang="en-GB"/>
              <a:t>Essentially, they work in the same way as the FFN, but there is sort of memory function built into the model, some retained information about the previous iterations is stored and used for the future runs</a:t>
            </a:r>
          </a:p>
          <a:p>
            <a:r>
              <a:rPr lang="en-GB"/>
              <a:t>This is great for predicting the next steps in a sequence and also can be used to review information that might otherwise have seemed not as important. </a:t>
            </a:r>
          </a:p>
          <a:p>
            <a:r>
              <a:rPr lang="en-GB"/>
              <a:t>For example our Golf Handicap on it’s own might not be that helpful in predicting strokes, but if the handicap was improving dramatically throughout the sequence, this might infer that the person is spending lots of time out on the course, working hard on improving their technique – maybe this would suggest they are very active and therefore are less likely to have a stroke. </a:t>
            </a:r>
          </a:p>
          <a:p>
            <a:endParaRPr lang="en-GB"/>
          </a:p>
          <a:p>
            <a:r>
              <a:rPr lang="en-GB"/>
              <a:t>Implementing an RNN on the back of a CNN is not common at all, so forgive me for the next slide which shows this off a little</a:t>
            </a:r>
          </a:p>
        </p:txBody>
      </p:sp>
      <p:sp>
        <p:nvSpPr>
          <p:cNvPr id="4" name="Slide Number Placeholder 3"/>
          <p:cNvSpPr>
            <a:spLocks noGrp="1"/>
          </p:cNvSpPr>
          <p:nvPr>
            <p:ph type="sldNum" sz="quarter" idx="5"/>
          </p:nvPr>
        </p:nvSpPr>
        <p:spPr/>
        <p:txBody>
          <a:bodyPr/>
          <a:lstStyle/>
          <a:p>
            <a:fld id="{228B34ED-4CDD-41C9-90F7-D768D5559A6F}" type="slidenum">
              <a:rPr lang="en-US" smtClean="0"/>
              <a:t>19</a:t>
            </a:fld>
            <a:endParaRPr lang="en-US"/>
          </a:p>
        </p:txBody>
      </p:sp>
    </p:spTree>
    <p:extLst>
      <p:ext uri="{BB962C8B-B14F-4D97-AF65-F5344CB8AC3E}">
        <p14:creationId xmlns:p14="http://schemas.microsoft.com/office/powerpoint/2010/main" val="256655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Script:</a:t>
            </a:r>
            <a:r>
              <a:rPr lang="en-GB" dirty="0"/>
              <a:t> </a:t>
            </a:r>
          </a:p>
          <a:p>
            <a:pPr marL="0" indent="0">
              <a:buFont typeface="Arial" panose="020B0604020202020204" pitchFamily="34" charset="0"/>
              <a:buNone/>
            </a:pPr>
            <a:r>
              <a:rPr lang="en-GB" dirty="0"/>
              <a:t>Today, I've structured this session to focus primarily on the clinical aspects of our project. However, for those who are curious about the more technical elements, I'm more than happy to dive into those details in our Q&amp;A or after the session.</a:t>
            </a:r>
          </a:p>
          <a:p>
            <a:pPr marL="0" indent="0">
              <a:buFont typeface="Arial" panose="020B0604020202020204" pitchFamily="34" charset="0"/>
              <a:buNone/>
            </a:pPr>
            <a:endParaRPr lang="en-GB" dirty="0">
              <a:cs typeface="Calibri" panose="020F0502020204030204"/>
            </a:endParaRPr>
          </a:p>
          <a:p>
            <a:pPr marL="0" indent="0">
              <a:buFont typeface="Arial" panose="020B0604020202020204" pitchFamily="34" charset="0"/>
              <a:buNone/>
            </a:pPr>
            <a:r>
              <a:rPr lang="en-GB" dirty="0"/>
              <a:t>We'll begin today by delving into the specific problem that we have been addressing.</a:t>
            </a:r>
          </a:p>
          <a:p>
            <a:pPr marL="0" indent="0">
              <a:buFont typeface="Arial" panose="020B0604020202020204" pitchFamily="34" charset="0"/>
              <a:buNone/>
            </a:pPr>
            <a:r>
              <a:rPr lang="en-GB" dirty="0"/>
              <a:t> </a:t>
            </a:r>
            <a:endParaRPr lang="en-GB" dirty="0">
              <a:cs typeface="Calibri" panose="020F0502020204030204"/>
            </a:endParaRPr>
          </a:p>
          <a:p>
            <a:pPr marL="0" indent="0">
              <a:buFont typeface="Arial" panose="020B0604020202020204" pitchFamily="34" charset="0"/>
              <a:buNone/>
            </a:pPr>
            <a:r>
              <a:rPr lang="en-GB" dirty="0"/>
              <a:t>Following that, I'll provide a brief introduction to why machine learning is a game-changer in our field.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We'll then move on to discuss some of the key results and of the work.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Finally, we'll look ahead to what's next for this project.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With that overview in mind, let's dive into the specifics.</a:t>
            </a:r>
          </a:p>
          <a:p>
            <a:pPr marL="0" indent="0">
              <a:buFont typeface="Arial" panose="020B0604020202020204" pitchFamily="34" charset="0"/>
              <a:buNone/>
            </a:pPr>
            <a:endParaRPr lang="en-GB" dirty="0"/>
          </a:p>
          <a:p>
            <a:endParaRPr lang="en-GB" dirty="0">
              <a:cs typeface="Calibri" panose="020F0502020204030204"/>
            </a:endParaRPr>
          </a:p>
          <a:p>
            <a:pPr marL="171450" indent="-171450">
              <a:buFont typeface="Arial"/>
              <a:buChar char="•"/>
            </a:pPr>
            <a:r>
              <a:rPr lang="en-GB" dirty="0"/>
              <a:t>Focus on clinical aspects; technical details available on request</a:t>
            </a:r>
            <a:endParaRPr lang="en-US" dirty="0"/>
          </a:p>
          <a:p>
            <a:pPr marL="171450" indent="-171450">
              <a:buFont typeface="Arial"/>
              <a:buChar char="•"/>
            </a:pPr>
            <a:r>
              <a:rPr lang="en-GB" dirty="0"/>
              <a:t>Understanding the problem: Detailed exploration</a:t>
            </a:r>
          </a:p>
          <a:p>
            <a:pPr marL="171450" indent="-171450">
              <a:buFont typeface="Arial"/>
              <a:buChar char="•"/>
            </a:pPr>
            <a:r>
              <a:rPr lang="en-GB" dirty="0"/>
              <a:t>Introduction to the advantages of machine learning</a:t>
            </a:r>
            <a:endParaRPr lang="en-GB" dirty="0">
              <a:cs typeface="Calibri" panose="020F0502020204030204"/>
            </a:endParaRPr>
          </a:p>
          <a:p>
            <a:pPr marL="171450" indent="-171450">
              <a:buFont typeface="Arial"/>
              <a:buChar char="•"/>
            </a:pPr>
            <a:r>
              <a:rPr lang="en-GB" dirty="0"/>
              <a:t>Review of key results and outcomes</a:t>
            </a:r>
            <a:endParaRPr lang="en-GB" dirty="0">
              <a:cs typeface="Calibri" panose="020F0502020204030204"/>
            </a:endParaRPr>
          </a:p>
          <a:p>
            <a:pPr marL="171450" indent="-171450">
              <a:buFont typeface="Arial"/>
              <a:buChar char="•"/>
            </a:pPr>
            <a:r>
              <a:rPr lang="en-GB" dirty="0"/>
              <a:t>Future outlook and potential developments</a:t>
            </a: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228B34ED-4CDD-41C9-90F7-D768D5559A6F}" type="slidenum">
              <a:rPr lang="en-US" smtClean="0"/>
              <a:t>2</a:t>
            </a:fld>
            <a:endParaRPr lang="en-US"/>
          </a:p>
        </p:txBody>
      </p:sp>
    </p:spTree>
    <p:extLst>
      <p:ext uri="{BB962C8B-B14F-4D97-AF65-F5344CB8AC3E}">
        <p14:creationId xmlns:p14="http://schemas.microsoft.com/office/powerpoint/2010/main" val="30786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Script:</a:t>
            </a:r>
            <a:r>
              <a:rPr lang="en-GB" dirty="0"/>
              <a:t> </a:t>
            </a:r>
          </a:p>
          <a:p>
            <a:r>
              <a:rPr lang="en-GB" dirty="0"/>
              <a:t>Let's start by getting to the heart of the problem we're addressing. </a:t>
            </a:r>
          </a:p>
          <a:p>
            <a:endParaRPr lang="en-GB" dirty="0"/>
          </a:p>
          <a:p>
            <a:r>
              <a:rPr lang="en-GB" dirty="0"/>
              <a:t>On this slide, I've plotted the Clinical Rating Scale for Tremor (CRST) scores for several patients treated in Dundee.</a:t>
            </a:r>
          </a:p>
          <a:p>
            <a:endParaRPr lang="en-GB" dirty="0"/>
          </a:p>
          <a:p>
            <a:r>
              <a:rPr lang="en-GB" dirty="0"/>
              <a:t>As you can see, pre-operatively, the scores are universally high—these patients come to us with significant tremor issues. Shortly after the operation, at one month, there's generally a strong improvement—a hopeful sign.</a:t>
            </a:r>
          </a:p>
          <a:p>
            <a:endParaRPr lang="en-GB" dirty="0"/>
          </a:p>
          <a:p>
            <a:r>
              <a:rPr lang="en-GB" dirty="0"/>
              <a:t>However, the crux of the issue, and what this graph starkly illustrates, is the variability in treatment response over time. By the one-year mark, some patients' scores regress to levels comparable to their pre-operative state, indicating a relapse.</a:t>
            </a:r>
          </a:p>
          <a:p>
            <a:r>
              <a:rPr lang="en-GB" dirty="0"/>
              <a:t>This brings us to our crucial question: What happened to these patients? And perhaps more importantly, can we identify which patients are at risk of this relapse early enough to intervene effectively? I'll talk more on this later, but keep this question in mind as we move forward.</a:t>
            </a:r>
          </a:p>
          <a:p>
            <a:pPr marL="171450" indent="-171450">
              <a:buFont typeface="Arial"/>
              <a:buChar char="•"/>
            </a:pPr>
            <a:endParaRPr lang="en-US" dirty="0"/>
          </a:p>
          <a:p>
            <a:pPr marL="171450" indent="-171450">
              <a:buFont typeface="Arial"/>
              <a:buChar char="•"/>
            </a:pPr>
            <a:br>
              <a:rPr lang="en-US" dirty="0"/>
            </a:br>
            <a:r>
              <a:rPr lang="en-GB" dirty="0"/>
              <a:t>Overview of tremor scores (CRST) pre and post-operation</a:t>
            </a:r>
            <a:endParaRPr lang="en-US" dirty="0"/>
          </a:p>
          <a:p>
            <a:pPr marL="171450" indent="-171450">
              <a:buFont typeface="Arial"/>
              <a:buChar char="•"/>
            </a:pPr>
            <a:r>
              <a:rPr lang="en-GB" dirty="0"/>
              <a:t>Initial success vs. long-term variability</a:t>
            </a:r>
          </a:p>
          <a:p>
            <a:pPr marL="171450" indent="-171450">
              <a:buFont typeface="Arial"/>
              <a:buChar char="•"/>
            </a:pPr>
            <a:r>
              <a:rPr lang="en-GB" dirty="0"/>
              <a:t>Example scatter graph: CRST scores before and after surgery</a:t>
            </a:r>
          </a:p>
          <a:p>
            <a:pPr marL="171450" indent="-171450">
              <a:buFont typeface="Arial"/>
              <a:buChar char="•"/>
            </a:pPr>
            <a:r>
              <a:rPr lang="en-GB" dirty="0"/>
              <a:t>Challenge: Identifying patients at risk of relapse</a:t>
            </a:r>
          </a:p>
          <a:p>
            <a:pPr marL="171450" indent="-171450">
              <a:buFont typeface="Arial"/>
              <a:buChar char="•"/>
            </a:pPr>
            <a:r>
              <a:rPr lang="en-GB" dirty="0"/>
              <a:t>Goal: Early identification for timely intervention</a:t>
            </a:r>
          </a:p>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3</a:t>
            </a:fld>
            <a:endParaRPr lang="en-US"/>
          </a:p>
        </p:txBody>
      </p:sp>
    </p:spTree>
    <p:extLst>
      <p:ext uri="{BB962C8B-B14F-4D97-AF65-F5344CB8AC3E}">
        <p14:creationId xmlns:p14="http://schemas.microsoft.com/office/powerpoint/2010/main" val="266672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r>
              <a:rPr lang="en-US" dirty="0"/>
              <a:t> </a:t>
            </a:r>
          </a:p>
          <a:p>
            <a:r>
              <a:rPr lang="en-US" dirty="0"/>
              <a:t>So looking at the data we have available, Dundee has been meticulously documenting the patient journey through the treatment process. </a:t>
            </a:r>
          </a:p>
          <a:p>
            <a:r>
              <a:rPr lang="en-US" dirty="0"/>
              <a:t>We have data on 30 patients, and for each patient, we've captured scans at 5 critical post-operative milestones: Day 1, 1 month, 3 months, 6 months, and 12 months. Each of these scans is paired with a Clinical Rating Scale for Tremor (CRST) score taken on the same day, effectively linking clinical outcomes with imaging data.</a:t>
            </a:r>
            <a:endParaRPr lang="en-US" dirty="0">
              <a:cs typeface="Calibri" panose="020F0502020204030204"/>
            </a:endParaRPr>
          </a:p>
          <a:p>
            <a:r>
              <a:rPr lang="en-US" dirty="0"/>
              <a:t>In total, this gives us 129 scans, which serve as a foundation for both learning and testing our machine learning models, although in machine learning terms this is a tear drop compared to the oceans of data usually used. </a:t>
            </a:r>
          </a:p>
          <a:p>
            <a:endParaRPr lang="en-US" dirty="0">
              <a:cs typeface="Calibri"/>
            </a:endParaRPr>
          </a:p>
          <a:p>
            <a:pPr marL="171450" indent="-171450">
              <a:buFont typeface="Arial"/>
              <a:buChar char="•"/>
            </a:pPr>
            <a:r>
              <a:rPr lang="en-US" dirty="0"/>
              <a:t>Origin of the dataset: Collected from Dundee patient treatments</a:t>
            </a:r>
          </a:p>
          <a:p>
            <a:pPr marL="171450" indent="-171450">
              <a:buFont typeface="Arial"/>
              <a:buChar char="•"/>
            </a:pPr>
            <a:r>
              <a:rPr lang="en-US" dirty="0"/>
              <a:t>Dataset details: ~30 patients, approximately 150 scans</a:t>
            </a:r>
            <a:endParaRPr lang="en-US" dirty="0">
              <a:cs typeface="Calibri"/>
            </a:endParaRPr>
          </a:p>
          <a:p>
            <a:pPr marL="171450" indent="-171450">
              <a:buFont typeface="Arial"/>
              <a:buChar char="•"/>
            </a:pPr>
            <a:r>
              <a:rPr lang="en-US" dirty="0"/>
              <a:t>Timeline of data collection: Day 1, 1 month, 3, 6, and 12 months post-operation</a:t>
            </a:r>
            <a:endParaRPr lang="en-US" dirty="0">
              <a:cs typeface="Calibri"/>
            </a:endParaRPr>
          </a:p>
          <a:p>
            <a:pPr marL="171450" indent="-171450">
              <a:buFont typeface="Arial"/>
              <a:buChar char="•"/>
            </a:pPr>
            <a:r>
              <a:rPr lang="en-US" dirty="0"/>
              <a:t>Data components: CRST scores and corresponding scans</a:t>
            </a:r>
            <a:endParaRPr lang="en-US" dirty="0">
              <a:cs typeface="Calibri"/>
            </a:endParaRPr>
          </a:p>
          <a:p>
            <a:pPr marL="171450" indent="-171450">
              <a:buFont typeface="Arial"/>
              <a:buChar char="•"/>
            </a:pPr>
            <a:r>
              <a:rPr lang="en-US" dirty="0"/>
              <a:t>Purpose: Used for machine learning model training and testing</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28B34ED-4CDD-41C9-90F7-D768D5559A6F}" type="slidenum">
              <a:rPr lang="en-US" smtClean="0"/>
              <a:t>4</a:t>
            </a:fld>
            <a:endParaRPr lang="en-US"/>
          </a:p>
        </p:txBody>
      </p:sp>
    </p:spTree>
    <p:extLst>
      <p:ext uri="{BB962C8B-B14F-4D97-AF65-F5344CB8AC3E}">
        <p14:creationId xmlns:p14="http://schemas.microsoft.com/office/powerpoint/2010/main" val="16067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 think this could be a whole talk in it’s own right but I wanted to briefly discuss what machine learning is and how it works for us as healthcare professionals.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most important thing is that this is data driven discovery. The computer has no prior knowledge about anatomy, what the patient wanted or what happened during the operation. For us, it simple sees scans and scores, giving an unbiased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data driven nature leads to it’s own problems though, all AI are hungry for data, the more you feed them, the better they should get. To learn from a small amount of data, it must be of sufficiently high quality that the important features shine out from the noise.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I’d like to stress I think it’s really important to have an idea of why you what to have this tool available and what it can provide along side your own expertise. I think for healthcare particularly, we shouldn’t be thinking about how any AI will replace us, but rather what additional insights it can provide to support our more rounded view of the world.</a:t>
            </a:r>
            <a:endParaRPr lang="en-US" dirty="0"/>
          </a:p>
          <a:p>
            <a:pPr marL="0" indent="0">
              <a:buFont typeface="Arial"/>
              <a:buNone/>
            </a:pPr>
            <a:br>
              <a:rPr lang="en-US" dirty="0"/>
            </a:br>
            <a:r>
              <a:rPr lang="en-US" dirty="0"/>
              <a:t>Machine learning as a tool to harness rich data sets</a:t>
            </a:r>
          </a:p>
          <a:p>
            <a:pPr marL="171450" indent="-171450">
              <a:buFont typeface="Arial"/>
              <a:buChar char="•"/>
            </a:pPr>
            <a:r>
              <a:rPr lang="en-US" dirty="0"/>
              <a:t>Advantage: Bias removal through data-driven analysis</a:t>
            </a:r>
            <a:endParaRPr lang="en-US" dirty="0">
              <a:cs typeface="Calibri"/>
            </a:endParaRPr>
          </a:p>
          <a:p>
            <a:pPr marL="171450" indent="-171450">
              <a:buFont typeface="Arial"/>
              <a:buChar char="•"/>
            </a:pPr>
            <a:r>
              <a:rPr lang="en-US" dirty="0"/>
              <a:t>Contrast with traditional methods: ML finds patterns without prior assumptions</a:t>
            </a:r>
            <a:endParaRPr lang="en-US" dirty="0">
              <a:cs typeface="Calibri"/>
            </a:endParaRPr>
          </a:p>
          <a:p>
            <a:pPr marL="171450" indent="-171450">
              <a:buFont typeface="Arial"/>
              <a:buChar char="•"/>
            </a:pPr>
            <a:r>
              <a:rPr lang="en-US" dirty="0"/>
              <a:t>Limitation: Dependency on the quality and size of the dataset</a:t>
            </a:r>
            <a:endParaRPr lang="en-US" dirty="0">
              <a:cs typeface="Calibri"/>
            </a:endParaRPr>
          </a:p>
          <a:p>
            <a:pPr marL="171450" indent="-171450">
              <a:buFont typeface="Arial"/>
              <a:buChar char="•"/>
            </a:pPr>
            <a:r>
              <a:rPr lang="en-US" dirty="0"/>
              <a:t>Potential: Uncovering new insights and augmenting expert analysis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5</a:t>
            </a:fld>
            <a:endParaRPr lang="en-US"/>
          </a:p>
        </p:txBody>
      </p:sp>
    </p:spTree>
    <p:extLst>
      <p:ext uri="{BB962C8B-B14F-4D97-AF65-F5344CB8AC3E}">
        <p14:creationId xmlns:p14="http://schemas.microsoft.com/office/powerpoint/2010/main" val="2006718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GB" dirty="0"/>
          </a:p>
          <a:p>
            <a:r>
              <a:rPr lang="en-GB" b="1" dirty="0"/>
              <a:t>Script:</a:t>
            </a:r>
            <a:r>
              <a:rPr lang="en-GB" dirty="0"/>
              <a:t> </a:t>
            </a:r>
          </a:p>
          <a:p>
            <a:r>
              <a:rPr lang="en-GB" dirty="0"/>
              <a:t>Let's have a peak inside the black box then at the current architecture which I've custom built. </a:t>
            </a:r>
          </a:p>
          <a:p>
            <a:endParaRPr lang="en-GB" dirty="0"/>
          </a:p>
          <a:p>
            <a:r>
              <a:rPr lang="en-GB" dirty="0">
                <a:cs typeface="Calibri"/>
              </a:rPr>
              <a:t>Before any data enters the system, it goes through quite a </a:t>
            </a:r>
            <a:r>
              <a:rPr lang="en-GB" dirty="0" err="1">
                <a:cs typeface="Calibri"/>
              </a:rPr>
              <a:t>rigourous</a:t>
            </a:r>
            <a:r>
              <a:rPr lang="en-GB" dirty="0">
                <a:cs typeface="Calibri"/>
              </a:rPr>
              <a:t> pre-processing, the scans are all normalised and we carefully chop out just the region surrounding the thalamus since this is the bit we're interested in.</a:t>
            </a:r>
          </a:p>
          <a:p>
            <a:endParaRPr lang="en-GB" dirty="0"/>
          </a:p>
          <a:p>
            <a:r>
              <a:rPr lang="en-GB" dirty="0">
                <a:cs typeface="Calibri"/>
              </a:rPr>
              <a:t>Then the convolutional</a:t>
            </a:r>
            <a:r>
              <a:rPr lang="en-GB" dirty="0"/>
              <a:t> component helps us learn about what’s significant within these images, by applying a series of learned filters. That information can then be used in a more traditional neural network to predict the CRST score associated with that scan. </a:t>
            </a:r>
          </a:p>
          <a:p>
            <a:endParaRPr lang="en-GB" dirty="0">
              <a:cs typeface="Calibri"/>
            </a:endParaRPr>
          </a:p>
          <a:p>
            <a:r>
              <a:rPr lang="en-GB" dirty="0">
                <a:cs typeface="Calibri"/>
              </a:rPr>
              <a:t>Now, what's very cool is that there is some information stored within the network, meaning that for the next scan, the network remembers some of the previous scans. </a:t>
            </a:r>
          </a:p>
          <a:p>
            <a:endParaRPr lang="en-GB" dirty="0">
              <a:cs typeface="Calibri"/>
            </a:endParaRPr>
          </a:p>
          <a:p>
            <a:r>
              <a:rPr lang="en-GB" dirty="0"/>
              <a:t>This overview is quite streamlined, so if anyone is interested in a deeper dive into the technical specifics, I'd be more than happy to explore this further towards the end of our session.</a:t>
            </a:r>
          </a:p>
          <a:p>
            <a:endParaRPr lang="en-GB" dirty="0">
              <a:cs typeface="Calibri"/>
            </a:endParaRPr>
          </a:p>
          <a:p>
            <a:endParaRPr lang="en-GB" dirty="0">
              <a:cs typeface="Calibri"/>
            </a:endParaRPr>
          </a:p>
          <a:p>
            <a:pPr marL="171450" indent="-171450">
              <a:buFont typeface="Arial"/>
              <a:buChar char="•"/>
            </a:pPr>
            <a:r>
              <a:rPr lang="en-GB" dirty="0"/>
              <a:t>Overview of model architecture: Combination of CNN and RNN</a:t>
            </a:r>
            <a:endParaRPr lang="en-US" dirty="0"/>
          </a:p>
          <a:p>
            <a:pPr marL="171450" indent="-171450">
              <a:buFont typeface="Arial"/>
              <a:buChar char="•"/>
            </a:pPr>
            <a:r>
              <a:rPr lang="en-GB" dirty="0"/>
              <a:t>Input: MRI scans</a:t>
            </a:r>
          </a:p>
          <a:p>
            <a:pPr marL="171450" indent="-171450">
              <a:buFont typeface="Arial"/>
              <a:buChar char="•"/>
            </a:pPr>
            <a:r>
              <a:rPr lang="en-GB" dirty="0"/>
              <a:t>Process: Learning key features from scans</a:t>
            </a:r>
          </a:p>
          <a:p>
            <a:pPr marL="171450" indent="-171450">
              <a:buFont typeface="Arial"/>
              <a:buChar char="•"/>
            </a:pPr>
            <a:r>
              <a:rPr lang="en-GB" dirty="0"/>
              <a:t>Output: CRST scores for each scan</a:t>
            </a:r>
            <a:endParaRPr lang="en-GB" dirty="0">
              <a:cs typeface="Calibri"/>
            </a:endParaRPr>
          </a:p>
          <a:p>
            <a:pPr marL="171450" indent="-171450">
              <a:buFont typeface="Arial"/>
              <a:buChar char="•"/>
            </a:pPr>
            <a:r>
              <a:rPr lang="en-GB" dirty="0"/>
              <a:t>Sequence processing: Retaining information from previous scans</a:t>
            </a:r>
            <a:endParaRPr lang="en-GB" dirty="0">
              <a:cs typeface="Calibri"/>
            </a:endParaRPr>
          </a:p>
          <a:p>
            <a:pPr marL="171450" indent="-171450">
              <a:buFont typeface="Arial"/>
              <a:buChar char="•"/>
            </a:pPr>
            <a:r>
              <a:rPr lang="en-GB" dirty="0"/>
              <a:t>Pre-processing steps: Normalization and flipping for consistency</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228B34ED-4CDD-41C9-90F7-D768D5559A6F}" type="slidenum">
              <a:rPr lang="en-US" smtClean="0"/>
              <a:t>6</a:t>
            </a:fld>
            <a:endParaRPr lang="en-US"/>
          </a:p>
        </p:txBody>
      </p:sp>
    </p:spTree>
    <p:extLst>
      <p:ext uri="{BB962C8B-B14F-4D97-AF65-F5344CB8AC3E}">
        <p14:creationId xmlns:p14="http://schemas.microsoft.com/office/powerpoint/2010/main" val="2655208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So that's the technical stuff out of the way, </a:t>
            </a:r>
            <a:r>
              <a:rPr lang="en-GB" err="1">
                <a:cs typeface="Calibri"/>
              </a:rPr>
              <a:t>lets</a:t>
            </a:r>
            <a:r>
              <a:rPr lang="en-GB">
                <a:cs typeface="Calibri"/>
              </a:rPr>
              <a:t> have a look at some results.</a:t>
            </a:r>
          </a:p>
          <a:p>
            <a:endParaRPr lang="en-GB">
              <a:cs typeface="Calibri"/>
            </a:endParaRPr>
          </a:p>
        </p:txBody>
      </p:sp>
      <p:sp>
        <p:nvSpPr>
          <p:cNvPr id="4" name="Slide Number Placeholder 3"/>
          <p:cNvSpPr>
            <a:spLocks noGrp="1"/>
          </p:cNvSpPr>
          <p:nvPr>
            <p:ph type="sldNum" sz="quarter" idx="5"/>
          </p:nvPr>
        </p:nvSpPr>
        <p:spPr/>
        <p:txBody>
          <a:bodyPr/>
          <a:lstStyle/>
          <a:p>
            <a:fld id="{228B34ED-4CDD-41C9-90F7-D768D5559A6F}" type="slidenum">
              <a:rPr lang="en-US" smtClean="0"/>
              <a:t>7</a:t>
            </a:fld>
            <a:endParaRPr lang="en-US"/>
          </a:p>
        </p:txBody>
      </p:sp>
    </p:spTree>
    <p:extLst>
      <p:ext uri="{BB962C8B-B14F-4D97-AF65-F5344CB8AC3E}">
        <p14:creationId xmlns:p14="http://schemas.microsoft.com/office/powerpoint/2010/main" val="2535853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start with, I thought I’d share with you a small sample of the predictive </a:t>
            </a:r>
            <a:r>
              <a:rPr lang="en-GB" dirty="0" err="1"/>
              <a:t>qualtities</a:t>
            </a:r>
            <a:r>
              <a:rPr lang="en-GB" dirty="0"/>
              <a:t> of the network. For this section, the images were all treated as being independent, so it's just given a scan and asked to produce a predicted score. This chart shows a small section of scans that the network had never seen during its training, with the purple bars being the predicted improvement and the green as the real improvement.</a:t>
            </a:r>
          </a:p>
          <a:p>
            <a:endParaRPr lang="en-GB" dirty="0">
              <a:cs typeface="Calibri"/>
            </a:endParaRPr>
          </a:p>
          <a:p>
            <a:r>
              <a:rPr lang="en-GB" dirty="0"/>
              <a:t>As you can see, the network is remarkably accurate – this is good as it implies two things:</a:t>
            </a:r>
          </a:p>
          <a:p>
            <a:endParaRPr lang="en-GB" dirty="0"/>
          </a:p>
          <a:p>
            <a:pPr marL="228600" indent="-228600">
              <a:buAutoNum type="arabicPeriod"/>
            </a:pPr>
            <a:r>
              <a:rPr lang="en-GB" dirty="0"/>
              <a:t>The operation works – the scans are enough data to predict the CRST scores on their own, without any other inputs, meaning the two things are highly linked</a:t>
            </a:r>
          </a:p>
          <a:p>
            <a:pPr marL="228600" indent="-228600">
              <a:buAutoNum type="arabicPeriod"/>
            </a:pPr>
            <a:endParaRPr lang="en-GB" dirty="0"/>
          </a:p>
          <a:p>
            <a:pPr marL="228600" indent="-228600">
              <a:buAutoNum type="arabicPeriod"/>
            </a:pPr>
            <a:r>
              <a:rPr lang="en-GB" dirty="0"/>
              <a:t>The network has the ability to learn from our data-set, this is particularly important as this is a relatively small set in ML terms and probably only works due to the nature of the pre-processing.</a:t>
            </a:r>
          </a:p>
          <a:p>
            <a:pPr marL="228600" indent="-228600">
              <a:buAutoNum type="arabicPeriod"/>
            </a:pPr>
            <a:endParaRPr lang="en-GB" dirty="0"/>
          </a:p>
          <a:p>
            <a:pPr marL="0" indent="0">
              <a:buFont typeface="Arial"/>
              <a:buNone/>
            </a:pPr>
            <a:r>
              <a:rPr lang="en-GB" dirty="0"/>
              <a:t>It’s all well and good having a good predictive model, but at the moment all this can do is remove the need for a neurologist to assess the patient to tell us how they’re doing with the tremor – it’s not that helpful yet. Although Tom might be happy I can shorten his clinics! </a:t>
            </a:r>
          </a:p>
          <a:p>
            <a:pPr marL="171450" indent="-171450">
              <a:buFont typeface="Arial"/>
              <a:buChar char="•"/>
            </a:pPr>
            <a:endParaRPr lang="en-GB" dirty="0"/>
          </a:p>
          <a:p>
            <a:pPr marL="171450" indent="-171450">
              <a:buFont typeface="Arial"/>
              <a:buChar char="•"/>
            </a:pPr>
            <a:r>
              <a:rPr lang="en-GB" dirty="0"/>
              <a:t>Sample of predictive results from the model</a:t>
            </a:r>
            <a:endParaRPr lang="en-US" dirty="0"/>
          </a:p>
          <a:p>
            <a:pPr marL="171450" indent="-171450">
              <a:buFont typeface="Arial"/>
              <a:buChar char="•"/>
            </a:pPr>
            <a:r>
              <a:rPr lang="en-GB" dirty="0"/>
              <a:t>Chart display: Purple bars (predicted improvement) vs. Green bars (actual improvement)</a:t>
            </a:r>
          </a:p>
          <a:p>
            <a:pPr marL="171450" indent="-171450">
              <a:buFont typeface="Arial"/>
              <a:buChar char="•"/>
            </a:pPr>
            <a:r>
              <a:rPr lang="en-GB" dirty="0"/>
              <a:t>Result Insight 1: High accuracy of the network suggests strong link between MRI scans and CRST scores</a:t>
            </a:r>
            <a:endParaRPr lang="en-GB" dirty="0">
              <a:cs typeface="Calibri"/>
            </a:endParaRPr>
          </a:p>
          <a:p>
            <a:pPr marL="171450" indent="-171450">
              <a:buFont typeface="Arial"/>
              <a:buChar char="•"/>
            </a:pPr>
            <a:r>
              <a:rPr lang="en-GB" dirty="0"/>
              <a:t>Result Insight 2: Demonstrates network's learning capability with a small dataset, enhanced by effective pre-processing</a:t>
            </a:r>
            <a:endParaRPr lang="en-GB" dirty="0">
              <a:cs typeface="Calibri"/>
            </a:endParaRPr>
          </a:p>
          <a:p>
            <a:pPr marL="171450" indent="-171450">
              <a:buFont typeface="Arial"/>
              <a:buChar char="•"/>
            </a:pPr>
            <a:r>
              <a:rPr lang="en-GB" dirty="0"/>
              <a:t>Can replace Tom's </a:t>
            </a:r>
            <a:r>
              <a:rPr lang="en-GB" dirty="0" err="1"/>
              <a:t>clincs</a:t>
            </a:r>
            <a:r>
              <a:rPr lang="en-GB" dirty="0"/>
              <a:t>!</a:t>
            </a:r>
            <a:endParaRPr lang="en-GB"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228B34ED-4CDD-41C9-90F7-D768D5559A6F}" type="slidenum">
              <a:rPr lang="en-US" smtClean="0"/>
              <a:t>8</a:t>
            </a:fld>
            <a:endParaRPr lang="en-US"/>
          </a:p>
        </p:txBody>
      </p:sp>
    </p:spTree>
    <p:extLst>
      <p:ext uri="{BB962C8B-B14F-4D97-AF65-F5344CB8AC3E}">
        <p14:creationId xmlns:p14="http://schemas.microsoft.com/office/powerpoint/2010/main" val="1335501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Script:</a:t>
            </a:r>
            <a:r>
              <a:rPr lang="en-GB" dirty="0"/>
              <a:t> </a:t>
            </a:r>
            <a:endParaRPr lang="en-GB" dirty="0">
              <a:cs typeface="Calibri"/>
            </a:endParaRPr>
          </a:p>
          <a:p>
            <a:r>
              <a:rPr lang="en-GB" dirty="0"/>
              <a:t>From our neurologist-replacing network, we can extract information about where abouts the model is looking when processing scores – that’s the red/yellow map you see here.</a:t>
            </a:r>
          </a:p>
          <a:p>
            <a:endParaRPr lang="en-GB" dirty="0">
              <a:cs typeface="Calibri" panose="020F0502020204030204"/>
            </a:endParaRPr>
          </a:p>
          <a:p>
            <a:r>
              <a:rPr lang="en-GB" dirty="0"/>
              <a:t>Overlayed in blue is the VIM, the ventral intermediate nucleus, which is the traditional target for these types of operations. Notably, our model suggests that the optimal lesion target is very close to—but not exactly the same as—the VIM. It's just posterior and slightly inferior.</a:t>
            </a:r>
          </a:p>
          <a:p>
            <a:endParaRPr lang="en-GB" dirty="0">
              <a:cs typeface="Calibri" panose="020F0502020204030204"/>
            </a:endParaRPr>
          </a:p>
          <a:p>
            <a:r>
              <a:rPr lang="en-GB" dirty="0"/>
              <a:t>This finding is particularly intriguing because it's derived in a way that's completely agnostic of human anatomy. The model doesn't 'know' about the brain's traditional landmarks; it's learning purely from the data on where the most effective treatment results are seen.</a:t>
            </a:r>
            <a:endParaRPr lang="en-GB" dirty="0">
              <a:cs typeface="Calibri" panose="020F0502020204030204"/>
            </a:endParaRPr>
          </a:p>
          <a:p>
            <a:endParaRPr lang="en-GB" dirty="0"/>
          </a:p>
          <a:p>
            <a:r>
              <a:rPr lang="en-GB" dirty="0"/>
              <a:t>We can take a look at the peak voxel retrospectively, I went through and re-planned each patient to get a set of AI coordinates, which we can compare against the real target used.</a:t>
            </a:r>
          </a:p>
          <a:p>
            <a:endParaRPr lang="en-GB" dirty="0">
              <a:cs typeface="Calibri" panose="020F0502020204030204"/>
            </a:endParaRPr>
          </a:p>
          <a:p>
            <a:pPr marL="285750" indent="-285750">
              <a:buFont typeface="Calibri"/>
              <a:buChar char="-"/>
            </a:pPr>
            <a:r>
              <a:rPr lang="en-GB" dirty="0"/>
              <a:t>Heatmap visualization: Model focus areas (red/yellow)</a:t>
            </a:r>
            <a:endParaRPr lang="en-GB" dirty="0">
              <a:cs typeface="Calibri" panose="020F0502020204030204"/>
            </a:endParaRPr>
          </a:p>
          <a:p>
            <a:pPr marL="285750" indent="-285750">
              <a:buFont typeface="Calibri"/>
              <a:buChar char="-"/>
            </a:pPr>
            <a:r>
              <a:rPr lang="en-GB" dirty="0"/>
              <a:t>Overlay information: VIM region in blue (traditional surgical target)</a:t>
            </a:r>
            <a:endParaRPr lang="en-GB" dirty="0">
              <a:cs typeface="Calibri" panose="020F0502020204030204"/>
            </a:endParaRPr>
          </a:p>
          <a:p>
            <a:pPr marL="285750" indent="-285750">
              <a:buFont typeface="Calibri"/>
              <a:buChar char="-"/>
            </a:pPr>
            <a:r>
              <a:rPr lang="en-GB" dirty="0"/>
              <a:t>Model Prediction Insight: Optimal target just posterior and inferior to VIM</a:t>
            </a:r>
            <a:endParaRPr lang="en-GB" dirty="0">
              <a:cs typeface="Calibri" panose="020F0502020204030204"/>
            </a:endParaRPr>
          </a:p>
          <a:p>
            <a:pPr marL="285750" indent="-285750">
              <a:buFont typeface="Calibri"/>
              <a:buChar char="-"/>
            </a:pPr>
            <a:r>
              <a:rPr lang="en-GB" dirty="0"/>
              <a:t>Significance: Model predicts near, yet distinct, target areas without anatomical bias</a:t>
            </a:r>
            <a:endParaRPr lang="en-GB" dirty="0">
              <a:cs typeface="Calibri" panose="020F0502020204030204"/>
            </a:endParaRPr>
          </a:p>
          <a:p>
            <a:pPr marL="285750" indent="-285750">
              <a:buFont typeface="Calibri"/>
              <a:buChar char="-"/>
            </a:pPr>
            <a:r>
              <a:rPr lang="en-GB" dirty="0"/>
              <a:t>Implication: Potential refinement of targeting in surgical procedures</a:t>
            </a:r>
            <a:endParaRPr lang="en-GB" dirty="0">
              <a:cs typeface="Calibri" panose="020F0502020204030204"/>
            </a:endParaRPr>
          </a:p>
          <a:p>
            <a:endParaRPr lang="en-GB" b="1" dirty="0"/>
          </a:p>
          <a:p>
            <a:r>
              <a:rPr lang="en-GB" sz="1200" b="1" i="0" kern="1200" dirty="0">
                <a:solidFill>
                  <a:schemeClr val="tx1"/>
                </a:solidFill>
                <a:effectLst/>
                <a:latin typeface="+mn-lt"/>
                <a:ea typeface="+mn-ea"/>
                <a:cs typeface="+mn-cs"/>
              </a:rPr>
              <a:t>LIME (Local Interpretable Model-Agnostic Explanations)</a:t>
            </a:r>
            <a:r>
              <a:rPr lang="en-GB" sz="1200" b="0" i="0" kern="1200" dirty="0">
                <a:solidFill>
                  <a:schemeClr val="tx1"/>
                </a:solidFill>
                <a:effectLst/>
                <a:latin typeface="+mn-lt"/>
                <a:ea typeface="+mn-ea"/>
                <a:cs typeface="+mn-cs"/>
              </a:rPr>
              <a:t>: LIME is a technique used to explain the predictions of any machine learning classifier. LIME generates an interpretation of a prediction by approximating the model locally with an interpretable model (like a linear model). This is done by perturbing the input data point and understanding how these changes affect the output of the model. The important features for the decision are those that cause large changes in the output when perturbed. When applied to images, it generates a heatmap indicating which areas of the image were most influential in the model's prediction.</a:t>
            </a:r>
            <a:endParaRPr lang="en-GB" sz="1200" b="0" i="0" kern="1200" dirty="0">
              <a:solidFill>
                <a:schemeClr val="tx1"/>
              </a:solidFill>
              <a:effectLst/>
              <a:latin typeface="+mn-lt"/>
              <a:cs typeface="Calibri"/>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Occlusion Sensitivity</a:t>
            </a:r>
            <a:r>
              <a:rPr lang="en-GB" sz="1200" b="0" i="0" kern="1200" dirty="0">
                <a:solidFill>
                  <a:schemeClr val="tx1"/>
                </a:solidFill>
                <a:effectLst/>
                <a:latin typeface="+mn-lt"/>
                <a:ea typeface="+mn-ea"/>
                <a:cs typeface="+mn-cs"/>
              </a:rPr>
              <a:t>: Occlusion sensitivity is a visualization technique used to understand which parts of an image are important for a convolutional neural network's decision. In this method, a small patch of the image is systematically occluded, or covered up, across the entire image. At each step, the image is passed through the network and the change in output is recorded. The regions that cause the most significant drop in performance when occluded are considered important and are highlighted in the heatmap.</a:t>
            </a:r>
            <a:endParaRPr lang="en-GB" sz="1200" b="0" i="0" kern="1200" dirty="0">
              <a:solidFill>
                <a:schemeClr val="tx1"/>
              </a:solidFill>
              <a:effectLst/>
              <a:latin typeface="+mn-lt"/>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F39791D3-A5C1-4C65-ADB7-FBCAB18E9B6B}" type="slidenum">
              <a:rPr lang="en-GB" smtClean="0"/>
              <a:t>9</a:t>
            </a:fld>
            <a:endParaRPr lang="en-GB"/>
          </a:p>
        </p:txBody>
      </p:sp>
    </p:spTree>
    <p:extLst>
      <p:ext uri="{BB962C8B-B14F-4D97-AF65-F5344CB8AC3E}">
        <p14:creationId xmlns:p14="http://schemas.microsoft.com/office/powerpoint/2010/main" val="204809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a:cs typeface="Biome Light" panose="020B0303030204020804" pitchFamily="34" charset="0"/>
              </a:rPr>
              <a:t>Click to edit master text style.</a:t>
            </a:r>
          </a:p>
          <a:p>
            <a:pPr marL="0" indent="0">
              <a:buNone/>
            </a:pPr>
            <a:endParaRPr lang="en-US"/>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855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a:cs typeface="Biome Light" panose="020B0303030204020804" pitchFamily="34" charset="0"/>
              </a:rPr>
              <a:t>Click to edit master text style.</a:t>
            </a:r>
          </a:p>
          <a:p>
            <a:pPr marL="0" indent="0">
              <a:buNone/>
            </a:pPr>
            <a:endParaRPr lang="en-US"/>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 id="2147483681" r:id="rId12"/>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microsoft.com/office/2007/relationships/hdphoto" Target="../media/hdphoto1.wdp"/><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3">
            <a:alphaModFix amt="52000"/>
            <a:extLst>
              <a:ext uri="{BEBA8EAE-BF5A-486C-A8C5-ECC9F3942E4B}">
                <a14:imgProps xmlns:a14="http://schemas.microsoft.com/office/drawing/2010/main">
                  <a14:imgLayer r:embed="rId4">
                    <a14:imgEffect>
                      <a14:saturation sat="0"/>
                    </a14:imgEffect>
                  </a14:imgLayer>
                </a14:imgProps>
              </a:ext>
            </a:extLst>
          </a:blip>
          <a:srcRect/>
          <a:stretch/>
        </p:blipFill>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a:xfrm>
            <a:off x="350836" y="1785670"/>
            <a:ext cx="11490325" cy="823913"/>
          </a:xfrm>
        </p:spPr>
        <p:txBody>
          <a:bodyPr/>
          <a:lstStyle/>
          <a:p>
            <a:r>
              <a:rPr lang="en-US"/>
              <a:t>Can a neural network predict outcomes from </a:t>
            </a:r>
            <a:r>
              <a:rPr lang="en-US" err="1"/>
              <a:t>MrGfus</a:t>
            </a:r>
            <a:r>
              <a:rPr lang="en-US"/>
              <a:t> thalamotomy</a:t>
            </a:r>
          </a:p>
        </p:txBody>
      </p:sp>
      <p:sp>
        <p:nvSpPr>
          <p:cNvPr id="3" name="Text Placeholder 2">
            <a:extLst>
              <a:ext uri="{FF2B5EF4-FFF2-40B4-BE49-F238E27FC236}">
                <a16:creationId xmlns:a16="http://schemas.microsoft.com/office/drawing/2014/main" id="{C0AE828D-1E63-455F-949D-0C5454A7FE88}"/>
              </a:ext>
            </a:extLst>
          </p:cNvPr>
          <p:cNvSpPr>
            <a:spLocks noGrp="1"/>
          </p:cNvSpPr>
          <p:nvPr>
            <p:ph type="body" sz="quarter" idx="12"/>
          </p:nvPr>
        </p:nvSpPr>
        <p:spPr/>
        <p:txBody>
          <a:bodyPr/>
          <a:lstStyle/>
          <a:p>
            <a:r>
              <a:rPr lang="en-US"/>
              <a:t>16.4.24</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p:txBody>
          <a:bodyPr/>
          <a:lstStyle/>
          <a:p>
            <a:r>
              <a:rPr lang="en-US"/>
              <a:t>Will Gilmour</a:t>
            </a:r>
          </a:p>
        </p:txBody>
      </p:sp>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 scatter chart&#10;&#10;Description automatically generated">
            <a:extLst>
              <a:ext uri="{FF2B5EF4-FFF2-40B4-BE49-F238E27FC236}">
                <a16:creationId xmlns:a16="http://schemas.microsoft.com/office/drawing/2014/main" id="{06D2909C-ABA9-E0AB-A949-32BDF0B46698}"/>
              </a:ext>
            </a:extLst>
          </p:cNvPr>
          <p:cNvPicPr>
            <a:picLocks noGrp="1" noChangeAspect="1"/>
          </p:cNvPicPr>
          <p:nvPr>
            <p:ph idx="1"/>
          </p:nvPr>
        </p:nvPicPr>
        <p:blipFill>
          <a:blip r:embed="rId3"/>
          <a:stretch>
            <a:fillRect/>
          </a:stretch>
        </p:blipFill>
        <p:spPr>
          <a:xfrm>
            <a:off x="1709333" y="643466"/>
            <a:ext cx="8773333" cy="5571067"/>
          </a:xfrm>
          <a:prstGeom prst="rect">
            <a:avLst/>
          </a:prstGeom>
        </p:spPr>
      </p:pic>
      <p:sp>
        <p:nvSpPr>
          <p:cNvPr id="5" name="TextBox 4">
            <a:extLst>
              <a:ext uri="{FF2B5EF4-FFF2-40B4-BE49-F238E27FC236}">
                <a16:creationId xmlns:a16="http://schemas.microsoft.com/office/drawing/2014/main" id="{16403BA0-B8FD-7252-10B0-D6BFB21ED673}"/>
              </a:ext>
            </a:extLst>
          </p:cNvPr>
          <p:cNvSpPr txBox="1"/>
          <p:nvPr/>
        </p:nvSpPr>
        <p:spPr>
          <a:xfrm>
            <a:off x="2558815" y="6415851"/>
            <a:ext cx="22107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R</a:t>
            </a:r>
            <a:r>
              <a:rPr lang="en-US" baseline="30000">
                <a:ea typeface="Calibri"/>
                <a:cs typeface="Calibri"/>
              </a:rPr>
              <a:t>2 </a:t>
            </a:r>
            <a:r>
              <a:rPr lang="en-US">
                <a:ea typeface="Calibri"/>
                <a:cs typeface="Calibri"/>
              </a:rPr>
              <a:t>= 0.38 p=0.002</a:t>
            </a:r>
            <a:endParaRPr lang="en-US"/>
          </a:p>
        </p:txBody>
      </p:sp>
      <p:sp>
        <p:nvSpPr>
          <p:cNvPr id="6" name="TextBox 5">
            <a:extLst>
              <a:ext uri="{FF2B5EF4-FFF2-40B4-BE49-F238E27FC236}">
                <a16:creationId xmlns:a16="http://schemas.microsoft.com/office/drawing/2014/main" id="{CEE3AE62-A51F-5F92-BCE8-356C5F34ECB1}"/>
              </a:ext>
            </a:extLst>
          </p:cNvPr>
          <p:cNvSpPr txBox="1"/>
          <p:nvPr/>
        </p:nvSpPr>
        <p:spPr>
          <a:xfrm>
            <a:off x="5531556" y="6415851"/>
            <a:ext cx="22107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R</a:t>
            </a:r>
            <a:r>
              <a:rPr lang="en-US" baseline="30000">
                <a:ea typeface="Calibri"/>
                <a:cs typeface="Calibri"/>
              </a:rPr>
              <a:t>2 </a:t>
            </a:r>
            <a:r>
              <a:rPr lang="en-US">
                <a:ea typeface="Calibri"/>
                <a:cs typeface="Calibri"/>
              </a:rPr>
              <a:t>= 0.45 p=0.006</a:t>
            </a:r>
            <a:endParaRPr lang="en-US"/>
          </a:p>
        </p:txBody>
      </p:sp>
      <p:sp>
        <p:nvSpPr>
          <p:cNvPr id="7" name="TextBox 6">
            <a:extLst>
              <a:ext uri="{FF2B5EF4-FFF2-40B4-BE49-F238E27FC236}">
                <a16:creationId xmlns:a16="http://schemas.microsoft.com/office/drawing/2014/main" id="{480F5CC1-6EF2-CF0F-C223-649950A78A19}"/>
              </a:ext>
            </a:extLst>
          </p:cNvPr>
          <p:cNvSpPr txBox="1"/>
          <p:nvPr/>
        </p:nvSpPr>
        <p:spPr>
          <a:xfrm>
            <a:off x="8344370" y="6387629"/>
            <a:ext cx="22107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R</a:t>
            </a:r>
            <a:r>
              <a:rPr lang="en-US" baseline="30000">
                <a:ea typeface="Calibri"/>
                <a:cs typeface="Calibri"/>
              </a:rPr>
              <a:t>2 </a:t>
            </a:r>
            <a:r>
              <a:rPr lang="en-US">
                <a:ea typeface="Calibri"/>
                <a:cs typeface="Calibri"/>
              </a:rPr>
              <a:t>= 0.42 p=0.004</a:t>
            </a:r>
            <a:endParaRPr lang="en-US"/>
          </a:p>
        </p:txBody>
      </p:sp>
    </p:spTree>
    <p:extLst>
      <p:ext uri="{BB962C8B-B14F-4D97-AF65-F5344CB8AC3E}">
        <p14:creationId xmlns:p14="http://schemas.microsoft.com/office/powerpoint/2010/main" val="333533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E261F9-7607-1671-320A-4670F19399B9}"/>
              </a:ext>
            </a:extLst>
          </p:cNvPr>
          <p:cNvSpPr>
            <a:spLocks noGrp="1"/>
          </p:cNvSpPr>
          <p:nvPr>
            <p:ph type="title"/>
          </p:nvPr>
        </p:nvSpPr>
        <p:spPr>
          <a:xfrm>
            <a:off x="467214" y="1333051"/>
            <a:ext cx="4326856" cy="1114380"/>
          </a:xfrm>
        </p:spPr>
        <p:txBody>
          <a:bodyPr vert="horz" lIns="91440" tIns="45720" rIns="91440" bIns="45720" rtlCol="0" anchor="b">
            <a:normAutofit fontScale="90000"/>
          </a:bodyPr>
          <a:lstStyle/>
          <a:p>
            <a:pPr>
              <a:lnSpc>
                <a:spcPct val="90000"/>
              </a:lnSpc>
            </a:pPr>
            <a:r>
              <a:rPr lang="en-US" sz="5200"/>
              <a:t>Predicting the future</a:t>
            </a:r>
          </a:p>
        </p:txBody>
      </p:sp>
      <p:pic>
        <p:nvPicPr>
          <p:cNvPr id="8" name="Content Placeholder 7" descr="A graph of blue and orange bars&#10;&#10;Description automatically generated">
            <a:extLst>
              <a:ext uri="{FF2B5EF4-FFF2-40B4-BE49-F238E27FC236}">
                <a16:creationId xmlns:a16="http://schemas.microsoft.com/office/drawing/2014/main" id="{C65660EF-8DE5-77A0-EE88-87AF657C28BB}"/>
              </a:ext>
            </a:extLst>
          </p:cNvPr>
          <p:cNvPicPr>
            <a:picLocks noGrp="1" noChangeAspect="1"/>
          </p:cNvPicPr>
          <p:nvPr>
            <p:ph idx="1"/>
          </p:nvPr>
        </p:nvPicPr>
        <p:blipFill rotWithShape="1">
          <a:blip r:embed="rId3"/>
          <a:srcRect l="-46" t="4568" r="46" b="-101"/>
          <a:stretch/>
        </p:blipFill>
        <p:spPr>
          <a:xfrm>
            <a:off x="-13175" y="3133627"/>
            <a:ext cx="6930715" cy="3724373"/>
          </a:xfrm>
          <a:prstGeom prst="rect">
            <a:avLst/>
          </a:prstGeom>
        </p:spPr>
      </p:pic>
      <p:pic>
        <p:nvPicPr>
          <p:cNvPr id="10" name="Picture 9" descr="A graph of blue and orange bars&#10;&#10;Description automatically generated">
            <a:extLst>
              <a:ext uri="{FF2B5EF4-FFF2-40B4-BE49-F238E27FC236}">
                <a16:creationId xmlns:a16="http://schemas.microsoft.com/office/drawing/2014/main" id="{0858759E-E3EC-5A77-E8B3-90AC3DB29828}"/>
              </a:ext>
            </a:extLst>
          </p:cNvPr>
          <p:cNvPicPr>
            <a:picLocks noChangeAspect="1"/>
          </p:cNvPicPr>
          <p:nvPr/>
        </p:nvPicPr>
        <p:blipFill rotWithShape="1">
          <a:blip r:embed="rId4"/>
          <a:srcRect l="6270" t="11440" r="9028"/>
          <a:stretch/>
        </p:blipFill>
        <p:spPr>
          <a:xfrm>
            <a:off x="5358670" y="345039"/>
            <a:ext cx="6671256" cy="3487543"/>
          </a:xfrm>
          <a:prstGeom prst="rect">
            <a:avLst/>
          </a:prstGeom>
        </p:spPr>
      </p:pic>
      <p:sp>
        <p:nvSpPr>
          <p:cNvPr id="4" name="Slide Number Placeholder 3">
            <a:extLst>
              <a:ext uri="{FF2B5EF4-FFF2-40B4-BE49-F238E27FC236}">
                <a16:creationId xmlns:a16="http://schemas.microsoft.com/office/drawing/2014/main" id="{DA78C6D3-CA5C-A13C-E59F-BBE65561EE1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11</a:t>
            </a:fld>
            <a:endParaRPr lang="en-US"/>
          </a:p>
        </p:txBody>
      </p:sp>
      <p:sp>
        <p:nvSpPr>
          <p:cNvPr id="11" name="TextBox 10">
            <a:extLst>
              <a:ext uri="{FF2B5EF4-FFF2-40B4-BE49-F238E27FC236}">
                <a16:creationId xmlns:a16="http://schemas.microsoft.com/office/drawing/2014/main" id="{A9368E1E-A587-5CFA-9E60-E55C0F5EDC3D}"/>
              </a:ext>
            </a:extLst>
          </p:cNvPr>
          <p:cNvSpPr txBox="1"/>
          <p:nvPr/>
        </p:nvSpPr>
        <p:spPr>
          <a:xfrm>
            <a:off x="7263685" y="4855335"/>
            <a:ext cx="3915177" cy="646331"/>
          </a:xfrm>
          <a:prstGeom prst="rect">
            <a:avLst/>
          </a:prstGeom>
          <a:noFill/>
        </p:spPr>
        <p:txBody>
          <a:bodyPr wrap="square" rtlCol="0">
            <a:spAutoFit/>
          </a:bodyPr>
          <a:lstStyle/>
          <a:p>
            <a:r>
              <a:rPr lang="en-GB"/>
              <a:t>Shown only day 1 image – predicting all the way to 1 year</a:t>
            </a:r>
          </a:p>
        </p:txBody>
      </p:sp>
    </p:spTree>
    <p:extLst>
      <p:ext uri="{BB962C8B-B14F-4D97-AF65-F5344CB8AC3E}">
        <p14:creationId xmlns:p14="http://schemas.microsoft.com/office/powerpoint/2010/main" val="343360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a:normAutofit/>
          </a:bodyPr>
          <a:lstStyle/>
          <a:p>
            <a:r>
              <a:rPr lang="en-US"/>
              <a:t>What’s next</a:t>
            </a:r>
          </a:p>
        </p:txBody>
      </p:sp>
      <p:sp>
        <p:nvSpPr>
          <p:cNvPr id="5" name="Text Placeholder 4">
            <a:extLst>
              <a:ext uri="{FF2B5EF4-FFF2-40B4-BE49-F238E27FC236}">
                <a16:creationId xmlns:a16="http://schemas.microsoft.com/office/drawing/2014/main" id="{AF9B872F-6332-408E-9135-B871F0C90C00}"/>
              </a:ext>
            </a:extLst>
          </p:cNvPr>
          <p:cNvSpPr>
            <a:spLocks noGrp="1"/>
          </p:cNvSpPr>
          <p:nvPr>
            <p:ph type="body" idx="1"/>
          </p:nvPr>
        </p:nvSpPr>
        <p:spPr>
          <a:xfrm>
            <a:off x="6096000" y="4378134"/>
            <a:ext cx="2377440" cy="365125"/>
          </a:xfrm>
        </p:spPr>
        <p:txBody>
          <a:bodyPr/>
          <a:lstStyle/>
          <a:p>
            <a:r>
              <a:rPr lang="en-US" spc="300"/>
              <a:t>Ai replace us?</a:t>
            </a:r>
          </a:p>
        </p:txBody>
      </p:sp>
      <p:sp>
        <p:nvSpPr>
          <p:cNvPr id="2" name="Slide Number Placeholder 1">
            <a:extLst>
              <a:ext uri="{FF2B5EF4-FFF2-40B4-BE49-F238E27FC236}">
                <a16:creationId xmlns:a16="http://schemas.microsoft.com/office/drawing/2014/main" id="{948DD8A0-BD53-4DBF-949B-0D64D12DADA9}"/>
              </a:ext>
            </a:extLst>
          </p:cNvPr>
          <p:cNvSpPr>
            <a:spLocks noGrp="1"/>
          </p:cNvSpPr>
          <p:nvPr>
            <p:ph type="sldNum" sz="quarter" idx="12"/>
          </p:nvPr>
        </p:nvSpPr>
        <p:spPr/>
        <p:txBody>
          <a:bodyPr/>
          <a:lstStyle/>
          <a:p>
            <a:fld id="{8C2E478F-E849-4A8C-AF1F-CBCC78A7CBFA}" type="slidenum">
              <a:rPr lang="en-US" smtClean="0"/>
              <a:t>12</a:t>
            </a:fld>
            <a:endParaRPr lang="en-US"/>
          </a:p>
        </p:txBody>
      </p:sp>
      <p:pic>
        <p:nvPicPr>
          <p:cNvPr id="8" name="Picture Placeholder 7" descr="A black and white drawing of a person and person's head&#10;&#10;Description automatically generated">
            <a:extLst>
              <a:ext uri="{FF2B5EF4-FFF2-40B4-BE49-F238E27FC236}">
                <a16:creationId xmlns:a16="http://schemas.microsoft.com/office/drawing/2014/main" id="{1382F2F4-A6B2-DFB0-2FAB-384D2E966320}"/>
              </a:ext>
            </a:extLst>
          </p:cNvPr>
          <p:cNvPicPr>
            <a:picLocks noGrp="1" noChangeAspect="1"/>
          </p:cNvPicPr>
          <p:nvPr>
            <p:ph type="pic" sz="quarter" idx="13"/>
          </p:nvPr>
        </p:nvPicPr>
        <p:blipFill>
          <a:blip r:embed="rId3"/>
          <a:srcRect l="5617" r="5617"/>
          <a:stretch>
            <a:fillRect/>
          </a:stretch>
        </p:blipFill>
        <p:spPr/>
      </p:pic>
    </p:spTree>
    <p:extLst>
      <p:ext uri="{BB962C8B-B14F-4D97-AF65-F5344CB8AC3E}">
        <p14:creationId xmlns:p14="http://schemas.microsoft.com/office/powerpoint/2010/main" val="316440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a:xfrm>
            <a:off x="553792" y="483248"/>
            <a:ext cx="5897218" cy="884238"/>
          </a:xfrm>
        </p:spPr>
        <p:txBody>
          <a:bodyPr/>
          <a:lstStyle/>
          <a:p>
            <a:r>
              <a:rPr lang="en-US"/>
              <a:t>Future work</a:t>
            </a:r>
          </a:p>
        </p:txBody>
      </p:sp>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683332" y="1417349"/>
            <a:ext cx="3017520" cy="464871"/>
          </a:xfrm>
        </p:spPr>
        <p:txBody>
          <a:bodyPr/>
          <a:lstStyle/>
          <a:p>
            <a:r>
              <a:rPr lang="en-US"/>
              <a:t>Verify and Deploy</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553792" y="2089625"/>
            <a:ext cx="5453270" cy="4309607"/>
          </a:xfrm>
        </p:spPr>
        <p:txBody>
          <a:bodyPr>
            <a:normAutofit/>
          </a:bodyPr>
          <a:lstStyle/>
          <a:p>
            <a:pPr>
              <a:lnSpc>
                <a:spcPct val="100000"/>
              </a:lnSpc>
              <a:buFontTx/>
              <a:buChar char="-"/>
            </a:pPr>
            <a:r>
              <a:rPr lang="en-US" sz="1800" b="1">
                <a:cs typeface="Biome Light" panose="020B0303030204020804" pitchFamily="34" charset="0"/>
              </a:rPr>
              <a:t>Targeting verification and assistance:</a:t>
            </a:r>
          </a:p>
          <a:p>
            <a:pPr lvl="1">
              <a:lnSpc>
                <a:spcPct val="100000"/>
              </a:lnSpc>
              <a:buFontTx/>
              <a:buChar char="-"/>
            </a:pPr>
            <a:r>
              <a:rPr lang="en-US" sz="1600">
                <a:cs typeface="Biome Light" panose="020B0303030204020804" pitchFamily="34" charset="0"/>
              </a:rPr>
              <a:t>Ideally need a simple tool for generating targeting plans based on pre-op image, need to do a prospective study to show this is valuable information</a:t>
            </a:r>
          </a:p>
          <a:p>
            <a:pPr>
              <a:lnSpc>
                <a:spcPct val="100000"/>
              </a:lnSpc>
              <a:buFontTx/>
              <a:buChar char="-"/>
            </a:pPr>
            <a:r>
              <a:rPr lang="en-US" sz="1800" b="1">
                <a:cs typeface="Biome Light" panose="020B0303030204020804" pitchFamily="34" charset="0"/>
              </a:rPr>
              <a:t>Intraoperative prediction:</a:t>
            </a:r>
          </a:p>
          <a:p>
            <a:pPr lvl="1">
              <a:lnSpc>
                <a:spcPct val="100000"/>
              </a:lnSpc>
              <a:buFontTx/>
              <a:buChar char="-"/>
            </a:pPr>
            <a:r>
              <a:rPr lang="en-US" sz="1600">
                <a:cs typeface="Biome Light" panose="020B0303030204020804" pitchFamily="34" charset="0"/>
              </a:rPr>
              <a:t>Need to know if long-term outcomes are likely to be poor at a point where the treatment can still be adjusted</a:t>
            </a:r>
          </a:p>
          <a:p>
            <a:pPr lvl="1">
              <a:lnSpc>
                <a:spcPct val="100000"/>
              </a:lnSpc>
              <a:buFontTx/>
              <a:buChar char="-"/>
            </a:pPr>
            <a:r>
              <a:rPr lang="en-US" sz="1600">
                <a:cs typeface="Biome Light" panose="020B0303030204020804" pitchFamily="34" charset="0"/>
              </a:rPr>
              <a:t>Will need to verify this is doable first, then prospectively verify this works in practice </a:t>
            </a:r>
          </a:p>
          <a:p>
            <a:pPr>
              <a:lnSpc>
                <a:spcPct val="100000"/>
              </a:lnSpc>
              <a:buFontTx/>
              <a:buChar char="-"/>
            </a:pPr>
            <a:endParaRPr lang="en-US" b="1"/>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a:xfrm>
            <a:off x="6007062" y="6339514"/>
            <a:ext cx="443948" cy="365125"/>
          </a:xfrm>
        </p:spPr>
        <p:txBody>
          <a:bodyPr/>
          <a:lstStyle/>
          <a:p>
            <a:fld id="{8C2E478F-E849-4A8C-AF1F-CBCC78A7CBFA}" type="slidenum">
              <a:rPr lang="en-US" smtClean="0"/>
              <a:t>13</a:t>
            </a:fld>
            <a:endParaRPr lang="en-US"/>
          </a:p>
        </p:txBody>
      </p:sp>
      <p:pic>
        <p:nvPicPr>
          <p:cNvPr id="7" name="Picture Placeholder 6" descr="A person on a horse with a computer&#10;&#10;Description automatically generated">
            <a:extLst>
              <a:ext uri="{FF2B5EF4-FFF2-40B4-BE49-F238E27FC236}">
                <a16:creationId xmlns:a16="http://schemas.microsoft.com/office/drawing/2014/main" id="{3377407D-F3DA-87AC-851F-54F8272E2F4C}"/>
              </a:ext>
            </a:extLst>
          </p:cNvPr>
          <p:cNvPicPr>
            <a:picLocks noGrp="1" noChangeAspect="1"/>
          </p:cNvPicPr>
          <p:nvPr>
            <p:ph type="pic" sz="quarter" idx="14"/>
          </p:nvPr>
        </p:nvPicPr>
        <p:blipFill>
          <a:blip r:embed="rId3"/>
          <a:srcRect l="10445" r="10445"/>
          <a:stretch>
            <a:fillRect/>
          </a:stretch>
        </p:blipFill>
        <p:spPr>
          <a:xfrm>
            <a:off x="6774302" y="0"/>
            <a:ext cx="5416550" cy="6846932"/>
          </a:xfrm>
        </p:spPr>
      </p:pic>
    </p:spTree>
    <p:extLst>
      <p:ext uri="{BB962C8B-B14F-4D97-AF65-F5344CB8AC3E}">
        <p14:creationId xmlns:p14="http://schemas.microsoft.com/office/powerpoint/2010/main" val="247217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3376-5069-4C7B-BE6B-A3776D1B47BA}"/>
              </a:ext>
            </a:extLst>
          </p:cNvPr>
          <p:cNvSpPr>
            <a:spLocks noGrp="1"/>
          </p:cNvSpPr>
          <p:nvPr>
            <p:ph type="title"/>
          </p:nvPr>
        </p:nvSpPr>
        <p:spPr/>
        <p:txBody>
          <a:bodyPr/>
          <a:lstStyle/>
          <a:p>
            <a:r>
              <a:rPr lang="en-US"/>
              <a:t>SUMMARY</a:t>
            </a:r>
          </a:p>
        </p:txBody>
      </p:sp>
      <p:sp>
        <p:nvSpPr>
          <p:cNvPr id="14" name="Content Placeholder 13">
            <a:extLst>
              <a:ext uri="{FF2B5EF4-FFF2-40B4-BE49-F238E27FC236}">
                <a16:creationId xmlns:a16="http://schemas.microsoft.com/office/drawing/2014/main" id="{79248A72-A597-48DF-A270-3389F5D209C0}"/>
              </a:ext>
            </a:extLst>
          </p:cNvPr>
          <p:cNvSpPr>
            <a:spLocks noGrp="1"/>
          </p:cNvSpPr>
          <p:nvPr>
            <p:ph idx="1"/>
          </p:nvPr>
        </p:nvSpPr>
        <p:spPr>
          <a:xfrm>
            <a:off x="6096000" y="1660944"/>
            <a:ext cx="5669280" cy="4493365"/>
          </a:xfrm>
        </p:spPr>
        <p:txBody>
          <a:bodyPr>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300" normalizeH="0" baseline="0" noProof="0">
                <a:ln>
                  <a:noFill/>
                </a:ln>
                <a:solidFill>
                  <a:schemeClr val="tx1"/>
                </a:solidFill>
                <a:effectLst/>
                <a:uLnTx/>
                <a:uFillTx/>
                <a:latin typeface="+mn-lt"/>
                <a:ea typeface="+mn-ea"/>
                <a:cs typeface="Biome Light" panose="020B0303030204020804" pitchFamily="34" charset="0"/>
              </a:rPr>
              <a:t>CNN</a:t>
            </a:r>
            <a:r>
              <a:rPr lang="en-US" sz="2000" spc="300">
                <a:cs typeface="Biome Light" panose="020B0303030204020804" pitchFamily="34" charset="0"/>
              </a:rPr>
              <a:t> ABLE TO EVALUATE CRST</a:t>
            </a:r>
            <a:endParaRPr kumimoji="0" lang="en-US" sz="2000" b="0" i="0" u="none" strike="noStrike" kern="1200" cap="none" spc="300" normalizeH="0" baseline="0" noProof="0">
              <a:ln>
                <a:noFill/>
              </a:ln>
              <a:solidFill>
                <a:schemeClr val="tx1"/>
              </a:solidFill>
              <a:effectLst/>
              <a:uLnTx/>
              <a:uFillTx/>
              <a:latin typeface="+mn-lt"/>
              <a:ea typeface="+mn-ea"/>
              <a:cs typeface="Biome Light" panose="020B03030302040208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cs typeface="Biome Light" panose="020B0303030204020804" pitchFamily="34" charset="0"/>
              </a:rPr>
              <a:t>From this we are potentially able to improve targeting practice for the operation</a:t>
            </a:r>
            <a:endParaRPr kumimoji="0" lang="en-US" sz="1600" b="0" i="0" u="none" strike="noStrike" kern="1200" cap="none" spc="0" normalizeH="0" baseline="0" noProof="0">
              <a:ln>
                <a:noFill/>
              </a:ln>
              <a:solidFill>
                <a:schemeClr val="tx1"/>
              </a:solidFill>
              <a:effectLst/>
              <a:uLnTx/>
              <a:uFillTx/>
              <a:latin typeface="+mn-lt"/>
              <a:ea typeface="+mn-ea"/>
              <a:cs typeface="Biome Light" panose="020B03030302040208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chemeClr val="tx1"/>
              </a:solidFill>
              <a:effectLst/>
              <a:uLnTx/>
              <a:uFillTx/>
              <a:latin typeface="+mn-lt"/>
              <a:ea typeface="+mn-ea"/>
              <a:cs typeface="Biome Light" panose="020B03030302040208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300" normalizeH="0" baseline="0" noProof="0">
                <a:ln>
                  <a:noFill/>
                </a:ln>
                <a:solidFill>
                  <a:schemeClr val="tx1"/>
                </a:solidFill>
                <a:effectLst/>
                <a:uLnTx/>
                <a:uFillTx/>
                <a:latin typeface="+mn-lt"/>
                <a:ea typeface="+mn-ea"/>
                <a:cs typeface="Biome Light" panose="020B0303030204020804" pitchFamily="34" charset="0"/>
              </a:rPr>
              <a:t>THE FUTURE CAN BE PREDICTED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chemeClr val="tx1"/>
                </a:solidFill>
                <a:effectLst/>
                <a:uLnTx/>
                <a:uFillTx/>
                <a:latin typeface="+mn-lt"/>
                <a:ea typeface="+mn-ea"/>
                <a:cs typeface="Biome Light" panose="020B0303030204020804" pitchFamily="34" charset="0"/>
              </a:rPr>
              <a:t>Using the combination of a CNN with an RNN, we are able to predict the long term follow-up from a relatively small number of scans.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chemeClr val="tx1"/>
              </a:solidFill>
              <a:effectLst/>
              <a:uLnTx/>
              <a:uFillTx/>
              <a:latin typeface="+mn-lt"/>
              <a:ea typeface="+mn-ea"/>
              <a:cs typeface="Biome Light" panose="020B03030302040208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300" normalizeH="0" baseline="0" noProof="0">
                <a:ln>
                  <a:noFill/>
                </a:ln>
                <a:solidFill>
                  <a:schemeClr val="tx1"/>
                </a:solidFill>
                <a:effectLst/>
                <a:uLnTx/>
                <a:uFillTx/>
                <a:latin typeface="+mn-lt"/>
                <a:ea typeface="+mn-ea"/>
                <a:cs typeface="Biome Light" panose="020B0303030204020804" pitchFamily="34" charset="0"/>
              </a:rPr>
              <a:t>NEXT STEP – INTEGRATION INTO OPERATION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chemeClr val="tx1"/>
                </a:solidFill>
                <a:effectLst/>
                <a:uLnTx/>
                <a:uFillTx/>
                <a:latin typeface="+mn-lt"/>
                <a:ea typeface="+mn-ea"/>
                <a:cs typeface="Biome Light" panose="020B0303030204020804" pitchFamily="34" charset="0"/>
              </a:rPr>
              <a:t>Ideally we need this information during the operation, when something can be done about it!</a:t>
            </a:r>
          </a:p>
          <a:p>
            <a:endParaRPr lang="en-US" b="1"/>
          </a:p>
        </p:txBody>
      </p:sp>
      <p:sp>
        <p:nvSpPr>
          <p:cNvPr id="16" name="Slide Number Placeholder 15">
            <a:extLst>
              <a:ext uri="{FF2B5EF4-FFF2-40B4-BE49-F238E27FC236}">
                <a16:creationId xmlns:a16="http://schemas.microsoft.com/office/drawing/2014/main" id="{7FA57D11-A25F-4772-8E50-DDB68BE8CB69}"/>
              </a:ext>
            </a:extLst>
          </p:cNvPr>
          <p:cNvSpPr>
            <a:spLocks noGrp="1"/>
          </p:cNvSpPr>
          <p:nvPr>
            <p:ph type="sldNum" sz="quarter" idx="4"/>
          </p:nvPr>
        </p:nvSpPr>
        <p:spPr/>
        <p:txBody>
          <a:bodyPr/>
          <a:lstStyle/>
          <a:p>
            <a:fld id="{8C2E478F-E849-4A8C-AF1F-CBCC78A7CBFA}" type="slidenum">
              <a:rPr lang="en-US" smtClean="0"/>
              <a:t>14</a:t>
            </a:fld>
            <a:endParaRPr lang="en-US"/>
          </a:p>
        </p:txBody>
      </p:sp>
      <p:pic>
        <p:nvPicPr>
          <p:cNvPr id="7" name="Picture Placeholder 6" descr="A black and white image of a person's head&#10;&#10;Description automatically generated">
            <a:extLst>
              <a:ext uri="{FF2B5EF4-FFF2-40B4-BE49-F238E27FC236}">
                <a16:creationId xmlns:a16="http://schemas.microsoft.com/office/drawing/2014/main" id="{8A7E385A-5A4E-367A-6494-6B16E9646337}"/>
              </a:ext>
            </a:extLst>
          </p:cNvPr>
          <p:cNvPicPr>
            <a:picLocks noGrp="1" noChangeAspect="1"/>
          </p:cNvPicPr>
          <p:nvPr>
            <p:ph type="pic" sz="quarter" idx="14"/>
          </p:nvPr>
        </p:nvPicPr>
        <p:blipFill>
          <a:blip r:embed="rId3"/>
          <a:srcRect l="10509" r="10509"/>
          <a:stretch>
            <a:fillRect/>
          </a:stretch>
        </p:blipFill>
        <p:spPr/>
      </p:pic>
    </p:spTree>
    <p:extLst>
      <p:ext uri="{BB962C8B-B14F-4D97-AF65-F5344CB8AC3E}">
        <p14:creationId xmlns:p14="http://schemas.microsoft.com/office/powerpoint/2010/main" val="351689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3">
            <a:alphaModFix amt="52000"/>
            <a:extLst>
              <a:ext uri="{BEBA8EAE-BF5A-486C-A8C5-ECC9F3942E4B}">
                <a14:imgProps xmlns:a14="http://schemas.microsoft.com/office/drawing/2010/main">
                  <a14:imgLayer r:embed="rId4">
                    <a14:imgEffect>
                      <a14:saturation sat="0"/>
                    </a14:imgEffect>
                  </a14:imgLayer>
                </a14:imgProps>
              </a:ext>
            </a:extLst>
          </a:blip>
          <a:srcRect l="22717" r="45642"/>
          <a:stretch/>
        </p:blipFill>
        <p:spPr>
          <a:xfrm rot="16200000">
            <a:off x="2667001" y="-2666999"/>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spc="300"/>
              <a:t>THANK YOU</a:t>
            </a:r>
          </a:p>
        </p:txBody>
      </p:sp>
      <p:pic>
        <p:nvPicPr>
          <p:cNvPr id="24" name="Online Image Placeholder 23" descr="User">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pic>
        <p:nvPicPr>
          <p:cNvPr id="12" name="Online Image Placeholder 11" descr="Smart Phone">
            <a:extLst>
              <a:ext uri="{FF2B5EF4-FFF2-40B4-BE49-F238E27FC236}">
                <a16:creationId xmlns:a16="http://schemas.microsoft.com/office/drawing/2014/main" id="{4E709B75-16EA-4581-AED9-567DEF45A6B2}"/>
              </a:ext>
            </a:extLst>
          </p:cNvPr>
          <p:cNvPicPr>
            <a:picLocks noGrp="1" noChangeAspect="1"/>
          </p:cNvPicPr>
          <p:nvPr>
            <p:ph type="clipArt" sz="quarter" idx="20"/>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30873" y="3118670"/>
            <a:ext cx="730250" cy="730250"/>
          </a:xfrm>
        </p:spPr>
      </p:pic>
      <p:pic>
        <p:nvPicPr>
          <p:cNvPr id="28" name="Online Image Placeholder 27" descr="Envelope">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p:pic>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p:txBody>
          <a:bodyPr/>
          <a:lstStyle/>
          <a:p>
            <a:r>
              <a:rPr lang="en-US"/>
              <a:t>Will Gilmour</a:t>
            </a:r>
          </a:p>
        </p:txBody>
      </p:sp>
      <p:sp>
        <p:nvSpPr>
          <p:cNvPr id="9" name="Text Placeholder 8">
            <a:extLst>
              <a:ext uri="{FF2B5EF4-FFF2-40B4-BE49-F238E27FC236}">
                <a16:creationId xmlns:a16="http://schemas.microsoft.com/office/drawing/2014/main" id="{9E2524A0-105C-4170-BB48-CD0756FB3DFE}"/>
              </a:ext>
            </a:extLst>
          </p:cNvPr>
          <p:cNvSpPr>
            <a:spLocks noGrp="1"/>
          </p:cNvSpPr>
          <p:nvPr>
            <p:ph type="body" sz="quarter" idx="17"/>
          </p:nvPr>
        </p:nvSpPr>
        <p:spPr/>
        <p:txBody>
          <a:bodyPr/>
          <a:lstStyle/>
          <a:p>
            <a:r>
              <a:rPr lang="en-US"/>
              <a:t>07977477095</a:t>
            </a:r>
          </a:p>
        </p:txBody>
      </p:sp>
      <p:sp>
        <p:nvSpPr>
          <p:cNvPr id="10" name="Text Placeholder 9">
            <a:extLst>
              <a:ext uri="{FF2B5EF4-FFF2-40B4-BE49-F238E27FC236}">
                <a16:creationId xmlns:a16="http://schemas.microsoft.com/office/drawing/2014/main" id="{6E57A531-5B0F-485D-A015-BC78AD089BA6}"/>
              </a:ext>
            </a:extLst>
          </p:cNvPr>
          <p:cNvSpPr>
            <a:spLocks noGrp="1"/>
          </p:cNvSpPr>
          <p:nvPr>
            <p:ph type="body" sz="quarter" idx="18"/>
          </p:nvPr>
        </p:nvSpPr>
        <p:spPr>
          <a:xfrm>
            <a:off x="8384562" y="3830505"/>
            <a:ext cx="3373820" cy="830649"/>
          </a:xfrm>
        </p:spPr>
        <p:txBody>
          <a:bodyPr>
            <a:normAutofit lnSpcReduction="10000"/>
          </a:bodyPr>
          <a:lstStyle/>
          <a:p>
            <a:r>
              <a:rPr lang="en-US"/>
              <a:t>William-Gilmour@outlook.com</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12"/>
          </p:nvPr>
        </p:nvSpPr>
        <p:spPr/>
        <p:txBody>
          <a:bodyPr/>
          <a:lstStyle/>
          <a:p>
            <a:r>
              <a:rPr lang="en-US"/>
              <a:t>WWW.MEDICALTOOLKIT.CO.UK</a:t>
            </a:r>
          </a:p>
        </p:txBody>
      </p:sp>
    </p:spTree>
    <p:extLst>
      <p:ext uri="{BB962C8B-B14F-4D97-AF65-F5344CB8AC3E}">
        <p14:creationId xmlns:p14="http://schemas.microsoft.com/office/powerpoint/2010/main" val="92772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2E76-2CAD-29B5-0EB4-246962EAFE7F}"/>
              </a:ext>
            </a:extLst>
          </p:cNvPr>
          <p:cNvSpPr>
            <a:spLocks noGrp="1"/>
          </p:cNvSpPr>
          <p:nvPr>
            <p:ph type="title"/>
          </p:nvPr>
        </p:nvSpPr>
        <p:spPr/>
        <p:txBody>
          <a:bodyPr/>
          <a:lstStyle/>
          <a:p>
            <a:r>
              <a:rPr lang="en-GB"/>
              <a:t>Specific patients</a:t>
            </a:r>
          </a:p>
        </p:txBody>
      </p:sp>
      <p:sp>
        <p:nvSpPr>
          <p:cNvPr id="3" name="Slide Number Placeholder 2">
            <a:extLst>
              <a:ext uri="{FF2B5EF4-FFF2-40B4-BE49-F238E27FC236}">
                <a16:creationId xmlns:a16="http://schemas.microsoft.com/office/drawing/2014/main" id="{3DD18E87-E66B-4B4D-0990-52133F5A3B83}"/>
              </a:ext>
            </a:extLst>
          </p:cNvPr>
          <p:cNvSpPr>
            <a:spLocks noGrp="1"/>
          </p:cNvSpPr>
          <p:nvPr>
            <p:ph type="sldNum" sz="quarter" idx="11"/>
          </p:nvPr>
        </p:nvSpPr>
        <p:spPr/>
        <p:txBody>
          <a:bodyPr/>
          <a:lstStyle/>
          <a:p>
            <a:fld id="{8C2E478F-E849-4A8C-AF1F-CBCC78A7CBFA}" type="slidenum">
              <a:rPr lang="en-US" smtClean="0"/>
              <a:t>16</a:t>
            </a:fld>
            <a:endParaRPr lang="en-US"/>
          </a:p>
        </p:txBody>
      </p:sp>
      <p:pic>
        <p:nvPicPr>
          <p:cNvPr id="4" name="Picture 9" descr="Chart, line chart&#10;&#10;Description automatically generated">
            <a:extLst>
              <a:ext uri="{FF2B5EF4-FFF2-40B4-BE49-F238E27FC236}">
                <a16:creationId xmlns:a16="http://schemas.microsoft.com/office/drawing/2014/main" id="{59CEFF4B-EC9E-F005-C9E7-7DFD3BB6E1D3}"/>
              </a:ext>
            </a:extLst>
          </p:cNvPr>
          <p:cNvPicPr>
            <a:picLocks noChangeAspect="1"/>
          </p:cNvPicPr>
          <p:nvPr/>
        </p:nvPicPr>
        <p:blipFill rotWithShape="1">
          <a:blip r:embed="rId2"/>
          <a:srcRect l="8530" t="2979" r="-131" b="-213"/>
          <a:stretch/>
        </p:blipFill>
        <p:spPr>
          <a:xfrm>
            <a:off x="2529876" y="1939902"/>
            <a:ext cx="6964298" cy="4556841"/>
          </a:xfrm>
          <a:prstGeom prst="rect">
            <a:avLst/>
          </a:prstGeom>
        </p:spPr>
      </p:pic>
    </p:spTree>
    <p:extLst>
      <p:ext uri="{BB962C8B-B14F-4D97-AF65-F5344CB8AC3E}">
        <p14:creationId xmlns:p14="http://schemas.microsoft.com/office/powerpoint/2010/main" val="1527637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3E01-A74C-7085-8102-4F4F67E3AA18}"/>
              </a:ext>
            </a:extLst>
          </p:cNvPr>
          <p:cNvSpPr>
            <a:spLocks noGrp="1"/>
          </p:cNvSpPr>
          <p:nvPr>
            <p:ph type="title"/>
          </p:nvPr>
        </p:nvSpPr>
        <p:spPr/>
        <p:txBody>
          <a:bodyPr/>
          <a:lstStyle/>
          <a:p>
            <a:r>
              <a:rPr lang="en-GB"/>
              <a:t>Basics of convolution</a:t>
            </a:r>
          </a:p>
        </p:txBody>
      </p:sp>
      <p:sp>
        <p:nvSpPr>
          <p:cNvPr id="3" name="Slide Number Placeholder 2">
            <a:extLst>
              <a:ext uri="{FF2B5EF4-FFF2-40B4-BE49-F238E27FC236}">
                <a16:creationId xmlns:a16="http://schemas.microsoft.com/office/drawing/2014/main" id="{CD501C1E-61F7-1E2E-C513-C5C328DFD534}"/>
              </a:ext>
            </a:extLst>
          </p:cNvPr>
          <p:cNvSpPr>
            <a:spLocks noGrp="1"/>
          </p:cNvSpPr>
          <p:nvPr>
            <p:ph type="sldNum" sz="quarter" idx="11"/>
          </p:nvPr>
        </p:nvSpPr>
        <p:spPr/>
        <p:txBody>
          <a:bodyPr/>
          <a:lstStyle/>
          <a:p>
            <a:fld id="{8C2E478F-E849-4A8C-AF1F-CBCC78A7CBFA}" type="slidenum">
              <a:rPr lang="en-US" smtClean="0"/>
              <a:t>17</a:t>
            </a:fld>
            <a:endParaRPr lang="en-US"/>
          </a:p>
        </p:txBody>
      </p:sp>
      <p:pic>
        <p:nvPicPr>
          <p:cNvPr id="1026" name="Picture 2">
            <a:extLst>
              <a:ext uri="{FF2B5EF4-FFF2-40B4-BE49-F238E27FC236}">
                <a16:creationId xmlns:a16="http://schemas.microsoft.com/office/drawing/2014/main" id="{7BACCF81-BAA8-D47A-9942-A7D71F48D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2240757"/>
            <a:ext cx="5391150" cy="3724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nist | TensorFlow Datasets">
            <a:extLst>
              <a:ext uri="{FF2B5EF4-FFF2-40B4-BE49-F238E27FC236}">
                <a16:creationId xmlns:a16="http://schemas.microsoft.com/office/drawing/2014/main" id="{4945F3F0-A885-2892-DF5E-DE031882F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219" y="1872200"/>
            <a:ext cx="4461387" cy="446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60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A247-2F35-4FB8-903D-FB32D7B852D9}"/>
              </a:ext>
            </a:extLst>
          </p:cNvPr>
          <p:cNvSpPr>
            <a:spLocks noGrp="1"/>
          </p:cNvSpPr>
          <p:nvPr>
            <p:ph type="title"/>
          </p:nvPr>
        </p:nvSpPr>
        <p:spPr/>
        <p:txBody>
          <a:bodyPr/>
          <a:lstStyle/>
          <a:p>
            <a:r>
              <a:rPr lang="en-US"/>
              <a:t>Feedforward network (</a:t>
            </a:r>
            <a:r>
              <a:rPr lang="en-US" err="1"/>
              <a:t>ffn</a:t>
            </a:r>
            <a:r>
              <a:rPr lang="en-US"/>
              <a:t>)</a:t>
            </a:r>
          </a:p>
        </p:txBody>
      </p:sp>
      <p:sp>
        <p:nvSpPr>
          <p:cNvPr id="3" name="Slide Number Placeholder 2">
            <a:extLst>
              <a:ext uri="{FF2B5EF4-FFF2-40B4-BE49-F238E27FC236}">
                <a16:creationId xmlns:a16="http://schemas.microsoft.com/office/drawing/2014/main" id="{FBDE7135-9153-4AEB-AC1F-4B951B7A76F2}"/>
              </a:ext>
            </a:extLst>
          </p:cNvPr>
          <p:cNvSpPr>
            <a:spLocks noGrp="1"/>
          </p:cNvSpPr>
          <p:nvPr>
            <p:ph type="sldNum" sz="quarter" idx="11"/>
          </p:nvPr>
        </p:nvSpPr>
        <p:spPr/>
        <p:txBody>
          <a:bodyPr/>
          <a:lstStyle/>
          <a:p>
            <a:fld id="{8C2E478F-E849-4A8C-AF1F-CBCC78A7CBFA}" type="slidenum">
              <a:rPr lang="en-US" smtClean="0"/>
              <a:t>18</a:t>
            </a:fld>
            <a:endParaRPr lang="en-US"/>
          </a:p>
        </p:txBody>
      </p:sp>
      <p:pic>
        <p:nvPicPr>
          <p:cNvPr id="4" name="Graphic 5">
            <a:extLst>
              <a:ext uri="{FF2B5EF4-FFF2-40B4-BE49-F238E27FC236}">
                <a16:creationId xmlns:a16="http://schemas.microsoft.com/office/drawing/2014/main" id="{4AA788CD-F07D-BD83-CEE2-EEBF24B9FC7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906" t="9908" r="25334" b="14162"/>
          <a:stretch/>
        </p:blipFill>
        <p:spPr>
          <a:xfrm>
            <a:off x="4692143" y="2081713"/>
            <a:ext cx="2951458" cy="3896581"/>
          </a:xfrm>
          <a:prstGeom prst="rect">
            <a:avLst/>
          </a:prstGeom>
        </p:spPr>
      </p:pic>
      <p:sp>
        <p:nvSpPr>
          <p:cNvPr id="5" name="TextBox 4">
            <a:extLst>
              <a:ext uri="{FF2B5EF4-FFF2-40B4-BE49-F238E27FC236}">
                <a16:creationId xmlns:a16="http://schemas.microsoft.com/office/drawing/2014/main" id="{184DFA3C-1CA0-6951-E989-380ADDC3E04A}"/>
              </a:ext>
            </a:extLst>
          </p:cNvPr>
          <p:cNvSpPr txBox="1"/>
          <p:nvPr/>
        </p:nvSpPr>
        <p:spPr>
          <a:xfrm>
            <a:off x="8463693" y="3706838"/>
            <a:ext cx="29514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Likelihood of having stroke in next 5 years</a:t>
            </a:r>
            <a:endParaRPr lang="en-US"/>
          </a:p>
        </p:txBody>
      </p:sp>
      <p:cxnSp>
        <p:nvCxnSpPr>
          <p:cNvPr id="12" name="Straight Arrow Connector 11">
            <a:extLst>
              <a:ext uri="{FF2B5EF4-FFF2-40B4-BE49-F238E27FC236}">
                <a16:creationId xmlns:a16="http://schemas.microsoft.com/office/drawing/2014/main" id="{A0284BE1-25D8-5C4C-B652-693D1CF12875}"/>
              </a:ext>
            </a:extLst>
          </p:cNvPr>
          <p:cNvCxnSpPr>
            <a:cxnSpLocks/>
          </p:cNvCxnSpPr>
          <p:nvPr/>
        </p:nvCxnSpPr>
        <p:spPr>
          <a:xfrm>
            <a:off x="7643601" y="3942540"/>
            <a:ext cx="82009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a:extLst>
              <a:ext uri="{FF2B5EF4-FFF2-40B4-BE49-F238E27FC236}">
                <a16:creationId xmlns:a16="http://schemas.microsoft.com/office/drawing/2014/main" id="{D9C681E2-A7A8-F765-FFC1-F51883CC264F}"/>
              </a:ext>
            </a:extLst>
          </p:cNvPr>
          <p:cNvCxnSpPr>
            <a:cxnSpLocks/>
          </p:cNvCxnSpPr>
          <p:nvPr/>
        </p:nvCxnSpPr>
        <p:spPr>
          <a:xfrm>
            <a:off x="3872051" y="2480825"/>
            <a:ext cx="82009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a:extLst>
              <a:ext uri="{FF2B5EF4-FFF2-40B4-BE49-F238E27FC236}">
                <a16:creationId xmlns:a16="http://schemas.microsoft.com/office/drawing/2014/main" id="{891D346E-D007-596D-EDB9-9E340C0F0E3E}"/>
              </a:ext>
            </a:extLst>
          </p:cNvPr>
          <p:cNvCxnSpPr>
            <a:cxnSpLocks/>
          </p:cNvCxnSpPr>
          <p:nvPr/>
        </p:nvCxnSpPr>
        <p:spPr>
          <a:xfrm>
            <a:off x="3872051" y="3085124"/>
            <a:ext cx="82009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7" name="Straight Arrow Connector 16">
            <a:extLst>
              <a:ext uri="{FF2B5EF4-FFF2-40B4-BE49-F238E27FC236}">
                <a16:creationId xmlns:a16="http://schemas.microsoft.com/office/drawing/2014/main" id="{15977AC1-4DCE-5123-AB9F-85F10C7329A5}"/>
              </a:ext>
            </a:extLst>
          </p:cNvPr>
          <p:cNvCxnSpPr>
            <a:cxnSpLocks/>
          </p:cNvCxnSpPr>
          <p:nvPr/>
        </p:nvCxnSpPr>
        <p:spPr>
          <a:xfrm>
            <a:off x="3872051" y="5424132"/>
            <a:ext cx="82009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8" name="TextBox 17">
            <a:extLst>
              <a:ext uri="{FF2B5EF4-FFF2-40B4-BE49-F238E27FC236}">
                <a16:creationId xmlns:a16="http://schemas.microsoft.com/office/drawing/2014/main" id="{DB36CCDA-9966-AEA5-C983-1E32ECBC339B}"/>
              </a:ext>
            </a:extLst>
          </p:cNvPr>
          <p:cNvSpPr txBox="1"/>
          <p:nvPr/>
        </p:nvSpPr>
        <p:spPr>
          <a:xfrm>
            <a:off x="1572600" y="2850157"/>
            <a:ext cx="29514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Smoking history</a:t>
            </a:r>
            <a:endParaRPr lang="en-US"/>
          </a:p>
        </p:txBody>
      </p:sp>
      <p:sp>
        <p:nvSpPr>
          <p:cNvPr id="19" name="TextBox 18">
            <a:extLst>
              <a:ext uri="{FF2B5EF4-FFF2-40B4-BE49-F238E27FC236}">
                <a16:creationId xmlns:a16="http://schemas.microsoft.com/office/drawing/2014/main" id="{4CF09706-D36D-878E-0B76-65234784A40D}"/>
              </a:ext>
            </a:extLst>
          </p:cNvPr>
          <p:cNvSpPr txBox="1"/>
          <p:nvPr/>
        </p:nvSpPr>
        <p:spPr>
          <a:xfrm>
            <a:off x="2217981" y="2404175"/>
            <a:ext cx="29514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Age</a:t>
            </a:r>
            <a:endParaRPr lang="en-US"/>
          </a:p>
        </p:txBody>
      </p:sp>
      <p:sp>
        <p:nvSpPr>
          <p:cNvPr id="20" name="TextBox 19">
            <a:extLst>
              <a:ext uri="{FF2B5EF4-FFF2-40B4-BE49-F238E27FC236}">
                <a16:creationId xmlns:a16="http://schemas.microsoft.com/office/drawing/2014/main" id="{24D0773E-81CE-9AFB-70DA-2812F4C0DEDF}"/>
              </a:ext>
            </a:extLst>
          </p:cNvPr>
          <p:cNvSpPr txBox="1"/>
          <p:nvPr/>
        </p:nvSpPr>
        <p:spPr>
          <a:xfrm>
            <a:off x="1454655" y="5239466"/>
            <a:ext cx="29514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Golf Handicap</a:t>
            </a:r>
            <a:endParaRPr lang="en-US"/>
          </a:p>
        </p:txBody>
      </p:sp>
    </p:spTree>
    <p:extLst>
      <p:ext uri="{BB962C8B-B14F-4D97-AF65-F5344CB8AC3E}">
        <p14:creationId xmlns:p14="http://schemas.microsoft.com/office/powerpoint/2010/main" val="341897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A247-2F35-4FB8-903D-FB32D7B852D9}"/>
              </a:ext>
            </a:extLst>
          </p:cNvPr>
          <p:cNvSpPr>
            <a:spLocks noGrp="1"/>
          </p:cNvSpPr>
          <p:nvPr>
            <p:ph type="title"/>
          </p:nvPr>
        </p:nvSpPr>
        <p:spPr/>
        <p:txBody>
          <a:bodyPr/>
          <a:lstStyle/>
          <a:p>
            <a:r>
              <a:rPr lang="en-US"/>
              <a:t>Recurrent Neural network</a:t>
            </a:r>
          </a:p>
        </p:txBody>
      </p:sp>
      <p:sp>
        <p:nvSpPr>
          <p:cNvPr id="3" name="Slide Number Placeholder 2">
            <a:extLst>
              <a:ext uri="{FF2B5EF4-FFF2-40B4-BE49-F238E27FC236}">
                <a16:creationId xmlns:a16="http://schemas.microsoft.com/office/drawing/2014/main" id="{FBDE7135-9153-4AEB-AC1F-4B951B7A76F2}"/>
              </a:ext>
            </a:extLst>
          </p:cNvPr>
          <p:cNvSpPr>
            <a:spLocks noGrp="1"/>
          </p:cNvSpPr>
          <p:nvPr>
            <p:ph type="sldNum" sz="quarter" idx="11"/>
          </p:nvPr>
        </p:nvSpPr>
        <p:spPr/>
        <p:txBody>
          <a:bodyPr/>
          <a:lstStyle/>
          <a:p>
            <a:fld id="{8C2E478F-E849-4A8C-AF1F-CBCC78A7CBFA}" type="slidenum">
              <a:rPr lang="en-US" smtClean="0"/>
              <a:t>19</a:t>
            </a:fld>
            <a:endParaRPr lang="en-US"/>
          </a:p>
        </p:txBody>
      </p:sp>
      <p:pic>
        <p:nvPicPr>
          <p:cNvPr id="4" name="Graphic 5">
            <a:extLst>
              <a:ext uri="{FF2B5EF4-FFF2-40B4-BE49-F238E27FC236}">
                <a16:creationId xmlns:a16="http://schemas.microsoft.com/office/drawing/2014/main" id="{4AA788CD-F07D-BD83-CEE2-EEBF24B9FC7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906" t="9908" r="25334" b="14162"/>
          <a:stretch/>
        </p:blipFill>
        <p:spPr>
          <a:xfrm>
            <a:off x="3889061" y="2498471"/>
            <a:ext cx="2951458" cy="3896581"/>
          </a:xfrm>
          <a:prstGeom prst="rect">
            <a:avLst/>
          </a:prstGeom>
        </p:spPr>
      </p:pic>
      <p:sp>
        <p:nvSpPr>
          <p:cNvPr id="11" name="Freeform: Shape 10">
            <a:extLst>
              <a:ext uri="{FF2B5EF4-FFF2-40B4-BE49-F238E27FC236}">
                <a16:creationId xmlns:a16="http://schemas.microsoft.com/office/drawing/2014/main" id="{3F5C3C79-E623-98C7-9B94-9870C59F6711}"/>
              </a:ext>
            </a:extLst>
          </p:cNvPr>
          <p:cNvSpPr/>
          <p:nvPr/>
        </p:nvSpPr>
        <p:spPr>
          <a:xfrm>
            <a:off x="3299791" y="2035530"/>
            <a:ext cx="3617844" cy="1868556"/>
          </a:xfrm>
          <a:custGeom>
            <a:avLst/>
            <a:gdLst>
              <a:gd name="connsiteX0" fmla="*/ 2544418 w 3617844"/>
              <a:gd name="connsiteY0" fmla="*/ 1868556 h 1868556"/>
              <a:gd name="connsiteX1" fmla="*/ 2759103 w 3617844"/>
              <a:gd name="connsiteY1" fmla="*/ 1860605 h 1868556"/>
              <a:gd name="connsiteX2" fmla="*/ 2806811 w 3617844"/>
              <a:gd name="connsiteY2" fmla="*/ 1852653 h 1868556"/>
              <a:gd name="connsiteX3" fmla="*/ 2918129 w 3617844"/>
              <a:gd name="connsiteY3" fmla="*/ 1836751 h 1868556"/>
              <a:gd name="connsiteX4" fmla="*/ 2965837 w 3617844"/>
              <a:gd name="connsiteY4" fmla="*/ 1820848 h 1868556"/>
              <a:gd name="connsiteX5" fmla="*/ 3069204 w 3617844"/>
              <a:gd name="connsiteY5" fmla="*/ 1796994 h 1868556"/>
              <a:gd name="connsiteX6" fmla="*/ 3164619 w 3617844"/>
              <a:gd name="connsiteY6" fmla="*/ 1749286 h 1868556"/>
              <a:gd name="connsiteX7" fmla="*/ 3252084 w 3617844"/>
              <a:gd name="connsiteY7" fmla="*/ 1717481 h 1868556"/>
              <a:gd name="connsiteX8" fmla="*/ 3299792 w 3617844"/>
              <a:gd name="connsiteY8" fmla="*/ 1685676 h 1868556"/>
              <a:gd name="connsiteX9" fmla="*/ 3395207 w 3617844"/>
              <a:gd name="connsiteY9" fmla="*/ 1630017 h 1868556"/>
              <a:gd name="connsiteX10" fmla="*/ 3411110 w 3617844"/>
              <a:gd name="connsiteY10" fmla="*/ 1606163 h 1868556"/>
              <a:gd name="connsiteX11" fmla="*/ 3434964 w 3617844"/>
              <a:gd name="connsiteY11" fmla="*/ 1582309 h 1868556"/>
              <a:gd name="connsiteX12" fmla="*/ 3450866 w 3617844"/>
              <a:gd name="connsiteY12" fmla="*/ 1542553 h 1868556"/>
              <a:gd name="connsiteX13" fmla="*/ 3514477 w 3617844"/>
              <a:gd name="connsiteY13" fmla="*/ 1415332 h 1868556"/>
              <a:gd name="connsiteX14" fmla="*/ 3546282 w 3617844"/>
              <a:gd name="connsiteY14" fmla="*/ 1351721 h 1868556"/>
              <a:gd name="connsiteX15" fmla="*/ 3593990 w 3617844"/>
              <a:gd name="connsiteY15" fmla="*/ 1240403 h 1868556"/>
              <a:gd name="connsiteX16" fmla="*/ 3609892 w 3617844"/>
              <a:gd name="connsiteY16" fmla="*/ 1129085 h 1868556"/>
              <a:gd name="connsiteX17" fmla="*/ 3617844 w 3617844"/>
              <a:gd name="connsiteY17" fmla="*/ 1081377 h 1868556"/>
              <a:gd name="connsiteX18" fmla="*/ 3609892 w 3617844"/>
              <a:gd name="connsiteY18" fmla="*/ 962107 h 1868556"/>
              <a:gd name="connsiteX19" fmla="*/ 3593990 w 3617844"/>
              <a:gd name="connsiteY19" fmla="*/ 922351 h 1868556"/>
              <a:gd name="connsiteX20" fmla="*/ 3578087 w 3617844"/>
              <a:gd name="connsiteY20" fmla="*/ 874643 h 1868556"/>
              <a:gd name="connsiteX21" fmla="*/ 3530379 w 3617844"/>
              <a:gd name="connsiteY21" fmla="*/ 795130 h 1868556"/>
              <a:gd name="connsiteX22" fmla="*/ 3506526 w 3617844"/>
              <a:gd name="connsiteY22" fmla="*/ 747422 h 1868556"/>
              <a:gd name="connsiteX23" fmla="*/ 3466769 w 3617844"/>
              <a:gd name="connsiteY23" fmla="*/ 683812 h 1868556"/>
              <a:gd name="connsiteX24" fmla="*/ 3442915 w 3617844"/>
              <a:gd name="connsiteY24" fmla="*/ 620201 h 1868556"/>
              <a:gd name="connsiteX25" fmla="*/ 3275938 w 3617844"/>
              <a:gd name="connsiteY25" fmla="*/ 469126 h 1868556"/>
              <a:gd name="connsiteX26" fmla="*/ 3212327 w 3617844"/>
              <a:gd name="connsiteY26" fmla="*/ 429370 h 1868556"/>
              <a:gd name="connsiteX27" fmla="*/ 3124863 w 3617844"/>
              <a:gd name="connsiteY27" fmla="*/ 326003 h 1868556"/>
              <a:gd name="connsiteX28" fmla="*/ 3029447 w 3617844"/>
              <a:gd name="connsiteY28" fmla="*/ 270344 h 1868556"/>
              <a:gd name="connsiteX29" fmla="*/ 2949934 w 3617844"/>
              <a:gd name="connsiteY29" fmla="*/ 214685 h 1868556"/>
              <a:gd name="connsiteX30" fmla="*/ 2902226 w 3617844"/>
              <a:gd name="connsiteY30" fmla="*/ 198782 h 1868556"/>
              <a:gd name="connsiteX31" fmla="*/ 2822713 w 3617844"/>
              <a:gd name="connsiteY31" fmla="*/ 174928 h 1868556"/>
              <a:gd name="connsiteX32" fmla="*/ 2727298 w 3617844"/>
              <a:gd name="connsiteY32" fmla="*/ 143123 h 1868556"/>
              <a:gd name="connsiteX33" fmla="*/ 2687541 w 3617844"/>
              <a:gd name="connsiteY33" fmla="*/ 135172 h 1868556"/>
              <a:gd name="connsiteX34" fmla="*/ 2663687 w 3617844"/>
              <a:gd name="connsiteY34" fmla="*/ 127220 h 1868556"/>
              <a:gd name="connsiteX35" fmla="*/ 2560320 w 3617844"/>
              <a:gd name="connsiteY35" fmla="*/ 103366 h 1868556"/>
              <a:gd name="connsiteX36" fmla="*/ 2472856 w 3617844"/>
              <a:gd name="connsiteY36" fmla="*/ 87464 h 1868556"/>
              <a:gd name="connsiteX37" fmla="*/ 2417197 w 3617844"/>
              <a:gd name="connsiteY37" fmla="*/ 71561 h 1868556"/>
              <a:gd name="connsiteX38" fmla="*/ 2242268 w 3617844"/>
              <a:gd name="connsiteY38" fmla="*/ 63610 h 1868556"/>
              <a:gd name="connsiteX39" fmla="*/ 2019632 w 3617844"/>
              <a:gd name="connsiteY39" fmla="*/ 47707 h 1868556"/>
              <a:gd name="connsiteX40" fmla="*/ 1924216 w 3617844"/>
              <a:gd name="connsiteY40" fmla="*/ 39756 h 1868556"/>
              <a:gd name="connsiteX41" fmla="*/ 1741336 w 3617844"/>
              <a:gd name="connsiteY41" fmla="*/ 31805 h 1868556"/>
              <a:gd name="connsiteX42" fmla="*/ 1590261 w 3617844"/>
              <a:gd name="connsiteY42" fmla="*/ 23853 h 1868556"/>
              <a:gd name="connsiteX43" fmla="*/ 1534602 w 3617844"/>
              <a:gd name="connsiteY43" fmla="*/ 15902 h 1868556"/>
              <a:gd name="connsiteX44" fmla="*/ 1359673 w 3617844"/>
              <a:gd name="connsiteY44" fmla="*/ 0 h 1868556"/>
              <a:gd name="connsiteX45" fmla="*/ 930303 w 3617844"/>
              <a:gd name="connsiteY45" fmla="*/ 7951 h 1868556"/>
              <a:gd name="connsiteX46" fmla="*/ 540689 w 3617844"/>
              <a:gd name="connsiteY46" fmla="*/ 23853 h 1868556"/>
              <a:gd name="connsiteX47" fmla="*/ 445273 w 3617844"/>
              <a:gd name="connsiteY47" fmla="*/ 39756 h 1868556"/>
              <a:gd name="connsiteX48" fmla="*/ 326004 w 3617844"/>
              <a:gd name="connsiteY48" fmla="*/ 143123 h 1868556"/>
              <a:gd name="connsiteX49" fmla="*/ 135172 w 3617844"/>
              <a:gd name="connsiteY49" fmla="*/ 326003 h 1868556"/>
              <a:gd name="connsiteX50" fmla="*/ 31806 w 3617844"/>
              <a:gd name="connsiteY50" fmla="*/ 469126 h 1868556"/>
              <a:gd name="connsiteX51" fmla="*/ 0 w 3617844"/>
              <a:gd name="connsiteY51" fmla="*/ 596347 h 1868556"/>
              <a:gd name="connsiteX52" fmla="*/ 23854 w 3617844"/>
              <a:gd name="connsiteY52" fmla="*/ 747422 h 1868556"/>
              <a:gd name="connsiteX53" fmla="*/ 87465 w 3617844"/>
              <a:gd name="connsiteY53" fmla="*/ 834886 h 1868556"/>
              <a:gd name="connsiteX54" fmla="*/ 127221 w 3617844"/>
              <a:gd name="connsiteY54" fmla="*/ 906448 h 1868556"/>
              <a:gd name="connsiteX55" fmla="*/ 270345 w 3617844"/>
              <a:gd name="connsiteY55" fmla="*/ 1065474 h 1868556"/>
              <a:gd name="connsiteX56" fmla="*/ 302150 w 3617844"/>
              <a:gd name="connsiteY56" fmla="*/ 1105231 h 1868556"/>
              <a:gd name="connsiteX57" fmla="*/ 421419 w 3617844"/>
              <a:gd name="connsiteY57" fmla="*/ 1160890 h 1868556"/>
              <a:gd name="connsiteX58" fmla="*/ 477079 w 3617844"/>
              <a:gd name="connsiteY58" fmla="*/ 1200646 h 1868556"/>
              <a:gd name="connsiteX59" fmla="*/ 532738 w 3617844"/>
              <a:gd name="connsiteY59" fmla="*/ 1232452 h 186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17844" h="1868556">
                <a:moveTo>
                  <a:pt x="2544418" y="1868556"/>
                </a:moveTo>
                <a:cubicBezTo>
                  <a:pt x="2615980" y="1865906"/>
                  <a:pt x="2687623" y="1864937"/>
                  <a:pt x="2759103" y="1860605"/>
                </a:cubicBezTo>
                <a:cubicBezTo>
                  <a:pt x="2775196" y="1859630"/>
                  <a:pt x="2790851" y="1854933"/>
                  <a:pt x="2806811" y="1852653"/>
                </a:cubicBezTo>
                <a:cubicBezTo>
                  <a:pt x="2946177" y="1832743"/>
                  <a:pt x="2804256" y="1855729"/>
                  <a:pt x="2918129" y="1836751"/>
                </a:cubicBezTo>
                <a:cubicBezTo>
                  <a:pt x="2934032" y="1831450"/>
                  <a:pt x="2949575" y="1824914"/>
                  <a:pt x="2965837" y="1820848"/>
                </a:cubicBezTo>
                <a:cubicBezTo>
                  <a:pt x="3018054" y="1807794"/>
                  <a:pt x="3015427" y="1819637"/>
                  <a:pt x="3069204" y="1796994"/>
                </a:cubicBezTo>
                <a:cubicBezTo>
                  <a:pt x="3101976" y="1783195"/>
                  <a:pt x="3130428" y="1759054"/>
                  <a:pt x="3164619" y="1749286"/>
                </a:cubicBezTo>
                <a:cubicBezTo>
                  <a:pt x="3206268" y="1737387"/>
                  <a:pt x="3218629" y="1737554"/>
                  <a:pt x="3252084" y="1717481"/>
                </a:cubicBezTo>
                <a:cubicBezTo>
                  <a:pt x="3268473" y="1707648"/>
                  <a:pt x="3283013" y="1694828"/>
                  <a:pt x="3299792" y="1685676"/>
                </a:cubicBezTo>
                <a:cubicBezTo>
                  <a:pt x="3413206" y="1623813"/>
                  <a:pt x="3244087" y="1737959"/>
                  <a:pt x="3395207" y="1630017"/>
                </a:cubicBezTo>
                <a:cubicBezTo>
                  <a:pt x="3400508" y="1622066"/>
                  <a:pt x="3404992" y="1613504"/>
                  <a:pt x="3411110" y="1606163"/>
                </a:cubicBezTo>
                <a:cubicBezTo>
                  <a:pt x="3418309" y="1597524"/>
                  <a:pt x="3429004" y="1591845"/>
                  <a:pt x="3434964" y="1582309"/>
                </a:cubicBezTo>
                <a:cubicBezTo>
                  <a:pt x="3442529" y="1570206"/>
                  <a:pt x="3444730" y="1555439"/>
                  <a:pt x="3450866" y="1542553"/>
                </a:cubicBezTo>
                <a:cubicBezTo>
                  <a:pt x="3471250" y="1499746"/>
                  <a:pt x="3493273" y="1457739"/>
                  <a:pt x="3514477" y="1415332"/>
                </a:cubicBezTo>
                <a:cubicBezTo>
                  <a:pt x="3525079" y="1394128"/>
                  <a:pt x="3537958" y="1373918"/>
                  <a:pt x="3546282" y="1351721"/>
                </a:cubicBezTo>
                <a:cubicBezTo>
                  <a:pt x="3576379" y="1271463"/>
                  <a:pt x="3560009" y="1308365"/>
                  <a:pt x="3593990" y="1240403"/>
                </a:cubicBezTo>
                <a:cubicBezTo>
                  <a:pt x="3612968" y="1126530"/>
                  <a:pt x="3589982" y="1268451"/>
                  <a:pt x="3609892" y="1129085"/>
                </a:cubicBezTo>
                <a:cubicBezTo>
                  <a:pt x="3612172" y="1113125"/>
                  <a:pt x="3615193" y="1097280"/>
                  <a:pt x="3617844" y="1081377"/>
                </a:cubicBezTo>
                <a:cubicBezTo>
                  <a:pt x="3615193" y="1041620"/>
                  <a:pt x="3615803" y="1001511"/>
                  <a:pt x="3609892" y="962107"/>
                </a:cubicBezTo>
                <a:cubicBezTo>
                  <a:pt x="3607775" y="947992"/>
                  <a:pt x="3598868" y="935764"/>
                  <a:pt x="3593990" y="922351"/>
                </a:cubicBezTo>
                <a:cubicBezTo>
                  <a:pt x="3588261" y="906597"/>
                  <a:pt x="3585584" y="889636"/>
                  <a:pt x="3578087" y="874643"/>
                </a:cubicBezTo>
                <a:cubicBezTo>
                  <a:pt x="3564264" y="846997"/>
                  <a:pt x="3544202" y="822776"/>
                  <a:pt x="3530379" y="795130"/>
                </a:cubicBezTo>
                <a:cubicBezTo>
                  <a:pt x="3522428" y="779227"/>
                  <a:pt x="3515347" y="762859"/>
                  <a:pt x="3506526" y="747422"/>
                </a:cubicBezTo>
                <a:cubicBezTo>
                  <a:pt x="3494121" y="725712"/>
                  <a:pt x="3477951" y="706176"/>
                  <a:pt x="3466769" y="683812"/>
                </a:cubicBezTo>
                <a:cubicBezTo>
                  <a:pt x="3456642" y="663557"/>
                  <a:pt x="3455476" y="639043"/>
                  <a:pt x="3442915" y="620201"/>
                </a:cubicBezTo>
                <a:cubicBezTo>
                  <a:pt x="3366736" y="505932"/>
                  <a:pt x="3372754" y="531363"/>
                  <a:pt x="3275938" y="469126"/>
                </a:cubicBezTo>
                <a:cubicBezTo>
                  <a:pt x="3203687" y="422680"/>
                  <a:pt x="3283678" y="465047"/>
                  <a:pt x="3212327" y="429370"/>
                </a:cubicBezTo>
                <a:cubicBezTo>
                  <a:pt x="3183172" y="394914"/>
                  <a:pt x="3165233" y="346189"/>
                  <a:pt x="3124863" y="326003"/>
                </a:cubicBezTo>
                <a:cubicBezTo>
                  <a:pt x="3079426" y="303284"/>
                  <a:pt x="3084688" y="307171"/>
                  <a:pt x="3029447" y="270344"/>
                </a:cubicBezTo>
                <a:cubicBezTo>
                  <a:pt x="2999524" y="250396"/>
                  <a:pt x="2983902" y="231669"/>
                  <a:pt x="2949934" y="214685"/>
                </a:cubicBezTo>
                <a:cubicBezTo>
                  <a:pt x="2934941" y="207188"/>
                  <a:pt x="2918226" y="203782"/>
                  <a:pt x="2902226" y="198782"/>
                </a:cubicBezTo>
                <a:cubicBezTo>
                  <a:pt x="2875814" y="190528"/>
                  <a:pt x="2849082" y="183318"/>
                  <a:pt x="2822713" y="174928"/>
                </a:cubicBezTo>
                <a:cubicBezTo>
                  <a:pt x="2790766" y="164763"/>
                  <a:pt x="2759461" y="152583"/>
                  <a:pt x="2727298" y="143123"/>
                </a:cubicBezTo>
                <a:cubicBezTo>
                  <a:pt x="2714332" y="139310"/>
                  <a:pt x="2700652" y="138450"/>
                  <a:pt x="2687541" y="135172"/>
                </a:cubicBezTo>
                <a:cubicBezTo>
                  <a:pt x="2679410" y="133139"/>
                  <a:pt x="2671746" y="129523"/>
                  <a:pt x="2663687" y="127220"/>
                </a:cubicBezTo>
                <a:cubicBezTo>
                  <a:pt x="2640849" y="120695"/>
                  <a:pt x="2569490" y="105200"/>
                  <a:pt x="2560320" y="103366"/>
                </a:cubicBezTo>
                <a:cubicBezTo>
                  <a:pt x="2531263" y="97555"/>
                  <a:pt x="2501783" y="93892"/>
                  <a:pt x="2472856" y="87464"/>
                </a:cubicBezTo>
                <a:cubicBezTo>
                  <a:pt x="2454020" y="83278"/>
                  <a:pt x="2436390" y="73546"/>
                  <a:pt x="2417197" y="71561"/>
                </a:cubicBezTo>
                <a:cubicBezTo>
                  <a:pt x="2359137" y="65555"/>
                  <a:pt x="2300578" y="66260"/>
                  <a:pt x="2242268" y="63610"/>
                </a:cubicBezTo>
                <a:cubicBezTo>
                  <a:pt x="2121587" y="46370"/>
                  <a:pt x="2234646" y="60738"/>
                  <a:pt x="2019632" y="47707"/>
                </a:cubicBezTo>
                <a:cubicBezTo>
                  <a:pt x="1987775" y="45776"/>
                  <a:pt x="1956080" y="41577"/>
                  <a:pt x="1924216" y="39756"/>
                </a:cubicBezTo>
                <a:cubicBezTo>
                  <a:pt x="1863298" y="36275"/>
                  <a:pt x="1802285" y="34707"/>
                  <a:pt x="1741336" y="31805"/>
                </a:cubicBezTo>
                <a:lnTo>
                  <a:pt x="1590261" y="23853"/>
                </a:lnTo>
                <a:cubicBezTo>
                  <a:pt x="1571708" y="21203"/>
                  <a:pt x="1553288" y="17339"/>
                  <a:pt x="1534602" y="15902"/>
                </a:cubicBezTo>
                <a:cubicBezTo>
                  <a:pt x="1360052" y="2476"/>
                  <a:pt x="1433878" y="24734"/>
                  <a:pt x="1359673" y="0"/>
                </a:cubicBezTo>
                <a:lnTo>
                  <a:pt x="930303" y="7951"/>
                </a:lnTo>
                <a:cubicBezTo>
                  <a:pt x="503586" y="16841"/>
                  <a:pt x="719038" y="72"/>
                  <a:pt x="540689" y="23853"/>
                </a:cubicBezTo>
                <a:cubicBezTo>
                  <a:pt x="460921" y="34489"/>
                  <a:pt x="500527" y="25943"/>
                  <a:pt x="445273" y="39756"/>
                </a:cubicBezTo>
                <a:cubicBezTo>
                  <a:pt x="368336" y="85919"/>
                  <a:pt x="428668" y="45348"/>
                  <a:pt x="326004" y="143123"/>
                </a:cubicBezTo>
                <a:cubicBezTo>
                  <a:pt x="202051" y="261173"/>
                  <a:pt x="266935" y="187652"/>
                  <a:pt x="135172" y="326003"/>
                </a:cubicBezTo>
                <a:cubicBezTo>
                  <a:pt x="92051" y="371280"/>
                  <a:pt x="57924" y="411085"/>
                  <a:pt x="31806" y="469126"/>
                </a:cubicBezTo>
                <a:cubicBezTo>
                  <a:pt x="11699" y="513808"/>
                  <a:pt x="7620" y="550635"/>
                  <a:pt x="0" y="596347"/>
                </a:cubicBezTo>
                <a:cubicBezTo>
                  <a:pt x="5140" y="663159"/>
                  <a:pt x="-988" y="692769"/>
                  <a:pt x="23854" y="747422"/>
                </a:cubicBezTo>
                <a:cubicBezTo>
                  <a:pt x="47957" y="800449"/>
                  <a:pt x="51746" y="781308"/>
                  <a:pt x="87465" y="834886"/>
                </a:cubicBezTo>
                <a:cubicBezTo>
                  <a:pt x="102602" y="857591"/>
                  <a:pt x="110264" y="885068"/>
                  <a:pt x="127221" y="906448"/>
                </a:cubicBezTo>
                <a:cubicBezTo>
                  <a:pt x="171536" y="962324"/>
                  <a:pt x="225795" y="1009785"/>
                  <a:pt x="270345" y="1065474"/>
                </a:cubicBezTo>
                <a:cubicBezTo>
                  <a:pt x="280947" y="1078726"/>
                  <a:pt x="289112" y="1094366"/>
                  <a:pt x="302150" y="1105231"/>
                </a:cubicBezTo>
                <a:cubicBezTo>
                  <a:pt x="351697" y="1146520"/>
                  <a:pt x="365198" y="1144826"/>
                  <a:pt x="421419" y="1160890"/>
                </a:cubicBezTo>
                <a:cubicBezTo>
                  <a:pt x="439972" y="1174142"/>
                  <a:pt x="457900" y="1188317"/>
                  <a:pt x="477079" y="1200646"/>
                </a:cubicBezTo>
                <a:cubicBezTo>
                  <a:pt x="495054" y="1212201"/>
                  <a:pt x="532738" y="1232452"/>
                  <a:pt x="532738" y="1232452"/>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E7BABD11-4B74-C3EB-B586-9A4D6CA7D271}"/>
              </a:ext>
            </a:extLst>
          </p:cNvPr>
          <p:cNvCxnSpPr>
            <a:cxnSpLocks/>
            <a:stCxn id="11" idx="55"/>
          </p:cNvCxnSpPr>
          <p:nvPr/>
        </p:nvCxnSpPr>
        <p:spPr>
          <a:xfrm>
            <a:off x="3570136" y="3101004"/>
            <a:ext cx="318925" cy="21468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9" name="Straight Arrow Connector 28">
            <a:extLst>
              <a:ext uri="{FF2B5EF4-FFF2-40B4-BE49-F238E27FC236}">
                <a16:creationId xmlns:a16="http://schemas.microsoft.com/office/drawing/2014/main" id="{F7C525D9-7C6C-C05A-CB48-28D8251FAA77}"/>
              </a:ext>
            </a:extLst>
          </p:cNvPr>
          <p:cNvCxnSpPr>
            <a:cxnSpLocks/>
          </p:cNvCxnSpPr>
          <p:nvPr/>
        </p:nvCxnSpPr>
        <p:spPr>
          <a:xfrm>
            <a:off x="3132579" y="2902244"/>
            <a:ext cx="82009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0" name="Straight Arrow Connector 29">
            <a:extLst>
              <a:ext uri="{FF2B5EF4-FFF2-40B4-BE49-F238E27FC236}">
                <a16:creationId xmlns:a16="http://schemas.microsoft.com/office/drawing/2014/main" id="{FE73C751-345F-CF33-8068-B3669A7FC8BC}"/>
              </a:ext>
            </a:extLst>
          </p:cNvPr>
          <p:cNvCxnSpPr>
            <a:cxnSpLocks/>
          </p:cNvCxnSpPr>
          <p:nvPr/>
        </p:nvCxnSpPr>
        <p:spPr>
          <a:xfrm>
            <a:off x="3132579" y="3506543"/>
            <a:ext cx="82009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1" name="Straight Arrow Connector 30">
            <a:extLst>
              <a:ext uri="{FF2B5EF4-FFF2-40B4-BE49-F238E27FC236}">
                <a16:creationId xmlns:a16="http://schemas.microsoft.com/office/drawing/2014/main" id="{DD8B8CCE-48A4-2F63-8B01-68C35143B0F3}"/>
              </a:ext>
            </a:extLst>
          </p:cNvPr>
          <p:cNvCxnSpPr>
            <a:cxnSpLocks/>
          </p:cNvCxnSpPr>
          <p:nvPr/>
        </p:nvCxnSpPr>
        <p:spPr>
          <a:xfrm>
            <a:off x="3132579" y="5845551"/>
            <a:ext cx="82009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2" name="TextBox 31">
            <a:extLst>
              <a:ext uri="{FF2B5EF4-FFF2-40B4-BE49-F238E27FC236}">
                <a16:creationId xmlns:a16="http://schemas.microsoft.com/office/drawing/2014/main" id="{1CFEBA51-D52A-CC3D-47C4-E632F96C9103}"/>
              </a:ext>
            </a:extLst>
          </p:cNvPr>
          <p:cNvSpPr txBox="1"/>
          <p:nvPr/>
        </p:nvSpPr>
        <p:spPr>
          <a:xfrm>
            <a:off x="833128" y="3271576"/>
            <a:ext cx="29514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Smoking history</a:t>
            </a:r>
            <a:endParaRPr lang="en-US"/>
          </a:p>
        </p:txBody>
      </p:sp>
      <p:sp>
        <p:nvSpPr>
          <p:cNvPr id="33" name="TextBox 32">
            <a:extLst>
              <a:ext uri="{FF2B5EF4-FFF2-40B4-BE49-F238E27FC236}">
                <a16:creationId xmlns:a16="http://schemas.microsoft.com/office/drawing/2014/main" id="{19080363-F43A-78B8-D57B-473AA5BC7262}"/>
              </a:ext>
            </a:extLst>
          </p:cNvPr>
          <p:cNvSpPr txBox="1"/>
          <p:nvPr/>
        </p:nvSpPr>
        <p:spPr>
          <a:xfrm>
            <a:off x="1478509" y="2825594"/>
            <a:ext cx="29514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Age</a:t>
            </a:r>
            <a:endParaRPr lang="en-US"/>
          </a:p>
        </p:txBody>
      </p:sp>
      <p:sp>
        <p:nvSpPr>
          <p:cNvPr id="34" name="TextBox 33">
            <a:extLst>
              <a:ext uri="{FF2B5EF4-FFF2-40B4-BE49-F238E27FC236}">
                <a16:creationId xmlns:a16="http://schemas.microsoft.com/office/drawing/2014/main" id="{2C6C0FBB-E223-1FFD-4A4B-51754B55C47D}"/>
              </a:ext>
            </a:extLst>
          </p:cNvPr>
          <p:cNvSpPr txBox="1"/>
          <p:nvPr/>
        </p:nvSpPr>
        <p:spPr>
          <a:xfrm>
            <a:off x="715183" y="5660885"/>
            <a:ext cx="29514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Golf Handicap</a:t>
            </a:r>
            <a:endParaRPr lang="en-US"/>
          </a:p>
        </p:txBody>
      </p:sp>
      <p:sp>
        <p:nvSpPr>
          <p:cNvPr id="35" name="TextBox 34">
            <a:extLst>
              <a:ext uri="{FF2B5EF4-FFF2-40B4-BE49-F238E27FC236}">
                <a16:creationId xmlns:a16="http://schemas.microsoft.com/office/drawing/2014/main" id="{06FF9822-F3A4-363C-68FA-16180524CE17}"/>
              </a:ext>
            </a:extLst>
          </p:cNvPr>
          <p:cNvSpPr txBox="1"/>
          <p:nvPr/>
        </p:nvSpPr>
        <p:spPr>
          <a:xfrm>
            <a:off x="7612904" y="4136209"/>
            <a:ext cx="29514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Likelihood of having stroke in next 5 years</a:t>
            </a:r>
            <a:endParaRPr lang="en-US"/>
          </a:p>
        </p:txBody>
      </p:sp>
      <p:cxnSp>
        <p:nvCxnSpPr>
          <p:cNvPr id="36" name="Straight Arrow Connector 35">
            <a:extLst>
              <a:ext uri="{FF2B5EF4-FFF2-40B4-BE49-F238E27FC236}">
                <a16:creationId xmlns:a16="http://schemas.microsoft.com/office/drawing/2014/main" id="{EFB745BC-C25D-11B0-271B-3F4A38E1109C}"/>
              </a:ext>
            </a:extLst>
          </p:cNvPr>
          <p:cNvCxnSpPr>
            <a:cxnSpLocks/>
          </p:cNvCxnSpPr>
          <p:nvPr/>
        </p:nvCxnSpPr>
        <p:spPr>
          <a:xfrm>
            <a:off x="6792812" y="4371911"/>
            <a:ext cx="82009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352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87B3-0A27-4EE9-979E-B69581E476F0}"/>
              </a:ext>
            </a:extLst>
          </p:cNvPr>
          <p:cNvSpPr>
            <a:spLocks noGrp="1"/>
          </p:cNvSpPr>
          <p:nvPr>
            <p:ph type="title"/>
          </p:nvPr>
        </p:nvSpPr>
        <p:spPr/>
        <p:txBody>
          <a:bodyPr/>
          <a:lstStyle/>
          <a:p>
            <a:r>
              <a:rPr lang="en-US"/>
              <a:t>Overview</a:t>
            </a:r>
          </a:p>
        </p:txBody>
      </p:sp>
      <p:sp>
        <p:nvSpPr>
          <p:cNvPr id="6" name="Text Placeholder 5">
            <a:extLst>
              <a:ext uri="{FF2B5EF4-FFF2-40B4-BE49-F238E27FC236}">
                <a16:creationId xmlns:a16="http://schemas.microsoft.com/office/drawing/2014/main" id="{F3C89A40-EEAA-43AB-9A3A-B2CFDE450F1B}"/>
              </a:ext>
            </a:extLst>
          </p:cNvPr>
          <p:cNvSpPr>
            <a:spLocks noGrp="1"/>
          </p:cNvSpPr>
          <p:nvPr>
            <p:ph type="body" sz="quarter" idx="15"/>
          </p:nvPr>
        </p:nvSpPr>
        <p:spPr/>
        <p:txBody>
          <a:bodyPr/>
          <a:lstStyle/>
          <a:p>
            <a:r>
              <a:rPr lang="en-US"/>
              <a:t>MOTIVATION</a:t>
            </a:r>
          </a:p>
          <a:p>
            <a:r>
              <a:rPr lang="en-US"/>
              <a:t>CONCEPT: MACHINE LEARNING</a:t>
            </a:r>
          </a:p>
          <a:p>
            <a:r>
              <a:rPr lang="en-US"/>
              <a:t>RESULTS</a:t>
            </a:r>
          </a:p>
          <a:p>
            <a:r>
              <a:rPr lang="en-US"/>
              <a:t>WHAT’S NEXT</a:t>
            </a:r>
          </a:p>
          <a:p>
            <a:r>
              <a:rPr lang="en-US"/>
              <a:t>CLOSING</a:t>
            </a:r>
          </a:p>
          <a:p>
            <a:endParaRPr lang="en-US"/>
          </a:p>
        </p:txBody>
      </p:sp>
      <p:sp>
        <p:nvSpPr>
          <p:cNvPr id="7" name="Slide Number Placeholder 6">
            <a:extLst>
              <a:ext uri="{FF2B5EF4-FFF2-40B4-BE49-F238E27FC236}">
                <a16:creationId xmlns:a16="http://schemas.microsoft.com/office/drawing/2014/main" id="{F29F8048-1E86-48F4-B246-D2F8C54B7EB1}"/>
              </a:ext>
            </a:extLst>
          </p:cNvPr>
          <p:cNvSpPr>
            <a:spLocks noGrp="1"/>
          </p:cNvSpPr>
          <p:nvPr>
            <p:ph type="sldNum" sz="quarter" idx="12"/>
          </p:nvPr>
        </p:nvSpPr>
        <p:spPr/>
        <p:txBody>
          <a:bodyPr/>
          <a:lstStyle/>
          <a:p>
            <a:fld id="{8C2E478F-E849-4A8C-AF1F-CBCC78A7CBFA}" type="slidenum">
              <a:rPr lang="en-US" smtClean="0"/>
              <a:pPr/>
              <a:t>2</a:t>
            </a:fld>
            <a:endParaRPr lang="en-US"/>
          </a:p>
        </p:txBody>
      </p:sp>
      <p:pic>
        <p:nvPicPr>
          <p:cNvPr id="11" name="Picture Placeholder 10" descr="A black and white image of a brain&#10;&#10;Description automatically generated">
            <a:extLst>
              <a:ext uri="{FF2B5EF4-FFF2-40B4-BE49-F238E27FC236}">
                <a16:creationId xmlns:a16="http://schemas.microsoft.com/office/drawing/2014/main" id="{982877E7-881C-1273-237A-99B8E3AF3643}"/>
              </a:ext>
            </a:extLst>
          </p:cNvPr>
          <p:cNvPicPr>
            <a:picLocks noGrp="1" noChangeAspect="1"/>
          </p:cNvPicPr>
          <p:nvPr>
            <p:ph type="pic" sz="quarter" idx="13"/>
          </p:nvPr>
        </p:nvPicPr>
        <p:blipFill>
          <a:blip r:embed="rId3"/>
          <a:srcRect l="5556" r="5556"/>
          <a:stretch>
            <a:fillRect/>
          </a:stretch>
        </p:blipFill>
        <p:spPr/>
      </p:pic>
    </p:spTree>
    <p:extLst>
      <p:ext uri="{BB962C8B-B14F-4D97-AF65-F5344CB8AC3E}">
        <p14:creationId xmlns:p14="http://schemas.microsoft.com/office/powerpoint/2010/main" val="164909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FB72-50CA-C0BC-F36C-86D7E5D52AA1}"/>
              </a:ext>
            </a:extLst>
          </p:cNvPr>
          <p:cNvSpPr>
            <a:spLocks noGrp="1"/>
          </p:cNvSpPr>
          <p:nvPr>
            <p:ph type="title"/>
          </p:nvPr>
        </p:nvSpPr>
        <p:spPr>
          <a:xfrm>
            <a:off x="838200" y="365125"/>
            <a:ext cx="10515600" cy="1325563"/>
          </a:xfrm>
        </p:spPr>
        <p:txBody>
          <a:bodyPr>
            <a:normAutofit/>
          </a:bodyPr>
          <a:lstStyle/>
          <a:p>
            <a:r>
              <a:rPr lang="en-GB" sz="5400"/>
              <a:t>Motivation</a:t>
            </a:r>
          </a:p>
        </p:txBody>
      </p:sp>
      <p:pic>
        <p:nvPicPr>
          <p:cNvPr id="3" name="Picture 2" descr="A picture containing text, diagram, line, number&#10;&#10;Description automatically generated">
            <a:extLst>
              <a:ext uri="{FF2B5EF4-FFF2-40B4-BE49-F238E27FC236}">
                <a16:creationId xmlns:a16="http://schemas.microsoft.com/office/drawing/2014/main" id="{93F8CC8B-14B4-F33C-BB98-41C9CC6FD63C}"/>
              </a:ext>
            </a:extLst>
          </p:cNvPr>
          <p:cNvPicPr>
            <a:picLocks noChangeAspect="1"/>
          </p:cNvPicPr>
          <p:nvPr/>
        </p:nvPicPr>
        <p:blipFill rotWithShape="1">
          <a:blip r:embed="rId3">
            <a:extLst>
              <a:ext uri="{28A0092B-C50C-407E-A947-70E740481C1C}">
                <a14:useLocalDpi xmlns:a14="http://schemas.microsoft.com/office/drawing/2010/main" val="0"/>
              </a:ext>
            </a:extLst>
          </a:blip>
          <a:srcRect t="3447" r="8586"/>
          <a:stretch/>
        </p:blipFill>
        <p:spPr>
          <a:xfrm>
            <a:off x="2816305" y="1378039"/>
            <a:ext cx="6559390" cy="5299656"/>
          </a:xfrm>
          <a:prstGeom prst="rect">
            <a:avLst/>
          </a:prstGeom>
        </p:spPr>
      </p:pic>
      <p:sp>
        <p:nvSpPr>
          <p:cNvPr id="6" name="Oval 5">
            <a:extLst>
              <a:ext uri="{FF2B5EF4-FFF2-40B4-BE49-F238E27FC236}">
                <a16:creationId xmlns:a16="http://schemas.microsoft.com/office/drawing/2014/main" id="{39ECD3D8-CC53-491A-926A-505D729D72E9}"/>
              </a:ext>
            </a:extLst>
          </p:cNvPr>
          <p:cNvSpPr/>
          <p:nvPr/>
        </p:nvSpPr>
        <p:spPr>
          <a:xfrm>
            <a:off x="7085052" y="2913746"/>
            <a:ext cx="938861" cy="953233"/>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0F5A95BF-12C0-643C-22CA-3193FA907FCC}"/>
              </a:ext>
            </a:extLst>
          </p:cNvPr>
          <p:cNvSpPr/>
          <p:nvPr/>
        </p:nvSpPr>
        <p:spPr>
          <a:xfrm>
            <a:off x="6012234" y="3051997"/>
            <a:ext cx="938861" cy="953233"/>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436EA3B-8007-D324-CFB6-83FCA5AE8AA3}"/>
              </a:ext>
            </a:extLst>
          </p:cNvPr>
          <p:cNvSpPr/>
          <p:nvPr/>
        </p:nvSpPr>
        <p:spPr>
          <a:xfrm>
            <a:off x="8409578" y="2754342"/>
            <a:ext cx="938861" cy="953233"/>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93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p:txBody>
          <a:bodyPr/>
          <a:lstStyle/>
          <a:p>
            <a:r>
              <a:rPr lang="en-US"/>
              <a:t>Data available</a:t>
            </a:r>
          </a:p>
        </p:txBody>
      </p:sp>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6225539" y="1546138"/>
            <a:ext cx="3017520" cy="464871"/>
          </a:xfrm>
        </p:spPr>
        <p:txBody>
          <a:bodyPr/>
          <a:lstStyle/>
          <a:p>
            <a:r>
              <a:rPr lang="en-US"/>
              <a:t>Sequential Scanning</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6095999" y="2218414"/>
            <a:ext cx="5453270" cy="4309607"/>
          </a:xfrm>
        </p:spPr>
        <p:txBody>
          <a:bodyPr>
            <a:normAutofit/>
          </a:bodyPr>
          <a:lstStyle/>
          <a:p>
            <a:pPr>
              <a:lnSpc>
                <a:spcPct val="100000"/>
              </a:lnSpc>
              <a:buFontTx/>
              <a:buChar char="-"/>
            </a:pPr>
            <a:r>
              <a:rPr lang="en-US" sz="1800" b="1">
                <a:cs typeface="Biome Light" panose="020B0303030204020804" pitchFamily="34" charset="0"/>
              </a:rPr>
              <a:t>Patients:</a:t>
            </a:r>
          </a:p>
          <a:p>
            <a:pPr lvl="1">
              <a:lnSpc>
                <a:spcPct val="100000"/>
              </a:lnSpc>
              <a:buFontTx/>
              <a:buChar char="-"/>
            </a:pPr>
            <a:r>
              <a:rPr lang="en-US" sz="1600">
                <a:cs typeface="Biome Light" panose="020B0303030204020804" pitchFamily="34" charset="0"/>
              </a:rPr>
              <a:t>30 Dundee treatments, 87% male, 87% left hemisphere treated, average age: 70.3</a:t>
            </a:r>
          </a:p>
          <a:p>
            <a:pPr>
              <a:lnSpc>
                <a:spcPct val="100000"/>
              </a:lnSpc>
              <a:buFontTx/>
              <a:buChar char="-"/>
            </a:pPr>
            <a:r>
              <a:rPr lang="en-US" sz="1800" b="1">
                <a:cs typeface="Biome Light" panose="020B0303030204020804" pitchFamily="34" charset="0"/>
              </a:rPr>
              <a:t>Imaging:</a:t>
            </a:r>
          </a:p>
          <a:p>
            <a:pPr lvl="1">
              <a:lnSpc>
                <a:spcPct val="100000"/>
              </a:lnSpc>
              <a:buFontTx/>
              <a:buChar char="-"/>
            </a:pPr>
            <a:r>
              <a:rPr lang="en-US" sz="1600">
                <a:cs typeface="Biome Light" panose="020B0303030204020804" pitchFamily="34" charset="0"/>
              </a:rPr>
              <a:t>3T MRI Scans available from day 1, 1 month, 3 months, 6 months and 12 months for most participants</a:t>
            </a:r>
          </a:p>
          <a:p>
            <a:pPr lvl="1">
              <a:lnSpc>
                <a:spcPct val="100000"/>
              </a:lnSpc>
              <a:buFontTx/>
              <a:buChar char="-"/>
            </a:pPr>
            <a:r>
              <a:rPr lang="en-US" sz="1600">
                <a:cs typeface="Biome Light" panose="020B0303030204020804" pitchFamily="34" charset="0"/>
              </a:rPr>
              <a:t>Scans are normalized to MNI space and at present just T2 flair used</a:t>
            </a:r>
          </a:p>
          <a:p>
            <a:pPr lvl="1">
              <a:lnSpc>
                <a:spcPct val="100000"/>
              </a:lnSpc>
              <a:buFontTx/>
              <a:buChar char="-"/>
            </a:pPr>
            <a:r>
              <a:rPr lang="en-US" sz="1600">
                <a:cs typeface="Biome Light" panose="020B0303030204020804" pitchFamily="34" charset="0"/>
              </a:rPr>
              <a:t>Total of 129 scans available</a:t>
            </a:r>
          </a:p>
          <a:p>
            <a:pPr>
              <a:lnSpc>
                <a:spcPct val="100000"/>
              </a:lnSpc>
              <a:buFontTx/>
              <a:buChar char="-"/>
            </a:pPr>
            <a:r>
              <a:rPr lang="en-US" sz="1800" b="1">
                <a:cs typeface="Biome Light" panose="020B0303030204020804" pitchFamily="34" charset="0"/>
              </a:rPr>
              <a:t>Clinical scoring:</a:t>
            </a:r>
            <a:endParaRPr lang="en-US" sz="1800">
              <a:cs typeface="Biome Light" panose="020B0303030204020804" pitchFamily="34" charset="0"/>
            </a:endParaRPr>
          </a:p>
          <a:p>
            <a:pPr lvl="1">
              <a:lnSpc>
                <a:spcPct val="100000"/>
              </a:lnSpc>
              <a:buFontTx/>
              <a:buChar char="-"/>
            </a:pPr>
            <a:r>
              <a:rPr lang="en-US" sz="1600">
                <a:cs typeface="Biome Light" panose="020B0303030204020804" pitchFamily="34" charset="0"/>
              </a:rPr>
              <a:t>Same day scoring using CRST</a:t>
            </a:r>
          </a:p>
          <a:p>
            <a:pPr lvl="1">
              <a:lnSpc>
                <a:spcPct val="100000"/>
              </a:lnSpc>
              <a:buFontTx/>
              <a:buChar char="-"/>
            </a:pPr>
            <a:r>
              <a:rPr lang="en-US" sz="1600">
                <a:cs typeface="Biome Light" panose="020B0303030204020804" pitchFamily="34" charset="0"/>
              </a:rPr>
              <a:t>Able to compare against pre-op assessment to give a more standardized % improvement</a:t>
            </a:r>
          </a:p>
          <a:p>
            <a:pPr>
              <a:lnSpc>
                <a:spcPct val="100000"/>
              </a:lnSpc>
              <a:buFontTx/>
              <a:buChar char="-"/>
            </a:pPr>
            <a:endParaRPr lang="en-US" b="1"/>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smtClean="0"/>
              <a:t>4</a:t>
            </a:fld>
            <a:endParaRPr lang="en-US"/>
          </a:p>
        </p:txBody>
      </p:sp>
      <p:pic>
        <p:nvPicPr>
          <p:cNvPr id="6" name="Picture Placeholder 5" descr="A black and white art of a person's head&#10;&#10;Description automatically generated">
            <a:extLst>
              <a:ext uri="{FF2B5EF4-FFF2-40B4-BE49-F238E27FC236}">
                <a16:creationId xmlns:a16="http://schemas.microsoft.com/office/drawing/2014/main" id="{85948B32-D67D-A6DA-6045-7DB97A0F5B1E}"/>
              </a:ext>
            </a:extLst>
          </p:cNvPr>
          <p:cNvPicPr>
            <a:picLocks noGrp="1" noChangeAspect="1"/>
          </p:cNvPicPr>
          <p:nvPr>
            <p:ph type="pic" sz="quarter" idx="14"/>
          </p:nvPr>
        </p:nvPicPr>
        <p:blipFill>
          <a:blip r:embed="rId3"/>
          <a:srcRect l="10445" r="10445"/>
          <a:stretch>
            <a:fillRect/>
          </a:stretch>
        </p:blipFill>
        <p:spPr/>
      </p:pic>
    </p:spTree>
    <p:extLst>
      <p:ext uri="{BB962C8B-B14F-4D97-AF65-F5344CB8AC3E}">
        <p14:creationId xmlns:p14="http://schemas.microsoft.com/office/powerpoint/2010/main" val="98309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p:txBody>
          <a:bodyPr/>
          <a:lstStyle/>
          <a:p>
            <a:r>
              <a:rPr lang="en-US" err="1"/>
              <a:t>cONCEPT</a:t>
            </a:r>
            <a:r>
              <a:rPr lang="en-US"/>
              <a:t>: Machine learning</a:t>
            </a:r>
          </a:p>
        </p:txBody>
      </p:sp>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6225539" y="1546138"/>
            <a:ext cx="3017520" cy="464871"/>
          </a:xfrm>
        </p:spPr>
        <p:txBody>
          <a:bodyPr/>
          <a:lstStyle/>
          <a:p>
            <a:r>
              <a:rPr lang="en-US"/>
              <a:t>CNNs &amp; RNNs</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6095999" y="2218414"/>
            <a:ext cx="5453270" cy="4309607"/>
          </a:xfrm>
        </p:spPr>
        <p:txBody>
          <a:bodyPr>
            <a:normAutofit/>
          </a:bodyPr>
          <a:lstStyle/>
          <a:p>
            <a:pPr>
              <a:lnSpc>
                <a:spcPct val="100000"/>
              </a:lnSpc>
              <a:buFontTx/>
              <a:buChar char="-"/>
            </a:pPr>
            <a:r>
              <a:rPr lang="en-US" sz="1800" b="1">
                <a:cs typeface="Biome Light" panose="020B0303030204020804" pitchFamily="34" charset="0"/>
              </a:rPr>
              <a:t>Data Driven Discovery: </a:t>
            </a:r>
            <a:r>
              <a:rPr lang="en-US">
                <a:cs typeface="Biome Light" panose="020B0303030204020804" pitchFamily="34" charset="0"/>
              </a:rPr>
              <a:t>Processing the results without the traditional biases including knowledge of anatomy</a:t>
            </a:r>
          </a:p>
          <a:p>
            <a:pPr>
              <a:lnSpc>
                <a:spcPct val="100000"/>
              </a:lnSpc>
              <a:buFontTx/>
              <a:buChar char="-"/>
            </a:pPr>
            <a:r>
              <a:rPr lang="en-US" sz="1800" b="1">
                <a:cs typeface="Biome Light" panose="020B0303030204020804" pitchFamily="34" charset="0"/>
              </a:rPr>
              <a:t>Adaptive Learning: </a:t>
            </a:r>
            <a:r>
              <a:rPr lang="en-US">
                <a:cs typeface="Biome Light" panose="020B0303030204020804" pitchFamily="34" charset="0"/>
              </a:rPr>
              <a:t>Evolves with new data, improving accuracy over time without forgetting insights learned </a:t>
            </a:r>
          </a:p>
          <a:p>
            <a:pPr>
              <a:lnSpc>
                <a:spcPct val="100000"/>
              </a:lnSpc>
              <a:buFontTx/>
              <a:buChar char="-"/>
            </a:pPr>
            <a:r>
              <a:rPr lang="en-US" sz="1800" b="1">
                <a:cs typeface="Biome Light" panose="020B0303030204020804" pitchFamily="34" charset="0"/>
              </a:rPr>
              <a:t>Individualized care: </a:t>
            </a:r>
            <a:r>
              <a:rPr lang="en-US">
                <a:cs typeface="Biome Light" panose="020B0303030204020804" pitchFamily="34" charset="0"/>
              </a:rPr>
              <a:t>Able to process on an individual basis once fully learned to give insights on a case-by-case basis, rather than simply group level insight</a:t>
            </a:r>
          </a:p>
          <a:p>
            <a:pPr>
              <a:lnSpc>
                <a:spcPct val="100000"/>
              </a:lnSpc>
              <a:buFontTx/>
              <a:buChar char="-"/>
            </a:pPr>
            <a:r>
              <a:rPr lang="en-US" sz="1800" b="1">
                <a:cs typeface="Biome Light" panose="020B0303030204020804" pitchFamily="34" charset="0"/>
              </a:rPr>
              <a:t>Adjunct to Expertise: </a:t>
            </a:r>
            <a:r>
              <a:rPr lang="en-US">
                <a:cs typeface="Biome Light" panose="020B0303030204020804" pitchFamily="34" charset="0"/>
              </a:rPr>
              <a:t>Plan to find ways to have machine learning be a tool for assisting the decision-making, not replacing it</a:t>
            </a:r>
          </a:p>
          <a:p>
            <a:pPr>
              <a:lnSpc>
                <a:spcPct val="100000"/>
              </a:lnSpc>
              <a:buFontTx/>
              <a:buChar char="-"/>
            </a:pPr>
            <a:endParaRPr lang="en-US" b="1"/>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a:lstStyle/>
          <a:p>
            <a:fld id="{8C2E478F-E849-4A8C-AF1F-CBCC78A7CBFA}" type="slidenum">
              <a:rPr lang="en-US" smtClean="0"/>
              <a:t>5</a:t>
            </a:fld>
            <a:endParaRPr lang="en-US"/>
          </a:p>
        </p:txBody>
      </p:sp>
      <p:pic>
        <p:nvPicPr>
          <p:cNvPr id="7" name="Picture Placeholder 6" descr="A person holding a human brain&#10;&#10;Description automatically generated">
            <a:extLst>
              <a:ext uri="{FF2B5EF4-FFF2-40B4-BE49-F238E27FC236}">
                <a16:creationId xmlns:a16="http://schemas.microsoft.com/office/drawing/2014/main" id="{B6D2C68D-CA80-2F83-7020-0E44EFE7D4D2}"/>
              </a:ext>
            </a:extLst>
          </p:cNvPr>
          <p:cNvPicPr>
            <a:picLocks noGrp="1" noChangeAspect="1"/>
          </p:cNvPicPr>
          <p:nvPr>
            <p:ph type="pic" sz="quarter" idx="14"/>
          </p:nvPr>
        </p:nvPicPr>
        <p:blipFill>
          <a:blip r:embed="rId3"/>
          <a:srcRect l="10445" r="10445"/>
          <a:stretch>
            <a:fillRect/>
          </a:stretch>
        </p:blipFill>
        <p:spPr/>
      </p:pic>
    </p:spTree>
    <p:extLst>
      <p:ext uri="{BB962C8B-B14F-4D97-AF65-F5344CB8AC3E}">
        <p14:creationId xmlns:p14="http://schemas.microsoft.com/office/powerpoint/2010/main" val="404218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B052-17FE-84F4-2F1A-F6FC6917C7BE}"/>
              </a:ext>
            </a:extLst>
          </p:cNvPr>
          <p:cNvSpPr>
            <a:spLocks noGrp="1"/>
          </p:cNvSpPr>
          <p:nvPr>
            <p:ph type="title"/>
          </p:nvPr>
        </p:nvSpPr>
        <p:spPr>
          <a:xfrm>
            <a:off x="838200" y="365125"/>
            <a:ext cx="10515600" cy="1325563"/>
          </a:xfrm>
        </p:spPr>
        <p:txBody>
          <a:bodyPr>
            <a:normAutofit/>
          </a:bodyPr>
          <a:lstStyle/>
          <a:p>
            <a:r>
              <a:rPr lang="en-US" sz="5400">
                <a:cs typeface="Calibri Light"/>
              </a:rPr>
              <a:t>Combo neural net for </a:t>
            </a:r>
            <a:r>
              <a:rPr lang="en-US" sz="5400" err="1">
                <a:cs typeface="Calibri Light"/>
              </a:rPr>
              <a:t>MRgFUS</a:t>
            </a:r>
            <a:endParaRPr lang="en-GB" sz="5400"/>
          </a:p>
        </p:txBody>
      </p:sp>
      <p:grpSp>
        <p:nvGrpSpPr>
          <p:cNvPr id="88" name="Group 87">
            <a:extLst>
              <a:ext uri="{FF2B5EF4-FFF2-40B4-BE49-F238E27FC236}">
                <a16:creationId xmlns:a16="http://schemas.microsoft.com/office/drawing/2014/main" id="{4BD40CF2-6ECD-3F69-A85C-C9583F260F03}"/>
              </a:ext>
            </a:extLst>
          </p:cNvPr>
          <p:cNvGrpSpPr/>
          <p:nvPr/>
        </p:nvGrpSpPr>
        <p:grpSpPr>
          <a:xfrm>
            <a:off x="711370" y="3045976"/>
            <a:ext cx="1925872" cy="1944144"/>
            <a:chOff x="711370" y="3045976"/>
            <a:chExt cx="1925872" cy="1944144"/>
          </a:xfrm>
        </p:grpSpPr>
        <p:sp>
          <p:nvSpPr>
            <p:cNvPr id="15" name="Cube 14">
              <a:extLst>
                <a:ext uri="{FF2B5EF4-FFF2-40B4-BE49-F238E27FC236}">
                  <a16:creationId xmlns:a16="http://schemas.microsoft.com/office/drawing/2014/main" id="{0681CC16-C3AA-09F5-9195-51F10FC37DD1}"/>
                </a:ext>
              </a:extLst>
            </p:cNvPr>
            <p:cNvSpPr/>
            <p:nvPr/>
          </p:nvSpPr>
          <p:spPr>
            <a:xfrm rot="16200000">
              <a:off x="702234" y="3055112"/>
              <a:ext cx="1944144" cy="1925872"/>
            </a:xfrm>
            <a:prstGeom prst="cube">
              <a:avLst>
                <a:gd name="adj" fmla="val 20367"/>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0">
              <a:extLst>
                <a:ext uri="{FF2B5EF4-FFF2-40B4-BE49-F238E27FC236}">
                  <a16:creationId xmlns:a16="http://schemas.microsoft.com/office/drawing/2014/main" id="{4D083586-A9EA-AF88-CB7C-154CFB4EE898}"/>
                </a:ext>
              </a:extLst>
            </p:cNvPr>
            <p:cNvPicPr>
              <a:picLocks noChangeAspect="1"/>
            </p:cNvPicPr>
            <p:nvPr/>
          </p:nvPicPr>
          <p:blipFill>
            <a:blip r:embed="rId3"/>
            <a:stretch>
              <a:fillRect/>
            </a:stretch>
          </p:blipFill>
          <p:spPr>
            <a:xfrm>
              <a:off x="1112470" y="3435884"/>
              <a:ext cx="1506064" cy="1554235"/>
            </a:xfrm>
            <a:prstGeom prst="rect">
              <a:avLst/>
            </a:prstGeom>
            <a:solidFill>
              <a:srgbClr val="C00000"/>
            </a:solidFill>
            <a:ln w="28575">
              <a:solidFill>
                <a:schemeClr val="tx1"/>
              </a:solidFill>
            </a:ln>
          </p:spPr>
        </p:pic>
      </p:grpSp>
      <p:sp>
        <p:nvSpPr>
          <p:cNvPr id="17" name="TextBox 16">
            <a:extLst>
              <a:ext uri="{FF2B5EF4-FFF2-40B4-BE49-F238E27FC236}">
                <a16:creationId xmlns:a16="http://schemas.microsoft.com/office/drawing/2014/main" id="{4C654A97-74DA-6606-12F6-18CC980A93A9}"/>
              </a:ext>
            </a:extLst>
          </p:cNvPr>
          <p:cNvSpPr txBox="1"/>
          <p:nvPr/>
        </p:nvSpPr>
        <p:spPr>
          <a:xfrm>
            <a:off x="926917" y="5766071"/>
            <a:ext cx="17677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Preprocessed 3D Image In</a:t>
            </a:r>
            <a:endParaRPr lang="en-US"/>
          </a:p>
        </p:txBody>
      </p:sp>
      <p:cxnSp>
        <p:nvCxnSpPr>
          <p:cNvPr id="18" name="Straight Arrow Connector 17">
            <a:extLst>
              <a:ext uri="{FF2B5EF4-FFF2-40B4-BE49-F238E27FC236}">
                <a16:creationId xmlns:a16="http://schemas.microsoft.com/office/drawing/2014/main" id="{BCDCE04D-68C7-F7F2-1C8D-36224D098268}"/>
              </a:ext>
            </a:extLst>
          </p:cNvPr>
          <p:cNvCxnSpPr>
            <a:cxnSpLocks/>
          </p:cNvCxnSpPr>
          <p:nvPr/>
        </p:nvCxnSpPr>
        <p:spPr>
          <a:xfrm flipV="1">
            <a:off x="1819682" y="5210320"/>
            <a:ext cx="0" cy="5108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Cube 19">
            <a:extLst>
              <a:ext uri="{FF2B5EF4-FFF2-40B4-BE49-F238E27FC236}">
                <a16:creationId xmlns:a16="http://schemas.microsoft.com/office/drawing/2014/main" id="{1904BB34-F384-CBD4-E5EF-09438755A26A}"/>
              </a:ext>
            </a:extLst>
          </p:cNvPr>
          <p:cNvSpPr/>
          <p:nvPr/>
        </p:nvSpPr>
        <p:spPr>
          <a:xfrm rot="16200000">
            <a:off x="3427287" y="2334718"/>
            <a:ext cx="1944144" cy="1925872"/>
          </a:xfrm>
          <a:prstGeom prst="cube">
            <a:avLst>
              <a:gd name="adj" fmla="val 20367"/>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4">
            <a:extLst>
              <a:ext uri="{FF2B5EF4-FFF2-40B4-BE49-F238E27FC236}">
                <a16:creationId xmlns:a16="http://schemas.microsoft.com/office/drawing/2014/main" id="{AD94E9A0-886E-285D-A5F9-75B4B72CB389}"/>
              </a:ext>
            </a:extLst>
          </p:cNvPr>
          <p:cNvPicPr>
            <a:picLocks noGrp="1" noChangeAspect="1"/>
          </p:cNvPicPr>
          <p:nvPr>
            <p:ph idx="1"/>
          </p:nvPr>
        </p:nvPicPr>
        <p:blipFill>
          <a:blip r:embed="rId4"/>
          <a:stretch>
            <a:fillRect/>
          </a:stretch>
        </p:blipFill>
        <p:spPr>
          <a:xfrm>
            <a:off x="3850916" y="2727418"/>
            <a:ext cx="1511378" cy="1549838"/>
          </a:xfrm>
          <a:ln w="19050">
            <a:solidFill>
              <a:schemeClr val="tx1"/>
            </a:solidFill>
          </a:ln>
        </p:spPr>
      </p:pic>
      <p:sp>
        <p:nvSpPr>
          <p:cNvPr id="21" name="Cube 20">
            <a:extLst>
              <a:ext uri="{FF2B5EF4-FFF2-40B4-BE49-F238E27FC236}">
                <a16:creationId xmlns:a16="http://schemas.microsoft.com/office/drawing/2014/main" id="{58772843-D481-9D35-3770-868B10CEFB8A}"/>
              </a:ext>
            </a:extLst>
          </p:cNvPr>
          <p:cNvSpPr/>
          <p:nvPr/>
        </p:nvSpPr>
        <p:spPr>
          <a:xfrm rot="16200000">
            <a:off x="4517719" y="3308219"/>
            <a:ext cx="1623402" cy="1602273"/>
          </a:xfrm>
          <a:prstGeom prst="cube">
            <a:avLst>
              <a:gd name="adj" fmla="val 20367"/>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5">
            <a:extLst>
              <a:ext uri="{FF2B5EF4-FFF2-40B4-BE49-F238E27FC236}">
                <a16:creationId xmlns:a16="http://schemas.microsoft.com/office/drawing/2014/main" id="{543FC0A7-BA8B-0B12-7871-3EE14020C192}"/>
              </a:ext>
            </a:extLst>
          </p:cNvPr>
          <p:cNvPicPr>
            <a:picLocks noChangeAspect="1"/>
          </p:cNvPicPr>
          <p:nvPr/>
        </p:nvPicPr>
        <p:blipFill>
          <a:blip r:embed="rId5"/>
          <a:stretch>
            <a:fillRect/>
          </a:stretch>
        </p:blipFill>
        <p:spPr>
          <a:xfrm>
            <a:off x="4867411" y="3651168"/>
            <a:ext cx="1272343" cy="1266061"/>
          </a:xfrm>
          <a:prstGeom prst="rect">
            <a:avLst/>
          </a:prstGeom>
          <a:ln w="19050">
            <a:solidFill>
              <a:schemeClr val="tx1"/>
            </a:solidFill>
          </a:ln>
        </p:spPr>
      </p:pic>
      <p:sp>
        <p:nvSpPr>
          <p:cNvPr id="26" name="Cube 25">
            <a:extLst>
              <a:ext uri="{FF2B5EF4-FFF2-40B4-BE49-F238E27FC236}">
                <a16:creationId xmlns:a16="http://schemas.microsoft.com/office/drawing/2014/main" id="{F0E336E3-7948-BB7B-4116-E69D6AF84DD8}"/>
              </a:ext>
            </a:extLst>
          </p:cNvPr>
          <p:cNvSpPr/>
          <p:nvPr/>
        </p:nvSpPr>
        <p:spPr>
          <a:xfrm rot="16200000">
            <a:off x="5576829" y="4083263"/>
            <a:ext cx="1266060" cy="1318246"/>
          </a:xfrm>
          <a:prstGeom prst="cube">
            <a:avLst>
              <a:gd name="adj" fmla="val 20367"/>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6">
            <a:extLst>
              <a:ext uri="{FF2B5EF4-FFF2-40B4-BE49-F238E27FC236}">
                <a16:creationId xmlns:a16="http://schemas.microsoft.com/office/drawing/2014/main" id="{303E8442-3746-4314-22E2-06F677FF4F56}"/>
              </a:ext>
            </a:extLst>
          </p:cNvPr>
          <p:cNvPicPr>
            <a:picLocks noChangeAspect="1"/>
          </p:cNvPicPr>
          <p:nvPr/>
        </p:nvPicPr>
        <p:blipFill>
          <a:blip r:embed="rId6"/>
          <a:stretch>
            <a:fillRect/>
          </a:stretch>
        </p:blipFill>
        <p:spPr>
          <a:xfrm>
            <a:off x="5821539" y="4382698"/>
            <a:ext cx="1028735" cy="992718"/>
          </a:xfrm>
          <a:prstGeom prst="rect">
            <a:avLst/>
          </a:prstGeom>
          <a:ln w="19050">
            <a:solidFill>
              <a:schemeClr val="tx1"/>
            </a:solidFill>
          </a:ln>
        </p:spPr>
      </p:pic>
      <p:sp>
        <p:nvSpPr>
          <p:cNvPr id="27" name="Cube 26">
            <a:extLst>
              <a:ext uri="{FF2B5EF4-FFF2-40B4-BE49-F238E27FC236}">
                <a16:creationId xmlns:a16="http://schemas.microsoft.com/office/drawing/2014/main" id="{B6E02C3F-F760-E243-5427-E83091FE8B5F}"/>
              </a:ext>
            </a:extLst>
          </p:cNvPr>
          <p:cNvSpPr/>
          <p:nvPr/>
        </p:nvSpPr>
        <p:spPr>
          <a:xfrm rot="16200000">
            <a:off x="6423775" y="4804464"/>
            <a:ext cx="890408" cy="907586"/>
          </a:xfrm>
          <a:prstGeom prst="cube">
            <a:avLst>
              <a:gd name="adj" fmla="val 20367"/>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8">
            <a:extLst>
              <a:ext uri="{FF2B5EF4-FFF2-40B4-BE49-F238E27FC236}">
                <a16:creationId xmlns:a16="http://schemas.microsoft.com/office/drawing/2014/main" id="{3B874184-79DD-44FD-EF6E-353C85FFBE52}"/>
              </a:ext>
            </a:extLst>
          </p:cNvPr>
          <p:cNvPicPr>
            <a:picLocks noChangeAspect="1"/>
          </p:cNvPicPr>
          <p:nvPr/>
        </p:nvPicPr>
        <p:blipFill>
          <a:blip r:embed="rId7"/>
          <a:stretch>
            <a:fillRect/>
          </a:stretch>
        </p:blipFill>
        <p:spPr>
          <a:xfrm>
            <a:off x="6610350" y="5018840"/>
            <a:ext cx="712421" cy="684621"/>
          </a:xfrm>
          <a:prstGeom prst="rect">
            <a:avLst/>
          </a:prstGeom>
          <a:ln w="12700">
            <a:solidFill>
              <a:schemeClr val="tx1"/>
            </a:solidFill>
          </a:ln>
        </p:spPr>
      </p:pic>
      <p:sp>
        <p:nvSpPr>
          <p:cNvPr id="28" name="Cube 27">
            <a:extLst>
              <a:ext uri="{FF2B5EF4-FFF2-40B4-BE49-F238E27FC236}">
                <a16:creationId xmlns:a16="http://schemas.microsoft.com/office/drawing/2014/main" id="{9CD8C188-2C92-3E06-3C34-D1F4D9EB2461}"/>
              </a:ext>
            </a:extLst>
          </p:cNvPr>
          <p:cNvSpPr/>
          <p:nvPr/>
        </p:nvSpPr>
        <p:spPr>
          <a:xfrm rot="16200000">
            <a:off x="7069209" y="5295970"/>
            <a:ext cx="598146" cy="621715"/>
          </a:xfrm>
          <a:prstGeom prst="cube">
            <a:avLst>
              <a:gd name="adj" fmla="val 20367"/>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9" descr="No image&#10;&#10;Description automatically generated">
            <a:extLst>
              <a:ext uri="{FF2B5EF4-FFF2-40B4-BE49-F238E27FC236}">
                <a16:creationId xmlns:a16="http://schemas.microsoft.com/office/drawing/2014/main" id="{AC35E95B-2944-EB77-2DD8-B19C6A5A898B}"/>
              </a:ext>
            </a:extLst>
          </p:cNvPr>
          <p:cNvPicPr>
            <a:picLocks noChangeAspect="1"/>
          </p:cNvPicPr>
          <p:nvPr/>
        </p:nvPicPr>
        <p:blipFill>
          <a:blip r:embed="rId8"/>
          <a:stretch>
            <a:fillRect/>
          </a:stretch>
        </p:blipFill>
        <p:spPr>
          <a:xfrm>
            <a:off x="7193084" y="5442545"/>
            <a:ext cx="486056" cy="450906"/>
          </a:xfrm>
          <a:prstGeom prst="rect">
            <a:avLst/>
          </a:prstGeom>
          <a:ln w="19050">
            <a:solidFill>
              <a:schemeClr val="tx1"/>
            </a:solidFill>
          </a:ln>
        </p:spPr>
      </p:pic>
      <p:sp>
        <p:nvSpPr>
          <p:cNvPr id="29" name="Cube 28">
            <a:extLst>
              <a:ext uri="{FF2B5EF4-FFF2-40B4-BE49-F238E27FC236}">
                <a16:creationId xmlns:a16="http://schemas.microsoft.com/office/drawing/2014/main" id="{1D2DD02A-8B18-D3D2-DA8C-F80EEC67CE61}"/>
              </a:ext>
            </a:extLst>
          </p:cNvPr>
          <p:cNvSpPr/>
          <p:nvPr/>
        </p:nvSpPr>
        <p:spPr>
          <a:xfrm rot="16200000">
            <a:off x="7557810" y="5715578"/>
            <a:ext cx="455973" cy="453792"/>
          </a:xfrm>
          <a:prstGeom prst="cube">
            <a:avLst>
              <a:gd name="adj" fmla="val 20367"/>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1">
            <a:extLst>
              <a:ext uri="{FF2B5EF4-FFF2-40B4-BE49-F238E27FC236}">
                <a16:creationId xmlns:a16="http://schemas.microsoft.com/office/drawing/2014/main" id="{C2F06A0F-BD43-0486-DBEE-524EF1656D25}"/>
              </a:ext>
            </a:extLst>
          </p:cNvPr>
          <p:cNvPicPr>
            <a:picLocks noChangeAspect="1"/>
          </p:cNvPicPr>
          <p:nvPr/>
        </p:nvPicPr>
        <p:blipFill>
          <a:blip r:embed="rId9"/>
          <a:stretch>
            <a:fillRect/>
          </a:stretch>
        </p:blipFill>
        <p:spPr>
          <a:xfrm>
            <a:off x="7679140" y="5817996"/>
            <a:ext cx="316347" cy="329109"/>
          </a:xfrm>
          <a:prstGeom prst="rect">
            <a:avLst/>
          </a:prstGeom>
          <a:ln w="12700">
            <a:solidFill>
              <a:schemeClr val="tx1"/>
            </a:solidFill>
          </a:ln>
        </p:spPr>
      </p:pic>
      <p:cxnSp>
        <p:nvCxnSpPr>
          <p:cNvPr id="66" name="Connector: Elbow 65">
            <a:extLst>
              <a:ext uri="{FF2B5EF4-FFF2-40B4-BE49-F238E27FC236}">
                <a16:creationId xmlns:a16="http://schemas.microsoft.com/office/drawing/2014/main" id="{06E21744-1078-D7B0-3A29-E25962926176}"/>
              </a:ext>
            </a:extLst>
          </p:cNvPr>
          <p:cNvCxnSpPr>
            <a:cxnSpLocks/>
            <a:stCxn id="15" idx="3"/>
            <a:endCxn id="20" idx="0"/>
          </p:cNvCxnSpPr>
          <p:nvPr/>
        </p:nvCxnSpPr>
        <p:spPr>
          <a:xfrm flipV="1">
            <a:off x="2637242" y="3101533"/>
            <a:ext cx="799181" cy="111263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46A60EEF-6B7B-9BC5-1DC5-F45760DC2D92}"/>
              </a:ext>
            </a:extLst>
          </p:cNvPr>
          <p:cNvCxnSpPr>
            <a:stCxn id="36" idx="3"/>
            <a:endCxn id="30" idx="1"/>
          </p:cNvCxnSpPr>
          <p:nvPr/>
        </p:nvCxnSpPr>
        <p:spPr>
          <a:xfrm flipV="1">
            <a:off x="7995487" y="3824168"/>
            <a:ext cx="405472" cy="2158383"/>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A7DA661-00C2-96FE-9D4E-4D6182D400F6}"/>
              </a:ext>
            </a:extLst>
          </p:cNvPr>
          <p:cNvCxnSpPr>
            <a:cxnSpLocks/>
          </p:cNvCxnSpPr>
          <p:nvPr/>
        </p:nvCxnSpPr>
        <p:spPr>
          <a:xfrm>
            <a:off x="5545929" y="2345555"/>
            <a:ext cx="2440361" cy="29572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FCBB3D4F-94C5-67C2-F9D4-6863DA503639}"/>
              </a:ext>
            </a:extLst>
          </p:cNvPr>
          <p:cNvSpPr txBox="1"/>
          <p:nvPr/>
        </p:nvSpPr>
        <p:spPr>
          <a:xfrm>
            <a:off x="9062964" y="6042212"/>
            <a:ext cx="29514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Predicted Tremor Improvement Out</a:t>
            </a:r>
            <a:endParaRPr lang="en-US"/>
          </a:p>
        </p:txBody>
      </p:sp>
      <p:cxnSp>
        <p:nvCxnSpPr>
          <p:cNvPr id="82" name="Connector: Elbow 81">
            <a:extLst>
              <a:ext uri="{FF2B5EF4-FFF2-40B4-BE49-F238E27FC236}">
                <a16:creationId xmlns:a16="http://schemas.microsoft.com/office/drawing/2014/main" id="{82C26689-17B6-6D0F-C1C9-FF286E5D13CC}"/>
              </a:ext>
            </a:extLst>
          </p:cNvPr>
          <p:cNvCxnSpPr>
            <a:cxnSpLocks/>
            <a:endCxn id="80" idx="0"/>
          </p:cNvCxnSpPr>
          <p:nvPr/>
        </p:nvCxnSpPr>
        <p:spPr>
          <a:xfrm rot="5400000">
            <a:off x="9988311" y="4549892"/>
            <a:ext cx="2042703" cy="941937"/>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C547D5F-CAA8-D5E7-DFC8-0079A44DD13F}"/>
              </a:ext>
            </a:extLst>
          </p:cNvPr>
          <p:cNvGrpSpPr/>
          <p:nvPr/>
        </p:nvGrpSpPr>
        <p:grpSpPr>
          <a:xfrm>
            <a:off x="7519729" y="1603218"/>
            <a:ext cx="3832688" cy="4169240"/>
            <a:chOff x="7519729" y="1603218"/>
            <a:chExt cx="3832688" cy="4169240"/>
          </a:xfrm>
        </p:grpSpPr>
        <p:pic>
          <p:nvPicPr>
            <p:cNvPr id="30" name="Graphic 5">
              <a:extLst>
                <a:ext uri="{FF2B5EF4-FFF2-40B4-BE49-F238E27FC236}">
                  <a16:creationId xmlns:a16="http://schemas.microsoft.com/office/drawing/2014/main" id="{74D2FFFB-F524-1C45-27BC-F61C51268BC3}"/>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42906" t="9908" r="25334" b="14162"/>
            <a:stretch/>
          </p:blipFill>
          <p:spPr>
            <a:xfrm>
              <a:off x="8400959" y="1875877"/>
              <a:ext cx="2951458" cy="3896581"/>
            </a:xfrm>
            <a:prstGeom prst="rect">
              <a:avLst/>
            </a:prstGeom>
          </p:spPr>
        </p:pic>
        <p:grpSp>
          <p:nvGrpSpPr>
            <p:cNvPr id="13" name="Group 12">
              <a:extLst>
                <a:ext uri="{FF2B5EF4-FFF2-40B4-BE49-F238E27FC236}">
                  <a16:creationId xmlns:a16="http://schemas.microsoft.com/office/drawing/2014/main" id="{BAC42C4E-0166-3312-9C17-1D8178A39C21}"/>
                </a:ext>
              </a:extLst>
            </p:cNvPr>
            <p:cNvGrpSpPr/>
            <p:nvPr/>
          </p:nvGrpSpPr>
          <p:grpSpPr>
            <a:xfrm>
              <a:off x="7519729" y="1603218"/>
              <a:ext cx="3832687" cy="2231737"/>
              <a:chOff x="7519729" y="1603218"/>
              <a:chExt cx="3832687" cy="2231737"/>
            </a:xfrm>
          </p:grpSpPr>
          <p:sp>
            <p:nvSpPr>
              <p:cNvPr id="9" name="Arc 8">
                <a:extLst>
                  <a:ext uri="{FF2B5EF4-FFF2-40B4-BE49-F238E27FC236}">
                    <a16:creationId xmlns:a16="http://schemas.microsoft.com/office/drawing/2014/main" id="{56D8D6D4-2F87-EFA6-CA83-254F6194FEEB}"/>
                  </a:ext>
                </a:extLst>
              </p:cNvPr>
              <p:cNvSpPr/>
              <p:nvPr/>
            </p:nvSpPr>
            <p:spPr>
              <a:xfrm>
                <a:off x="7519729" y="1603218"/>
                <a:ext cx="3832687" cy="2231737"/>
              </a:xfrm>
              <a:prstGeom prst="arc">
                <a:avLst>
                  <a:gd name="adj1" fmla="val 8588212"/>
                  <a:gd name="adj2" fmla="val 26249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A0AFCF8D-FAC5-4779-87B7-65BA27309EE7}"/>
                  </a:ext>
                </a:extLst>
              </p:cNvPr>
              <p:cNvCxnSpPr>
                <a:stCxn id="9" idx="0"/>
              </p:cNvCxnSpPr>
              <p:nvPr/>
            </p:nvCxnSpPr>
            <p:spPr>
              <a:xfrm flipV="1">
                <a:off x="8260683" y="3598829"/>
                <a:ext cx="200983" cy="15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6827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a:normAutofit/>
          </a:bodyPr>
          <a:lstStyle/>
          <a:p>
            <a:r>
              <a:rPr lang="en-US"/>
              <a:t>results</a:t>
            </a:r>
          </a:p>
        </p:txBody>
      </p:sp>
      <p:sp>
        <p:nvSpPr>
          <p:cNvPr id="2" name="Text Placeholder 1">
            <a:extLst>
              <a:ext uri="{FF2B5EF4-FFF2-40B4-BE49-F238E27FC236}">
                <a16:creationId xmlns:a16="http://schemas.microsoft.com/office/drawing/2014/main" id="{B156CAF1-214F-4566-9B0D-DACA1063E8C8}"/>
              </a:ext>
            </a:extLst>
          </p:cNvPr>
          <p:cNvSpPr>
            <a:spLocks noGrp="1"/>
          </p:cNvSpPr>
          <p:nvPr>
            <p:ph type="body" idx="1"/>
          </p:nvPr>
        </p:nvSpPr>
        <p:spPr>
          <a:xfrm>
            <a:off x="6202680" y="4393374"/>
            <a:ext cx="2834640" cy="365125"/>
          </a:xfrm>
        </p:spPr>
        <p:txBody>
          <a:bodyPr/>
          <a:lstStyle/>
          <a:p>
            <a:r>
              <a:rPr lang="en-US"/>
              <a:t>Let’s Dive In</a:t>
            </a:r>
          </a:p>
        </p:txBody>
      </p:sp>
      <p:sp>
        <p:nvSpPr>
          <p:cNvPr id="6" name="Slide Number Placeholder 5">
            <a:extLst>
              <a:ext uri="{FF2B5EF4-FFF2-40B4-BE49-F238E27FC236}">
                <a16:creationId xmlns:a16="http://schemas.microsoft.com/office/drawing/2014/main" id="{FC6A5C12-E784-444E-B868-DE2AE85742BB}"/>
              </a:ext>
            </a:extLst>
          </p:cNvPr>
          <p:cNvSpPr>
            <a:spLocks noGrp="1"/>
          </p:cNvSpPr>
          <p:nvPr>
            <p:ph type="sldNum" sz="quarter" idx="12"/>
          </p:nvPr>
        </p:nvSpPr>
        <p:spPr/>
        <p:txBody>
          <a:bodyPr/>
          <a:lstStyle/>
          <a:p>
            <a:fld id="{8C2E478F-E849-4A8C-AF1F-CBCC78A7CBFA}" type="slidenum">
              <a:rPr lang="en-US" smtClean="0"/>
              <a:t>7</a:t>
            </a:fld>
            <a:endParaRPr lang="en-US"/>
          </a:p>
        </p:txBody>
      </p:sp>
      <p:pic>
        <p:nvPicPr>
          <p:cNvPr id="9" name="Picture Placeholder 8" descr="A black and white image of a swirly design&#10;&#10;Description automatically generated">
            <a:extLst>
              <a:ext uri="{FF2B5EF4-FFF2-40B4-BE49-F238E27FC236}">
                <a16:creationId xmlns:a16="http://schemas.microsoft.com/office/drawing/2014/main" id="{EFEE5D0F-E581-E0EF-4FB9-C907604532FE}"/>
              </a:ext>
            </a:extLst>
          </p:cNvPr>
          <p:cNvPicPr>
            <a:picLocks noGrp="1" noChangeAspect="1"/>
          </p:cNvPicPr>
          <p:nvPr>
            <p:ph type="pic" sz="quarter" idx="13"/>
          </p:nvPr>
        </p:nvPicPr>
        <p:blipFill>
          <a:blip r:embed="rId3"/>
          <a:srcRect l="5617" r="5617"/>
          <a:stretch>
            <a:fillRect/>
          </a:stretch>
        </p:blipFill>
        <p:spPr/>
      </p:pic>
    </p:spTree>
    <p:extLst>
      <p:ext uri="{BB962C8B-B14F-4D97-AF65-F5344CB8AC3E}">
        <p14:creationId xmlns:p14="http://schemas.microsoft.com/office/powerpoint/2010/main" val="294476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 bar chart&#10;&#10;Description automatically generated">
            <a:extLst>
              <a:ext uri="{FF2B5EF4-FFF2-40B4-BE49-F238E27FC236}">
                <a16:creationId xmlns:a16="http://schemas.microsoft.com/office/drawing/2014/main" id="{64DDFC71-96AB-A652-2D2A-6669DD3561FF}"/>
              </a:ext>
            </a:extLst>
          </p:cNvPr>
          <p:cNvPicPr>
            <a:picLocks noGrp="1" noChangeAspect="1"/>
          </p:cNvPicPr>
          <p:nvPr>
            <p:ph idx="1"/>
          </p:nvPr>
        </p:nvPicPr>
        <p:blipFill rotWithShape="1">
          <a:blip r:embed="rId3"/>
          <a:srcRect b="2706"/>
          <a:stretch/>
        </p:blipFill>
        <p:spPr>
          <a:xfrm>
            <a:off x="768812" y="232688"/>
            <a:ext cx="10654375" cy="6219627"/>
          </a:xfrm>
          <a:prstGeom prst="rect">
            <a:avLst/>
          </a:prstGeom>
        </p:spPr>
      </p:pic>
      <p:sp>
        <p:nvSpPr>
          <p:cNvPr id="5" name="TextBox 4">
            <a:extLst>
              <a:ext uri="{FF2B5EF4-FFF2-40B4-BE49-F238E27FC236}">
                <a16:creationId xmlns:a16="http://schemas.microsoft.com/office/drawing/2014/main" id="{6790C3BC-28F3-D273-8506-66D439EA1E48}"/>
              </a:ext>
            </a:extLst>
          </p:cNvPr>
          <p:cNvSpPr txBox="1"/>
          <p:nvPr/>
        </p:nvSpPr>
        <p:spPr>
          <a:xfrm>
            <a:off x="4657244" y="522732"/>
            <a:ext cx="3429000" cy="5852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t>R</a:t>
            </a:r>
            <a:r>
              <a:rPr lang="en-US" sz="2200" baseline="30000"/>
              <a:t>2</a:t>
            </a:r>
            <a:r>
              <a:rPr lang="en-US" sz="2200"/>
              <a:t> = 0.87, p = 0.0024</a:t>
            </a:r>
          </a:p>
        </p:txBody>
      </p:sp>
    </p:spTree>
    <p:extLst>
      <p:ext uri="{BB962C8B-B14F-4D97-AF65-F5344CB8AC3E}">
        <p14:creationId xmlns:p14="http://schemas.microsoft.com/office/powerpoint/2010/main" val="294297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6D82-A1CE-2B96-CB22-B13B95848D44}"/>
              </a:ext>
            </a:extLst>
          </p:cNvPr>
          <p:cNvSpPr>
            <a:spLocks noGrp="1"/>
          </p:cNvSpPr>
          <p:nvPr>
            <p:ph type="title"/>
          </p:nvPr>
        </p:nvSpPr>
        <p:spPr>
          <a:xfrm>
            <a:off x="838200" y="365125"/>
            <a:ext cx="10515600" cy="1325563"/>
          </a:xfrm>
        </p:spPr>
        <p:txBody>
          <a:bodyPr>
            <a:normAutofit/>
          </a:bodyPr>
          <a:lstStyle/>
          <a:p>
            <a:pPr algn="l"/>
            <a:r>
              <a:rPr lang="en-US" sz="5400">
                <a:cs typeface="Calibri Light"/>
              </a:rPr>
              <a:t>Heatmap</a:t>
            </a:r>
            <a:endParaRPr lang="en-GB" sz="5400"/>
          </a:p>
        </p:txBody>
      </p:sp>
      <p:pic>
        <p:nvPicPr>
          <p:cNvPr id="11" name="Picture 10">
            <a:extLst>
              <a:ext uri="{FF2B5EF4-FFF2-40B4-BE49-F238E27FC236}">
                <a16:creationId xmlns:a16="http://schemas.microsoft.com/office/drawing/2014/main" id="{D0A8B2B5-CA67-4A41-9929-02FA24EF85FE}"/>
              </a:ext>
            </a:extLst>
          </p:cNvPr>
          <p:cNvPicPr>
            <a:picLocks noChangeAspect="1"/>
          </p:cNvPicPr>
          <p:nvPr/>
        </p:nvPicPr>
        <p:blipFill rotWithShape="1">
          <a:blip r:embed="rId3">
            <a:extLst>
              <a:ext uri="{28A0092B-C50C-407E-A947-70E740481C1C}">
                <a14:useLocalDpi xmlns:a14="http://schemas.microsoft.com/office/drawing/2010/main" val="0"/>
              </a:ext>
            </a:extLst>
          </a:blip>
          <a:srcRect l="32461" t="14650" r="32500" b="3203"/>
          <a:stretch/>
        </p:blipFill>
        <p:spPr>
          <a:xfrm>
            <a:off x="6513866" y="49896"/>
            <a:ext cx="2906649" cy="2371981"/>
          </a:xfrm>
          <a:prstGeom prst="rect">
            <a:avLst/>
          </a:prstGeom>
        </p:spPr>
      </p:pic>
      <p:pic>
        <p:nvPicPr>
          <p:cNvPr id="15" name="Picture 14">
            <a:extLst>
              <a:ext uri="{FF2B5EF4-FFF2-40B4-BE49-F238E27FC236}">
                <a16:creationId xmlns:a16="http://schemas.microsoft.com/office/drawing/2014/main" id="{37DE8DF3-0C97-9B48-871D-06EEDBFD38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77" y="2858001"/>
            <a:ext cx="10890123" cy="3790616"/>
          </a:xfrm>
          <a:prstGeom prst="rect">
            <a:avLst/>
          </a:prstGeom>
        </p:spPr>
      </p:pic>
    </p:spTree>
    <p:extLst>
      <p:ext uri="{BB962C8B-B14F-4D97-AF65-F5344CB8AC3E}">
        <p14:creationId xmlns:p14="http://schemas.microsoft.com/office/powerpoint/2010/main" val="138254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 id="{969BE826-8665-45F1-A77E-2C1BF61E0D92}" vid="{76896FC0-3EF9-4C10-B34C-BB4B0D9C6D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02A8ED-1331-4C1D-8649-743D7BE164DD}">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99E4EAC9-33DC-4CF0-BA31-C98F61CE4785}">
  <ds:schemaRefs>
    <ds:schemaRef ds:uri="http://schemas.microsoft.com/sharepoint/v3/contenttype/forms"/>
  </ds:schemaRefs>
</ds:datastoreItem>
</file>

<file path=customXml/itemProps3.xml><?xml version="1.0" encoding="utf-8"?>
<ds:datastoreItem xmlns:ds="http://schemas.openxmlformats.org/officeDocument/2006/customXml" ds:itemID="{A3D5DB56-3A71-4638-9571-EE877FD66E96}">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{D599EAFF-B1A3-426A-9580-CA8F0A60B4DB}tf55661986_win32</Template>
  <TotalTime>50</TotalTime>
  <Words>3972</Words>
  <Application>Microsoft Office PowerPoint</Application>
  <PresentationFormat>Widescreen</PresentationFormat>
  <Paragraphs>311</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Biome Light</vt:lpstr>
      <vt:lpstr>Calibri</vt:lpstr>
      <vt:lpstr>Calibri Light</vt:lpstr>
      <vt:lpstr>Wingdings</vt:lpstr>
      <vt:lpstr>Office Theme</vt:lpstr>
      <vt:lpstr>Can a neural network predict outcomes from MrGfus thalamotomy</vt:lpstr>
      <vt:lpstr>Overview</vt:lpstr>
      <vt:lpstr>Motivation</vt:lpstr>
      <vt:lpstr>Data available</vt:lpstr>
      <vt:lpstr>cONCEPT: Machine learning</vt:lpstr>
      <vt:lpstr>Combo neural net for MRgFUS</vt:lpstr>
      <vt:lpstr>results</vt:lpstr>
      <vt:lpstr>PowerPoint Presentation</vt:lpstr>
      <vt:lpstr>Heatmap</vt:lpstr>
      <vt:lpstr>PowerPoint Presentation</vt:lpstr>
      <vt:lpstr>Predicting the future</vt:lpstr>
      <vt:lpstr>What’s next</vt:lpstr>
      <vt:lpstr>Future work</vt:lpstr>
      <vt:lpstr>SUMMARY</vt:lpstr>
      <vt:lpstr>THANK YOU</vt:lpstr>
      <vt:lpstr>Specific patients</vt:lpstr>
      <vt:lpstr>Basics of convolution</vt:lpstr>
      <vt:lpstr>Feedforward network (ffn)</vt:lpstr>
      <vt:lpstr>Recurrent Neural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a neural network predict outcomes from MrGfus thalamotomy</dc:title>
  <dc:creator>Gilmour, William</dc:creator>
  <cp:lastModifiedBy>William Gilmour (Staff)</cp:lastModifiedBy>
  <cp:revision>238</cp:revision>
  <dcterms:created xsi:type="dcterms:W3CDTF">2024-02-29T13:19:25Z</dcterms:created>
  <dcterms:modified xsi:type="dcterms:W3CDTF">2024-04-14T19:23:08Z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