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9" r:id="rId15"/>
    <p:sldId id="28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1C6FE-3378-CBFE-EEE4-4864CFF03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68F7C-B918-3442-76A2-ECFBB16C4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6CF8F-7BD3-AB49-E205-3CF8B1397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71B2E-1EAD-BC49-014B-25102154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F9A2A-8288-919F-EA47-F6F998D9C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9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58765-C29F-B174-0F00-EBB4BFE11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9C685-1909-6CC8-39FC-B0ABF3B0BC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8B3AC-ADFB-ECAA-973B-809D5924A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33746-0D4B-2EB3-D9B1-53998973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02E7A-C0FC-6ADE-EFF7-41E850C2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3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F36E73-2C46-DA0E-1FB6-A256735577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3A65B6-B6F8-483B-D14E-0F8FD44EE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FEA78-54BA-1F44-91A0-5C0CAFDA8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64904-10DB-AD49-ED6C-221B71193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9C8DE-B548-FA8A-3C6F-6B48D0D4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23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44517-A670-C94C-5FC1-A32CDD3EC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9DC98-53C2-8DAE-B6EE-EF9BA3CBE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FA386-ADEC-E0CF-63FC-CC63E0432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3EE1E-6C23-72D0-BC25-E8064C23B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A13A6-8A82-FA16-016C-D090F0F53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2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7ACD1-B452-6F55-C9B5-9E3E91AA8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8C9CB-0FDC-4E15-E2C4-04C393F4F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5AFA6-3AF6-A2E5-9302-502329268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FB81-A710-78EF-435F-ADEF35DA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E1DA6-BBCC-9A6B-E78D-2E1DFCD0F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4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48AF9-E727-EA27-391E-BD3C05893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6D76-D122-AB85-5730-44882F7283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84A4BE-AAB5-9CB3-8578-3D24BD1A2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7F5E8-A4B6-843D-328E-CBBADC2D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8AC98-ECA7-F0B0-716D-1A57AC75A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15572D-27EF-66CF-51A9-567D3D37E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15CF5-FBDE-6D99-D5E1-969397F09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0593F-3478-49C9-F58F-FDDF6F181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E294C-E1D0-623C-EC10-044C8E05B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6EA72-6CE8-86F3-EB58-D0A4C48C1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9797DD-1326-928D-0C22-B06A553B8A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F7BD59-7973-2986-7647-A576C1766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BDCAF3-A53D-8D00-0C78-4FB2F2DFE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A5135F-BA87-C526-44E4-9B28A86DC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33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26497-6377-6AF8-A80F-5ADB59CE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7B8560-904E-DF60-8DBA-81170EB2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EB500-C16C-3A7D-1735-0ED8A7DA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888DF-6CC6-6B60-3EFF-37948A565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1BF360-E779-A6E4-C5FE-606EDE6D6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58B05F-22BB-94FA-064D-9C3D210A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58C49-1817-E202-500A-2EBA776CC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0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DE7B2-0D08-EAF3-4F71-3AEB5AD4C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B3FB1-A41A-963E-D61A-074B8616D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F2445-3872-42DA-A0CD-591D3AC3C7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258CB-5F03-EB5D-F849-C510B2F1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0B371-5E8A-144B-AAB0-5D2A59E82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221B4E-2ED0-E711-0D2A-72F59EBAF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2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996D4-89F3-9BE6-15E2-9C545C960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32C893-9DF1-B458-689E-A2F28E5E26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F9B7D-E9BC-0BC5-9419-C2A8CE404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45AEBB-69D0-B3A5-A922-C47281EDC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3BCDA-1B81-653B-CD3D-932AFF18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D746D-22D3-9720-E08A-E660778D0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6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F38830-B92F-FE94-1449-69E7C6202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F270B1-CEAF-0E0B-96B6-5F753F709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5AB85-7066-B552-91C4-20D5CD298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06ED8-5DA5-43D1-BA1E-5190E71DDA1D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5B062-3AC6-845C-D93F-12ED46240C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8A70-B780-43A9-1C16-0E110EEF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57AE6A-214B-48FC-9727-E6BB3D839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9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069D-23D1-7577-4706-E1DB9B9C7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8470" y="435818"/>
            <a:ext cx="9144000" cy="192003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Recruiting Challenges and Mitigation Strategies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9AF79C-A7CF-9882-1F32-6CB6116F48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16686" y="5998028"/>
            <a:ext cx="2351314" cy="488723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March 14, 2026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2BA9EB-5A28-EEA3-E861-8D6BC0BC16CA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A4735C-AACB-2D9C-3371-FEC1A649AE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D0A9DB-BEAC-8EF2-CE56-1A070D34F142}"/>
              </a:ext>
            </a:extLst>
          </p:cNvPr>
          <p:cNvSpPr txBox="1"/>
          <p:nvPr/>
        </p:nvSpPr>
        <p:spPr>
          <a:xfrm>
            <a:off x="2035628" y="4472702"/>
            <a:ext cx="1741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Presenter: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EBAF5D-07F1-E879-391B-9FFFD3A19888}"/>
              </a:ext>
            </a:extLst>
          </p:cNvPr>
          <p:cNvSpPr txBox="1"/>
          <p:nvPr/>
        </p:nvSpPr>
        <p:spPr>
          <a:xfrm>
            <a:off x="3483429" y="4502149"/>
            <a:ext cx="3102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Dan Tolson</a:t>
            </a:r>
          </a:p>
          <a:p>
            <a:r>
              <a:rPr lang="en-US" sz="2400" dirty="0">
                <a:solidFill>
                  <a:schemeClr val="bg1"/>
                </a:solidFill>
              </a:rPr>
              <a:t>Jr. Vice Commandant</a:t>
            </a:r>
          </a:p>
          <a:p>
            <a:r>
              <a:rPr lang="en-US" sz="2400" dirty="0">
                <a:solidFill>
                  <a:schemeClr val="bg1"/>
                </a:solidFill>
              </a:rPr>
              <a:t>Department of Indiana</a:t>
            </a:r>
          </a:p>
          <a:p>
            <a:r>
              <a:rPr lang="en-US" sz="2400" dirty="0">
                <a:solidFill>
                  <a:schemeClr val="bg1"/>
                </a:solidFill>
              </a:rPr>
              <a:t>Marine Corps League</a:t>
            </a:r>
          </a:p>
        </p:txBody>
      </p:sp>
    </p:spTree>
    <p:extLst>
      <p:ext uri="{BB962C8B-B14F-4D97-AF65-F5344CB8AC3E}">
        <p14:creationId xmlns:p14="http://schemas.microsoft.com/office/powerpoint/2010/main" val="324876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98493A-6715-7482-85A8-A5DB0B6CF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E4A9DD-00E0-B829-DDF4-1DE3D39E3C05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D3766FB-F00D-834E-6BD2-B73B4914A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7F95E8-0525-5D13-6BD7-CCF629A264D9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F4A14D-5804-6A5B-A81C-2A3BD8C6816F}"/>
              </a:ext>
            </a:extLst>
          </p:cNvPr>
          <p:cNvSpPr txBox="1"/>
          <p:nvPr/>
        </p:nvSpPr>
        <p:spPr>
          <a:xfrm>
            <a:off x="2027077" y="2532011"/>
            <a:ext cx="97318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Offer hands‑on, short‑duration service projects that appeal to younger veterans seeking purpose without long‑term commitments.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Improve new‑member onboarding with mentorship and early involvement to reduce first‑year attrition.</a:t>
            </a:r>
          </a:p>
        </p:txBody>
      </p:sp>
    </p:spTree>
    <p:extLst>
      <p:ext uri="{BB962C8B-B14F-4D97-AF65-F5344CB8AC3E}">
        <p14:creationId xmlns:p14="http://schemas.microsoft.com/office/powerpoint/2010/main" val="305367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B25C03-1276-6B2A-2BA9-9EB37EC1F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02922-AA1A-C90D-74A1-5DC6C61880B2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6286CE-7AFF-CD7A-19AC-943D5D608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D854F75-7FF7-F6E2-9977-4A4316747D59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BD7B02-3F4F-9F1B-61F6-0EAD9822B39E}"/>
              </a:ext>
            </a:extLst>
          </p:cNvPr>
          <p:cNvSpPr txBox="1"/>
          <p:nvPr/>
        </p:nvSpPr>
        <p:spPr>
          <a:xfrm>
            <a:off x="2174033" y="2256453"/>
            <a:ext cx="937726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Publicly communicate tangible benefits of membership, including camaraderie, continued service, leadership opportunities, and support to Marines and families.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Refresh meeting formats and programs to ensure meetings are engaging, relevant, and respectful of members’ time.</a:t>
            </a:r>
          </a:p>
        </p:txBody>
      </p:sp>
    </p:spTree>
    <p:extLst>
      <p:ext uri="{BB962C8B-B14F-4D97-AF65-F5344CB8AC3E}">
        <p14:creationId xmlns:p14="http://schemas.microsoft.com/office/powerpoint/2010/main" val="175008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10FE25-E8E1-FA7E-0FA9-16D37405F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CF7B10F-44C7-733A-397D-102941D0A6FD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D2FB4C-3F2D-7740-96B5-47FC65F0E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FB787EB-EAE2-4DE6-8B9E-9A91CFFBA8D0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5F6790-F6E5-173D-1C3B-6459360F58EB}"/>
              </a:ext>
            </a:extLst>
          </p:cNvPr>
          <p:cNvSpPr txBox="1"/>
          <p:nvPr/>
        </p:nvSpPr>
        <p:spPr>
          <a:xfrm>
            <a:off x="2817846" y="2644170"/>
            <a:ext cx="87334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Partner with other veteran and community organizations to increase visibility and credibility among potential members.</a:t>
            </a:r>
          </a:p>
        </p:txBody>
      </p:sp>
    </p:spTree>
    <p:extLst>
      <p:ext uri="{BB962C8B-B14F-4D97-AF65-F5344CB8AC3E}">
        <p14:creationId xmlns:p14="http://schemas.microsoft.com/office/powerpoint/2010/main" val="169124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00B8D8-E1C6-84C1-127E-05CAD9895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5294D8-04BF-35CA-A08C-ED51DE409A76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B4B7F7F-CE13-0475-4423-ED1309EB39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0DFCA3-E569-41FF-298D-4A7414AC9DF8}"/>
              </a:ext>
            </a:extLst>
          </p:cNvPr>
          <p:cNvSpPr txBox="1"/>
          <p:nvPr/>
        </p:nvSpPr>
        <p:spPr>
          <a:xfrm>
            <a:off x="5881397" y="494523"/>
            <a:ext cx="19563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</a:rPr>
              <a:t>Lastly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46CB66-1E82-46B8-093E-97C4C0C43E35}"/>
              </a:ext>
            </a:extLst>
          </p:cNvPr>
          <p:cNvSpPr txBox="1"/>
          <p:nvPr/>
        </p:nvSpPr>
        <p:spPr>
          <a:xfrm>
            <a:off x="2488470" y="1266006"/>
            <a:ext cx="93707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Use technology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AI (ChatGPT, Google Gemini, Grok AI)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Social Media (Facebook, Instagram, TikTok)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Apps &amp; Websites (Canva, Adobe, Base 44)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Be active in what you 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Ensure you have the right person for the role (not just a body)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Seek help from others, reach out to other detachments / Jr. Vices</a:t>
            </a:r>
          </a:p>
        </p:txBody>
      </p:sp>
    </p:spTree>
    <p:extLst>
      <p:ext uri="{BB962C8B-B14F-4D97-AF65-F5344CB8AC3E}">
        <p14:creationId xmlns:p14="http://schemas.microsoft.com/office/powerpoint/2010/main" val="1041014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31A55B-CA04-64BF-58CF-C3729A209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6B17D0-FFB6-4742-E6A7-B8996655C390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5D9EAB-1704-96B4-39ED-6D49840D7C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pic>
        <p:nvPicPr>
          <p:cNvPr id="5" name="Picture 4" descr="250TH BIRTHDAY BALL&#10;&#10;AI-generated content may be incorrect.">
            <a:extLst>
              <a:ext uri="{FF2B5EF4-FFF2-40B4-BE49-F238E27FC236}">
                <a16:creationId xmlns:a16="http://schemas.microsoft.com/office/drawing/2014/main" id="{1646F776-4F61-A742-7145-158EA3CC0A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79" y="447675"/>
            <a:ext cx="3055625" cy="2721817"/>
          </a:xfrm>
          <a:prstGeom prst="rect">
            <a:avLst/>
          </a:prstGeom>
        </p:spPr>
      </p:pic>
      <p:pic>
        <p:nvPicPr>
          <p:cNvPr id="8" name="Picture 7" descr="The image promotes joining the Marine Corps League, emphasizing lifelong commitment, veteran support, and community service.&#10;&#10;AI-generated content may be incorrect.">
            <a:extLst>
              <a:ext uri="{FF2B5EF4-FFF2-40B4-BE49-F238E27FC236}">
                <a16:creationId xmlns:a16="http://schemas.microsoft.com/office/drawing/2014/main" id="{C5EFF8EB-277C-543B-D591-A4A31DCB28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937" y="447675"/>
            <a:ext cx="3253468" cy="4343547"/>
          </a:xfrm>
          <a:prstGeom prst="rect">
            <a:avLst/>
          </a:prstGeom>
        </p:spPr>
      </p:pic>
      <p:pic>
        <p:nvPicPr>
          <p:cNvPr id="10" name="Picture 9" descr="The image depicts a person wearing a U.S. Marine Corps uniform, holding a sign that encourages joining the Marine Corps Reserve.&#10;&#10;AI-generated content may be incorrect.">
            <a:extLst>
              <a:ext uri="{FF2B5EF4-FFF2-40B4-BE49-F238E27FC236}">
                <a16:creationId xmlns:a16="http://schemas.microsoft.com/office/drawing/2014/main" id="{08E2D6A3-E782-A631-1401-E0325D428F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800" y="3359067"/>
            <a:ext cx="2348399" cy="313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800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F9F575-C336-F791-A788-37CE4CE7E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D9FC1F0-BC5C-92FC-D548-D77A39DD33FE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19F373-2968-2DA9-51C6-C78F89FE1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ACE2F7-0078-7056-E607-E507AE9E3B30}"/>
              </a:ext>
            </a:extLst>
          </p:cNvPr>
          <p:cNvSpPr txBox="1"/>
          <p:nvPr/>
        </p:nvSpPr>
        <p:spPr>
          <a:xfrm>
            <a:off x="3741576" y="2579561"/>
            <a:ext cx="6997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284182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F0611-8D69-5D11-214A-7908848153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721631-8A23-F74E-59F9-1CB936B78307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02AF127-31C3-7C8A-7CDE-2BF904325C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492C67F-80BD-32D3-A4E3-05ECC5781A70}"/>
              </a:ext>
            </a:extLst>
          </p:cNvPr>
          <p:cNvSpPr txBox="1"/>
          <p:nvPr/>
        </p:nvSpPr>
        <p:spPr>
          <a:xfrm>
            <a:off x="2836507" y="606491"/>
            <a:ext cx="8817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Key Recruiting Challenges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C2DE0D-5F6A-2061-E193-031248FC5627}"/>
              </a:ext>
            </a:extLst>
          </p:cNvPr>
          <p:cNvSpPr txBox="1"/>
          <p:nvPr/>
        </p:nvSpPr>
        <p:spPr>
          <a:xfrm>
            <a:off x="1741714" y="2603241"/>
            <a:ext cx="104502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</a:rPr>
              <a:t>What are your recruiting challenges?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48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</a:rPr>
              <a:t>Why do you think that is?</a:t>
            </a:r>
          </a:p>
        </p:txBody>
      </p:sp>
    </p:spTree>
    <p:extLst>
      <p:ext uri="{BB962C8B-B14F-4D97-AF65-F5344CB8AC3E}">
        <p14:creationId xmlns:p14="http://schemas.microsoft.com/office/powerpoint/2010/main" val="202618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82DA22-7019-EFDF-9003-952AB3150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5E802C-6DE9-BCA4-EC06-A5A303C5F13F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7C3F2E-FB74-D2D2-15D0-2B27B6922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2D5B962-D1EA-63FD-B08F-DD6A045E6D1D}"/>
              </a:ext>
            </a:extLst>
          </p:cNvPr>
          <p:cNvSpPr txBox="1"/>
          <p:nvPr/>
        </p:nvSpPr>
        <p:spPr>
          <a:xfrm>
            <a:off x="2488470" y="126269"/>
            <a:ext cx="95122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Key Recruiting Challenges Identified in News and Publications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0D41BB-F226-F702-4F2E-D46F3B60774C}"/>
              </a:ext>
            </a:extLst>
          </p:cNvPr>
          <p:cNvSpPr txBox="1"/>
          <p:nvPr/>
        </p:nvSpPr>
        <p:spPr>
          <a:xfrm>
            <a:off x="2295331" y="2076921"/>
            <a:ext cx="96105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Veteran service organizations, including Marine Corps League detachments, face declining membership due to an aging member base and deaths outpacing new recruitment.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News reporting shows younger and post‑9/11 veterans often perceive traditional veteran's organizations as outdated or primarily social clubs, reducing interest in joining.</a:t>
            </a:r>
          </a:p>
        </p:txBody>
      </p:sp>
    </p:spTree>
    <p:extLst>
      <p:ext uri="{BB962C8B-B14F-4D97-AF65-F5344CB8AC3E}">
        <p14:creationId xmlns:p14="http://schemas.microsoft.com/office/powerpoint/2010/main" val="298875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89321F-A444-2E13-DA33-CF811802C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07661D-FEAF-7F8E-3BD1-C2A3BD287E01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DA6351-499A-7B45-2BF8-B4AB32054A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3585E6-F635-F4C5-94C5-5BDD90229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871" y="-40771"/>
            <a:ext cx="9955631" cy="201795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F9483A2-C460-79D5-93E3-4B752F198006}"/>
              </a:ext>
            </a:extLst>
          </p:cNvPr>
          <p:cNvSpPr txBox="1"/>
          <p:nvPr/>
        </p:nvSpPr>
        <p:spPr>
          <a:xfrm>
            <a:off x="2206516" y="2048873"/>
            <a:ext cx="965718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Publications highlight that many younger veterans balance careers, families, and education, leaving limited time for regular meetings and volunteer commitments.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Research notes a general lack of awareness among eligible Marines about the Marine Corps League’s mission, benefits, and eligibility requirements.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19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7C54B1-5F92-1BCA-81E4-8F4BE5028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1A3F099-4793-80BB-8892-ACAD00225E69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34E080-9F24-42FC-FBD3-5B9FC68ED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2BBA982-3F6D-1621-C492-E73C09D18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871" y="-32351"/>
            <a:ext cx="9955631" cy="20179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4A1A7AC-BEC2-3688-A433-758625DC016D}"/>
              </a:ext>
            </a:extLst>
          </p:cNvPr>
          <p:cNvSpPr txBox="1"/>
          <p:nvPr/>
        </p:nvSpPr>
        <p:spPr>
          <a:xfrm>
            <a:off x="2488470" y="1985600"/>
            <a:ext cx="894805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Studies on VSOs identify a shrinking overall veteran population as a structural challenge affecting all legacy organizations.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Media coverage indicates negative stereotypes—such as ‘drinking halls or nostalgia‑focused environments—discourage modern veterans from participation.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2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995AFE-E1ED-F630-55DD-9D566074E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4AB309-4B1F-5A9B-BB42-4F63628BB6CF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02B933-8A1B-6D80-D729-9D94F9B165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A8BDDD8-3C4E-0026-14D2-1211906FAB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871" y="-32351"/>
            <a:ext cx="9955631" cy="20179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7AB0D3-46DA-39A7-6D77-15B58DC8801F}"/>
              </a:ext>
            </a:extLst>
          </p:cNvPr>
          <p:cNvSpPr txBox="1"/>
          <p:nvPr/>
        </p:nvSpPr>
        <p:spPr>
          <a:xfrm>
            <a:off x="2472612" y="2230016"/>
            <a:ext cx="90506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Academic research shows that organizations slow to modernize communication and programming struggle to remain relevant to newer generations of veterans.</a:t>
            </a:r>
          </a:p>
        </p:txBody>
      </p:sp>
    </p:spTree>
    <p:extLst>
      <p:ext uri="{BB962C8B-B14F-4D97-AF65-F5344CB8AC3E}">
        <p14:creationId xmlns:p14="http://schemas.microsoft.com/office/powerpoint/2010/main" val="156039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C6D316-DF4C-2473-4CD2-8DE384DDA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6EDE2B-1890-8C51-1F8F-E9671A5F9E67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F8B9C91-ABCE-07F6-3D05-A5858256ED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8A045CB-EF98-1DAF-A61D-231297D24782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18BF89-1AF4-A1A6-CC80-008864B4C96E}"/>
              </a:ext>
            </a:extLst>
          </p:cNvPr>
          <p:cNvSpPr txBox="1"/>
          <p:nvPr/>
        </p:nvSpPr>
        <p:spPr>
          <a:xfrm>
            <a:off x="2367644" y="3359021"/>
            <a:ext cx="9722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How would you combat these challenges?</a:t>
            </a:r>
          </a:p>
        </p:txBody>
      </p:sp>
    </p:spTree>
    <p:extLst>
      <p:ext uri="{BB962C8B-B14F-4D97-AF65-F5344CB8AC3E}">
        <p14:creationId xmlns:p14="http://schemas.microsoft.com/office/powerpoint/2010/main" val="239308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77CEFA-3752-CF01-72D5-E84371FE3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3F4BA6-1EE4-61F7-05A8-B26F3365D037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7B7E63-E1F9-EA1E-142E-E3F7131B9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8EFD85-2A37-6CCF-BBBF-C057D3979343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C83CE3-EC70-EACA-075E-F4426F28094F}"/>
              </a:ext>
            </a:extLst>
          </p:cNvPr>
          <p:cNvSpPr txBox="1"/>
          <p:nvPr/>
        </p:nvSpPr>
        <p:spPr>
          <a:xfrm>
            <a:off x="2383972" y="2211355"/>
            <a:ext cx="960586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Emphasize the Marine Corps League’s mission‑driven service (honor guards, Toys for Tots, community support) rather than social aspects when recruiting.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Promote flexible participation by highlighting that members can engage at different levels without attending every meeting.</a:t>
            </a:r>
          </a:p>
        </p:txBody>
      </p:sp>
    </p:spTree>
    <p:extLst>
      <p:ext uri="{BB962C8B-B14F-4D97-AF65-F5344CB8AC3E}">
        <p14:creationId xmlns:p14="http://schemas.microsoft.com/office/powerpoint/2010/main" val="265438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303DC7-7D38-EB51-FF59-6591C2D1F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5F37EF-5D5D-9D02-9BAC-8D7D63F73EEB}"/>
              </a:ext>
            </a:extLst>
          </p:cNvPr>
          <p:cNvSpPr/>
          <p:nvPr/>
        </p:nvSpPr>
        <p:spPr>
          <a:xfrm>
            <a:off x="0" y="1"/>
            <a:ext cx="1741714" cy="6858000"/>
          </a:xfrm>
          <a:prstGeom prst="rect">
            <a:avLst/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00C741-9944-3399-14EA-2F1DCD6A76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8" y="126269"/>
            <a:ext cx="2279474" cy="22794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379C45-1273-9689-7F0C-8F33AC30D89D}"/>
              </a:ext>
            </a:extLst>
          </p:cNvPr>
          <p:cNvSpPr txBox="1"/>
          <p:nvPr/>
        </p:nvSpPr>
        <p:spPr>
          <a:xfrm>
            <a:off x="2906487" y="481176"/>
            <a:ext cx="86448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Ways Junior Vice Commandants Can Combat These Challenges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D28815-F4D6-A8FA-FF25-EFFBB7A398A2}"/>
              </a:ext>
            </a:extLst>
          </p:cNvPr>
          <p:cNvSpPr txBox="1"/>
          <p:nvPr/>
        </p:nvSpPr>
        <p:spPr>
          <a:xfrm>
            <a:off x="2230015" y="2378962"/>
            <a:ext cx="95825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Modernize outreach using social media, detachment websites, and digital communication to reach post‑9/11 Marines.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Conduct personal, Marine‑to‑Marine outreach, which research and local reporting show remains the most effective recruiting method.</a:t>
            </a:r>
          </a:p>
        </p:txBody>
      </p:sp>
    </p:spTree>
    <p:extLst>
      <p:ext uri="{BB962C8B-B14F-4D97-AF65-F5344CB8AC3E}">
        <p14:creationId xmlns:p14="http://schemas.microsoft.com/office/powerpoint/2010/main" val="391509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517</Words>
  <Application>Microsoft Office PowerPoint</Application>
  <PresentationFormat>Widescreen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Recruiting Challenges and Mitigation Strategies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Tolson</dc:creator>
  <cp:lastModifiedBy>Dan Tolson</cp:lastModifiedBy>
  <cp:revision>3</cp:revision>
  <dcterms:created xsi:type="dcterms:W3CDTF">2025-10-02T21:05:46Z</dcterms:created>
  <dcterms:modified xsi:type="dcterms:W3CDTF">2026-03-14T14:51:53Z</dcterms:modified>
</cp:coreProperties>
</file>