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0"/>
  </p:notesMasterIdLst>
  <p:sldIdLst>
    <p:sldId id="256" r:id="rId2"/>
    <p:sldId id="281" r:id="rId3"/>
    <p:sldId id="577" r:id="rId4"/>
    <p:sldId id="575" r:id="rId5"/>
    <p:sldId id="635" r:id="rId6"/>
    <p:sldId id="578" r:id="rId7"/>
    <p:sldId id="633" r:id="rId8"/>
    <p:sldId id="613" r:id="rId9"/>
    <p:sldId id="634" r:id="rId10"/>
    <p:sldId id="645" r:id="rId11"/>
    <p:sldId id="636" r:id="rId12"/>
    <p:sldId id="637" r:id="rId13"/>
    <p:sldId id="646" r:id="rId14"/>
    <p:sldId id="638" r:id="rId15"/>
    <p:sldId id="639" r:id="rId16"/>
    <p:sldId id="644" r:id="rId17"/>
    <p:sldId id="650" r:id="rId18"/>
    <p:sldId id="593" r:id="rId19"/>
    <p:sldId id="614" r:id="rId20"/>
    <p:sldId id="629" r:id="rId21"/>
    <p:sldId id="643" r:id="rId22"/>
    <p:sldId id="647" r:id="rId23"/>
    <p:sldId id="649" r:id="rId24"/>
    <p:sldId id="616" r:id="rId25"/>
    <p:sldId id="621" r:id="rId26"/>
    <p:sldId id="622" r:id="rId27"/>
    <p:sldId id="632" r:id="rId28"/>
    <p:sldId id="26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000"/>
    <a:srgbClr val="282D69"/>
    <a:srgbClr val="73A59A"/>
    <a:srgbClr val="00AFD7"/>
    <a:srgbClr val="EAEFF7"/>
    <a:srgbClr val="D2DEEF"/>
    <a:srgbClr val="66B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6316" autoAdjust="0"/>
  </p:normalViewPr>
  <p:slideViewPr>
    <p:cSldViewPr snapToGrid="0">
      <p:cViewPr varScale="1">
        <p:scale>
          <a:sx n="66" d="100"/>
          <a:sy n="66" d="100"/>
        </p:scale>
        <p:origin x="16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AA4AAF-D364-4847-A8EC-C6536C935243}" type="datetimeFigureOut">
              <a:rPr lang="en-US" smtClean="0"/>
              <a:t>6/2/2026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B74F08-934A-4BAD-8BDD-E13F77FEC510}" type="slidenum">
              <a:rPr lang="en-US" smtClean="0"/>
              <a:t>‹#›</a:t>
            </a:fld>
            <a:endParaRPr lang="en-US" dirty="0"/>
          </a:p>
        </p:txBody>
      </p:sp>
    </p:spTree>
    <p:extLst>
      <p:ext uri="{BB962C8B-B14F-4D97-AF65-F5344CB8AC3E}">
        <p14:creationId xmlns:p14="http://schemas.microsoft.com/office/powerpoint/2010/main" val="399764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1</a:t>
            </a:fld>
            <a:endParaRPr lang="en-US" dirty="0"/>
          </a:p>
        </p:txBody>
      </p:sp>
    </p:spTree>
    <p:extLst>
      <p:ext uri="{BB962C8B-B14F-4D97-AF65-F5344CB8AC3E}">
        <p14:creationId xmlns:p14="http://schemas.microsoft.com/office/powerpoint/2010/main" val="234705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3F762-168C-76B5-CD9B-A3F280DF0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3424B-52DC-424A-09DC-295C1E08C0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9677DC-9B58-06CE-42E4-B0DAD9EF22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D6DC5E-91BE-4B8A-9F4A-1CC3F1C113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74F08-934A-4BAD-8BDD-E13F77FEC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80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41FD-56D9-4AF2-4106-33F2919F5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B7761-80CF-6679-B4D7-149E2F828A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B0BD640-41C4-8AFA-AE5C-194E7712A882}"/>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221E9724-1595-0A84-5868-7588C6EE9FD4}"/>
              </a:ext>
            </a:extLst>
          </p:cNvPr>
          <p:cNvSpPr>
            <a:spLocks noGrp="1"/>
          </p:cNvSpPr>
          <p:nvPr>
            <p:ph type="sldNum" sz="quarter" idx="10"/>
          </p:nvPr>
        </p:nvSpPr>
        <p:spPr/>
        <p:txBody>
          <a:bodyPr/>
          <a:lstStyle/>
          <a:p>
            <a:fld id="{E6B74F08-934A-4BAD-8BDD-E13F77FEC510}" type="slidenum">
              <a:rPr lang="en-US" smtClean="0"/>
              <a:t>11</a:t>
            </a:fld>
            <a:endParaRPr lang="en-US" dirty="0"/>
          </a:p>
        </p:txBody>
      </p:sp>
    </p:spTree>
    <p:extLst>
      <p:ext uri="{BB962C8B-B14F-4D97-AF65-F5344CB8AC3E}">
        <p14:creationId xmlns:p14="http://schemas.microsoft.com/office/powerpoint/2010/main" val="65237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B095-2EF1-6880-0D05-81697AD99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C6BF7-EB32-0DEE-CDCC-ADA0C1A635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2CF884-5BCA-AAA6-6430-4BD302C156CD}"/>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A93EED26-6579-FB23-F9D8-BEBD2C147DBA}"/>
              </a:ext>
            </a:extLst>
          </p:cNvPr>
          <p:cNvSpPr>
            <a:spLocks noGrp="1"/>
          </p:cNvSpPr>
          <p:nvPr>
            <p:ph type="sldNum" sz="quarter" idx="10"/>
          </p:nvPr>
        </p:nvSpPr>
        <p:spPr/>
        <p:txBody>
          <a:bodyPr/>
          <a:lstStyle/>
          <a:p>
            <a:fld id="{E6B74F08-934A-4BAD-8BDD-E13F77FEC510}" type="slidenum">
              <a:rPr lang="en-US" smtClean="0"/>
              <a:t>12</a:t>
            </a:fld>
            <a:endParaRPr lang="en-US" dirty="0"/>
          </a:p>
        </p:txBody>
      </p:sp>
    </p:spTree>
    <p:extLst>
      <p:ext uri="{BB962C8B-B14F-4D97-AF65-F5344CB8AC3E}">
        <p14:creationId xmlns:p14="http://schemas.microsoft.com/office/powerpoint/2010/main" val="349453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EB91D-DAFB-3F52-5A56-794DC5ABD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6F1BD-81DB-E7A8-D578-D679DB6EB0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14CE3E-B5BE-584A-91EA-BFC4C984A1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D1B4F1-6248-C4A6-796B-51771AD80C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74F08-934A-4BAD-8BDD-E13F77FEC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3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02C3-E487-40D9-28AC-F53542B5D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4ABB3-24DE-7AC4-1843-07F1645B26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32D55A-0C34-9383-012B-030BAC62C3A1}"/>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89085B46-4A1A-637E-71BE-9605BEA93830}"/>
              </a:ext>
            </a:extLst>
          </p:cNvPr>
          <p:cNvSpPr>
            <a:spLocks noGrp="1"/>
          </p:cNvSpPr>
          <p:nvPr>
            <p:ph type="sldNum" sz="quarter" idx="10"/>
          </p:nvPr>
        </p:nvSpPr>
        <p:spPr/>
        <p:txBody>
          <a:bodyPr/>
          <a:lstStyle/>
          <a:p>
            <a:fld id="{E6B74F08-934A-4BAD-8BDD-E13F77FEC510}" type="slidenum">
              <a:rPr lang="en-US" smtClean="0"/>
              <a:t>14</a:t>
            </a:fld>
            <a:endParaRPr lang="en-US" dirty="0"/>
          </a:p>
        </p:txBody>
      </p:sp>
    </p:spTree>
    <p:extLst>
      <p:ext uri="{BB962C8B-B14F-4D97-AF65-F5344CB8AC3E}">
        <p14:creationId xmlns:p14="http://schemas.microsoft.com/office/powerpoint/2010/main" val="34555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8E62-685C-42F4-3D6A-9C669111E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74E86-DF4B-4889-FF91-CC6DC1A45C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12C823-046A-D8FF-EF11-371973906916}"/>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C17347EB-8450-D2A8-55E8-05BDC6F46558}"/>
              </a:ext>
            </a:extLst>
          </p:cNvPr>
          <p:cNvSpPr>
            <a:spLocks noGrp="1"/>
          </p:cNvSpPr>
          <p:nvPr>
            <p:ph type="sldNum" sz="quarter" idx="10"/>
          </p:nvPr>
        </p:nvSpPr>
        <p:spPr/>
        <p:txBody>
          <a:bodyPr/>
          <a:lstStyle/>
          <a:p>
            <a:fld id="{E6B74F08-934A-4BAD-8BDD-E13F77FEC510}" type="slidenum">
              <a:rPr lang="en-US" smtClean="0"/>
              <a:t>15</a:t>
            </a:fld>
            <a:endParaRPr lang="en-US" dirty="0"/>
          </a:p>
        </p:txBody>
      </p:sp>
    </p:spTree>
    <p:extLst>
      <p:ext uri="{BB962C8B-B14F-4D97-AF65-F5344CB8AC3E}">
        <p14:creationId xmlns:p14="http://schemas.microsoft.com/office/powerpoint/2010/main" val="200005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D8578-BFA3-9209-CA50-455D48FFA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FB7CB-E2BC-0D31-0019-9F13F7039C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97E8BE-F1AD-0DE0-4211-CCA0B011CB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40A4AA-A470-78CA-902F-67B8F9236D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74F08-934A-4BAD-8BDD-E13F77FEC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24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74F08-934A-4BAD-8BDD-E13F77FEC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30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6B74F08-934A-4BAD-8BDD-E13F77FEC510}" type="slidenum">
              <a:rPr lang="en-US" smtClean="0"/>
              <a:t>18</a:t>
            </a:fld>
            <a:endParaRPr lang="en-US" dirty="0"/>
          </a:p>
        </p:txBody>
      </p:sp>
    </p:spTree>
    <p:extLst>
      <p:ext uri="{BB962C8B-B14F-4D97-AF65-F5344CB8AC3E}">
        <p14:creationId xmlns:p14="http://schemas.microsoft.com/office/powerpoint/2010/main" val="61262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19</a:t>
            </a:fld>
            <a:endParaRPr lang="en-US" dirty="0"/>
          </a:p>
        </p:txBody>
      </p:sp>
    </p:spTree>
    <p:extLst>
      <p:ext uri="{BB962C8B-B14F-4D97-AF65-F5344CB8AC3E}">
        <p14:creationId xmlns:p14="http://schemas.microsoft.com/office/powerpoint/2010/main" val="330170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2</a:t>
            </a:fld>
            <a:endParaRPr lang="en-US" dirty="0"/>
          </a:p>
        </p:txBody>
      </p:sp>
    </p:spTree>
    <p:extLst>
      <p:ext uri="{BB962C8B-B14F-4D97-AF65-F5344CB8AC3E}">
        <p14:creationId xmlns:p14="http://schemas.microsoft.com/office/powerpoint/2010/main" val="4275132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20</a:t>
            </a:fld>
            <a:endParaRPr lang="en-US" dirty="0"/>
          </a:p>
        </p:txBody>
      </p:sp>
    </p:spTree>
    <p:extLst>
      <p:ext uri="{BB962C8B-B14F-4D97-AF65-F5344CB8AC3E}">
        <p14:creationId xmlns:p14="http://schemas.microsoft.com/office/powerpoint/2010/main" val="82606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424B-826E-6624-0370-9BE10376D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B2822-5EE4-94B3-F395-CD0887EAA4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D044C3-6F1A-6B47-DBD2-C0B73232D808}"/>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E56224B9-35E5-C90D-0A88-3EDA0685F617}"/>
              </a:ext>
            </a:extLst>
          </p:cNvPr>
          <p:cNvSpPr>
            <a:spLocks noGrp="1"/>
          </p:cNvSpPr>
          <p:nvPr>
            <p:ph type="sldNum" sz="quarter" idx="10"/>
          </p:nvPr>
        </p:nvSpPr>
        <p:spPr/>
        <p:txBody>
          <a:bodyPr/>
          <a:lstStyle/>
          <a:p>
            <a:fld id="{E6B74F08-934A-4BAD-8BDD-E13F77FEC510}" type="slidenum">
              <a:rPr lang="en-US" smtClean="0"/>
              <a:t>21</a:t>
            </a:fld>
            <a:endParaRPr lang="en-US" dirty="0"/>
          </a:p>
        </p:txBody>
      </p:sp>
    </p:spTree>
    <p:extLst>
      <p:ext uri="{BB962C8B-B14F-4D97-AF65-F5344CB8AC3E}">
        <p14:creationId xmlns:p14="http://schemas.microsoft.com/office/powerpoint/2010/main" val="3337769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167C2-7E46-BB87-20BC-7639E1B6F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E97AB-6BCE-2343-1C54-48E0AB487D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B6F91E-15EC-8A2E-F3AE-A5CDB980CE96}"/>
              </a:ext>
            </a:extLst>
          </p:cNvPr>
          <p:cNvSpPr>
            <a:spLocks noGrp="1"/>
          </p:cNvSpPr>
          <p:nvPr>
            <p:ph type="body" idx="1"/>
          </p:nvPr>
        </p:nvSpPr>
        <p:spPr/>
        <p:txBody>
          <a:bodyPr/>
          <a:lstStyle/>
          <a:p>
            <a:pPr marL="0" marR="0" lvl="0" indent="0">
              <a:lnSpc>
                <a:spcPct val="115000"/>
              </a:lnSpc>
              <a:spcAft>
                <a:spcPts val="800"/>
              </a:spcAft>
              <a:buFont typeface="Courier New" panose="02070309020205020404" pitchFamily="49" charset="0"/>
              <a:buNone/>
            </a:pPr>
            <a:endParaRPr lang="en-US" dirty="0"/>
          </a:p>
        </p:txBody>
      </p:sp>
      <p:sp>
        <p:nvSpPr>
          <p:cNvPr id="4" name="Slide Number Placeholder 3">
            <a:extLst>
              <a:ext uri="{FF2B5EF4-FFF2-40B4-BE49-F238E27FC236}">
                <a16:creationId xmlns:a16="http://schemas.microsoft.com/office/drawing/2014/main" id="{9402F12A-C875-E06B-EE20-B82BE6A2D3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74F08-934A-4BAD-8BDD-E13F77FEC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38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4E5AF-6249-4B0D-D59F-8C49BBBB2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0B335-8250-5AEB-80D2-390E4D5535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21A563-9CB3-2414-0937-625C8B2602FE}"/>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4EF972DA-1F4D-F4E8-844A-62A6B358F4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74F08-934A-4BAD-8BDD-E13F77FEC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148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24</a:t>
            </a:fld>
            <a:endParaRPr lang="en-US" dirty="0"/>
          </a:p>
        </p:txBody>
      </p:sp>
    </p:spTree>
    <p:extLst>
      <p:ext uri="{BB962C8B-B14F-4D97-AF65-F5344CB8AC3E}">
        <p14:creationId xmlns:p14="http://schemas.microsoft.com/office/powerpoint/2010/main" val="38048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6B74F08-934A-4BAD-8BDD-E13F77FEC510}" type="slidenum">
              <a:rPr lang="en-US" smtClean="0"/>
              <a:t>25</a:t>
            </a:fld>
            <a:endParaRPr lang="en-US" dirty="0"/>
          </a:p>
        </p:txBody>
      </p:sp>
    </p:spTree>
    <p:extLst>
      <p:ext uri="{BB962C8B-B14F-4D97-AF65-F5344CB8AC3E}">
        <p14:creationId xmlns:p14="http://schemas.microsoft.com/office/powerpoint/2010/main" val="318403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26</a:t>
            </a:fld>
            <a:endParaRPr lang="en-US" dirty="0"/>
          </a:p>
        </p:txBody>
      </p:sp>
    </p:spTree>
    <p:extLst>
      <p:ext uri="{BB962C8B-B14F-4D97-AF65-F5344CB8AC3E}">
        <p14:creationId xmlns:p14="http://schemas.microsoft.com/office/powerpoint/2010/main" val="4186952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6B74F08-934A-4BAD-8BDD-E13F77FEC510}" type="slidenum">
              <a:rPr lang="en-US" smtClean="0"/>
              <a:t>27</a:t>
            </a:fld>
            <a:endParaRPr lang="en-US" dirty="0"/>
          </a:p>
        </p:txBody>
      </p:sp>
    </p:spTree>
    <p:extLst>
      <p:ext uri="{BB962C8B-B14F-4D97-AF65-F5344CB8AC3E}">
        <p14:creationId xmlns:p14="http://schemas.microsoft.com/office/powerpoint/2010/main" val="3819859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t>28</a:t>
            </a:fld>
            <a:endParaRPr lang="en-US" dirty="0"/>
          </a:p>
        </p:txBody>
      </p:sp>
    </p:spTree>
    <p:extLst>
      <p:ext uri="{BB962C8B-B14F-4D97-AF65-F5344CB8AC3E}">
        <p14:creationId xmlns:p14="http://schemas.microsoft.com/office/powerpoint/2010/main" val="60453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6B74F08-934A-4BAD-8BDD-E13F77FEC510}" type="slidenum">
              <a:rPr lang="en-US" smtClean="0"/>
              <a:t>3</a:t>
            </a:fld>
            <a:endParaRPr lang="en-US" dirty="0"/>
          </a:p>
        </p:txBody>
      </p:sp>
    </p:spTree>
    <p:extLst>
      <p:ext uri="{BB962C8B-B14F-4D97-AF65-F5344CB8AC3E}">
        <p14:creationId xmlns:p14="http://schemas.microsoft.com/office/powerpoint/2010/main" val="372826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6181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9D7E-B6DB-BE9A-DD70-BBA90AB75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A0B55-D25C-66E9-427E-3CF8431A7B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2416591-7C34-4E01-6ADE-879D1B2616F8}"/>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B7886E80-8BF3-F440-6298-06B5590678FF}"/>
              </a:ext>
            </a:extLst>
          </p:cNvPr>
          <p:cNvSpPr>
            <a:spLocks noGrp="1"/>
          </p:cNvSpPr>
          <p:nvPr>
            <p:ph type="sldNum" sz="quarter" idx="10"/>
          </p:nvPr>
        </p:nvSpPr>
        <p:spPr/>
        <p:txBody>
          <a:bodyPr/>
          <a:lstStyle/>
          <a:p>
            <a:fld id="{E6B74F08-934A-4BAD-8BDD-E13F77FEC510}" type="slidenum">
              <a:rPr lang="en-US" smtClean="0"/>
              <a:t>5</a:t>
            </a:fld>
            <a:endParaRPr lang="en-US" dirty="0"/>
          </a:p>
        </p:txBody>
      </p:sp>
    </p:spTree>
    <p:extLst>
      <p:ext uri="{BB962C8B-B14F-4D97-AF65-F5344CB8AC3E}">
        <p14:creationId xmlns:p14="http://schemas.microsoft.com/office/powerpoint/2010/main" val="324461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6B74F08-934A-4BAD-8BDD-E13F77FEC510}" type="slidenum">
              <a:rPr lang="en-US" smtClean="0"/>
              <a:t>6</a:t>
            </a:fld>
            <a:endParaRPr lang="en-US" dirty="0"/>
          </a:p>
        </p:txBody>
      </p:sp>
    </p:spTree>
    <p:extLst>
      <p:ext uri="{BB962C8B-B14F-4D97-AF65-F5344CB8AC3E}">
        <p14:creationId xmlns:p14="http://schemas.microsoft.com/office/powerpoint/2010/main" val="282411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D8DB-E7EA-2B65-1F31-B2407999D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F05F2-7FB7-74A6-F9A4-564021C12D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0A9237-643E-7EBF-94F8-7CD3F41138B0}"/>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3D950B00-D217-85CF-A0EB-9839CE4EB911}"/>
              </a:ext>
            </a:extLst>
          </p:cNvPr>
          <p:cNvSpPr>
            <a:spLocks noGrp="1"/>
          </p:cNvSpPr>
          <p:nvPr>
            <p:ph type="sldNum" sz="quarter" idx="10"/>
          </p:nvPr>
        </p:nvSpPr>
        <p:spPr/>
        <p:txBody>
          <a:bodyPr/>
          <a:lstStyle/>
          <a:p>
            <a:fld id="{E6B74F08-934A-4BAD-8BDD-E13F77FEC510}" type="slidenum">
              <a:rPr lang="en-US" smtClean="0"/>
              <a:t>7</a:t>
            </a:fld>
            <a:endParaRPr lang="en-US" dirty="0"/>
          </a:p>
        </p:txBody>
      </p:sp>
    </p:spTree>
    <p:extLst>
      <p:ext uri="{BB962C8B-B14F-4D97-AF65-F5344CB8AC3E}">
        <p14:creationId xmlns:p14="http://schemas.microsoft.com/office/powerpoint/2010/main" val="185934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74F08-934A-4BAD-8BDD-E13F77FEC51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2275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F615E-E1C3-A6BA-AA63-D477175F9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E6336-8043-B1A6-9A18-5936B14DDF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6AC6C6-7FB9-C2E0-ECC9-1954CD8C89EA}"/>
              </a:ext>
            </a:extLst>
          </p:cNvPr>
          <p:cNvSpPr>
            <a:spLocks noGrp="1"/>
          </p:cNvSpPr>
          <p:nvPr>
            <p:ph type="body" idx="1"/>
          </p:nvPr>
        </p:nvSpPr>
        <p:spPr/>
        <p:txBody>
          <a:bodyPr/>
          <a:lstStyle/>
          <a:p>
            <a:endParaRPr lang="en-US" alt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AB53D125-B5DC-35F4-DD08-9207474D95FD}"/>
              </a:ext>
            </a:extLst>
          </p:cNvPr>
          <p:cNvSpPr>
            <a:spLocks noGrp="1"/>
          </p:cNvSpPr>
          <p:nvPr>
            <p:ph type="sldNum" sz="quarter" idx="10"/>
          </p:nvPr>
        </p:nvSpPr>
        <p:spPr/>
        <p:txBody>
          <a:bodyPr/>
          <a:lstStyle/>
          <a:p>
            <a:fld id="{E6B74F08-934A-4BAD-8BDD-E13F77FEC510}" type="slidenum">
              <a:rPr lang="en-US" smtClean="0"/>
              <a:t>9</a:t>
            </a:fld>
            <a:endParaRPr lang="en-US" dirty="0"/>
          </a:p>
        </p:txBody>
      </p:sp>
    </p:spTree>
    <p:extLst>
      <p:ext uri="{BB962C8B-B14F-4D97-AF65-F5344CB8AC3E}">
        <p14:creationId xmlns:p14="http://schemas.microsoft.com/office/powerpoint/2010/main" val="133340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000" b="1">
                <a:solidFill>
                  <a:srgbClr val="282D6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282D6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D70B775-1D24-458D-805E-4B8923DFD017}" type="datetime2">
              <a:rPr lang="en-US" smtClean="0"/>
              <a:t>Tuesday, June 2, 2026</a:t>
            </a:fld>
            <a:endParaRPr lang="en-US" dirty="0"/>
          </a:p>
        </p:txBody>
      </p:sp>
      <p:sp>
        <p:nvSpPr>
          <p:cNvPr id="5" name="Footer Placeholder 4"/>
          <p:cNvSpPr>
            <a:spLocks noGrp="1"/>
          </p:cNvSpPr>
          <p:nvPr>
            <p:ph type="ftr" sz="quarter" idx="11"/>
          </p:nvPr>
        </p:nvSpPr>
        <p:spPr/>
        <p:txBody>
          <a:bodyPr/>
          <a:lstStyle/>
          <a:p>
            <a:r>
              <a:rPr lang="en-US" dirty="0"/>
              <a:t>Indiana Department of Revenue</a:t>
            </a:r>
          </a:p>
        </p:txBody>
      </p:sp>
      <p:sp>
        <p:nvSpPr>
          <p:cNvPr id="6" name="Slide Number Placeholder 5"/>
          <p:cNvSpPr>
            <a:spLocks noGrp="1"/>
          </p:cNvSpPr>
          <p:nvPr>
            <p:ph type="sldNum" sz="quarter" idx="12"/>
          </p:nvPr>
        </p:nvSpPr>
        <p:spPr/>
        <p:txBody>
          <a:bodyPr/>
          <a:lstStyle/>
          <a:p>
            <a:fld id="{D2D482C3-FA7C-45F2-9BC3-F809ABDF0907}" type="slidenum">
              <a:rPr lang="en-US" smtClean="0"/>
              <a:t>‹#›</a:t>
            </a:fld>
            <a:endParaRPr lang="en-US" dirty="0"/>
          </a:p>
        </p:txBody>
      </p:sp>
    </p:spTree>
    <p:extLst>
      <p:ext uri="{BB962C8B-B14F-4D97-AF65-F5344CB8AC3E}">
        <p14:creationId xmlns:p14="http://schemas.microsoft.com/office/powerpoint/2010/main" val="355022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282D69"/>
                </a:solidFill>
              </a:defRPr>
            </a:lvl1pPr>
            <a:lvl2pPr>
              <a:defRPr>
                <a:solidFill>
                  <a:srgbClr val="282D69"/>
                </a:solidFill>
              </a:defRPr>
            </a:lvl2pPr>
            <a:lvl3pPr>
              <a:defRPr>
                <a:solidFill>
                  <a:srgbClr val="282D69"/>
                </a:solidFill>
              </a:defRPr>
            </a:lvl3pPr>
            <a:lvl4pPr>
              <a:defRPr>
                <a:solidFill>
                  <a:srgbClr val="282D69"/>
                </a:solidFill>
              </a:defRPr>
            </a:lvl4pPr>
            <a:lvl5pPr>
              <a:defRPr>
                <a:solidFill>
                  <a:srgbClr val="282D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7079E2-C746-46E4-8AFB-6366F9DCA014}" type="datetime2">
              <a:rPr lang="en-US" smtClean="0"/>
              <a:t>Tuesday, June 2, 2026</a:t>
            </a:fld>
            <a:endParaRPr lang="en-US" dirty="0"/>
          </a:p>
        </p:txBody>
      </p:sp>
      <p:sp>
        <p:nvSpPr>
          <p:cNvPr id="5" name="Footer Placeholder 4"/>
          <p:cNvSpPr>
            <a:spLocks noGrp="1"/>
          </p:cNvSpPr>
          <p:nvPr>
            <p:ph type="ftr" sz="quarter" idx="11"/>
          </p:nvPr>
        </p:nvSpPr>
        <p:spPr/>
        <p:txBody>
          <a:bodyPr/>
          <a:lstStyle/>
          <a:p>
            <a:r>
              <a:rPr lang="en-US" dirty="0"/>
              <a:t>Indiana Department of Revenue</a:t>
            </a:r>
          </a:p>
        </p:txBody>
      </p:sp>
      <p:sp>
        <p:nvSpPr>
          <p:cNvPr id="6" name="Slide Number Placeholder 5"/>
          <p:cNvSpPr>
            <a:spLocks noGrp="1"/>
          </p:cNvSpPr>
          <p:nvPr>
            <p:ph type="sldNum" sz="quarter" idx="12"/>
          </p:nvPr>
        </p:nvSpPr>
        <p:spPr/>
        <p:txBody>
          <a:bodyPr/>
          <a:lstStyle/>
          <a:p>
            <a:fld id="{D2D482C3-FA7C-45F2-9BC3-F809ABDF090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388622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282D69"/>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D8136-23A9-43AE-9FC8-2AFD4E856A6D}" type="datetime2">
              <a:rPr lang="en-US" smtClean="0"/>
              <a:t>Tuesday, June 2, 2026</a:t>
            </a:fld>
            <a:endParaRPr lang="en-US" dirty="0"/>
          </a:p>
        </p:txBody>
      </p:sp>
      <p:sp>
        <p:nvSpPr>
          <p:cNvPr id="5" name="Footer Placeholder 4"/>
          <p:cNvSpPr>
            <a:spLocks noGrp="1"/>
          </p:cNvSpPr>
          <p:nvPr>
            <p:ph type="ftr" sz="quarter" idx="11"/>
          </p:nvPr>
        </p:nvSpPr>
        <p:spPr/>
        <p:txBody>
          <a:bodyPr/>
          <a:lstStyle/>
          <a:p>
            <a:r>
              <a:rPr lang="en-US" dirty="0"/>
              <a:t>Indiana Department of Revenue</a:t>
            </a:r>
          </a:p>
        </p:txBody>
      </p:sp>
      <p:sp>
        <p:nvSpPr>
          <p:cNvPr id="6" name="Slide Number Placeholder 5"/>
          <p:cNvSpPr>
            <a:spLocks noGrp="1"/>
          </p:cNvSpPr>
          <p:nvPr>
            <p:ph type="sldNum" sz="quarter" idx="12"/>
          </p:nvPr>
        </p:nvSpPr>
        <p:spPr/>
        <p:txBody>
          <a:bodyPr/>
          <a:lstStyle/>
          <a:p>
            <a:fld id="{D2D482C3-FA7C-45F2-9BC3-F809ABDF0907}" type="slidenum">
              <a:rPr lang="en-US" smtClean="0"/>
              <a:t>‹#›</a:t>
            </a:fld>
            <a:endParaRPr lang="en-US" dirty="0"/>
          </a:p>
        </p:txBody>
      </p:sp>
    </p:spTree>
    <p:extLst>
      <p:ext uri="{BB962C8B-B14F-4D97-AF65-F5344CB8AC3E}">
        <p14:creationId xmlns:p14="http://schemas.microsoft.com/office/powerpoint/2010/main" val="240115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52225"/>
          </a:xfrm>
        </p:spPr>
        <p:txBody>
          <a:bodyPr>
            <a:normAutofit/>
          </a:bodyPr>
          <a:lstStyle>
            <a:lvl1pPr>
              <a:defRPr sz="4000" b="1">
                <a:solidFill>
                  <a:schemeClr val="bg1"/>
                </a:solidFill>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260141"/>
            <a:ext cx="10515600" cy="4351338"/>
          </a:xfrm>
        </p:spPr>
        <p:txBody>
          <a:bodyPr/>
          <a:lstStyle>
            <a:lvl1pPr>
              <a:defRPr sz="2800">
                <a:solidFill>
                  <a:srgbClr val="282D69"/>
                </a:solidFill>
                <a:latin typeface="Arial" panose="020B0604020202020204" pitchFamily="34" charset="0"/>
                <a:cs typeface="Arial" panose="020B0604020202020204" pitchFamily="34" charset="0"/>
              </a:defRPr>
            </a:lvl1pPr>
            <a:lvl2pPr>
              <a:defRPr>
                <a:solidFill>
                  <a:srgbClr val="282D69"/>
                </a:solidFill>
                <a:latin typeface="Arial" panose="020B0604020202020204" pitchFamily="34" charset="0"/>
                <a:cs typeface="Arial" panose="020B0604020202020204" pitchFamily="34" charset="0"/>
              </a:defRPr>
            </a:lvl2pPr>
            <a:lvl3pPr>
              <a:defRPr>
                <a:solidFill>
                  <a:srgbClr val="282D69"/>
                </a:solidFill>
                <a:latin typeface="Arial" panose="020B0604020202020204" pitchFamily="34" charset="0"/>
                <a:cs typeface="Arial" panose="020B0604020202020204" pitchFamily="34" charset="0"/>
              </a:defRPr>
            </a:lvl3pPr>
            <a:lvl4pPr>
              <a:defRPr>
                <a:solidFill>
                  <a:srgbClr val="282D69"/>
                </a:solidFill>
                <a:latin typeface="Arial" panose="020B0604020202020204" pitchFamily="34" charset="0"/>
                <a:cs typeface="Arial" panose="020B0604020202020204" pitchFamily="34" charset="0"/>
              </a:defRPr>
            </a:lvl4pPr>
            <a:lvl5pPr>
              <a:defRPr>
                <a:solidFill>
                  <a:srgbClr val="282D6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1F4712-CB19-4D36-A396-44A2179CB32B}" type="datetime2">
              <a:rPr lang="en-US" smtClean="0"/>
              <a:t>Tuesday, June 2, 2026</a:t>
            </a:fld>
            <a:endParaRPr lang="en-US" dirty="0"/>
          </a:p>
        </p:txBody>
      </p:sp>
      <p:sp>
        <p:nvSpPr>
          <p:cNvPr id="5" name="Footer Placeholder 4"/>
          <p:cNvSpPr>
            <a:spLocks noGrp="1"/>
          </p:cNvSpPr>
          <p:nvPr>
            <p:ph type="ftr" sz="quarter" idx="11"/>
          </p:nvPr>
        </p:nvSpPr>
        <p:spPr/>
        <p:txBody>
          <a:bodyPr/>
          <a:lstStyle/>
          <a:p>
            <a:r>
              <a:rPr lang="en-US" dirty="0"/>
              <a:t>Indiana Department of Revenue</a:t>
            </a:r>
          </a:p>
        </p:txBody>
      </p:sp>
      <p:sp>
        <p:nvSpPr>
          <p:cNvPr id="6" name="Slide Number Placeholder 5"/>
          <p:cNvSpPr>
            <a:spLocks noGrp="1"/>
          </p:cNvSpPr>
          <p:nvPr>
            <p:ph type="sldNum" sz="quarter" idx="12"/>
          </p:nvPr>
        </p:nvSpPr>
        <p:spPr>
          <a:xfrm>
            <a:off x="1894972" y="6356350"/>
            <a:ext cx="1864895" cy="365125"/>
          </a:xfrm>
        </p:spPr>
        <p:txBody>
          <a:bodyPr/>
          <a:lstStyle>
            <a:lvl1pPr>
              <a:defRPr i="1"/>
            </a:lvl1pPr>
          </a:lstStyle>
          <a:p>
            <a:r>
              <a:rPr lang="en-US" dirty="0"/>
              <a:t>Page </a:t>
            </a:r>
            <a:fld id="{D2D482C3-FA7C-45F2-9BC3-F809ABDF090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287076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6000" b="1">
                <a:solidFill>
                  <a:srgbClr val="282D69"/>
                </a:solidFill>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rgbClr val="282D69"/>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25722D-7EAE-4003-AB7E-7941D42794C9}" type="datetime2">
              <a:rPr lang="en-US" smtClean="0"/>
              <a:t>Tuesday, June 2, 2026</a:t>
            </a:fld>
            <a:endParaRPr lang="en-US" dirty="0"/>
          </a:p>
        </p:txBody>
      </p:sp>
      <p:sp>
        <p:nvSpPr>
          <p:cNvPr id="5" name="Footer Placeholder 4"/>
          <p:cNvSpPr>
            <a:spLocks noGrp="1"/>
          </p:cNvSpPr>
          <p:nvPr>
            <p:ph type="ftr" sz="quarter" idx="11"/>
          </p:nvPr>
        </p:nvSpPr>
        <p:spPr/>
        <p:txBody>
          <a:bodyPr/>
          <a:lstStyle/>
          <a:p>
            <a:r>
              <a:rPr lang="en-US" dirty="0"/>
              <a:t>Indiana Department of Revenue</a:t>
            </a:r>
          </a:p>
        </p:txBody>
      </p:sp>
      <p:sp>
        <p:nvSpPr>
          <p:cNvPr id="6" name="Slide Number Placeholder 5"/>
          <p:cNvSpPr>
            <a:spLocks noGrp="1"/>
          </p:cNvSpPr>
          <p:nvPr>
            <p:ph type="sldNum" sz="quarter" idx="12"/>
          </p:nvPr>
        </p:nvSpPr>
        <p:spPr/>
        <p:txBody>
          <a:bodyPr/>
          <a:lstStyle/>
          <a:p>
            <a:fld id="{D2D482C3-FA7C-45F2-9BC3-F809ABDF090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317025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4414"/>
          </a:xfrm>
        </p:spPr>
        <p:txBody>
          <a:bodyPr/>
          <a:lstStyle>
            <a:lvl1pPr>
              <a:defRPr b="1">
                <a:solidFill>
                  <a:schemeClr val="bg1"/>
                </a:solidFill>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82D69"/>
                </a:solidFill>
                <a:latin typeface="Arial" panose="020B0604020202020204" pitchFamily="34" charset="0"/>
                <a:cs typeface="Arial" panose="020B0604020202020204" pitchFamily="34" charset="0"/>
              </a:defRPr>
            </a:lvl1pPr>
            <a:lvl2pPr>
              <a:defRPr>
                <a:solidFill>
                  <a:srgbClr val="282D69"/>
                </a:solidFill>
                <a:latin typeface="Arial" panose="020B0604020202020204" pitchFamily="34" charset="0"/>
                <a:cs typeface="Arial" panose="020B0604020202020204" pitchFamily="34" charset="0"/>
              </a:defRPr>
            </a:lvl2pPr>
            <a:lvl3pPr>
              <a:defRPr>
                <a:solidFill>
                  <a:srgbClr val="282D69"/>
                </a:solidFill>
                <a:latin typeface="Arial" panose="020B0604020202020204" pitchFamily="34" charset="0"/>
                <a:cs typeface="Arial" panose="020B0604020202020204" pitchFamily="34" charset="0"/>
              </a:defRPr>
            </a:lvl3pPr>
            <a:lvl4pPr>
              <a:defRPr>
                <a:solidFill>
                  <a:srgbClr val="282D69"/>
                </a:solidFill>
                <a:latin typeface="Arial" panose="020B0604020202020204" pitchFamily="34" charset="0"/>
                <a:cs typeface="Arial" panose="020B0604020202020204" pitchFamily="34" charset="0"/>
              </a:defRPr>
            </a:lvl4pPr>
            <a:lvl5pPr>
              <a:defRPr>
                <a:solidFill>
                  <a:srgbClr val="282D6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82D69"/>
                </a:solidFill>
                <a:latin typeface="Arial" panose="020B0604020202020204" pitchFamily="34" charset="0"/>
                <a:cs typeface="Arial" panose="020B0604020202020204" pitchFamily="34" charset="0"/>
              </a:defRPr>
            </a:lvl1pPr>
            <a:lvl2pPr>
              <a:defRPr>
                <a:solidFill>
                  <a:srgbClr val="282D69"/>
                </a:solidFill>
                <a:latin typeface="Arial" panose="020B0604020202020204" pitchFamily="34" charset="0"/>
                <a:cs typeface="Arial" panose="020B0604020202020204" pitchFamily="34" charset="0"/>
              </a:defRPr>
            </a:lvl2pPr>
            <a:lvl3pPr>
              <a:defRPr>
                <a:solidFill>
                  <a:srgbClr val="282D69"/>
                </a:solidFill>
                <a:latin typeface="Arial" panose="020B0604020202020204" pitchFamily="34" charset="0"/>
                <a:cs typeface="Arial" panose="020B0604020202020204" pitchFamily="34" charset="0"/>
              </a:defRPr>
            </a:lvl3pPr>
            <a:lvl4pPr>
              <a:defRPr>
                <a:solidFill>
                  <a:srgbClr val="282D69"/>
                </a:solidFill>
                <a:latin typeface="Arial" panose="020B0604020202020204" pitchFamily="34" charset="0"/>
                <a:cs typeface="Arial" panose="020B0604020202020204" pitchFamily="34" charset="0"/>
              </a:defRPr>
            </a:lvl4pPr>
            <a:lvl5pPr>
              <a:defRPr>
                <a:solidFill>
                  <a:srgbClr val="282D6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E1B42FC-9441-4991-8D51-088ACE29409F}" type="datetime2">
              <a:rPr lang="en-US" smtClean="0"/>
              <a:t>Tuesday, June 2, 2026</a:t>
            </a:fld>
            <a:endParaRPr lang="en-US" dirty="0"/>
          </a:p>
        </p:txBody>
      </p:sp>
      <p:sp>
        <p:nvSpPr>
          <p:cNvPr id="6" name="Footer Placeholder 5"/>
          <p:cNvSpPr>
            <a:spLocks noGrp="1"/>
          </p:cNvSpPr>
          <p:nvPr>
            <p:ph type="ftr" sz="quarter" idx="11"/>
          </p:nvPr>
        </p:nvSpPr>
        <p:spPr/>
        <p:txBody>
          <a:bodyPr/>
          <a:lstStyle/>
          <a:p>
            <a:r>
              <a:rPr lang="en-US" dirty="0"/>
              <a:t>Indiana Department of Revenue</a:t>
            </a:r>
          </a:p>
        </p:txBody>
      </p:sp>
      <p:sp>
        <p:nvSpPr>
          <p:cNvPr id="7" name="Slide Number Placeholder 6"/>
          <p:cNvSpPr>
            <a:spLocks noGrp="1"/>
          </p:cNvSpPr>
          <p:nvPr>
            <p:ph type="sldNum" sz="quarter" idx="12"/>
          </p:nvPr>
        </p:nvSpPr>
        <p:spPr/>
        <p:txBody>
          <a:bodyPr/>
          <a:lstStyle/>
          <a:p>
            <a:fld id="{D2D482C3-FA7C-45F2-9BC3-F809ABDF090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297715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48477"/>
          </a:xfrm>
        </p:spPr>
        <p:txBody>
          <a:bodyPr>
            <a:normAutofit/>
          </a:bodyPr>
          <a:lstStyle>
            <a:lvl1pPr>
              <a:defRPr sz="4000" b="1">
                <a:solidFill>
                  <a:schemeClr val="bg1"/>
                </a:solidFill>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282D6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82D69"/>
                </a:solidFill>
                <a:latin typeface="Arial" panose="020B0604020202020204" pitchFamily="34" charset="0"/>
                <a:cs typeface="Arial" panose="020B0604020202020204" pitchFamily="34" charset="0"/>
              </a:defRPr>
            </a:lvl1pPr>
            <a:lvl2pPr>
              <a:defRPr>
                <a:solidFill>
                  <a:srgbClr val="282D69"/>
                </a:solidFill>
                <a:latin typeface="Arial" panose="020B0604020202020204" pitchFamily="34" charset="0"/>
                <a:cs typeface="Arial" panose="020B0604020202020204" pitchFamily="34" charset="0"/>
              </a:defRPr>
            </a:lvl2pPr>
            <a:lvl3pPr>
              <a:defRPr>
                <a:solidFill>
                  <a:srgbClr val="282D69"/>
                </a:solidFill>
                <a:latin typeface="Arial" panose="020B0604020202020204" pitchFamily="34" charset="0"/>
                <a:cs typeface="Arial" panose="020B0604020202020204" pitchFamily="34" charset="0"/>
              </a:defRPr>
            </a:lvl3pPr>
            <a:lvl4pPr>
              <a:defRPr>
                <a:solidFill>
                  <a:srgbClr val="282D69"/>
                </a:solidFill>
                <a:latin typeface="Arial" panose="020B0604020202020204" pitchFamily="34" charset="0"/>
                <a:cs typeface="Arial" panose="020B0604020202020204" pitchFamily="34" charset="0"/>
              </a:defRPr>
            </a:lvl4pPr>
            <a:lvl5pPr>
              <a:defRPr>
                <a:solidFill>
                  <a:srgbClr val="282D6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282D69"/>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82D69"/>
                </a:solidFill>
                <a:latin typeface="Arial" panose="020B0604020202020204" pitchFamily="34" charset="0"/>
                <a:cs typeface="Arial" panose="020B0604020202020204" pitchFamily="34" charset="0"/>
              </a:defRPr>
            </a:lvl1pPr>
            <a:lvl2pPr>
              <a:defRPr>
                <a:solidFill>
                  <a:srgbClr val="282D69"/>
                </a:solidFill>
                <a:latin typeface="Arial" panose="020B0604020202020204" pitchFamily="34" charset="0"/>
                <a:cs typeface="Arial" panose="020B0604020202020204" pitchFamily="34" charset="0"/>
              </a:defRPr>
            </a:lvl2pPr>
            <a:lvl3pPr>
              <a:defRPr>
                <a:solidFill>
                  <a:srgbClr val="282D69"/>
                </a:solidFill>
                <a:latin typeface="Arial" panose="020B0604020202020204" pitchFamily="34" charset="0"/>
                <a:cs typeface="Arial" panose="020B0604020202020204" pitchFamily="34" charset="0"/>
              </a:defRPr>
            </a:lvl3pPr>
            <a:lvl4pPr>
              <a:defRPr>
                <a:solidFill>
                  <a:srgbClr val="282D69"/>
                </a:solidFill>
                <a:latin typeface="Arial" panose="020B0604020202020204" pitchFamily="34" charset="0"/>
                <a:cs typeface="Arial" panose="020B0604020202020204" pitchFamily="34" charset="0"/>
              </a:defRPr>
            </a:lvl4pPr>
            <a:lvl5pPr>
              <a:defRPr>
                <a:solidFill>
                  <a:srgbClr val="282D6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D77D8CE-F761-491C-823C-2FF648E20ABE}" type="datetime2">
              <a:rPr lang="en-US" smtClean="0"/>
              <a:t>Tuesday, June 2, 2026</a:t>
            </a:fld>
            <a:endParaRPr lang="en-US" dirty="0"/>
          </a:p>
        </p:txBody>
      </p:sp>
      <p:sp>
        <p:nvSpPr>
          <p:cNvPr id="8" name="Footer Placeholder 7"/>
          <p:cNvSpPr>
            <a:spLocks noGrp="1"/>
          </p:cNvSpPr>
          <p:nvPr>
            <p:ph type="ftr" sz="quarter" idx="11"/>
          </p:nvPr>
        </p:nvSpPr>
        <p:spPr/>
        <p:txBody>
          <a:bodyPr/>
          <a:lstStyle/>
          <a:p>
            <a:r>
              <a:rPr lang="en-US" dirty="0"/>
              <a:t>Indiana Department of Revenue</a:t>
            </a:r>
          </a:p>
        </p:txBody>
      </p:sp>
      <p:sp>
        <p:nvSpPr>
          <p:cNvPr id="9" name="Slide Number Placeholder 8"/>
          <p:cNvSpPr>
            <a:spLocks noGrp="1"/>
          </p:cNvSpPr>
          <p:nvPr>
            <p:ph type="sldNum" sz="quarter" idx="12"/>
          </p:nvPr>
        </p:nvSpPr>
        <p:spPr/>
        <p:txBody>
          <a:bodyPr/>
          <a:lstStyle/>
          <a:p>
            <a:fld id="{D2D482C3-FA7C-45F2-9BC3-F809ABDF0907}"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253016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4572"/>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4F3ACD1-E033-46F2-9C19-940A7AFD3AC0}" type="datetime2">
              <a:rPr lang="en-US" smtClean="0"/>
              <a:t>Tuesday, June 2, 2026</a:t>
            </a:fld>
            <a:endParaRPr lang="en-US" dirty="0"/>
          </a:p>
        </p:txBody>
      </p:sp>
      <p:sp>
        <p:nvSpPr>
          <p:cNvPr id="4" name="Footer Placeholder 3"/>
          <p:cNvSpPr>
            <a:spLocks noGrp="1"/>
          </p:cNvSpPr>
          <p:nvPr>
            <p:ph type="ftr" sz="quarter" idx="11"/>
          </p:nvPr>
        </p:nvSpPr>
        <p:spPr/>
        <p:txBody>
          <a:bodyPr/>
          <a:lstStyle/>
          <a:p>
            <a:r>
              <a:rPr lang="en-US" dirty="0"/>
              <a:t>Indiana Department of Revenue</a:t>
            </a:r>
          </a:p>
        </p:txBody>
      </p:sp>
      <p:sp>
        <p:nvSpPr>
          <p:cNvPr id="5" name="Slide Number Placeholder 4"/>
          <p:cNvSpPr>
            <a:spLocks noGrp="1"/>
          </p:cNvSpPr>
          <p:nvPr>
            <p:ph type="sldNum" sz="quarter" idx="12"/>
          </p:nvPr>
        </p:nvSpPr>
        <p:spPr/>
        <p:txBody>
          <a:bodyPr/>
          <a:lstStyle/>
          <a:p>
            <a:fld id="{D2D482C3-FA7C-45F2-9BC3-F809ABDF0907}"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71917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69914-8473-4DDE-B737-19751DE28E97}" type="datetime2">
              <a:rPr lang="en-US" smtClean="0"/>
              <a:t>Tuesday, June 2, 2026</a:t>
            </a:fld>
            <a:endParaRPr lang="en-US" dirty="0"/>
          </a:p>
        </p:txBody>
      </p:sp>
      <p:sp>
        <p:nvSpPr>
          <p:cNvPr id="3" name="Footer Placeholder 2"/>
          <p:cNvSpPr>
            <a:spLocks noGrp="1"/>
          </p:cNvSpPr>
          <p:nvPr>
            <p:ph type="ftr" sz="quarter" idx="11"/>
          </p:nvPr>
        </p:nvSpPr>
        <p:spPr/>
        <p:txBody>
          <a:bodyPr/>
          <a:lstStyle/>
          <a:p>
            <a:r>
              <a:rPr lang="en-US" dirty="0"/>
              <a:t>Indiana Department of Revenue</a:t>
            </a:r>
          </a:p>
        </p:txBody>
      </p:sp>
      <p:sp>
        <p:nvSpPr>
          <p:cNvPr id="4" name="Slide Number Placeholder 3"/>
          <p:cNvSpPr>
            <a:spLocks noGrp="1"/>
          </p:cNvSpPr>
          <p:nvPr>
            <p:ph type="sldNum" sz="quarter" idx="12"/>
          </p:nvPr>
        </p:nvSpPr>
        <p:spPr/>
        <p:txBody>
          <a:bodyPr/>
          <a:lstStyle/>
          <a:p>
            <a:fld id="{D2D482C3-FA7C-45F2-9BC3-F809ABDF090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15197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82D69"/>
                </a:solidFill>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282D69"/>
                </a:solidFill>
                <a:latin typeface="Arial" panose="020B0604020202020204" pitchFamily="34" charset="0"/>
                <a:cs typeface="Arial" panose="020B0604020202020204" pitchFamily="34" charset="0"/>
              </a:defRPr>
            </a:lvl1pPr>
            <a:lvl2pPr>
              <a:defRPr sz="2800">
                <a:solidFill>
                  <a:srgbClr val="282D69"/>
                </a:solidFill>
                <a:latin typeface="Arial" panose="020B0604020202020204" pitchFamily="34" charset="0"/>
                <a:cs typeface="Arial" panose="020B0604020202020204" pitchFamily="34" charset="0"/>
              </a:defRPr>
            </a:lvl2pPr>
            <a:lvl3pPr>
              <a:defRPr sz="2400">
                <a:solidFill>
                  <a:srgbClr val="282D69"/>
                </a:solidFill>
                <a:latin typeface="Arial" panose="020B0604020202020204" pitchFamily="34" charset="0"/>
                <a:cs typeface="Arial" panose="020B0604020202020204" pitchFamily="34" charset="0"/>
              </a:defRPr>
            </a:lvl3pPr>
            <a:lvl4pPr>
              <a:defRPr sz="2000">
                <a:solidFill>
                  <a:srgbClr val="282D69"/>
                </a:solidFill>
                <a:latin typeface="Arial" panose="020B0604020202020204" pitchFamily="34" charset="0"/>
                <a:cs typeface="Arial" panose="020B0604020202020204" pitchFamily="34" charset="0"/>
              </a:defRPr>
            </a:lvl4pPr>
            <a:lvl5pPr>
              <a:defRPr sz="2000">
                <a:solidFill>
                  <a:srgbClr val="282D69"/>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i="1">
                <a:solidFill>
                  <a:srgbClr val="282D69"/>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4C56706-7971-44FF-8ADA-9F6A8BCC9AB2}" type="datetime2">
              <a:rPr lang="en-US" smtClean="0"/>
              <a:t>Tuesday, June 2, 2026</a:t>
            </a:fld>
            <a:endParaRPr lang="en-US" dirty="0"/>
          </a:p>
        </p:txBody>
      </p:sp>
      <p:sp>
        <p:nvSpPr>
          <p:cNvPr id="6" name="Footer Placeholder 5"/>
          <p:cNvSpPr>
            <a:spLocks noGrp="1"/>
          </p:cNvSpPr>
          <p:nvPr>
            <p:ph type="ftr" sz="quarter" idx="11"/>
          </p:nvPr>
        </p:nvSpPr>
        <p:spPr/>
        <p:txBody>
          <a:bodyPr/>
          <a:lstStyle/>
          <a:p>
            <a:r>
              <a:rPr lang="en-US" dirty="0"/>
              <a:t>Indiana Department of Revenue</a:t>
            </a:r>
          </a:p>
        </p:txBody>
      </p:sp>
      <p:sp>
        <p:nvSpPr>
          <p:cNvPr id="7" name="Slide Number Placeholder 6"/>
          <p:cNvSpPr>
            <a:spLocks noGrp="1"/>
          </p:cNvSpPr>
          <p:nvPr>
            <p:ph type="sldNum" sz="quarter" idx="12"/>
          </p:nvPr>
        </p:nvSpPr>
        <p:spPr/>
        <p:txBody>
          <a:bodyPr/>
          <a:lstStyle/>
          <a:p>
            <a:fld id="{D2D482C3-FA7C-45F2-9BC3-F809ABDF090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32642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82D69"/>
                </a:solidFill>
                <a:latin typeface="Arial Narrow" panose="020B0606020202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i="1">
                <a:solidFill>
                  <a:srgbClr val="282D69"/>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BBD377-8239-4715-94B7-4C6E17C117A3}" type="datetime2">
              <a:rPr lang="en-US" smtClean="0"/>
              <a:t>Tuesday, June 2, 2026</a:t>
            </a:fld>
            <a:endParaRPr lang="en-US" dirty="0"/>
          </a:p>
        </p:txBody>
      </p:sp>
      <p:sp>
        <p:nvSpPr>
          <p:cNvPr id="6" name="Footer Placeholder 5"/>
          <p:cNvSpPr>
            <a:spLocks noGrp="1"/>
          </p:cNvSpPr>
          <p:nvPr>
            <p:ph type="ftr" sz="quarter" idx="11"/>
          </p:nvPr>
        </p:nvSpPr>
        <p:spPr/>
        <p:txBody>
          <a:bodyPr/>
          <a:lstStyle/>
          <a:p>
            <a:r>
              <a:rPr lang="en-US" dirty="0"/>
              <a:t>Indiana Department of Revenue</a:t>
            </a:r>
          </a:p>
        </p:txBody>
      </p:sp>
      <p:sp>
        <p:nvSpPr>
          <p:cNvPr id="7" name="Slide Number Placeholder 6"/>
          <p:cNvSpPr>
            <a:spLocks noGrp="1"/>
          </p:cNvSpPr>
          <p:nvPr>
            <p:ph type="sldNum" sz="quarter" idx="12"/>
          </p:nvPr>
        </p:nvSpPr>
        <p:spPr/>
        <p:txBody>
          <a:bodyPr/>
          <a:lstStyle/>
          <a:p>
            <a:fld id="{D2D482C3-FA7C-45F2-9BC3-F809ABDF090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851" y="6208294"/>
            <a:ext cx="605591" cy="605591"/>
          </a:xfrm>
          <a:prstGeom prst="rect">
            <a:avLst/>
          </a:prstGeom>
        </p:spPr>
      </p:pic>
    </p:spTree>
    <p:extLst>
      <p:ext uri="{BB962C8B-B14F-4D97-AF65-F5344CB8AC3E}">
        <p14:creationId xmlns:p14="http://schemas.microsoft.com/office/powerpoint/2010/main" val="382464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7522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7544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98922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53F79FA2-41AA-4B1F-93BA-588B63CBF331}" type="datetime2">
              <a:rPr lang="en-US" smtClean="0"/>
              <a:pPr/>
              <a:t>Tuesday, June 2, 2026</a:t>
            </a:fld>
            <a:endParaRPr lang="en-US" dirty="0"/>
          </a:p>
        </p:txBody>
      </p:sp>
      <p:sp>
        <p:nvSpPr>
          <p:cNvPr id="5" name="Footer Placeholder 4"/>
          <p:cNvSpPr>
            <a:spLocks noGrp="1"/>
          </p:cNvSpPr>
          <p:nvPr>
            <p:ph type="ftr" sz="quarter" idx="3"/>
          </p:nvPr>
        </p:nvSpPr>
        <p:spPr>
          <a:xfrm>
            <a:off x="7772398" y="6356350"/>
            <a:ext cx="3244517"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r>
              <a:rPr lang="en-US" dirty="0"/>
              <a:t>INDIANA DEPARTMENT OF REVENUE</a:t>
            </a:r>
          </a:p>
        </p:txBody>
      </p:sp>
      <p:sp>
        <p:nvSpPr>
          <p:cNvPr id="6" name="Slide Number Placeholder 5"/>
          <p:cNvSpPr>
            <a:spLocks noGrp="1"/>
          </p:cNvSpPr>
          <p:nvPr>
            <p:ph type="sldNum" sz="quarter" idx="4"/>
          </p:nvPr>
        </p:nvSpPr>
        <p:spPr>
          <a:xfrm>
            <a:off x="2334124" y="6356350"/>
            <a:ext cx="18648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r>
              <a:rPr lang="en-US" dirty="0"/>
              <a:t>Page </a:t>
            </a:r>
            <a:fld id="{D2D482C3-FA7C-45F2-9BC3-F809ABDF0907}" type="slidenum">
              <a:rPr lang="en-US" smtClean="0"/>
              <a:pPr/>
              <a:t>‹#›</a:t>
            </a:fld>
            <a:endParaRPr lang="en-US" dirty="0"/>
          </a:p>
        </p:txBody>
      </p:sp>
    </p:spTree>
    <p:extLst>
      <p:ext uri="{BB962C8B-B14F-4D97-AF65-F5344CB8AC3E}">
        <p14:creationId xmlns:p14="http://schemas.microsoft.com/office/powerpoint/2010/main" val="3429518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D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2D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2D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2D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2D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biz.in.gov/BOS/Home/Inde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gov/dor/files/sib29.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gov/dor/files/dor-fab-business-guid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n.gov/dor/files/intime-business-guid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gov/dor/tax-forms/nonprof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in.gov/dor/files/nonprofit-tax-guide.pdf" TargetMode="External"/><Relationship Id="rId4" Type="http://schemas.openxmlformats.org/officeDocument/2006/relationships/hyperlink" Target="https://www.in.gov/dor/resources/tax-librar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n.gov/dor/about/contact-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intime.dor.in.gov/eServices/_/"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in.gov/dor/about/contact-us/appointment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gov/dor/files/nonprofit-tax-gui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7547" y="2086260"/>
            <a:ext cx="7360161" cy="1443749"/>
          </a:xfrm>
        </p:spPr>
        <p:txBody>
          <a:bodyPr>
            <a:noAutofit/>
          </a:bodyPr>
          <a:lstStyle/>
          <a:p>
            <a:pPr algn="l"/>
            <a:r>
              <a:rPr lang="en-US" sz="9600" dirty="0">
                <a:solidFill>
                  <a:schemeClr val="bg1"/>
                </a:solidFill>
              </a:rPr>
              <a:t>Start Strong</a:t>
            </a:r>
            <a:endParaRPr lang="en-US" sz="9600" b="1" dirty="0">
              <a:solidFill>
                <a:schemeClr val="bg1"/>
              </a:solidFill>
            </a:endParaRPr>
          </a:p>
        </p:txBody>
      </p:sp>
      <p:pic>
        <p:nvPicPr>
          <p:cNvPr id="4" name="Picture 3" descr="DOR-logo"/>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3674443" y="791616"/>
            <a:ext cx="995812" cy="995812"/>
          </a:xfrm>
          <a:prstGeom prst="rect">
            <a:avLst/>
          </a:prstGeom>
          <a:noFill/>
          <a:ln>
            <a:noFill/>
          </a:ln>
        </p:spPr>
      </p:pic>
      <p:sp>
        <p:nvSpPr>
          <p:cNvPr id="5" name="TextBox 4"/>
          <p:cNvSpPr txBox="1"/>
          <p:nvPr/>
        </p:nvSpPr>
        <p:spPr>
          <a:xfrm>
            <a:off x="4670255" y="1090448"/>
            <a:ext cx="5466973" cy="446276"/>
          </a:xfrm>
          <a:prstGeom prst="rect">
            <a:avLst/>
          </a:prstGeom>
          <a:noFill/>
        </p:spPr>
        <p:txBody>
          <a:bodyPr wrap="square" rtlCol="0">
            <a:spAutoFit/>
          </a:bodyPr>
          <a:lstStyle/>
          <a:p>
            <a:r>
              <a:rPr lang="en-US" sz="2300" b="1" dirty="0">
                <a:solidFill>
                  <a:schemeClr val="bg1"/>
                </a:solidFill>
                <a:latin typeface="Arial" panose="020B0604020202020204" pitchFamily="34" charset="0"/>
                <a:cs typeface="Arial" panose="020B0604020202020204" pitchFamily="34" charset="0"/>
              </a:rPr>
              <a:t>INDIANA DEPARTMENT OF REVENUE</a:t>
            </a:r>
          </a:p>
        </p:txBody>
      </p:sp>
      <p:sp>
        <p:nvSpPr>
          <p:cNvPr id="6" name="Subtitle 2"/>
          <p:cNvSpPr>
            <a:spLocks noGrp="1"/>
          </p:cNvSpPr>
          <p:nvPr>
            <p:ph type="subTitle" idx="1"/>
          </p:nvPr>
        </p:nvSpPr>
        <p:spPr>
          <a:xfrm>
            <a:off x="3500077" y="3557862"/>
            <a:ext cx="7047417" cy="1354380"/>
          </a:xfrm>
        </p:spPr>
        <p:txBody>
          <a:bodyPr>
            <a:noAutofit/>
          </a:bodyPr>
          <a:lstStyle/>
          <a:p>
            <a:r>
              <a:rPr lang="en-US" sz="4400" dirty="0">
                <a:solidFill>
                  <a:srgbClr val="00AFD7"/>
                </a:solidFill>
              </a:rPr>
              <a:t>Indiana Business Taxes for New and Small Business</a:t>
            </a:r>
          </a:p>
        </p:txBody>
      </p:sp>
      <p:sp>
        <p:nvSpPr>
          <p:cNvPr id="3" name="Subtitle 2">
            <a:extLst>
              <a:ext uri="{FF2B5EF4-FFF2-40B4-BE49-F238E27FC236}">
                <a16:creationId xmlns:a16="http://schemas.microsoft.com/office/drawing/2014/main" id="{EC0666CB-7324-FF02-DD9B-1AD9F5AFAA11}"/>
              </a:ext>
            </a:extLst>
          </p:cNvPr>
          <p:cNvSpPr txBox="1">
            <a:spLocks/>
          </p:cNvSpPr>
          <p:nvPr/>
        </p:nvSpPr>
        <p:spPr>
          <a:xfrm>
            <a:off x="3297045" y="5403830"/>
            <a:ext cx="7681164" cy="13251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282D69"/>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82D69"/>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82D69"/>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82D69"/>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82D69"/>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bg1"/>
                </a:solidFill>
              </a:rPr>
              <a:t>Nancy Tyree, Agency Initiatives Manager</a:t>
            </a:r>
          </a:p>
        </p:txBody>
      </p:sp>
    </p:spTree>
    <p:extLst>
      <p:ext uri="{BB962C8B-B14F-4D97-AF65-F5344CB8AC3E}">
        <p14:creationId xmlns:p14="http://schemas.microsoft.com/office/powerpoint/2010/main" val="166537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DC0D8-23C4-9BCE-AFCF-D909C5AD9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D1760-2773-0FF5-6038-0E138FBE99FF}"/>
              </a:ext>
            </a:extLst>
          </p:cNvPr>
          <p:cNvSpPr>
            <a:spLocks noGrp="1"/>
          </p:cNvSpPr>
          <p:nvPr>
            <p:ph type="title"/>
          </p:nvPr>
        </p:nvSpPr>
        <p:spPr>
          <a:xfrm>
            <a:off x="838200" y="324043"/>
            <a:ext cx="10515600" cy="6044339"/>
          </a:xfrm>
        </p:spPr>
        <p:txBody>
          <a:bodyPr>
            <a:noAutofit/>
          </a:bodyPr>
          <a:lstStyle/>
          <a:p>
            <a:pPr algn="ctr"/>
            <a:r>
              <a:rPr lang="en-US" sz="7200" b="1" dirty="0">
                <a:solidFill>
                  <a:srgbClr val="282D69"/>
                </a:solidFill>
                <a:latin typeface="Arial" panose="020B0604020202020204" pitchFamily="34" charset="0"/>
              </a:rPr>
              <a:t>Exempt Purchases</a:t>
            </a:r>
          </a:p>
        </p:txBody>
      </p:sp>
      <p:sp>
        <p:nvSpPr>
          <p:cNvPr id="5" name="Footer Placeholder 4">
            <a:extLst>
              <a:ext uri="{FF2B5EF4-FFF2-40B4-BE49-F238E27FC236}">
                <a16:creationId xmlns:a16="http://schemas.microsoft.com/office/drawing/2014/main" id="{843CEAE4-73AC-1456-BF12-782CA2418E2F}"/>
              </a:ext>
            </a:extLst>
          </p:cNvPr>
          <p:cNvSpPr>
            <a:spLocks noGrp="1"/>
          </p:cNvSpPr>
          <p:nvPr>
            <p:ph type="ftr" sz="quarter" idx="11"/>
          </p:nvPr>
        </p:nvSpPr>
        <p:spPr>
          <a:xfrm>
            <a:off x="7808494" y="6368382"/>
            <a:ext cx="32445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INDIANA DEPARTMENT OF REVENUE</a:t>
            </a:r>
          </a:p>
        </p:txBody>
      </p:sp>
      <p:sp>
        <p:nvSpPr>
          <p:cNvPr id="6" name="Slide Number Placeholder 5">
            <a:extLst>
              <a:ext uri="{FF2B5EF4-FFF2-40B4-BE49-F238E27FC236}">
                <a16:creationId xmlns:a16="http://schemas.microsoft.com/office/drawing/2014/main" id="{8AD853BC-3ED8-5B94-0DE0-5EEA4E567988}"/>
              </a:ext>
            </a:extLst>
          </p:cNvPr>
          <p:cNvSpPr>
            <a:spLocks noGrp="1"/>
          </p:cNvSpPr>
          <p:nvPr>
            <p:ph type="sldNum" sz="quarter" idx="12"/>
          </p:nvPr>
        </p:nvSpPr>
        <p:spPr>
          <a:xfrm>
            <a:off x="1648324" y="6368382"/>
            <a:ext cx="18648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2D482C3-FA7C-45F2-9BC3-F809ABDF0907}" type="slidenum">
              <a:rPr kumimoji="0" lang="en-US" sz="1200" b="0" i="1"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Date Placeholder 3">
            <a:extLst>
              <a:ext uri="{FF2B5EF4-FFF2-40B4-BE49-F238E27FC236}">
                <a16:creationId xmlns:a16="http://schemas.microsoft.com/office/drawing/2014/main" id="{A432D6DE-AFA9-C395-90FC-68542E4AA355}"/>
              </a:ext>
            </a:extLst>
          </p:cNvPr>
          <p:cNvSpPr>
            <a:spLocks noGrp="1"/>
          </p:cNvSpPr>
          <p:nvPr>
            <p:ph type="dt" sz="half" idx="10"/>
          </p:nvPr>
        </p:nvSpPr>
        <p:spPr>
          <a:xfrm>
            <a:off x="575733" y="6368382"/>
            <a:ext cx="2421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1F4712-CB19-4D36-A396-44A2179CB32B}" type="datetime2">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June 2, 2026</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87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6D48-F189-097E-8810-CBA0FFBC6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9EAF2-1F93-26B6-0C48-2297C86E555E}"/>
              </a:ext>
            </a:extLst>
          </p:cNvPr>
          <p:cNvSpPr>
            <a:spLocks noGrp="1"/>
          </p:cNvSpPr>
          <p:nvPr>
            <p:ph type="title"/>
          </p:nvPr>
        </p:nvSpPr>
        <p:spPr>
          <a:xfrm>
            <a:off x="838200" y="362994"/>
            <a:ext cx="1067163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Purchases fo</a:t>
            </a:r>
            <a:r>
              <a:rPr lang="en-US" dirty="0">
                <a:solidFill>
                  <a:srgbClr val="282D69"/>
                </a:solidFill>
                <a:latin typeface="Arial" panose="020B0604020202020204" pitchFamily="34" charset="0"/>
              </a:rPr>
              <a:t>r Nonprofits’ Exempt Purpose</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F67DBD-7B0D-5824-06EF-98083557537F}"/>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Qualified nonprofits may be exempt from sales tax when purchasing tangible property IF they use these purchases for the nonprofit’s exempt purpose.</a:t>
            </a:r>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r>
              <a:rPr lang="en-US" sz="3200" dirty="0"/>
              <a:t>Purchases made by nonprofits and used for other purposes are subject to sales tax, including:</a:t>
            </a:r>
          </a:p>
          <a:p>
            <a:pPr marL="800100" lvl="1" indent="-342900" eaLnBrk="0" fontAlgn="base" hangingPunct="0">
              <a:lnSpc>
                <a:spcPct val="100000"/>
              </a:lnSpc>
              <a:spcBef>
                <a:spcPct val="20000"/>
              </a:spcBef>
              <a:spcAft>
                <a:spcPct val="0"/>
              </a:spcAft>
              <a:buFontTx/>
              <a:buChar char="•"/>
              <a:defRPr/>
            </a:pPr>
            <a:r>
              <a:rPr lang="en-US" sz="2800" dirty="0"/>
              <a:t>Purchases for the private benefit of nonprofit members</a:t>
            </a:r>
          </a:p>
          <a:p>
            <a:pPr marL="800100" lvl="1" indent="-342900" eaLnBrk="0" fontAlgn="base" hangingPunct="0">
              <a:lnSpc>
                <a:spcPct val="100000"/>
              </a:lnSpc>
              <a:spcBef>
                <a:spcPct val="20000"/>
              </a:spcBef>
              <a:spcAft>
                <a:spcPct val="0"/>
              </a:spcAft>
              <a:buFontTx/>
              <a:buChar char="•"/>
              <a:defRPr/>
            </a:pPr>
            <a:r>
              <a:rPr lang="en-US" sz="2800" dirty="0"/>
              <a:t>Meals and lodgings</a:t>
            </a:r>
          </a:p>
        </p:txBody>
      </p:sp>
      <p:sp>
        <p:nvSpPr>
          <p:cNvPr id="5" name="Slide Number Placeholder 4">
            <a:extLst>
              <a:ext uri="{FF2B5EF4-FFF2-40B4-BE49-F238E27FC236}">
                <a16:creationId xmlns:a16="http://schemas.microsoft.com/office/drawing/2014/main" id="{E6F53397-9429-A9BE-38DE-91E3FD216D76}"/>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11</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CC6E746A-F890-9C40-3D8A-4CB3E73DD76F}"/>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34F1306D-7B22-A1FC-F698-9A620334DC12}"/>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179765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A22B-7FF7-5F4B-D487-655E723D5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10652-CBF5-4C32-61BC-8F9715E19AFA}"/>
              </a:ext>
            </a:extLst>
          </p:cNvPr>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Exemption Certificates</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23703B2-A52C-E15A-5DE6-817DD509AC0C}"/>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Form NP-1, Nonprofit Sales Tax Exemption Certificate required for tax-exempt purchases.</a:t>
            </a:r>
          </a:p>
          <a:p>
            <a:pPr marL="342900" lvl="0" indent="-342900" eaLnBrk="0" fontAlgn="base" hangingPunct="0">
              <a:lnSpc>
                <a:spcPct val="100000"/>
              </a:lnSpc>
              <a:spcBef>
                <a:spcPct val="20000"/>
              </a:spcBef>
              <a:spcAft>
                <a:spcPct val="0"/>
              </a:spcAft>
              <a:buFontTx/>
              <a:buChar char="•"/>
              <a:defRPr/>
            </a:pPr>
            <a:endParaRPr lang="en-US" sz="3200" dirty="0"/>
          </a:p>
          <a:p>
            <a:r>
              <a:rPr lang="en-US" altLang="en-US" sz="3200" dirty="0">
                <a:sym typeface="Wingdings" panose="05000000000000000000" pitchFamily="2" charset="2"/>
              </a:rPr>
              <a:t>Nonprofits must request an NP-1 for each individual vendor they make tax-exempt purchases from.</a:t>
            </a:r>
          </a:p>
          <a:p>
            <a:pPr lvl="1"/>
            <a:r>
              <a:rPr lang="en-US" altLang="en-US" sz="2800" dirty="0">
                <a:sym typeface="Wingdings" panose="05000000000000000000" pitchFamily="2" charset="2"/>
              </a:rPr>
              <a:t>Can use for individual purchases or blanket exemptions</a:t>
            </a:r>
          </a:p>
          <a:p>
            <a:pPr lvl="1"/>
            <a:r>
              <a:rPr lang="en-US" altLang="en-US" sz="2800" dirty="0">
                <a:sym typeface="Wingdings" panose="05000000000000000000" pitchFamily="2" charset="2"/>
              </a:rPr>
              <a:t>Can bulk upload multiple NP-1 requests on INTIME</a:t>
            </a:r>
          </a:p>
          <a:p>
            <a:pPr lvl="1"/>
            <a:r>
              <a:rPr lang="en-US" altLang="en-US" sz="2800" dirty="0">
                <a:sym typeface="Wingdings" panose="05000000000000000000" pitchFamily="2" charset="2"/>
              </a:rPr>
              <a:t>NP-1 expires after five years</a:t>
            </a:r>
            <a:endParaRPr lang="en-US" altLang="en-US" sz="3200" dirty="0">
              <a:sym typeface="Wingdings" panose="05000000000000000000" pitchFamily="2" charset="2"/>
            </a:endParaRPr>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endParaRPr lang="en-US" sz="3200" dirty="0"/>
          </a:p>
        </p:txBody>
      </p:sp>
      <p:sp>
        <p:nvSpPr>
          <p:cNvPr id="5" name="Slide Number Placeholder 4">
            <a:extLst>
              <a:ext uri="{FF2B5EF4-FFF2-40B4-BE49-F238E27FC236}">
                <a16:creationId xmlns:a16="http://schemas.microsoft.com/office/drawing/2014/main" id="{D95528F4-9DED-8162-600A-C64FA0CCF54E}"/>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12</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1D50BFB0-C37A-5AC6-9748-5112B864CCDB}"/>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AB6EF6F4-681E-0271-90B4-D5A669D47E38}"/>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70668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01C7-2B03-CAE8-F7CD-F5597B33B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C0D51-DF37-65AA-9F89-4C3725C04AEE}"/>
              </a:ext>
            </a:extLst>
          </p:cNvPr>
          <p:cNvSpPr>
            <a:spLocks noGrp="1"/>
          </p:cNvSpPr>
          <p:nvPr>
            <p:ph type="title"/>
          </p:nvPr>
        </p:nvSpPr>
        <p:spPr>
          <a:xfrm>
            <a:off x="838200" y="324043"/>
            <a:ext cx="10515600" cy="6044339"/>
          </a:xfrm>
        </p:spPr>
        <p:txBody>
          <a:bodyPr>
            <a:noAutofit/>
          </a:bodyPr>
          <a:lstStyle/>
          <a:p>
            <a:pPr algn="ctr"/>
            <a:r>
              <a:rPr lang="en-US" sz="7200" b="1" dirty="0">
                <a:solidFill>
                  <a:srgbClr val="282D69"/>
                </a:solidFill>
                <a:latin typeface="Arial" panose="020B0604020202020204" pitchFamily="34" charset="0"/>
              </a:rPr>
              <a:t>Exempt Sales</a:t>
            </a:r>
          </a:p>
        </p:txBody>
      </p:sp>
      <p:sp>
        <p:nvSpPr>
          <p:cNvPr id="5" name="Footer Placeholder 4">
            <a:extLst>
              <a:ext uri="{FF2B5EF4-FFF2-40B4-BE49-F238E27FC236}">
                <a16:creationId xmlns:a16="http://schemas.microsoft.com/office/drawing/2014/main" id="{2D06EEC5-A41B-4C9F-96DF-795D4DCF7119}"/>
              </a:ext>
            </a:extLst>
          </p:cNvPr>
          <p:cNvSpPr>
            <a:spLocks noGrp="1"/>
          </p:cNvSpPr>
          <p:nvPr>
            <p:ph type="ftr" sz="quarter" idx="11"/>
          </p:nvPr>
        </p:nvSpPr>
        <p:spPr>
          <a:xfrm>
            <a:off x="7808494" y="6368382"/>
            <a:ext cx="32445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INDIANA DEPARTMENT OF REVENUE</a:t>
            </a:r>
          </a:p>
        </p:txBody>
      </p:sp>
      <p:sp>
        <p:nvSpPr>
          <p:cNvPr id="6" name="Slide Number Placeholder 5">
            <a:extLst>
              <a:ext uri="{FF2B5EF4-FFF2-40B4-BE49-F238E27FC236}">
                <a16:creationId xmlns:a16="http://schemas.microsoft.com/office/drawing/2014/main" id="{1D129C09-11D9-27F5-6D9E-4808BA6B6785}"/>
              </a:ext>
            </a:extLst>
          </p:cNvPr>
          <p:cNvSpPr>
            <a:spLocks noGrp="1"/>
          </p:cNvSpPr>
          <p:nvPr>
            <p:ph type="sldNum" sz="quarter" idx="12"/>
          </p:nvPr>
        </p:nvSpPr>
        <p:spPr>
          <a:xfrm>
            <a:off x="1648324" y="6368382"/>
            <a:ext cx="18648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2D482C3-FA7C-45F2-9BC3-F809ABDF0907}" type="slidenum">
              <a:rPr kumimoji="0" lang="en-US" sz="1200" b="0" i="1"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Date Placeholder 3">
            <a:extLst>
              <a:ext uri="{FF2B5EF4-FFF2-40B4-BE49-F238E27FC236}">
                <a16:creationId xmlns:a16="http://schemas.microsoft.com/office/drawing/2014/main" id="{B60F2293-2E2E-C0DD-4E93-C075A5C6FE91}"/>
              </a:ext>
            </a:extLst>
          </p:cNvPr>
          <p:cNvSpPr>
            <a:spLocks noGrp="1"/>
          </p:cNvSpPr>
          <p:nvPr>
            <p:ph type="dt" sz="half" idx="10"/>
          </p:nvPr>
        </p:nvSpPr>
        <p:spPr>
          <a:xfrm>
            <a:off x="575733" y="6368382"/>
            <a:ext cx="2421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1F4712-CB19-4D36-A396-44A2179CB32B}" type="datetime2">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June 2, 2026</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423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A12A2-04B0-52C3-1F5F-9FCEDB913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16527-2634-56C0-7E51-062BD5F1C865}"/>
              </a:ext>
            </a:extLst>
          </p:cNvPr>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Exempt Sales</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C80B9D-1488-A608-9EB4-66E23CBB7E58}"/>
              </a:ext>
            </a:extLst>
          </p:cNvPr>
          <p:cNvSpPr>
            <a:spLocks noGrp="1"/>
          </p:cNvSpPr>
          <p:nvPr>
            <p:ph idx="1"/>
          </p:nvPr>
        </p:nvSpPr>
        <p:spPr>
          <a:xfrm>
            <a:off x="838198" y="1368425"/>
            <a:ext cx="10961915"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Sales are exempt if intended primarily to further the organization’s purpose and not used to carry out a private or proprietary business.</a:t>
            </a:r>
          </a:p>
          <a:p>
            <a:pPr marL="342900" lvl="0" indent="-342900" eaLnBrk="0" fontAlgn="base" hangingPunct="0">
              <a:lnSpc>
                <a:spcPct val="100000"/>
              </a:lnSpc>
              <a:spcBef>
                <a:spcPct val="20000"/>
              </a:spcBef>
              <a:spcAft>
                <a:spcPct val="0"/>
              </a:spcAft>
              <a:buFontTx/>
              <a:buChar char="•"/>
              <a:defRPr/>
            </a:pPr>
            <a:endParaRPr lang="en-US" sz="2400" dirty="0"/>
          </a:p>
          <a:p>
            <a:pPr marL="342900" lvl="0" indent="-342900" eaLnBrk="0" fontAlgn="base" hangingPunct="0">
              <a:lnSpc>
                <a:spcPct val="100000"/>
              </a:lnSpc>
              <a:spcBef>
                <a:spcPct val="20000"/>
              </a:spcBef>
              <a:spcAft>
                <a:spcPct val="0"/>
              </a:spcAft>
              <a:buFontTx/>
              <a:buChar char="•"/>
              <a:defRPr/>
            </a:pPr>
            <a:r>
              <a:rPr lang="en-US" sz="3200" dirty="0"/>
              <a:t>If sales reach $100,000 or more in the current or previous calendar year, you must collect sales tax.</a:t>
            </a:r>
          </a:p>
          <a:p>
            <a:pPr marL="800100" lvl="1" indent="-342900" eaLnBrk="0" fontAlgn="base" hangingPunct="0">
              <a:lnSpc>
                <a:spcPct val="100000"/>
              </a:lnSpc>
              <a:spcBef>
                <a:spcPct val="20000"/>
              </a:spcBef>
              <a:spcAft>
                <a:spcPct val="0"/>
              </a:spcAft>
              <a:buFontTx/>
              <a:buChar char="•"/>
              <a:defRPr/>
            </a:pPr>
            <a:r>
              <a:rPr lang="en-US" sz="2800" dirty="0"/>
              <a:t>Exempt sales as listed above still count towards threshold.</a:t>
            </a:r>
          </a:p>
          <a:p>
            <a:pPr marL="800100" lvl="1" indent="-342900" eaLnBrk="0" fontAlgn="base" hangingPunct="0">
              <a:lnSpc>
                <a:spcPct val="100000"/>
              </a:lnSpc>
              <a:spcBef>
                <a:spcPct val="20000"/>
              </a:spcBef>
              <a:spcAft>
                <a:spcPct val="0"/>
              </a:spcAft>
              <a:buFontTx/>
              <a:buChar char="•"/>
              <a:defRPr/>
            </a:pPr>
            <a:r>
              <a:rPr lang="en-US" sz="2800" dirty="0"/>
              <a:t>Stop if collecting less than $100,000 for two consecutive years.</a:t>
            </a:r>
          </a:p>
          <a:p>
            <a:pPr marL="800100" lvl="1" indent="-342900" eaLnBrk="0" fontAlgn="base" hangingPunct="0">
              <a:lnSpc>
                <a:spcPct val="100000"/>
              </a:lnSpc>
              <a:spcBef>
                <a:spcPct val="20000"/>
              </a:spcBef>
              <a:spcAft>
                <a:spcPct val="0"/>
              </a:spcAft>
              <a:buFontTx/>
              <a:buChar char="•"/>
              <a:defRPr/>
            </a:pPr>
            <a:r>
              <a:rPr lang="en-US" sz="2800" dirty="0"/>
              <a:t>Threshold not applicable to social organizations.</a:t>
            </a:r>
          </a:p>
          <a:p>
            <a:pPr marL="800100" lvl="1" indent="-342900" eaLnBrk="0" fontAlgn="base" hangingPunct="0">
              <a:lnSpc>
                <a:spcPct val="100000"/>
              </a:lnSpc>
              <a:spcBef>
                <a:spcPct val="20000"/>
              </a:spcBef>
              <a:spcAft>
                <a:spcPct val="0"/>
              </a:spcAft>
              <a:buFontTx/>
              <a:buChar char="•"/>
              <a:defRPr/>
            </a:pPr>
            <a:endParaRPr lang="en-US" sz="2800" dirty="0"/>
          </a:p>
        </p:txBody>
      </p:sp>
      <p:sp>
        <p:nvSpPr>
          <p:cNvPr id="5" name="Slide Number Placeholder 4">
            <a:extLst>
              <a:ext uri="{FF2B5EF4-FFF2-40B4-BE49-F238E27FC236}">
                <a16:creationId xmlns:a16="http://schemas.microsoft.com/office/drawing/2014/main" id="{AEB21C1E-632D-4CC9-3F8E-2958B8EECC56}"/>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14</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DEE7E312-1A25-057D-1FD5-7C26982BFE27}"/>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4B9B85FF-E6BF-AA9F-FF91-4BF4B003C62F}"/>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36272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0CF97-88B7-D56E-C742-7722A2FE5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8B0B2-4421-E673-AA29-5ED677C4061B}"/>
              </a:ext>
            </a:extLst>
          </p:cNvPr>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Collecting and Remitting Sales Tax </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BE3808-2894-ABBD-6AF7-D33CD4908310}"/>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If collecting sales tax, you must register for a Registered Retail Merchant Certificate (RRMC).</a:t>
            </a:r>
          </a:p>
          <a:p>
            <a:pPr marL="800100" lvl="1" indent="-342900" eaLnBrk="0" fontAlgn="base" hangingPunct="0">
              <a:lnSpc>
                <a:spcPct val="100000"/>
              </a:lnSpc>
              <a:spcBef>
                <a:spcPct val="20000"/>
              </a:spcBef>
              <a:spcAft>
                <a:spcPct val="0"/>
              </a:spcAft>
              <a:buFontTx/>
              <a:buChar char="•"/>
              <a:defRPr/>
            </a:pPr>
            <a:r>
              <a:rPr lang="en-US" sz="2800" dirty="0"/>
              <a:t>Register on INBiz at </a:t>
            </a:r>
            <a:r>
              <a:rPr lang="en-US" sz="2800" dirty="0">
                <a:hlinkClick r:id="rId3"/>
              </a:rPr>
              <a:t>inbiz.in.gov</a:t>
            </a:r>
            <a:r>
              <a:rPr lang="en-US" sz="2800" dirty="0"/>
              <a:t>.</a:t>
            </a:r>
          </a:p>
          <a:p>
            <a:pPr marL="800100" lvl="1" indent="-342900" eaLnBrk="0" fontAlgn="base" hangingPunct="0">
              <a:lnSpc>
                <a:spcPct val="100000"/>
              </a:lnSpc>
              <a:spcBef>
                <a:spcPct val="20000"/>
              </a:spcBef>
              <a:spcAft>
                <a:spcPct val="0"/>
              </a:spcAft>
              <a:buFontTx/>
              <a:buChar char="•"/>
              <a:defRPr/>
            </a:pPr>
            <a:r>
              <a:rPr lang="en-US" sz="2800" dirty="0"/>
              <a:t>One-time $25 application fee.</a:t>
            </a:r>
          </a:p>
          <a:p>
            <a:pPr marL="800100" lvl="1" indent="-342900" eaLnBrk="0" fontAlgn="base" hangingPunct="0">
              <a:lnSpc>
                <a:spcPct val="100000"/>
              </a:lnSpc>
              <a:spcBef>
                <a:spcPct val="20000"/>
              </a:spcBef>
              <a:spcAft>
                <a:spcPct val="0"/>
              </a:spcAft>
              <a:buFontTx/>
              <a:buChar char="•"/>
              <a:defRPr/>
            </a:pPr>
            <a:r>
              <a:rPr lang="en-US" sz="2800" dirty="0"/>
              <a:t>Automatically renewed every two years if in good standing.</a:t>
            </a:r>
          </a:p>
          <a:p>
            <a:pPr marL="800100" lvl="1" indent="-342900" eaLnBrk="0" fontAlgn="base" hangingPunct="0">
              <a:lnSpc>
                <a:spcPct val="100000"/>
              </a:lnSpc>
              <a:spcBef>
                <a:spcPct val="20000"/>
              </a:spcBef>
              <a:spcAft>
                <a:spcPct val="0"/>
              </a:spcAft>
              <a:buFontTx/>
              <a:buChar char="•"/>
              <a:defRPr/>
            </a:pPr>
            <a:endParaRPr lang="en-US" sz="2800" dirty="0"/>
          </a:p>
          <a:p>
            <a:pPr marL="342900" indent="-342900" eaLnBrk="0" fontAlgn="base" hangingPunct="0">
              <a:lnSpc>
                <a:spcPct val="100000"/>
              </a:lnSpc>
              <a:spcBef>
                <a:spcPct val="20000"/>
              </a:spcBef>
              <a:spcAft>
                <a:spcPct val="0"/>
              </a:spcAft>
              <a:buFontTx/>
              <a:buChar char="•"/>
              <a:defRPr/>
            </a:pPr>
            <a:r>
              <a:rPr lang="en-US" sz="3200" dirty="0"/>
              <a:t>Must file sales tax returns on INTIME each period, even if no you did not collect any during that period.</a:t>
            </a:r>
          </a:p>
        </p:txBody>
      </p:sp>
      <p:sp>
        <p:nvSpPr>
          <p:cNvPr id="5" name="Slide Number Placeholder 4">
            <a:extLst>
              <a:ext uri="{FF2B5EF4-FFF2-40B4-BE49-F238E27FC236}">
                <a16:creationId xmlns:a16="http://schemas.microsoft.com/office/drawing/2014/main" id="{D10366E0-2E72-2DF6-7C51-39C184D64764}"/>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15</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95AD9467-C11D-6F50-E0D6-40DB768BEF0C}"/>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F786C0EE-004D-51C7-0DDD-D0330F69A6D9}"/>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312287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206CB-F224-0A5B-38D9-4D002ECBF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ED3E0-440F-F79E-2ED9-D19C4F68B4E1}"/>
              </a:ext>
            </a:extLst>
          </p:cNvPr>
          <p:cNvSpPr>
            <a:spLocks noGrp="1"/>
          </p:cNvSpPr>
          <p:nvPr>
            <p:ph type="title"/>
          </p:nvPr>
        </p:nvSpPr>
        <p:spPr>
          <a:xfrm>
            <a:off x="838200" y="324043"/>
            <a:ext cx="10515600" cy="6044339"/>
          </a:xfrm>
        </p:spPr>
        <p:txBody>
          <a:bodyPr>
            <a:noAutofit/>
          </a:bodyPr>
          <a:lstStyle/>
          <a:p>
            <a:pPr algn="ctr"/>
            <a:r>
              <a:rPr lang="en-US" sz="7200" b="1" dirty="0">
                <a:solidFill>
                  <a:srgbClr val="282D69"/>
                </a:solidFill>
                <a:latin typeface="Arial" panose="020B0604020202020204" pitchFamily="34" charset="0"/>
              </a:rPr>
              <a:t>Other Tax </a:t>
            </a:r>
            <a:r>
              <a:rPr lang="en-US" sz="7200" dirty="0">
                <a:solidFill>
                  <a:srgbClr val="282D69"/>
                </a:solidFill>
                <a:latin typeface="Arial" panose="020B0604020202020204" pitchFamily="34" charset="0"/>
              </a:rPr>
              <a:t>Concerns</a:t>
            </a:r>
            <a:endParaRPr lang="en-US" sz="7200" b="1" dirty="0">
              <a:solidFill>
                <a:srgbClr val="282D69"/>
              </a:solidFill>
              <a:latin typeface="Arial" panose="020B0604020202020204" pitchFamily="34" charset="0"/>
            </a:endParaRPr>
          </a:p>
        </p:txBody>
      </p:sp>
      <p:sp>
        <p:nvSpPr>
          <p:cNvPr id="5" name="Footer Placeholder 4">
            <a:extLst>
              <a:ext uri="{FF2B5EF4-FFF2-40B4-BE49-F238E27FC236}">
                <a16:creationId xmlns:a16="http://schemas.microsoft.com/office/drawing/2014/main" id="{591AF567-4617-F664-DE7B-264D4876161F}"/>
              </a:ext>
            </a:extLst>
          </p:cNvPr>
          <p:cNvSpPr>
            <a:spLocks noGrp="1"/>
          </p:cNvSpPr>
          <p:nvPr>
            <p:ph type="ftr" sz="quarter" idx="11"/>
          </p:nvPr>
        </p:nvSpPr>
        <p:spPr>
          <a:xfrm>
            <a:off x="7808494" y="6368382"/>
            <a:ext cx="324451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INDIANA DEPARTMENT OF REVENUE</a:t>
            </a:r>
          </a:p>
        </p:txBody>
      </p:sp>
      <p:sp>
        <p:nvSpPr>
          <p:cNvPr id="6" name="Slide Number Placeholder 5">
            <a:extLst>
              <a:ext uri="{FF2B5EF4-FFF2-40B4-BE49-F238E27FC236}">
                <a16:creationId xmlns:a16="http://schemas.microsoft.com/office/drawing/2014/main" id="{BA7F21AD-E9AD-0B32-FD0A-3C2C978251C8}"/>
              </a:ext>
            </a:extLst>
          </p:cNvPr>
          <p:cNvSpPr>
            <a:spLocks noGrp="1"/>
          </p:cNvSpPr>
          <p:nvPr>
            <p:ph type="sldNum" sz="quarter" idx="12"/>
          </p:nvPr>
        </p:nvSpPr>
        <p:spPr>
          <a:xfrm>
            <a:off x="1648324" y="6368382"/>
            <a:ext cx="18648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2D482C3-FA7C-45F2-9BC3-F809ABDF0907}" type="slidenum">
              <a:rPr kumimoji="0" lang="en-US" sz="1200" b="0" i="1"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Date Placeholder 3">
            <a:extLst>
              <a:ext uri="{FF2B5EF4-FFF2-40B4-BE49-F238E27FC236}">
                <a16:creationId xmlns:a16="http://schemas.microsoft.com/office/drawing/2014/main" id="{7FDA030C-B6C1-6297-BD87-B708482CAE31}"/>
              </a:ext>
            </a:extLst>
          </p:cNvPr>
          <p:cNvSpPr>
            <a:spLocks noGrp="1"/>
          </p:cNvSpPr>
          <p:nvPr>
            <p:ph type="dt" sz="half" idx="10"/>
          </p:nvPr>
        </p:nvSpPr>
        <p:spPr>
          <a:xfrm>
            <a:off x="575733" y="6368382"/>
            <a:ext cx="2421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1F4712-CB19-4D36-A396-44A2179CB32B}" type="datetime2">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June 2, 2026</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84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Sales Tax and Food Items</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368425"/>
            <a:ext cx="10515601" cy="4604358"/>
          </a:xfrm>
        </p:spPr>
        <p:txBody>
          <a:bodyPr numCol="1">
            <a:noAutofit/>
          </a:bodyPr>
          <a:lstStyle/>
          <a:p>
            <a:pPr marL="342900" indent="-342900" eaLnBrk="0" fontAlgn="base" hangingPunct="0">
              <a:lnSpc>
                <a:spcPct val="100000"/>
              </a:lnSpc>
              <a:spcBef>
                <a:spcPct val="20000"/>
              </a:spcBef>
              <a:spcAft>
                <a:spcPct val="0"/>
              </a:spcAft>
              <a:buFontTx/>
              <a:buChar char="•"/>
              <a:defRPr/>
            </a:pPr>
            <a:r>
              <a:rPr lang="en-US" sz="3200" dirty="0"/>
              <a:t>All previous nonprofit sale exemption rules apply.</a:t>
            </a:r>
          </a:p>
          <a:p>
            <a:pPr marL="342900" indent="-342900" eaLnBrk="0" fontAlgn="base" hangingPunct="0">
              <a:lnSpc>
                <a:spcPct val="100000"/>
              </a:lnSpc>
              <a:spcBef>
                <a:spcPct val="20000"/>
              </a:spcBef>
              <a:spcAft>
                <a:spcPct val="0"/>
              </a:spcAft>
              <a:buFontTx/>
              <a:buChar char="•"/>
              <a:defRPr/>
            </a:pPr>
            <a:endParaRPr lang="en-US" sz="1800" dirty="0"/>
          </a:p>
          <a:p>
            <a:pPr marL="342900" indent="-342900" eaLnBrk="0" fontAlgn="base" hangingPunct="0">
              <a:lnSpc>
                <a:spcPct val="100000"/>
              </a:lnSpc>
              <a:spcBef>
                <a:spcPct val="20000"/>
              </a:spcBef>
              <a:spcAft>
                <a:spcPct val="0"/>
              </a:spcAft>
              <a:buFontTx/>
              <a:buChar char="•"/>
              <a:defRPr/>
            </a:pPr>
            <a:r>
              <a:rPr lang="en-US" sz="3200" dirty="0"/>
              <a:t>Taxable Food Items: sold by a restaurant (prepared food), candy, soft drinks, &amp; dietary supplements.</a:t>
            </a:r>
          </a:p>
          <a:p>
            <a:pPr marL="800100" lvl="1" indent="-342900" eaLnBrk="0" fontAlgn="base" hangingPunct="0">
              <a:lnSpc>
                <a:spcPct val="100000"/>
              </a:lnSpc>
              <a:spcBef>
                <a:spcPct val="20000"/>
              </a:spcBef>
              <a:spcAft>
                <a:spcPct val="0"/>
              </a:spcAft>
              <a:buFontTx/>
              <a:buChar char="•"/>
              <a:defRPr/>
            </a:pPr>
            <a:endParaRPr lang="en-US" sz="1800" dirty="0"/>
          </a:p>
          <a:p>
            <a:pPr marL="342900" lvl="0" indent="-342900" eaLnBrk="0" fontAlgn="base" hangingPunct="0">
              <a:lnSpc>
                <a:spcPct val="100000"/>
              </a:lnSpc>
              <a:spcBef>
                <a:spcPct val="20000"/>
              </a:spcBef>
              <a:spcAft>
                <a:spcPct val="0"/>
              </a:spcAft>
              <a:buFontTx/>
              <a:buChar char="•"/>
              <a:defRPr/>
            </a:pPr>
            <a:r>
              <a:rPr lang="en-US" sz="3200" dirty="0"/>
              <a:t>Exempt Food Items: “Grocery” food sold unheated by weight or volume as single items, not including utensils.</a:t>
            </a:r>
          </a:p>
          <a:p>
            <a:pPr marL="342900" lvl="0" indent="-342900" eaLnBrk="0" fontAlgn="base" hangingPunct="0">
              <a:lnSpc>
                <a:spcPct val="100000"/>
              </a:lnSpc>
              <a:spcBef>
                <a:spcPct val="20000"/>
              </a:spcBef>
              <a:spcAft>
                <a:spcPct val="0"/>
              </a:spcAft>
              <a:buFontTx/>
              <a:buChar char="•"/>
              <a:defRPr/>
            </a:pPr>
            <a:endParaRPr lang="en-US" sz="1800" dirty="0"/>
          </a:p>
          <a:p>
            <a:pPr marL="342900" indent="-342900" eaLnBrk="0" fontAlgn="base" hangingPunct="0">
              <a:lnSpc>
                <a:spcPct val="100000"/>
              </a:lnSpc>
              <a:spcBef>
                <a:spcPct val="20000"/>
              </a:spcBef>
              <a:spcAft>
                <a:spcPct val="0"/>
              </a:spcAft>
              <a:buFontTx/>
              <a:buChar char="•"/>
              <a:defRPr/>
            </a:pPr>
            <a:r>
              <a:rPr lang="en-US" sz="3200" dirty="0"/>
              <a:t>For more information visit </a:t>
            </a:r>
            <a:r>
              <a:rPr lang="en-US" sz="3200" dirty="0">
                <a:hlinkClick r:id="rId3"/>
              </a:rPr>
              <a:t>in.gov/dor/files/sib29.pdf</a:t>
            </a:r>
            <a:r>
              <a:rPr lang="en-US" sz="3200" dirty="0"/>
              <a:t>.</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2401394" y="6368382"/>
            <a:ext cx="11083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2D482C3-FA7C-45F2-9BC3-F809ABDF0907}" type="slidenum">
              <a:rPr kumimoji="0" lang="en-US" sz="1200" b="0" i="1"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a:xfrm>
            <a:off x="7925533" y="6368382"/>
            <a:ext cx="3124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INDIANA DEPARTMENT OF REVENUE</a:t>
            </a:r>
          </a:p>
        </p:txBody>
      </p:sp>
      <p:sp>
        <p:nvSpPr>
          <p:cNvPr id="9" name="Date Placeholder 3">
            <a:extLst>
              <a:ext uri="{C183D7F6-B498-43B3-948B-1728B52AA6E4}">
                <adec:decorative xmlns:adec="http://schemas.microsoft.com/office/drawing/2017/decorative" val="1"/>
              </a:ext>
            </a:extLst>
          </p:cNvPr>
          <p:cNvSpPr>
            <a:spLocks noGrp="1"/>
          </p:cNvSpPr>
          <p:nvPr>
            <p:ph type="dt" sz="half" idx="10"/>
          </p:nvPr>
        </p:nvSpPr>
        <p:spPr>
          <a:xfrm>
            <a:off x="575733" y="6368382"/>
            <a:ext cx="2421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1F4712-CB19-4D36-A396-44A2179CB32B}" type="datetime2">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June 2, 2026</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50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Food and Beverage Tax (FAB)</a:t>
            </a:r>
          </a:p>
        </p:txBody>
      </p:sp>
      <p:sp>
        <p:nvSpPr>
          <p:cNvPr id="3" name="Content Placeholder 2"/>
          <p:cNvSpPr>
            <a:spLocks noGrp="1"/>
          </p:cNvSpPr>
          <p:nvPr>
            <p:ph idx="1"/>
          </p:nvPr>
        </p:nvSpPr>
        <p:spPr>
          <a:xfrm>
            <a:off x="838199" y="1368424"/>
            <a:ext cx="10515601" cy="4999957"/>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All previous nonprofit sale exemption rules apply.</a:t>
            </a:r>
          </a:p>
          <a:p>
            <a:pPr marL="342900" lvl="0" indent="-342900" eaLnBrk="0" fontAlgn="base" hangingPunct="0">
              <a:lnSpc>
                <a:spcPct val="100000"/>
              </a:lnSpc>
              <a:spcBef>
                <a:spcPct val="20000"/>
              </a:spcBef>
              <a:spcAft>
                <a:spcPct val="0"/>
              </a:spcAft>
              <a:buFontTx/>
              <a:buChar char="•"/>
              <a:defRPr/>
            </a:pPr>
            <a:endParaRPr lang="en-US" sz="1800" dirty="0"/>
          </a:p>
          <a:p>
            <a:pPr marL="342900" lvl="0" indent="-342900" eaLnBrk="0" fontAlgn="base" hangingPunct="0">
              <a:lnSpc>
                <a:spcPct val="100000"/>
              </a:lnSpc>
              <a:spcBef>
                <a:spcPct val="20000"/>
              </a:spcBef>
              <a:spcAft>
                <a:spcPct val="0"/>
              </a:spcAft>
              <a:buFontTx/>
              <a:buChar char="•"/>
              <a:defRPr/>
            </a:pPr>
            <a:r>
              <a:rPr lang="en-US" sz="3200" dirty="0"/>
              <a:t>FAB is specific to certain counties and municipalities. Taxable transactions include:</a:t>
            </a:r>
          </a:p>
          <a:p>
            <a:pPr marL="800100" lvl="1" indent="-342900" eaLnBrk="0" fontAlgn="base" hangingPunct="0">
              <a:lnSpc>
                <a:spcPct val="100000"/>
              </a:lnSpc>
              <a:spcBef>
                <a:spcPct val="20000"/>
              </a:spcBef>
              <a:spcAft>
                <a:spcPct val="0"/>
              </a:spcAft>
              <a:buFontTx/>
              <a:buChar char="•"/>
              <a:defRPr/>
            </a:pPr>
            <a:r>
              <a:rPr lang="en-US" sz="2800" dirty="0"/>
              <a:t>Food sold and served by catering</a:t>
            </a:r>
          </a:p>
          <a:p>
            <a:pPr marL="800100" lvl="1" indent="-342900" eaLnBrk="0" fontAlgn="base" hangingPunct="0">
              <a:lnSpc>
                <a:spcPct val="100000"/>
              </a:lnSpc>
              <a:spcBef>
                <a:spcPct val="20000"/>
              </a:spcBef>
              <a:spcAft>
                <a:spcPct val="0"/>
              </a:spcAft>
              <a:buFontTx/>
              <a:buChar char="•"/>
              <a:defRPr/>
            </a:pPr>
            <a:r>
              <a:rPr lang="en-US" sz="2800" dirty="0"/>
              <a:t>Food sold at deli counter that is cooked on premises</a:t>
            </a:r>
          </a:p>
          <a:p>
            <a:pPr marL="800100" lvl="1" indent="-342900" eaLnBrk="0" fontAlgn="base" hangingPunct="0">
              <a:lnSpc>
                <a:spcPct val="100000"/>
              </a:lnSpc>
              <a:spcBef>
                <a:spcPct val="20000"/>
              </a:spcBef>
              <a:spcAft>
                <a:spcPct val="0"/>
              </a:spcAft>
              <a:buFontTx/>
              <a:buChar char="•"/>
              <a:defRPr/>
            </a:pPr>
            <a:r>
              <a:rPr lang="en-US" sz="2800" dirty="0"/>
              <a:t>Food sold and seller provides eating utensils</a:t>
            </a:r>
          </a:p>
          <a:p>
            <a:pPr marL="800100" lvl="1" indent="-342900" eaLnBrk="0" fontAlgn="base" hangingPunct="0">
              <a:lnSpc>
                <a:spcPct val="100000"/>
              </a:lnSpc>
              <a:spcBef>
                <a:spcPct val="20000"/>
              </a:spcBef>
              <a:spcAft>
                <a:spcPct val="0"/>
              </a:spcAft>
              <a:buFontTx/>
              <a:buChar char="•"/>
              <a:defRPr/>
            </a:pPr>
            <a:endParaRPr lang="en-US" sz="1800" dirty="0"/>
          </a:p>
          <a:p>
            <a:pPr marL="342900" indent="-342900" eaLnBrk="0" fontAlgn="base" hangingPunct="0">
              <a:lnSpc>
                <a:spcPct val="100000"/>
              </a:lnSpc>
              <a:spcBef>
                <a:spcPct val="20000"/>
              </a:spcBef>
              <a:spcAft>
                <a:spcPct val="0"/>
              </a:spcAft>
              <a:buFontTx/>
              <a:buChar char="•"/>
              <a:defRPr/>
            </a:pPr>
            <a:r>
              <a:rPr lang="en-US" sz="3200" dirty="0"/>
              <a:t>See </a:t>
            </a:r>
            <a:r>
              <a:rPr lang="en-US" sz="3200" dirty="0">
                <a:hlinkClick r:id="rId3"/>
              </a:rPr>
              <a:t>in.gov/dor/files/dor-fab-business-guide.pdf</a:t>
            </a:r>
            <a:r>
              <a:rPr lang="en-US" sz="3200" dirty="0"/>
              <a:t>.</a:t>
            </a:r>
            <a:endParaRPr lang="en-US" sz="3200" b="1" dirty="0"/>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18</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369391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043"/>
            <a:ext cx="10515600" cy="6044339"/>
          </a:xfrm>
        </p:spPr>
        <p:txBody>
          <a:bodyPr>
            <a:noAutofit/>
          </a:bodyPr>
          <a:lstStyle/>
          <a:p>
            <a:pPr algn="ctr"/>
            <a:r>
              <a:rPr lang="en-US" sz="7200" b="1" dirty="0">
                <a:solidFill>
                  <a:srgbClr val="282D69"/>
                </a:solidFill>
                <a:latin typeface="Arial" panose="020B0604020202020204" pitchFamily="34" charset="0"/>
              </a:rPr>
              <a:t>Using INTIME</a:t>
            </a:r>
          </a:p>
        </p:txBody>
      </p:sp>
      <p:sp>
        <p:nvSpPr>
          <p:cNvPr id="5" name="Footer Placeholder 4"/>
          <p:cNvSpPr>
            <a:spLocks noGrp="1"/>
          </p:cNvSpPr>
          <p:nvPr>
            <p:ph type="ftr" sz="quarter" idx="11"/>
          </p:nvPr>
        </p:nvSpPr>
        <p:spPr>
          <a:xfrm>
            <a:off x="7808494" y="6368382"/>
            <a:ext cx="3244517" cy="365125"/>
          </a:xfrm>
        </p:spPr>
        <p:txBody>
          <a:bodyPr/>
          <a:lstStyle/>
          <a:p>
            <a:r>
              <a:rPr lang="en-US" dirty="0"/>
              <a:t>INDIANA DEPARTMENT OF REVENUE</a:t>
            </a:r>
          </a:p>
        </p:txBody>
      </p:sp>
      <p:sp>
        <p:nvSpPr>
          <p:cNvPr id="6" name="Slide Number Placeholder 5"/>
          <p:cNvSpPr>
            <a:spLocks noGrp="1"/>
          </p:cNvSpPr>
          <p:nvPr>
            <p:ph type="sldNum" sz="quarter" idx="12"/>
          </p:nvPr>
        </p:nvSpPr>
        <p:spPr>
          <a:xfrm>
            <a:off x="1648324" y="6368382"/>
            <a:ext cx="1864895" cy="365125"/>
          </a:xfrm>
        </p:spPr>
        <p:txBody>
          <a:bodyPr/>
          <a:lstStyle/>
          <a:p>
            <a:r>
              <a:rPr lang="en-US" i="1" dirty="0"/>
              <a:t>Page </a:t>
            </a:r>
            <a:fld id="{D2D482C3-FA7C-45F2-9BC3-F809ABDF0907}" type="slidenum">
              <a:rPr lang="en-US" i="1" smtClean="0"/>
              <a:t>19</a:t>
            </a:fld>
            <a:endParaRPr lang="en-US" i="1" dirty="0"/>
          </a:p>
        </p:txBody>
      </p:sp>
      <p:sp>
        <p:nvSpPr>
          <p:cNvPr id="8"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175394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8425"/>
            <a:ext cx="10515600" cy="4322512"/>
          </a:xfrm>
        </p:spPr>
        <p:txBody>
          <a:bodyPr>
            <a:normAutofit/>
          </a:bodyPr>
          <a:lstStyle/>
          <a:p>
            <a:pPr marL="0" indent="0">
              <a:buNone/>
            </a:pPr>
            <a:r>
              <a:rPr lang="en-US" dirty="0"/>
              <a:t>Disclaimer:  Every attempt is made by DOR to provide information that is consistent, with the appropriate statutes, rules and court decisions at the time of presentation. Any information provided by DOR in this presentation that is not consistent with the law, regulations or court decisions is not binding on either the taxpayer or DOR. Therefore, the information provided herein should serve only as a foundation for further investigation and study of the current law and procedures related to the subject matter covered herein.</a:t>
            </a:r>
          </a:p>
          <a:p>
            <a:endParaRPr lang="en-US" sz="2000" dirty="0">
              <a:solidFill>
                <a:srgbClr val="73A59A"/>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2</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7"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345719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INTIME</a:t>
            </a:r>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20</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pic>
        <p:nvPicPr>
          <p:cNvPr id="8" name="Picture 7">
            <a:extLst>
              <a:ext uri="{FF2B5EF4-FFF2-40B4-BE49-F238E27FC236}">
                <a16:creationId xmlns:a16="http://schemas.microsoft.com/office/drawing/2014/main" id="{5865FF6D-2988-D065-0881-165CCC3809AE}"/>
              </a:ext>
            </a:extLst>
          </p:cNvPr>
          <p:cNvPicPr>
            <a:picLocks noChangeAspect="1"/>
          </p:cNvPicPr>
          <p:nvPr/>
        </p:nvPicPr>
        <p:blipFill rotWithShape="1">
          <a:blip r:embed="rId3"/>
          <a:srcRect t="1" r="498" b="761"/>
          <a:stretch/>
        </p:blipFill>
        <p:spPr>
          <a:xfrm>
            <a:off x="2504915" y="2329825"/>
            <a:ext cx="7182168" cy="3642958"/>
          </a:xfrm>
          <a:prstGeom prst="rect">
            <a:avLst/>
          </a:prstGeom>
        </p:spPr>
      </p:pic>
      <p:sp>
        <p:nvSpPr>
          <p:cNvPr id="3" name="Content Placeholder 2">
            <a:extLst>
              <a:ext uri="{FF2B5EF4-FFF2-40B4-BE49-F238E27FC236}">
                <a16:creationId xmlns:a16="http://schemas.microsoft.com/office/drawing/2014/main" id="{0680E222-C0CC-ED7A-E163-2BC552329B6C}"/>
              </a:ext>
            </a:extLst>
          </p:cNvPr>
          <p:cNvSpPr>
            <a:spLocks noGrp="1"/>
          </p:cNvSpPr>
          <p:nvPr>
            <p:ph idx="1"/>
          </p:nvPr>
        </p:nvSpPr>
        <p:spPr>
          <a:xfrm>
            <a:off x="838199" y="1368425"/>
            <a:ext cx="10515600" cy="4604358"/>
          </a:xfrm>
        </p:spPr>
        <p:txBody>
          <a:bodyPr numCol="1">
            <a:noAutofit/>
          </a:bodyPr>
          <a:lstStyle/>
          <a:p>
            <a:pPr marL="342900" indent="-342900" eaLnBrk="0" fontAlgn="base" hangingPunct="0">
              <a:lnSpc>
                <a:spcPct val="100000"/>
              </a:lnSpc>
              <a:spcBef>
                <a:spcPct val="20000"/>
              </a:spcBef>
              <a:spcAft>
                <a:spcPct val="0"/>
              </a:spcAft>
              <a:buFontTx/>
              <a:buChar char="•"/>
              <a:defRPr/>
            </a:pPr>
            <a:r>
              <a:rPr lang="en-US" sz="3200" dirty="0"/>
              <a:t>Guide: </a:t>
            </a:r>
            <a:r>
              <a:rPr lang="en-US" sz="3200" dirty="0">
                <a:hlinkClick r:id="rId4"/>
              </a:rPr>
              <a:t>in.gov/dor/files/intime-business-guide.pdf</a:t>
            </a:r>
            <a:endParaRPr lang="en-US" sz="3200" dirty="0"/>
          </a:p>
        </p:txBody>
      </p:sp>
    </p:spTree>
    <p:extLst>
      <p:ext uri="{BB962C8B-B14F-4D97-AF65-F5344CB8AC3E}">
        <p14:creationId xmlns:p14="http://schemas.microsoft.com/office/powerpoint/2010/main" val="247033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6AC01-ED8F-46E7-1662-E9BEB434D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836DD-7AD0-59E3-C475-9697386F04FD}"/>
              </a:ext>
            </a:extLst>
          </p:cNvPr>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Getting Started with INTIME</a:t>
            </a:r>
          </a:p>
        </p:txBody>
      </p:sp>
      <p:sp>
        <p:nvSpPr>
          <p:cNvPr id="3" name="Content Placeholder 2">
            <a:extLst>
              <a:ext uri="{FF2B5EF4-FFF2-40B4-BE49-F238E27FC236}">
                <a16:creationId xmlns:a16="http://schemas.microsoft.com/office/drawing/2014/main" id="{C035EFCE-5E1C-D26D-F8DC-BFB5B51AB4E5}"/>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Will be asked to provide:</a:t>
            </a:r>
          </a:p>
          <a:p>
            <a:pPr marL="800100" lvl="1" indent="-342900" eaLnBrk="0" fontAlgn="base" hangingPunct="0">
              <a:lnSpc>
                <a:spcPct val="100000"/>
              </a:lnSpc>
              <a:spcBef>
                <a:spcPct val="20000"/>
              </a:spcBef>
              <a:spcAft>
                <a:spcPct val="0"/>
              </a:spcAft>
              <a:buFontTx/>
              <a:buChar char="•"/>
              <a:defRPr/>
            </a:pPr>
            <a:r>
              <a:rPr lang="en-US" sz="2800" dirty="0"/>
              <a:t>Nonprofit FEIN</a:t>
            </a:r>
          </a:p>
          <a:p>
            <a:pPr marL="800100" lvl="1" indent="-342900" eaLnBrk="0" fontAlgn="base" hangingPunct="0">
              <a:lnSpc>
                <a:spcPct val="100000"/>
              </a:lnSpc>
              <a:spcBef>
                <a:spcPct val="20000"/>
              </a:spcBef>
              <a:spcAft>
                <a:spcPct val="0"/>
              </a:spcAft>
              <a:buFontTx/>
              <a:buChar char="•"/>
              <a:defRPr/>
            </a:pPr>
            <a:r>
              <a:rPr lang="en-US" sz="2800" dirty="0"/>
              <a:t>Date of incorporation</a:t>
            </a:r>
          </a:p>
          <a:p>
            <a:pPr marL="800100" lvl="1" indent="-342900" eaLnBrk="0" fontAlgn="base" hangingPunct="0">
              <a:lnSpc>
                <a:spcPct val="100000"/>
              </a:lnSpc>
              <a:spcBef>
                <a:spcPct val="20000"/>
              </a:spcBef>
              <a:spcAft>
                <a:spcPct val="0"/>
              </a:spcAft>
              <a:buFontTx/>
              <a:buChar char="•"/>
              <a:defRPr/>
            </a:pPr>
            <a:r>
              <a:rPr lang="en-US" sz="2800" dirty="0"/>
              <a:t>Legal name &amp; address</a:t>
            </a:r>
          </a:p>
          <a:p>
            <a:pPr marL="800100" lvl="1" indent="-342900" eaLnBrk="0" fontAlgn="base" hangingPunct="0">
              <a:lnSpc>
                <a:spcPct val="100000"/>
              </a:lnSpc>
              <a:spcBef>
                <a:spcPct val="20000"/>
              </a:spcBef>
              <a:spcAft>
                <a:spcPct val="0"/>
              </a:spcAft>
              <a:buFontTx/>
              <a:buChar char="•"/>
              <a:defRPr/>
            </a:pPr>
            <a:r>
              <a:rPr lang="en-US" sz="2800" dirty="0"/>
              <a:t>Mailing address</a:t>
            </a:r>
          </a:p>
          <a:p>
            <a:pPr marL="800100" lvl="1" indent="-342900" eaLnBrk="0" fontAlgn="base" hangingPunct="0">
              <a:lnSpc>
                <a:spcPct val="100000"/>
              </a:lnSpc>
              <a:spcBef>
                <a:spcPct val="20000"/>
              </a:spcBef>
              <a:spcAft>
                <a:spcPct val="0"/>
              </a:spcAft>
              <a:buFontTx/>
              <a:buChar char="•"/>
              <a:defRPr/>
            </a:pPr>
            <a:r>
              <a:rPr lang="en-US" sz="2800" dirty="0"/>
              <a:t>Filing information</a:t>
            </a:r>
          </a:p>
          <a:p>
            <a:pPr marL="800100" lvl="1" indent="-342900" eaLnBrk="0" fontAlgn="base" hangingPunct="0">
              <a:lnSpc>
                <a:spcPct val="100000"/>
              </a:lnSpc>
              <a:spcBef>
                <a:spcPct val="20000"/>
              </a:spcBef>
              <a:spcAft>
                <a:spcPct val="0"/>
              </a:spcAft>
              <a:buFontTx/>
              <a:buChar char="•"/>
              <a:defRPr/>
            </a:pPr>
            <a:r>
              <a:rPr lang="en-US" sz="2800" dirty="0"/>
              <a:t>Organization type</a:t>
            </a:r>
          </a:p>
          <a:p>
            <a:pPr marL="800100" lvl="1" indent="-342900" eaLnBrk="0" fontAlgn="base" hangingPunct="0">
              <a:lnSpc>
                <a:spcPct val="100000"/>
              </a:lnSpc>
              <a:spcBef>
                <a:spcPct val="20000"/>
              </a:spcBef>
              <a:spcAft>
                <a:spcPct val="0"/>
              </a:spcAft>
              <a:buFontTx/>
              <a:buChar char="•"/>
              <a:defRPr/>
            </a:pPr>
            <a:r>
              <a:rPr lang="en-US" sz="2800" dirty="0"/>
              <a:t>Federal determination letter</a:t>
            </a:r>
          </a:p>
        </p:txBody>
      </p:sp>
      <p:sp>
        <p:nvSpPr>
          <p:cNvPr id="5" name="Slide Number Placeholder 4">
            <a:extLst>
              <a:ext uri="{FF2B5EF4-FFF2-40B4-BE49-F238E27FC236}">
                <a16:creationId xmlns:a16="http://schemas.microsoft.com/office/drawing/2014/main" id="{A1A8680D-A8DE-23DC-1AB0-BBCF07D71E97}"/>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21</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C43E95FB-25B4-CB10-F86E-4E25C28716CF}"/>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D92EDCFD-E78D-DF7B-A15E-BD79B6D90E2F}"/>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pic>
        <p:nvPicPr>
          <p:cNvPr id="7" name="Picture 6">
            <a:extLst>
              <a:ext uri="{FF2B5EF4-FFF2-40B4-BE49-F238E27FC236}">
                <a16:creationId xmlns:a16="http://schemas.microsoft.com/office/drawing/2014/main" id="{927223D1-4C2F-8C44-1711-1F1CB1471157}"/>
              </a:ext>
            </a:extLst>
          </p:cNvPr>
          <p:cNvPicPr>
            <a:picLocks noChangeAspect="1"/>
          </p:cNvPicPr>
          <p:nvPr/>
        </p:nvPicPr>
        <p:blipFill>
          <a:blip r:embed="rId3"/>
          <a:srcRect l="1723"/>
          <a:stretch>
            <a:fillRect/>
          </a:stretch>
        </p:blipFill>
        <p:spPr>
          <a:xfrm>
            <a:off x="8220890" y="328139"/>
            <a:ext cx="3600885" cy="2962913"/>
          </a:xfrm>
          <a:prstGeom prst="rect">
            <a:avLst/>
          </a:prstGeom>
        </p:spPr>
      </p:pic>
      <p:pic>
        <p:nvPicPr>
          <p:cNvPr id="10" name="Picture 9">
            <a:extLst>
              <a:ext uri="{FF2B5EF4-FFF2-40B4-BE49-F238E27FC236}">
                <a16:creationId xmlns:a16="http://schemas.microsoft.com/office/drawing/2014/main" id="{CACEC994-957C-A9BF-C8D6-9FCFCF2C4C1C}"/>
              </a:ext>
            </a:extLst>
          </p:cNvPr>
          <p:cNvPicPr>
            <a:picLocks noChangeAspect="1"/>
          </p:cNvPicPr>
          <p:nvPr/>
        </p:nvPicPr>
        <p:blipFill>
          <a:blip r:embed="rId4"/>
          <a:stretch>
            <a:fillRect/>
          </a:stretch>
        </p:blipFill>
        <p:spPr>
          <a:xfrm>
            <a:off x="8220889" y="3261882"/>
            <a:ext cx="3600887" cy="2883658"/>
          </a:xfrm>
          <a:prstGeom prst="rect">
            <a:avLst/>
          </a:prstGeom>
        </p:spPr>
      </p:pic>
    </p:spTree>
    <p:extLst>
      <p:ext uri="{BB962C8B-B14F-4D97-AF65-F5344CB8AC3E}">
        <p14:creationId xmlns:p14="http://schemas.microsoft.com/office/powerpoint/2010/main" val="94784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EB77-EE38-A3FC-9F03-98C27DE61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ED861-BF7D-30FB-DAED-9AAE65FAAD50}"/>
              </a:ext>
            </a:extLst>
          </p:cNvPr>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Requesting NP-</a:t>
            </a:r>
            <a:r>
              <a:rPr lang="en-US" dirty="0">
                <a:solidFill>
                  <a:srgbClr val="282D69"/>
                </a:solidFill>
                <a:latin typeface="Arial" panose="020B0604020202020204" pitchFamily="34" charset="0"/>
              </a:rPr>
              <a:t>1</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C1BC4C-C9EE-31B7-7983-91513FA320A3}"/>
              </a:ext>
            </a:extLst>
          </p:cNvPr>
          <p:cNvSpPr>
            <a:spLocks noGrp="1"/>
          </p:cNvSpPr>
          <p:nvPr>
            <p:ph idx="1"/>
          </p:nvPr>
        </p:nvSpPr>
        <p:spPr>
          <a:xfrm>
            <a:off x="838199" y="1368425"/>
            <a:ext cx="4909458" cy="4604358"/>
          </a:xfrm>
        </p:spPr>
        <p:txBody>
          <a:bodyPr numCol="1">
            <a:noAutofit/>
          </a:bodyPr>
          <a:lstStyle/>
          <a:p>
            <a:pPr marL="342900" indent="-342900" eaLnBrk="0" fontAlgn="base" hangingPunct="0">
              <a:lnSpc>
                <a:spcPct val="100000"/>
              </a:lnSpc>
              <a:spcBef>
                <a:spcPct val="20000"/>
              </a:spcBef>
              <a:spcAft>
                <a:spcPct val="0"/>
              </a:spcAft>
              <a:buFontTx/>
              <a:buChar char="•"/>
              <a:defRPr/>
            </a:pPr>
            <a:r>
              <a:rPr lang="en-US" sz="3200" dirty="0"/>
              <a:t>You can request:</a:t>
            </a:r>
          </a:p>
          <a:p>
            <a:pPr marL="800100" lvl="1" indent="-342900" eaLnBrk="0" fontAlgn="base" hangingPunct="0">
              <a:lnSpc>
                <a:spcPct val="100000"/>
              </a:lnSpc>
              <a:spcBef>
                <a:spcPct val="20000"/>
              </a:spcBef>
              <a:spcAft>
                <a:spcPct val="0"/>
              </a:spcAft>
              <a:buFontTx/>
              <a:buChar char="•"/>
              <a:defRPr/>
            </a:pPr>
            <a:r>
              <a:rPr lang="en-US" dirty="0"/>
              <a:t>Single NP-1, available immediately.</a:t>
            </a:r>
          </a:p>
          <a:p>
            <a:pPr marL="800100" lvl="1" indent="-342900" eaLnBrk="0" fontAlgn="base" hangingPunct="0">
              <a:lnSpc>
                <a:spcPct val="100000"/>
              </a:lnSpc>
              <a:spcBef>
                <a:spcPct val="20000"/>
              </a:spcBef>
              <a:spcAft>
                <a:spcPct val="0"/>
              </a:spcAft>
              <a:buFontTx/>
              <a:buChar char="•"/>
              <a:defRPr/>
            </a:pPr>
            <a:r>
              <a:rPr lang="en-US" dirty="0"/>
              <a:t>Multiple NP-1s, available in 1-2 business days.</a:t>
            </a:r>
          </a:p>
          <a:p>
            <a:pPr marL="800100" lvl="1" indent="-342900" eaLnBrk="0" fontAlgn="base" hangingPunct="0">
              <a:lnSpc>
                <a:spcPct val="100000"/>
              </a:lnSpc>
              <a:spcBef>
                <a:spcPct val="20000"/>
              </a:spcBef>
              <a:spcAft>
                <a:spcPct val="0"/>
              </a:spcAft>
              <a:buFontTx/>
              <a:buChar char="•"/>
              <a:defRPr/>
            </a:pPr>
            <a:r>
              <a:rPr lang="en-US" dirty="0"/>
              <a:t>View certificates under “All Actions” and “View Letters.”</a:t>
            </a:r>
          </a:p>
          <a:p>
            <a:pPr marL="457200" lvl="1" indent="0" eaLnBrk="0" fontAlgn="base" hangingPunct="0">
              <a:lnSpc>
                <a:spcPct val="100000"/>
              </a:lnSpc>
              <a:spcBef>
                <a:spcPct val="20000"/>
              </a:spcBef>
              <a:spcAft>
                <a:spcPct val="0"/>
              </a:spcAft>
              <a:buNone/>
              <a:defRPr/>
            </a:pPr>
            <a:endParaRPr lang="en-US" dirty="0"/>
          </a:p>
          <a:p>
            <a:pPr marL="342900" indent="-342900" eaLnBrk="0" fontAlgn="base" hangingPunct="0">
              <a:lnSpc>
                <a:spcPct val="100000"/>
              </a:lnSpc>
              <a:spcBef>
                <a:spcPct val="20000"/>
              </a:spcBef>
              <a:spcAft>
                <a:spcPct val="0"/>
              </a:spcAft>
              <a:buFontTx/>
              <a:buChar char="•"/>
              <a:defRPr/>
            </a:pPr>
            <a:r>
              <a:rPr lang="en-US" sz="3200" dirty="0"/>
              <a:t>You cannot request a blank certificate.</a:t>
            </a:r>
          </a:p>
        </p:txBody>
      </p:sp>
      <p:sp>
        <p:nvSpPr>
          <p:cNvPr id="5" name="Slide Number Placeholder 4">
            <a:extLst>
              <a:ext uri="{FF2B5EF4-FFF2-40B4-BE49-F238E27FC236}">
                <a16:creationId xmlns:a16="http://schemas.microsoft.com/office/drawing/2014/main" id="{F86840E2-F6FE-10F4-597B-245BA43BAE48}"/>
              </a:ext>
            </a:extLst>
          </p:cNvPr>
          <p:cNvSpPr>
            <a:spLocks noGrp="1"/>
          </p:cNvSpPr>
          <p:nvPr>
            <p:ph type="sldNum" sz="quarter" idx="12"/>
          </p:nvPr>
        </p:nvSpPr>
        <p:spPr>
          <a:xfrm>
            <a:off x="2401394" y="6368382"/>
            <a:ext cx="11083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2D482C3-FA7C-45F2-9BC3-F809ABDF0907}" type="slidenum">
              <a:rPr kumimoji="0" lang="en-US" sz="1200" b="0" i="1"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7DD4709F-9EFE-B1F7-DC1A-293673149540}"/>
              </a:ext>
            </a:extLst>
          </p:cNvPr>
          <p:cNvSpPr>
            <a:spLocks noGrp="1"/>
          </p:cNvSpPr>
          <p:nvPr>
            <p:ph type="ftr" sz="quarter" idx="11"/>
          </p:nvPr>
        </p:nvSpPr>
        <p:spPr>
          <a:xfrm>
            <a:off x="7925533" y="6368382"/>
            <a:ext cx="3124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0F400798-637A-8DE7-B007-D0E36350549A}"/>
              </a:ext>
            </a:extLst>
          </p:cNvPr>
          <p:cNvSpPr>
            <a:spLocks noGrp="1"/>
          </p:cNvSpPr>
          <p:nvPr>
            <p:ph type="dt" sz="half" idx="10"/>
          </p:nvPr>
        </p:nvSpPr>
        <p:spPr>
          <a:xfrm>
            <a:off x="575733" y="6368382"/>
            <a:ext cx="2421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1F4712-CB19-4D36-A396-44A2179CB32B}" type="datetime2">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June 2, 2026</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Graphical user interface, text, application, email, website&#10;&#10;AI-generated content may be incorrect.">
            <a:extLst>
              <a:ext uri="{FF2B5EF4-FFF2-40B4-BE49-F238E27FC236}">
                <a16:creationId xmlns:a16="http://schemas.microsoft.com/office/drawing/2014/main" id="{43D29BDF-5313-2E37-A6F9-E597FFD47B73}"/>
              </a:ext>
            </a:extLst>
          </p:cNvPr>
          <p:cNvPicPr>
            <a:picLocks noChangeAspect="1"/>
          </p:cNvPicPr>
          <p:nvPr/>
        </p:nvPicPr>
        <p:blipFill>
          <a:blip r:embed="rId3"/>
          <a:stretch>
            <a:fillRect/>
          </a:stretch>
        </p:blipFill>
        <p:spPr>
          <a:xfrm>
            <a:off x="6096000" y="573606"/>
            <a:ext cx="5849257" cy="5399177"/>
          </a:xfrm>
          <a:prstGeom prst="rect">
            <a:avLst/>
          </a:prstGeom>
        </p:spPr>
      </p:pic>
    </p:spTree>
    <p:extLst>
      <p:ext uri="{BB962C8B-B14F-4D97-AF65-F5344CB8AC3E}">
        <p14:creationId xmlns:p14="http://schemas.microsoft.com/office/powerpoint/2010/main" val="155940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C9F95-BE0F-8716-8F0A-DC6D0E8AE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D5622-BD31-8D3A-E70C-936218ADE3D1}"/>
              </a:ext>
            </a:extLst>
          </p:cNvPr>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Using </a:t>
            </a:r>
            <a:r>
              <a:rPr lang="en-US" b="1" dirty="0">
                <a:solidFill>
                  <a:srgbClr val="282D69"/>
                </a:solidFill>
                <a:latin typeface="Arial" panose="020B0604020202020204" pitchFamily="34" charset="0"/>
                <a:cs typeface="Arial" panose="020B0604020202020204" pitchFamily="34" charset="0"/>
              </a:rPr>
              <a:t>INTIME – Filing NP-20R</a:t>
            </a:r>
          </a:p>
        </p:txBody>
      </p:sp>
      <p:sp>
        <p:nvSpPr>
          <p:cNvPr id="3" name="Content Placeholder 2">
            <a:extLst>
              <a:ext uri="{FF2B5EF4-FFF2-40B4-BE49-F238E27FC236}">
                <a16:creationId xmlns:a16="http://schemas.microsoft.com/office/drawing/2014/main" id="{BD1F5DD9-0029-5B91-A53A-24401F58B15E}"/>
              </a:ext>
            </a:extLst>
          </p:cNvPr>
          <p:cNvSpPr>
            <a:spLocks noGrp="1"/>
          </p:cNvSpPr>
          <p:nvPr>
            <p:ph idx="1"/>
          </p:nvPr>
        </p:nvSpPr>
        <p:spPr>
          <a:xfrm>
            <a:off x="838199" y="1368425"/>
            <a:ext cx="10515600" cy="4604358"/>
          </a:xfrm>
        </p:spPr>
        <p:txBody>
          <a:bodyPr numCol="1">
            <a:noAutofit/>
          </a:bodyPr>
          <a:lstStyle/>
          <a:p>
            <a:pPr marL="342900" indent="-342900" eaLnBrk="0" fontAlgn="base" hangingPunct="0">
              <a:lnSpc>
                <a:spcPct val="100000"/>
              </a:lnSpc>
              <a:spcBef>
                <a:spcPct val="20000"/>
              </a:spcBef>
              <a:spcAft>
                <a:spcPct val="0"/>
              </a:spcAft>
              <a:buFontTx/>
              <a:buChar char="•"/>
              <a:defRPr/>
            </a:pPr>
            <a:r>
              <a:rPr lang="en-US" sz="3200" dirty="0"/>
              <a:t>Once logged in, the summary tab will alert you when your NP-20R is due.</a:t>
            </a:r>
          </a:p>
          <a:p>
            <a:pPr marL="342900" indent="-342900" eaLnBrk="0" fontAlgn="base" hangingPunct="0">
              <a:lnSpc>
                <a:spcPct val="100000"/>
              </a:lnSpc>
              <a:spcBef>
                <a:spcPct val="20000"/>
              </a:spcBef>
              <a:spcAft>
                <a:spcPct val="0"/>
              </a:spcAft>
              <a:buFontTx/>
              <a:buChar char="•"/>
              <a:defRPr/>
            </a:pPr>
            <a:r>
              <a:rPr lang="en-US" sz="3200" dirty="0"/>
              <a:t>Select “File now,” then enter the information requested and attach federal returns, if applicable.</a:t>
            </a:r>
          </a:p>
          <a:p>
            <a:pPr marL="0" indent="0" eaLnBrk="0" fontAlgn="base" hangingPunct="0">
              <a:lnSpc>
                <a:spcPct val="100000"/>
              </a:lnSpc>
              <a:spcBef>
                <a:spcPct val="20000"/>
              </a:spcBef>
              <a:spcAft>
                <a:spcPct val="0"/>
              </a:spcAft>
              <a:buNone/>
              <a:defRPr/>
            </a:pPr>
            <a:endParaRPr lang="en-US" sz="3200" dirty="0"/>
          </a:p>
        </p:txBody>
      </p:sp>
      <p:sp>
        <p:nvSpPr>
          <p:cNvPr id="5" name="Slide Number Placeholder 4">
            <a:extLst>
              <a:ext uri="{FF2B5EF4-FFF2-40B4-BE49-F238E27FC236}">
                <a16:creationId xmlns:a16="http://schemas.microsoft.com/office/drawing/2014/main" id="{3F67D97A-E2D5-3FBC-5FB2-956254C54B0B}"/>
              </a:ext>
            </a:extLst>
          </p:cNvPr>
          <p:cNvSpPr>
            <a:spLocks noGrp="1"/>
          </p:cNvSpPr>
          <p:nvPr>
            <p:ph type="sldNum" sz="quarter" idx="12"/>
          </p:nvPr>
        </p:nvSpPr>
        <p:spPr>
          <a:xfrm>
            <a:off x="2401394" y="6368382"/>
            <a:ext cx="11083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2D482C3-FA7C-45F2-9BC3-F809ABDF0907}" type="slidenum">
              <a:rPr kumimoji="0" lang="en-US" sz="1200" b="0" i="1"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B77890CE-4993-F85E-6F42-509A24C9F90A}"/>
              </a:ext>
            </a:extLst>
          </p:cNvPr>
          <p:cNvSpPr>
            <a:spLocks noGrp="1"/>
          </p:cNvSpPr>
          <p:nvPr>
            <p:ph type="ftr" sz="quarter" idx="11"/>
          </p:nvPr>
        </p:nvSpPr>
        <p:spPr>
          <a:xfrm>
            <a:off x="7925533" y="6368382"/>
            <a:ext cx="3124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192BC81F-450C-5734-01FF-9CC45B56AE75}"/>
              </a:ext>
            </a:extLst>
          </p:cNvPr>
          <p:cNvSpPr>
            <a:spLocks noGrp="1"/>
          </p:cNvSpPr>
          <p:nvPr>
            <p:ph type="dt" sz="half" idx="10"/>
          </p:nvPr>
        </p:nvSpPr>
        <p:spPr>
          <a:xfrm>
            <a:off x="575733" y="6368382"/>
            <a:ext cx="24214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1F4712-CB19-4D36-A396-44A2179CB32B}" type="datetime2">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June 2, 2026</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4472D9F6-DE17-EAAA-2D98-173FDCFCF93E}"/>
              </a:ext>
            </a:extLst>
          </p:cNvPr>
          <p:cNvPicPr>
            <a:picLocks noChangeAspect="1"/>
          </p:cNvPicPr>
          <p:nvPr/>
        </p:nvPicPr>
        <p:blipFill>
          <a:blip r:embed="rId3"/>
          <a:stretch>
            <a:fillRect/>
          </a:stretch>
        </p:blipFill>
        <p:spPr>
          <a:xfrm>
            <a:off x="662516" y="3670604"/>
            <a:ext cx="10866965" cy="2128811"/>
          </a:xfrm>
          <a:prstGeom prst="rect">
            <a:avLst/>
          </a:prstGeom>
        </p:spPr>
      </p:pic>
    </p:spTree>
    <p:extLst>
      <p:ext uri="{BB962C8B-B14F-4D97-AF65-F5344CB8AC3E}">
        <p14:creationId xmlns:p14="http://schemas.microsoft.com/office/powerpoint/2010/main" val="349905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043"/>
            <a:ext cx="10515600" cy="6044339"/>
          </a:xfrm>
        </p:spPr>
        <p:txBody>
          <a:bodyPr>
            <a:noAutofit/>
          </a:bodyPr>
          <a:lstStyle/>
          <a:p>
            <a:pPr algn="ctr"/>
            <a:r>
              <a:rPr lang="en-US" sz="7200" dirty="0">
                <a:solidFill>
                  <a:srgbClr val="282D69"/>
                </a:solidFill>
                <a:latin typeface="Arial" panose="020B0604020202020204" pitchFamily="34" charset="0"/>
              </a:rPr>
              <a:t>Business Resources</a:t>
            </a:r>
            <a:endParaRPr lang="en-US" sz="7200" b="1" dirty="0">
              <a:solidFill>
                <a:srgbClr val="282D69"/>
              </a:solidFill>
              <a:latin typeface="Arial" panose="020B0604020202020204" pitchFamily="34" charset="0"/>
            </a:endParaRPr>
          </a:p>
        </p:txBody>
      </p:sp>
      <p:sp>
        <p:nvSpPr>
          <p:cNvPr id="5" name="Footer Placeholder 4"/>
          <p:cNvSpPr>
            <a:spLocks noGrp="1"/>
          </p:cNvSpPr>
          <p:nvPr>
            <p:ph type="ftr" sz="quarter" idx="11"/>
          </p:nvPr>
        </p:nvSpPr>
        <p:spPr>
          <a:xfrm>
            <a:off x="7808494" y="6368382"/>
            <a:ext cx="3244517" cy="365125"/>
          </a:xfrm>
        </p:spPr>
        <p:txBody>
          <a:bodyPr/>
          <a:lstStyle/>
          <a:p>
            <a:r>
              <a:rPr lang="en-US" dirty="0"/>
              <a:t>INDIANA DEPARTMENT OF REVENUE</a:t>
            </a:r>
          </a:p>
        </p:txBody>
      </p:sp>
      <p:sp>
        <p:nvSpPr>
          <p:cNvPr id="6" name="Slide Number Placeholder 5"/>
          <p:cNvSpPr>
            <a:spLocks noGrp="1"/>
          </p:cNvSpPr>
          <p:nvPr>
            <p:ph type="sldNum" sz="quarter" idx="12"/>
          </p:nvPr>
        </p:nvSpPr>
        <p:spPr>
          <a:xfrm>
            <a:off x="1648324" y="6368382"/>
            <a:ext cx="1864895" cy="365125"/>
          </a:xfrm>
        </p:spPr>
        <p:txBody>
          <a:bodyPr/>
          <a:lstStyle/>
          <a:p>
            <a:r>
              <a:rPr lang="en-US" i="1" dirty="0"/>
              <a:t>Page </a:t>
            </a:r>
            <a:fld id="{D2D482C3-FA7C-45F2-9BC3-F809ABDF0907}" type="slidenum">
              <a:rPr lang="en-US" i="1" smtClean="0"/>
              <a:t>24</a:t>
            </a:fld>
            <a:endParaRPr lang="en-US" i="1" dirty="0"/>
          </a:p>
        </p:txBody>
      </p:sp>
      <p:sp>
        <p:nvSpPr>
          <p:cNvPr id="8"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311730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DOR Resources</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368425"/>
            <a:ext cx="10700658" cy="4604358"/>
          </a:xfrm>
        </p:spPr>
        <p:txBody>
          <a:bodyPr numCol="1">
            <a:noAutofit/>
          </a:bodyPr>
          <a:lstStyle/>
          <a:p>
            <a:pPr marL="342900" indent="-342900" eaLnBrk="0" fontAlgn="base" hangingPunct="0">
              <a:lnSpc>
                <a:spcPct val="100000"/>
              </a:lnSpc>
              <a:spcBef>
                <a:spcPct val="20000"/>
              </a:spcBef>
              <a:spcAft>
                <a:spcPct val="0"/>
              </a:spcAft>
              <a:buFontTx/>
              <a:buChar char="•"/>
              <a:defRPr/>
            </a:pPr>
            <a:r>
              <a:rPr lang="en-US" sz="3200" dirty="0"/>
              <a:t>Nonprofit Information </a:t>
            </a:r>
            <a:r>
              <a:rPr lang="en-US" sz="3200" dirty="0">
                <a:hlinkClick r:id="rId3"/>
              </a:rPr>
              <a:t>in.gov/dor/tax-forms/nonprofit</a:t>
            </a:r>
            <a:r>
              <a:rPr lang="en-US" sz="3200" dirty="0"/>
              <a:t>.</a:t>
            </a:r>
          </a:p>
          <a:p>
            <a:pPr marL="342900" indent="-342900" eaLnBrk="0" fontAlgn="base" hangingPunct="0">
              <a:lnSpc>
                <a:spcPct val="100000"/>
              </a:lnSpc>
              <a:spcBef>
                <a:spcPct val="20000"/>
              </a:spcBef>
              <a:spcAft>
                <a:spcPct val="0"/>
              </a:spcAft>
              <a:buFontTx/>
              <a:buChar char="•"/>
              <a:defRPr/>
            </a:pPr>
            <a:endParaRPr lang="en-US" sz="2000" dirty="0"/>
          </a:p>
          <a:p>
            <a:pPr marL="342900" lvl="0" indent="-342900" eaLnBrk="0" fontAlgn="base" hangingPunct="0">
              <a:lnSpc>
                <a:spcPct val="100000"/>
              </a:lnSpc>
              <a:spcBef>
                <a:spcPct val="20000"/>
              </a:spcBef>
              <a:spcAft>
                <a:spcPct val="0"/>
              </a:spcAft>
              <a:buFontTx/>
              <a:buChar char="•"/>
              <a:defRPr/>
            </a:pPr>
            <a:r>
              <a:rPr lang="en-US" sz="3200" dirty="0"/>
              <a:t>Tax Library </a:t>
            </a:r>
            <a:r>
              <a:rPr lang="en-US" sz="3200" dirty="0">
                <a:hlinkClick r:id="rId4"/>
              </a:rPr>
              <a:t>in.gov/dor/resources/tax-library</a:t>
            </a:r>
            <a:r>
              <a:rPr lang="en-US" sz="3200" dirty="0"/>
              <a:t>.</a:t>
            </a:r>
          </a:p>
          <a:p>
            <a:pPr marL="800100" lvl="1" indent="-342900" eaLnBrk="0" fontAlgn="base" hangingPunct="0">
              <a:lnSpc>
                <a:spcPct val="100000"/>
              </a:lnSpc>
              <a:spcBef>
                <a:spcPct val="20000"/>
              </a:spcBef>
              <a:spcAft>
                <a:spcPct val="0"/>
              </a:spcAft>
              <a:buFontTx/>
              <a:buChar char="•"/>
              <a:defRPr/>
            </a:pPr>
            <a:r>
              <a:rPr lang="en-US" sz="2800" dirty="0"/>
              <a:t>Sales Tax Bulletin #10 – application of sales tax to nonprofits</a:t>
            </a:r>
          </a:p>
          <a:p>
            <a:pPr marL="800100" lvl="1" indent="-342900" eaLnBrk="0" fontAlgn="base" hangingPunct="0">
              <a:lnSpc>
                <a:spcPct val="100000"/>
              </a:lnSpc>
              <a:spcBef>
                <a:spcPct val="20000"/>
              </a:spcBef>
              <a:spcAft>
                <a:spcPct val="0"/>
              </a:spcAft>
              <a:buFontTx/>
              <a:buChar char="•"/>
              <a:defRPr/>
            </a:pPr>
            <a:r>
              <a:rPr lang="en-US" sz="2800" dirty="0"/>
              <a:t>Income Tax Bulletin #17 – taxation and filing requirements for nonprofits</a:t>
            </a:r>
          </a:p>
          <a:p>
            <a:pPr marL="342900" lvl="0" indent="-342900" eaLnBrk="0" fontAlgn="base" hangingPunct="0">
              <a:lnSpc>
                <a:spcPct val="100000"/>
              </a:lnSpc>
              <a:spcBef>
                <a:spcPct val="20000"/>
              </a:spcBef>
              <a:spcAft>
                <a:spcPct val="0"/>
              </a:spcAft>
              <a:buFontTx/>
              <a:buChar char="•"/>
              <a:defRPr/>
            </a:pPr>
            <a:endParaRPr lang="en-US" sz="2000" dirty="0"/>
          </a:p>
          <a:p>
            <a:pPr marL="342900" lvl="0" indent="-342900" eaLnBrk="0" fontAlgn="base" hangingPunct="0">
              <a:lnSpc>
                <a:spcPct val="100000"/>
              </a:lnSpc>
              <a:spcBef>
                <a:spcPct val="20000"/>
              </a:spcBef>
              <a:spcAft>
                <a:spcPct val="0"/>
              </a:spcAft>
              <a:buFontTx/>
              <a:buChar char="•"/>
              <a:defRPr/>
            </a:pPr>
            <a:r>
              <a:rPr lang="en-US" sz="3200" dirty="0"/>
              <a:t>Nonprofit Organization Indiana Tax Guide </a:t>
            </a:r>
            <a:r>
              <a:rPr lang="en-US" sz="3200" dirty="0">
                <a:hlinkClick r:id="rId5"/>
              </a:rPr>
              <a:t>in.gov/dor/files/nonprofit-tax-guide.pdf</a:t>
            </a:r>
            <a:r>
              <a:rPr lang="en-US" sz="3200" dirty="0"/>
              <a:t>.</a:t>
            </a:r>
          </a:p>
          <a:p>
            <a:pPr marL="342900" indent="-342900" eaLnBrk="0" fontAlgn="base" hangingPunct="0">
              <a:lnSpc>
                <a:spcPct val="100000"/>
              </a:lnSpc>
              <a:spcBef>
                <a:spcPct val="20000"/>
              </a:spcBef>
              <a:spcAft>
                <a:spcPct val="0"/>
              </a:spcAft>
              <a:buFontTx/>
              <a:buChar char="•"/>
              <a:defRPr/>
            </a:pPr>
            <a:endParaRPr lang="en-US" sz="3200" dirty="0"/>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25</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1690340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rmAutofit/>
          </a:bodyPr>
          <a:lstStyle/>
          <a:p>
            <a:r>
              <a:rPr lang="en-US" dirty="0">
                <a:solidFill>
                  <a:srgbClr val="282D69"/>
                </a:solidFill>
                <a:latin typeface="Arial" panose="020B0604020202020204" pitchFamily="34" charset="0"/>
              </a:rPr>
              <a:t>DOR Updates and Information</a:t>
            </a:r>
            <a:endParaRPr lang="en-US" sz="4000" b="1" dirty="0">
              <a:solidFill>
                <a:srgbClr val="282D69"/>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26</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8" name="Date Placeholder 3">
            <a:extLst>
              <a:ext uri="{FF2B5EF4-FFF2-40B4-BE49-F238E27FC236}">
                <a16:creationId xmlns:a16="http://schemas.microsoft.com/office/drawing/2014/main" id="{E69D6EA2-3AD1-496B-A25C-66DF25B12097}"/>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
        <p:nvSpPr>
          <p:cNvPr id="11" name="Content Placeholder 2">
            <a:extLst>
              <a:ext uri="{FF2B5EF4-FFF2-40B4-BE49-F238E27FC236}">
                <a16:creationId xmlns:a16="http://schemas.microsoft.com/office/drawing/2014/main" id="{75DB333C-C801-43E4-8548-F936642898CD}"/>
              </a:ext>
            </a:extLst>
          </p:cNvPr>
          <p:cNvSpPr>
            <a:spLocks noGrp="1"/>
          </p:cNvSpPr>
          <p:nvPr>
            <p:ph idx="1"/>
          </p:nvPr>
        </p:nvSpPr>
        <p:spPr>
          <a:xfrm>
            <a:off x="838200" y="1391494"/>
            <a:ext cx="10515601" cy="4604358"/>
          </a:xfrm>
        </p:spPr>
        <p:txBody>
          <a:bodyPr numCol="1">
            <a:noAutofit/>
          </a:bodyPr>
          <a:lstStyle/>
          <a:p>
            <a:pPr marR="0" lvl="0" algn="l" defTabSz="914400" rtl="0" eaLnBrk="0" fontAlgn="base" latinLnBrk="0" hangingPunct="0">
              <a:spcBef>
                <a:spcPts val="500"/>
              </a:spcBef>
              <a:spcAft>
                <a:spcPct val="0"/>
              </a:spcAft>
              <a:buClrTx/>
              <a:buSzTx/>
              <a:buFontTx/>
              <a:buChar char="•"/>
              <a:tabLst/>
              <a:defRPr/>
            </a:pPr>
            <a:r>
              <a:rPr kumimoji="0" lang="en-US" sz="3200" b="0" i="0" u="none" strike="noStrike" kern="1200" cap="none" spc="0" normalizeH="0" baseline="0" noProof="0" dirty="0">
                <a:ln>
                  <a:noFill/>
                </a:ln>
                <a:solidFill>
                  <a:srgbClr val="282D69"/>
                </a:solidFill>
                <a:effectLst/>
                <a:uLnTx/>
                <a:uFillTx/>
                <a:latin typeface="Arial" panose="020B0604020202020204" pitchFamily="34" charset="0"/>
                <a:ea typeface="+mn-ea"/>
                <a:cs typeface="Arial" panose="020B0604020202020204" pitchFamily="34" charset="0"/>
              </a:rPr>
              <a:t>Subscribe to our Tax Bulletin monthly newsletter and email updates.</a:t>
            </a:r>
          </a:p>
          <a:p>
            <a:pPr marR="0" lvl="0" algn="l" defTabSz="914400" rtl="0" eaLnBrk="0" fontAlgn="base" latinLnBrk="0" hangingPunct="0">
              <a:spcBef>
                <a:spcPts val="500"/>
              </a:spcBef>
              <a:spcAft>
                <a:spcPct val="0"/>
              </a:spcAft>
              <a:buClrTx/>
              <a:buSzTx/>
              <a:buFontTx/>
              <a:buChar char="•"/>
              <a:tabLst/>
              <a:defRPr/>
            </a:pPr>
            <a:endParaRPr kumimoji="0" lang="en-US" sz="3200" b="0" i="0" u="none" strike="noStrike" kern="1200" cap="none" spc="0" normalizeH="0" baseline="0" noProof="0" dirty="0">
              <a:ln>
                <a:noFill/>
              </a:ln>
              <a:solidFill>
                <a:srgbClr val="282D69"/>
              </a:solidFill>
              <a:effectLst/>
              <a:uLnTx/>
              <a:uFillTx/>
              <a:latin typeface="Arial" panose="020B0604020202020204" pitchFamily="34" charset="0"/>
              <a:ea typeface="+mn-ea"/>
              <a:cs typeface="Arial" panose="020B0604020202020204" pitchFamily="34" charset="0"/>
            </a:endParaRPr>
          </a:p>
          <a:p>
            <a:pPr marR="0" lvl="0" algn="l" defTabSz="914400" rtl="0" eaLnBrk="0" fontAlgn="base" latinLnBrk="0" hangingPunct="0">
              <a:spcBef>
                <a:spcPts val="500"/>
              </a:spcBef>
              <a:spcAft>
                <a:spcPct val="0"/>
              </a:spcAft>
              <a:buClrTx/>
              <a:buSzTx/>
              <a:buFontTx/>
              <a:buChar char="•"/>
              <a:tabLst/>
              <a:defRPr/>
            </a:pPr>
            <a:r>
              <a:rPr kumimoji="0" lang="en-US" sz="3200" b="0" i="0" u="none" strike="noStrike" kern="1200" cap="none" spc="0" normalizeH="0" baseline="0" noProof="0" dirty="0">
                <a:ln>
                  <a:noFill/>
                </a:ln>
                <a:solidFill>
                  <a:srgbClr val="282D69"/>
                </a:solidFill>
                <a:effectLst/>
                <a:uLnTx/>
                <a:uFillTx/>
                <a:latin typeface="Arial" panose="020B0604020202020204" pitchFamily="34" charset="0"/>
                <a:ea typeface="+mn-ea"/>
                <a:cs typeface="Arial" panose="020B0604020202020204" pitchFamily="34" charset="0"/>
              </a:rPr>
              <a:t>Sign up for emails at </a:t>
            </a:r>
            <a:r>
              <a:rPr kumimoji="0" lang="en-US" sz="3200" b="0" i="0" u="none" strike="noStrike" kern="1200" cap="none" spc="0" normalizeH="0" baseline="0" noProof="0" dirty="0">
                <a:ln>
                  <a:noFill/>
                </a:ln>
                <a:solidFill>
                  <a:srgbClr val="282D69"/>
                </a:solidFill>
                <a:effectLst/>
                <a:uLnTx/>
                <a:uFillTx/>
                <a:latin typeface="Arial" panose="020B0604020202020204" pitchFamily="34" charset="0"/>
                <a:ea typeface="+mn-ea"/>
                <a:cs typeface="Arial" panose="020B0604020202020204" pitchFamily="34" charset="0"/>
                <a:hlinkClick r:id="rId3"/>
              </a:rPr>
              <a:t>in.gov/dor/about/contact-us</a:t>
            </a:r>
            <a:r>
              <a:rPr lang="en-US" sz="3200" dirty="0"/>
              <a:t> by clicking this box on the page</a:t>
            </a:r>
            <a:r>
              <a:rPr kumimoji="0" lang="en-US" sz="3200" b="0" i="0" u="none" strike="noStrike" kern="1200" cap="none" spc="0" normalizeH="0" baseline="0" noProof="0" dirty="0">
                <a:ln>
                  <a:noFill/>
                </a:ln>
                <a:solidFill>
                  <a:srgbClr val="282D69"/>
                </a:solidFill>
                <a:effectLst/>
                <a:uLnTx/>
                <a:uFillTx/>
                <a:latin typeface="Arial" panose="020B0604020202020204" pitchFamily="34" charset="0"/>
                <a:ea typeface="+mn-ea"/>
                <a:cs typeface="Arial" panose="020B0604020202020204" pitchFamily="34" charset="0"/>
              </a:rPr>
              <a:t>.</a:t>
            </a:r>
          </a:p>
          <a:p>
            <a:pPr marL="0" indent="0" eaLnBrk="0" fontAlgn="base" hangingPunct="0">
              <a:lnSpc>
                <a:spcPct val="100000"/>
              </a:lnSpc>
              <a:spcBef>
                <a:spcPct val="20000"/>
              </a:spcBef>
              <a:spcAft>
                <a:spcPct val="0"/>
              </a:spcAft>
              <a:buNone/>
              <a:defRPr/>
            </a:pPr>
            <a:endParaRPr lang="en-US" dirty="0"/>
          </a:p>
          <a:p>
            <a:pPr marL="342900" lvl="0" indent="-342900" eaLnBrk="0" fontAlgn="base" hangingPunct="0">
              <a:lnSpc>
                <a:spcPct val="100000"/>
              </a:lnSpc>
              <a:spcBef>
                <a:spcPct val="20000"/>
              </a:spcBef>
              <a:spcAft>
                <a:spcPct val="0"/>
              </a:spcAft>
              <a:buFontTx/>
              <a:buChar char="•"/>
              <a:defRPr/>
            </a:pPr>
            <a:endParaRPr lang="en-US" sz="3200" dirty="0"/>
          </a:p>
        </p:txBody>
      </p:sp>
      <p:pic>
        <p:nvPicPr>
          <p:cNvPr id="7" name="Picture 6">
            <a:extLst>
              <a:ext uri="{FF2B5EF4-FFF2-40B4-BE49-F238E27FC236}">
                <a16:creationId xmlns:a16="http://schemas.microsoft.com/office/drawing/2014/main" id="{26B407AD-AF9B-C388-8FC9-32DAF49C2D84}"/>
              </a:ext>
            </a:extLst>
          </p:cNvPr>
          <p:cNvPicPr>
            <a:picLocks noChangeAspect="1"/>
          </p:cNvPicPr>
          <p:nvPr/>
        </p:nvPicPr>
        <p:blipFill rotWithShape="1">
          <a:blip r:embed="rId4"/>
          <a:srcRect t="4921" b="4670"/>
          <a:stretch/>
        </p:blipFill>
        <p:spPr>
          <a:xfrm>
            <a:off x="5053596" y="3948368"/>
            <a:ext cx="2084807" cy="2047484"/>
          </a:xfrm>
          <a:prstGeom prst="rect">
            <a:avLst/>
          </a:prstGeom>
        </p:spPr>
      </p:pic>
    </p:spTree>
    <p:extLst>
      <p:ext uri="{BB962C8B-B14F-4D97-AF65-F5344CB8AC3E}">
        <p14:creationId xmlns:p14="http://schemas.microsoft.com/office/powerpoint/2010/main" val="2749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Contact Us</a:t>
            </a:r>
          </a:p>
        </p:txBody>
      </p:sp>
      <p:sp>
        <p:nvSpPr>
          <p:cNvPr id="3" name="Content Placeholder 2"/>
          <p:cNvSpPr>
            <a:spLocks noGrp="1"/>
          </p:cNvSpPr>
          <p:nvPr>
            <p:ph idx="1"/>
          </p:nvPr>
        </p:nvSpPr>
        <p:spPr>
          <a:xfrm>
            <a:off x="838199" y="1368424"/>
            <a:ext cx="10515600" cy="4537701"/>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Call our nonprofit customer service support team at 317-232-3424.</a:t>
            </a:r>
          </a:p>
          <a:p>
            <a:pPr marL="342900" lvl="0" indent="-342900" eaLnBrk="0" fontAlgn="base" hangingPunct="0">
              <a:lnSpc>
                <a:spcPct val="100000"/>
              </a:lnSpc>
              <a:spcBef>
                <a:spcPct val="20000"/>
              </a:spcBef>
              <a:spcAft>
                <a:spcPct val="0"/>
              </a:spcAft>
              <a:buFontTx/>
              <a:buChar char="•"/>
              <a:defRPr/>
            </a:pPr>
            <a:endParaRPr lang="en-US" sz="2000" dirty="0"/>
          </a:p>
          <a:p>
            <a:pPr marL="342900" lvl="0" indent="-342900" eaLnBrk="0" fontAlgn="base" hangingPunct="0">
              <a:lnSpc>
                <a:spcPct val="100000"/>
              </a:lnSpc>
              <a:spcBef>
                <a:spcPct val="20000"/>
              </a:spcBef>
              <a:spcAft>
                <a:spcPct val="0"/>
              </a:spcAft>
              <a:buFontTx/>
              <a:buChar char="•"/>
              <a:defRPr/>
            </a:pPr>
            <a:r>
              <a:rPr lang="en-US" sz="3200" dirty="0"/>
              <a:t>Securely message us on INTIME at </a:t>
            </a:r>
            <a:r>
              <a:rPr lang="en-US" sz="3200" dirty="0">
                <a:hlinkClick r:id="rId3"/>
              </a:rPr>
              <a:t>intime.dor.in.gov</a:t>
            </a:r>
            <a:r>
              <a:rPr lang="en-US" sz="3200" dirty="0"/>
              <a:t>.</a:t>
            </a:r>
          </a:p>
          <a:p>
            <a:pPr marL="342900" lvl="0" indent="-342900" eaLnBrk="0" fontAlgn="base" hangingPunct="0">
              <a:lnSpc>
                <a:spcPct val="100000"/>
              </a:lnSpc>
              <a:spcBef>
                <a:spcPct val="20000"/>
              </a:spcBef>
              <a:spcAft>
                <a:spcPct val="0"/>
              </a:spcAft>
              <a:buFontTx/>
              <a:buChar char="•"/>
              <a:defRPr/>
            </a:pPr>
            <a:endParaRPr lang="en-US" sz="2000" b="0" i="0" u="none" strike="noStrike" baseline="0" dirty="0">
              <a:solidFill>
                <a:srgbClr val="282C69"/>
              </a:solidFill>
              <a:latin typeface="Arial" panose="020B0604020202020204" pitchFamily="34" charset="0"/>
            </a:endParaRPr>
          </a:p>
          <a:p>
            <a:pPr marL="342900" lvl="0" indent="-342900" eaLnBrk="0" fontAlgn="base" hangingPunct="0">
              <a:lnSpc>
                <a:spcPct val="100000"/>
              </a:lnSpc>
              <a:spcBef>
                <a:spcPct val="20000"/>
              </a:spcBef>
              <a:spcAft>
                <a:spcPct val="0"/>
              </a:spcAft>
              <a:buFontTx/>
              <a:buChar char="•"/>
              <a:defRPr/>
            </a:pPr>
            <a:r>
              <a:rPr lang="en-US" sz="3200" b="0" i="0" u="none" strike="noStrike" baseline="0" dirty="0">
                <a:solidFill>
                  <a:srgbClr val="282C69"/>
                </a:solidFill>
                <a:latin typeface="Arial" panose="020B0604020202020204" pitchFamily="34" charset="0"/>
              </a:rPr>
              <a:t>In-Person: </a:t>
            </a:r>
            <a:r>
              <a:rPr lang="en-US" sz="3200" b="0" i="0" u="sng" strike="noStrike" baseline="0" dirty="0">
                <a:solidFill>
                  <a:srgbClr val="0462C1"/>
                </a:solidFill>
                <a:latin typeface="Arial" panose="020B0604020202020204" pitchFamily="34" charset="0"/>
                <a:hlinkClick r:id="rId4"/>
              </a:rPr>
              <a:t>in.gov/dor/about/contact-us/appointments</a:t>
            </a:r>
            <a:r>
              <a:rPr lang="en-US" sz="3200" dirty="0"/>
              <a:t>.</a:t>
            </a:r>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27</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334134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043"/>
            <a:ext cx="10515600" cy="6044339"/>
          </a:xfrm>
        </p:spPr>
        <p:txBody>
          <a:bodyPr>
            <a:noAutofit/>
          </a:bodyPr>
          <a:lstStyle/>
          <a:p>
            <a:pPr algn="ctr"/>
            <a:r>
              <a:rPr lang="en-US" sz="7200" dirty="0">
                <a:solidFill>
                  <a:srgbClr val="282D69"/>
                </a:solidFill>
                <a:latin typeface="Arial" panose="020B0604020202020204" pitchFamily="34" charset="0"/>
              </a:rPr>
              <a:t>Thank You</a:t>
            </a:r>
            <a:endParaRPr lang="en-US" sz="7200" b="1" dirty="0">
              <a:solidFill>
                <a:srgbClr val="282D69"/>
              </a:solidFill>
              <a:latin typeface="Arial" panose="020B0604020202020204" pitchFamily="34" charset="0"/>
            </a:endParaRPr>
          </a:p>
        </p:txBody>
      </p:sp>
      <p:sp>
        <p:nvSpPr>
          <p:cNvPr id="5" name="Footer Placeholder 4"/>
          <p:cNvSpPr>
            <a:spLocks noGrp="1"/>
          </p:cNvSpPr>
          <p:nvPr>
            <p:ph type="ftr" sz="quarter" idx="11"/>
          </p:nvPr>
        </p:nvSpPr>
        <p:spPr>
          <a:xfrm>
            <a:off x="7808494" y="6368382"/>
            <a:ext cx="3244517" cy="365125"/>
          </a:xfrm>
        </p:spPr>
        <p:txBody>
          <a:bodyPr/>
          <a:lstStyle/>
          <a:p>
            <a:r>
              <a:rPr lang="en-US" dirty="0"/>
              <a:t>INDIANA DEPARTMENT OF REVENUE</a:t>
            </a:r>
          </a:p>
        </p:txBody>
      </p:sp>
      <p:sp>
        <p:nvSpPr>
          <p:cNvPr id="6" name="Slide Number Placeholder 5"/>
          <p:cNvSpPr>
            <a:spLocks noGrp="1"/>
          </p:cNvSpPr>
          <p:nvPr>
            <p:ph type="sldNum" sz="quarter" idx="12"/>
          </p:nvPr>
        </p:nvSpPr>
        <p:spPr>
          <a:xfrm>
            <a:off x="1648324" y="6368382"/>
            <a:ext cx="1864895" cy="365125"/>
          </a:xfrm>
        </p:spPr>
        <p:txBody>
          <a:bodyPr/>
          <a:lstStyle/>
          <a:p>
            <a:r>
              <a:rPr lang="en-US" i="1" dirty="0"/>
              <a:t>Page </a:t>
            </a:r>
            <a:fld id="{D2D482C3-FA7C-45F2-9BC3-F809ABDF0907}" type="slidenum">
              <a:rPr lang="en-US" i="1" smtClean="0"/>
              <a:t>28</a:t>
            </a:fld>
            <a:endParaRPr lang="en-US" i="1" dirty="0"/>
          </a:p>
        </p:txBody>
      </p:sp>
      <p:sp>
        <p:nvSpPr>
          <p:cNvPr id="8"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65750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838199" y="1368425"/>
            <a:ext cx="5257801"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dirty="0"/>
              <a:t>Filing Requirements</a:t>
            </a:r>
          </a:p>
          <a:p>
            <a:pPr marL="342900" lvl="0" indent="-342900" eaLnBrk="0" fontAlgn="base" hangingPunct="0">
              <a:lnSpc>
                <a:spcPct val="100000"/>
              </a:lnSpc>
              <a:spcBef>
                <a:spcPct val="20000"/>
              </a:spcBef>
              <a:spcAft>
                <a:spcPct val="0"/>
              </a:spcAft>
              <a:buFontTx/>
              <a:buChar char="•"/>
              <a:defRPr/>
            </a:pPr>
            <a:r>
              <a:rPr lang="en-US" dirty="0"/>
              <a:t>Tax Exempt Status</a:t>
            </a:r>
          </a:p>
          <a:p>
            <a:pPr marL="342900" lvl="0" indent="-342900" eaLnBrk="0" fontAlgn="base" hangingPunct="0">
              <a:lnSpc>
                <a:spcPct val="100000"/>
              </a:lnSpc>
              <a:spcBef>
                <a:spcPct val="20000"/>
              </a:spcBef>
              <a:spcAft>
                <a:spcPct val="0"/>
              </a:spcAft>
              <a:buFontTx/>
              <a:buChar char="•"/>
              <a:defRPr/>
            </a:pPr>
            <a:r>
              <a:rPr lang="en-US" dirty="0"/>
              <a:t>Exempt Purchases</a:t>
            </a:r>
          </a:p>
          <a:p>
            <a:pPr marL="342900" lvl="0" indent="-342900" eaLnBrk="0" fontAlgn="base" hangingPunct="0">
              <a:lnSpc>
                <a:spcPct val="100000"/>
              </a:lnSpc>
              <a:spcBef>
                <a:spcPct val="20000"/>
              </a:spcBef>
              <a:spcAft>
                <a:spcPct val="0"/>
              </a:spcAft>
              <a:buFontTx/>
              <a:buChar char="•"/>
              <a:defRPr/>
            </a:pPr>
            <a:r>
              <a:rPr lang="en-US" dirty="0"/>
              <a:t>Exempt Sales</a:t>
            </a:r>
          </a:p>
          <a:p>
            <a:pPr marL="342900" lvl="0" indent="-342900" eaLnBrk="0" fontAlgn="base" hangingPunct="0">
              <a:lnSpc>
                <a:spcPct val="100000"/>
              </a:lnSpc>
              <a:spcBef>
                <a:spcPct val="20000"/>
              </a:spcBef>
              <a:spcAft>
                <a:spcPct val="0"/>
              </a:spcAft>
              <a:buFontTx/>
              <a:buChar char="•"/>
              <a:defRPr/>
            </a:pPr>
            <a:r>
              <a:rPr lang="en-US" dirty="0"/>
              <a:t>Other Tax Concerns</a:t>
            </a:r>
          </a:p>
          <a:p>
            <a:pPr marL="342900" lvl="0" indent="-342900" eaLnBrk="0" fontAlgn="base" hangingPunct="0">
              <a:lnSpc>
                <a:spcPct val="100000"/>
              </a:lnSpc>
              <a:spcBef>
                <a:spcPct val="20000"/>
              </a:spcBef>
              <a:spcAft>
                <a:spcPct val="0"/>
              </a:spcAft>
              <a:buFontTx/>
              <a:buChar char="•"/>
              <a:defRPr/>
            </a:pPr>
            <a:r>
              <a:rPr lang="en-US" dirty="0"/>
              <a:t>Using INTIME</a:t>
            </a:r>
          </a:p>
          <a:p>
            <a:pPr marL="342900" lvl="0" indent="-342900" eaLnBrk="0" fontAlgn="base" hangingPunct="0">
              <a:lnSpc>
                <a:spcPct val="100000"/>
              </a:lnSpc>
              <a:spcBef>
                <a:spcPct val="20000"/>
              </a:spcBef>
              <a:spcAft>
                <a:spcPct val="0"/>
              </a:spcAft>
              <a:buFontTx/>
              <a:buChar char="•"/>
              <a:defRPr/>
            </a:pPr>
            <a:r>
              <a:rPr lang="en-US" dirty="0"/>
              <a:t>Business Resources</a:t>
            </a:r>
          </a:p>
          <a:p>
            <a:pPr marL="342900" lvl="0" indent="-342900" eaLnBrk="0" fontAlgn="base" hangingPunct="0">
              <a:lnSpc>
                <a:spcPct val="100000"/>
              </a:lnSpc>
              <a:spcBef>
                <a:spcPct val="20000"/>
              </a:spcBef>
              <a:spcAft>
                <a:spcPct val="0"/>
              </a:spcAft>
              <a:buFontTx/>
              <a:buChar char="•"/>
              <a:defRPr/>
            </a:pPr>
            <a:endParaRPr lang="en-US" dirty="0"/>
          </a:p>
          <a:p>
            <a:pPr marL="342900" lvl="0" indent="-342900" eaLnBrk="0" fontAlgn="base" hangingPunct="0">
              <a:lnSpc>
                <a:spcPct val="100000"/>
              </a:lnSpc>
              <a:spcBef>
                <a:spcPct val="20000"/>
              </a:spcBef>
              <a:spcAft>
                <a:spcPct val="0"/>
              </a:spcAft>
              <a:buFontTx/>
              <a:buChar char="•"/>
              <a:defRPr/>
            </a:pPr>
            <a:endParaRPr lang="en-US" dirty="0"/>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3</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
        <p:nvSpPr>
          <p:cNvPr id="7" name="Content Placeholder 2">
            <a:extLst>
              <a:ext uri="{FF2B5EF4-FFF2-40B4-BE49-F238E27FC236}">
                <a16:creationId xmlns:a16="http://schemas.microsoft.com/office/drawing/2014/main" id="{9188C225-D7A7-7A71-872A-956C43E47C86}"/>
              </a:ext>
            </a:extLst>
          </p:cNvPr>
          <p:cNvSpPr txBox="1">
            <a:spLocks/>
          </p:cNvSpPr>
          <p:nvPr/>
        </p:nvSpPr>
        <p:spPr>
          <a:xfrm>
            <a:off x="6774872" y="5063684"/>
            <a:ext cx="4578928" cy="97942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D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2D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2D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2D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2D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20000"/>
              </a:spcBef>
              <a:spcAft>
                <a:spcPct val="0"/>
              </a:spcAft>
              <a:buNone/>
              <a:defRPr/>
            </a:pPr>
            <a:r>
              <a:rPr lang="en-US" dirty="0">
                <a:hlinkClick r:id="rId3"/>
              </a:rPr>
              <a:t>in.gov/dor/files/nonprofit-tax-guide.pdf</a:t>
            </a:r>
            <a:r>
              <a:rPr lang="en-US" dirty="0"/>
              <a:t> </a:t>
            </a:r>
          </a:p>
          <a:p>
            <a:pPr marL="342900" indent="-342900" eaLnBrk="0" fontAlgn="base" hangingPunct="0">
              <a:lnSpc>
                <a:spcPct val="100000"/>
              </a:lnSpc>
              <a:spcBef>
                <a:spcPct val="20000"/>
              </a:spcBef>
              <a:spcAft>
                <a:spcPct val="0"/>
              </a:spcAft>
              <a:buFontTx/>
              <a:buChar char="•"/>
              <a:defRPr/>
            </a:pPr>
            <a:endParaRPr lang="en-US" dirty="0"/>
          </a:p>
        </p:txBody>
      </p:sp>
      <p:pic>
        <p:nvPicPr>
          <p:cNvPr id="10" name="Picture 9">
            <a:extLst>
              <a:ext uri="{FF2B5EF4-FFF2-40B4-BE49-F238E27FC236}">
                <a16:creationId xmlns:a16="http://schemas.microsoft.com/office/drawing/2014/main" id="{37365785-FC35-69B8-FA05-D9F716EF400F}"/>
              </a:ext>
            </a:extLst>
          </p:cNvPr>
          <p:cNvPicPr>
            <a:picLocks noChangeAspect="1"/>
          </p:cNvPicPr>
          <p:nvPr/>
        </p:nvPicPr>
        <p:blipFill>
          <a:blip r:embed="rId4"/>
          <a:srcRect l="1303"/>
          <a:stretch>
            <a:fillRect/>
          </a:stretch>
        </p:blipFill>
        <p:spPr>
          <a:xfrm>
            <a:off x="6303561" y="399434"/>
            <a:ext cx="4746172" cy="4664250"/>
          </a:xfrm>
          <a:prstGeom prst="rect">
            <a:avLst/>
          </a:prstGeom>
        </p:spPr>
      </p:pic>
    </p:spTree>
    <p:extLst>
      <p:ext uri="{BB962C8B-B14F-4D97-AF65-F5344CB8AC3E}">
        <p14:creationId xmlns:p14="http://schemas.microsoft.com/office/powerpoint/2010/main" val="178567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043"/>
            <a:ext cx="10515600" cy="6044339"/>
          </a:xfrm>
        </p:spPr>
        <p:txBody>
          <a:bodyPr>
            <a:noAutofit/>
          </a:bodyPr>
          <a:lstStyle/>
          <a:p>
            <a:pPr algn="ctr"/>
            <a:r>
              <a:rPr lang="en-US" sz="7200" dirty="0">
                <a:solidFill>
                  <a:srgbClr val="282D69"/>
                </a:solidFill>
                <a:latin typeface="Arial" panose="020B0604020202020204" pitchFamily="34" charset="0"/>
              </a:rPr>
              <a:t>Filing Requirements</a:t>
            </a:r>
            <a:endParaRPr lang="en-US" sz="7200" b="1" dirty="0">
              <a:solidFill>
                <a:srgbClr val="282D69"/>
              </a:solidFill>
              <a:latin typeface="Arial" panose="020B0604020202020204" pitchFamily="34" charset="0"/>
            </a:endParaRPr>
          </a:p>
        </p:txBody>
      </p:sp>
      <p:sp>
        <p:nvSpPr>
          <p:cNvPr id="5" name="Footer Placeholder 4"/>
          <p:cNvSpPr>
            <a:spLocks noGrp="1"/>
          </p:cNvSpPr>
          <p:nvPr>
            <p:ph type="ftr" sz="quarter" idx="11"/>
          </p:nvPr>
        </p:nvSpPr>
        <p:spPr>
          <a:xfrm>
            <a:off x="7808494" y="6368382"/>
            <a:ext cx="3244517" cy="365125"/>
          </a:xfrm>
        </p:spPr>
        <p:txBody>
          <a:bodyPr/>
          <a:lstStyle/>
          <a:p>
            <a:r>
              <a:rPr lang="en-US" dirty="0">
                <a:solidFill>
                  <a:prstClr val="white"/>
                </a:solidFill>
              </a:rPr>
              <a:t>INDIANA DEPARTMENT OF REVENUE</a:t>
            </a:r>
          </a:p>
        </p:txBody>
      </p:sp>
      <p:sp>
        <p:nvSpPr>
          <p:cNvPr id="6" name="Slide Number Placeholder 5"/>
          <p:cNvSpPr>
            <a:spLocks noGrp="1"/>
          </p:cNvSpPr>
          <p:nvPr>
            <p:ph type="sldNum" sz="quarter" idx="12"/>
          </p:nvPr>
        </p:nvSpPr>
        <p:spPr>
          <a:xfrm>
            <a:off x="1648324" y="6368382"/>
            <a:ext cx="1864895" cy="365125"/>
          </a:xfrm>
        </p:spPr>
        <p:txBody>
          <a:bodyPr/>
          <a:lstStyle/>
          <a:p>
            <a:r>
              <a:rPr lang="en-US" dirty="0">
                <a:solidFill>
                  <a:prstClr val="white"/>
                </a:solidFill>
              </a:rPr>
              <a:t>Page </a:t>
            </a:r>
            <a:fld id="{D2D482C3-FA7C-45F2-9BC3-F809ABDF0907}" type="slidenum">
              <a:rPr lang="en-US" smtClean="0">
                <a:solidFill>
                  <a:prstClr val="white"/>
                </a:solidFill>
              </a:rPr>
              <a:pPr/>
              <a:t>4</a:t>
            </a:fld>
            <a:endParaRPr lang="en-US" dirty="0">
              <a:solidFill>
                <a:prstClr val="white"/>
              </a:solidFill>
            </a:endParaRPr>
          </a:p>
        </p:txBody>
      </p:sp>
      <p:sp>
        <p:nvSpPr>
          <p:cNvPr id="8"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solidFill>
                  <a:prstClr val="white"/>
                </a:solidFill>
              </a:rPr>
              <a:pPr/>
              <a:t>Tuesday, June 2, 2026</a:t>
            </a:fld>
            <a:endParaRPr lang="en-US" dirty="0">
              <a:solidFill>
                <a:prstClr val="white"/>
              </a:solidFill>
            </a:endParaRPr>
          </a:p>
        </p:txBody>
      </p:sp>
    </p:spTree>
    <p:extLst>
      <p:ext uri="{BB962C8B-B14F-4D97-AF65-F5344CB8AC3E}">
        <p14:creationId xmlns:p14="http://schemas.microsoft.com/office/powerpoint/2010/main" val="126061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378DE-E008-8C8F-F43E-D76A63EA0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7A5D6-D381-9649-30F7-BA51FA220FDF}"/>
              </a:ext>
            </a:extLst>
          </p:cNvPr>
          <p:cNvSpPr>
            <a:spLocks noGrp="1"/>
          </p:cNvSpPr>
          <p:nvPr>
            <p:ph type="title"/>
          </p:nvPr>
        </p:nvSpPr>
        <p:spPr>
          <a:xfrm>
            <a:off x="838200" y="362994"/>
            <a:ext cx="10515600" cy="655972"/>
          </a:xfrm>
        </p:spPr>
        <p:txBody>
          <a:bodyPr>
            <a:noAutofit/>
          </a:bodyPr>
          <a:lstStyle/>
          <a:p>
            <a:r>
              <a:rPr lang="en-US" b="1" dirty="0">
                <a:solidFill>
                  <a:srgbClr val="282D69"/>
                </a:solidFill>
                <a:latin typeface="Arial" panose="020B0604020202020204" pitchFamily="34" charset="0"/>
                <a:cs typeface="Arial" panose="020B0604020202020204" pitchFamily="34" charset="0"/>
              </a:rPr>
              <a:t>Form-20A</a:t>
            </a:r>
          </a:p>
        </p:txBody>
      </p:sp>
      <p:sp>
        <p:nvSpPr>
          <p:cNvPr id="3" name="Content Placeholder 2">
            <a:extLst>
              <a:ext uri="{FF2B5EF4-FFF2-40B4-BE49-F238E27FC236}">
                <a16:creationId xmlns:a16="http://schemas.microsoft.com/office/drawing/2014/main" id="{71DB806F-23D8-C475-606A-99A4C7A4C57B}"/>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Nonprofits typically must register with the IRS and Indiana Secretary of State before registering with DOR.</a:t>
            </a:r>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r>
              <a:rPr lang="en-US" sz="3200" dirty="0"/>
              <a:t>Form NP-20A, Nonprofit Application for Sales Tax Exemption must then be completed.</a:t>
            </a:r>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r>
              <a:rPr lang="en-US" sz="3200" dirty="0"/>
              <a:t>After DOR accepts this application, a nonprofit can obtain exemption certificates from DOR.</a:t>
            </a:r>
          </a:p>
        </p:txBody>
      </p:sp>
      <p:sp>
        <p:nvSpPr>
          <p:cNvPr id="5" name="Slide Number Placeholder 4">
            <a:extLst>
              <a:ext uri="{FF2B5EF4-FFF2-40B4-BE49-F238E27FC236}">
                <a16:creationId xmlns:a16="http://schemas.microsoft.com/office/drawing/2014/main" id="{3C7A53B5-4631-5813-D075-C53C6FFC0472}"/>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5</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885150B6-8237-E519-AC89-6053674F3F68}"/>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23EBF3D9-0607-0A7B-59A0-EFD075CBCC49}"/>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293366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Form NP-20R</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368425"/>
            <a:ext cx="5025572"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Form NP-20R, Indiana’s Nonprofit Organization's Report, must be filed every 5 years.</a:t>
            </a:r>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r>
              <a:rPr lang="en-US" sz="3200" dirty="0"/>
              <a:t>Due date based on when nonprofit was created OR FEIN.</a:t>
            </a:r>
          </a:p>
        </p:txBody>
      </p:sp>
      <p:sp>
        <p:nvSpPr>
          <p:cNvPr id="5" name="Slide Number Placeholder 4"/>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6</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pic>
        <p:nvPicPr>
          <p:cNvPr id="7" name="Picture 6">
            <a:extLst>
              <a:ext uri="{FF2B5EF4-FFF2-40B4-BE49-F238E27FC236}">
                <a16:creationId xmlns:a16="http://schemas.microsoft.com/office/drawing/2014/main" id="{820FBCAA-8E16-3390-4700-236FF8A32F6C}"/>
              </a:ext>
            </a:extLst>
          </p:cNvPr>
          <p:cNvPicPr>
            <a:picLocks noChangeAspect="1"/>
          </p:cNvPicPr>
          <p:nvPr/>
        </p:nvPicPr>
        <p:blipFill>
          <a:blip r:embed="rId3"/>
          <a:srcRect l="6128" t="3723" b="1893"/>
          <a:stretch>
            <a:fillRect/>
          </a:stretch>
        </p:blipFill>
        <p:spPr>
          <a:xfrm>
            <a:off x="5863771" y="1368425"/>
            <a:ext cx="6004397" cy="3940554"/>
          </a:xfrm>
          <a:prstGeom prst="rect">
            <a:avLst/>
          </a:prstGeom>
        </p:spPr>
      </p:pic>
    </p:spTree>
    <p:extLst>
      <p:ext uri="{BB962C8B-B14F-4D97-AF65-F5344CB8AC3E}">
        <p14:creationId xmlns:p14="http://schemas.microsoft.com/office/powerpoint/2010/main" val="252592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63075-E3D5-8E8B-4A0C-E5BF6F16A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BEDFD-2BA5-95BA-C03A-4BEE24E939D4}"/>
              </a:ext>
            </a:extLst>
          </p:cNvPr>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Other Filing Requirements</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0BC688B-15F4-F311-8F79-9C4E24DD7992}"/>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Form IT-20NP, Unrelated Business Income Tax Return must be filed annually if a nonprofit earns income from activities not directly related to its mission.</a:t>
            </a:r>
          </a:p>
          <a:p>
            <a:pPr marL="342900" lvl="0" indent="-342900" eaLnBrk="0" fontAlgn="base" hangingPunct="0">
              <a:lnSpc>
                <a:spcPct val="100000"/>
              </a:lnSpc>
              <a:spcBef>
                <a:spcPct val="20000"/>
              </a:spcBef>
              <a:spcAft>
                <a:spcPct val="0"/>
              </a:spcAft>
              <a:buFontTx/>
              <a:buChar char="•"/>
              <a:defRPr/>
            </a:pPr>
            <a:endParaRPr lang="en-US" sz="3200" dirty="0"/>
          </a:p>
          <a:p>
            <a:pPr marL="342900" lvl="0" indent="-342900" eaLnBrk="0" fontAlgn="base" hangingPunct="0">
              <a:lnSpc>
                <a:spcPct val="100000"/>
              </a:lnSpc>
              <a:spcBef>
                <a:spcPct val="20000"/>
              </a:spcBef>
              <a:spcAft>
                <a:spcPct val="0"/>
              </a:spcAft>
              <a:buFontTx/>
              <a:buChar char="•"/>
              <a:defRPr/>
            </a:pPr>
            <a:r>
              <a:rPr lang="en-US" sz="3200" dirty="0"/>
              <a:t>Form IT-6, Indiana Corporation Estimated Quarterly Income Tax Return, is also required for some nonprofits with consisted taxable, unrelated business income.</a:t>
            </a:r>
          </a:p>
        </p:txBody>
      </p:sp>
      <p:sp>
        <p:nvSpPr>
          <p:cNvPr id="5" name="Slide Number Placeholder 4">
            <a:extLst>
              <a:ext uri="{FF2B5EF4-FFF2-40B4-BE49-F238E27FC236}">
                <a16:creationId xmlns:a16="http://schemas.microsoft.com/office/drawing/2014/main" id="{AE2FEF5A-AEA2-6386-5390-5AB71BA30865}"/>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7</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FE1322AC-989F-4652-0B93-1DC849429E76}"/>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45B971A2-FEB4-E27F-13D5-4D24D3232AC9}"/>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286747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043"/>
            <a:ext cx="10515600" cy="6044339"/>
          </a:xfrm>
        </p:spPr>
        <p:txBody>
          <a:bodyPr>
            <a:noAutofit/>
          </a:bodyPr>
          <a:lstStyle/>
          <a:p>
            <a:pPr algn="ctr"/>
            <a:r>
              <a:rPr lang="en-US" sz="7200" dirty="0">
                <a:solidFill>
                  <a:srgbClr val="282D69"/>
                </a:solidFill>
                <a:latin typeface="Arial" panose="020B0604020202020204" pitchFamily="34" charset="0"/>
              </a:rPr>
              <a:t>Tax Exempt Status</a:t>
            </a:r>
            <a:endParaRPr lang="en-US" sz="7200" b="1" dirty="0">
              <a:solidFill>
                <a:srgbClr val="282D69"/>
              </a:solidFill>
              <a:latin typeface="Arial" panose="020B0604020202020204" pitchFamily="34" charset="0"/>
            </a:endParaRPr>
          </a:p>
        </p:txBody>
      </p:sp>
      <p:sp>
        <p:nvSpPr>
          <p:cNvPr id="5" name="Footer Placeholder 4"/>
          <p:cNvSpPr>
            <a:spLocks noGrp="1"/>
          </p:cNvSpPr>
          <p:nvPr>
            <p:ph type="ftr" sz="quarter" idx="11"/>
          </p:nvPr>
        </p:nvSpPr>
        <p:spPr>
          <a:xfrm>
            <a:off x="7808494" y="6368382"/>
            <a:ext cx="3244517" cy="365125"/>
          </a:xfrm>
        </p:spPr>
        <p:txBody>
          <a:bodyPr/>
          <a:lstStyle/>
          <a:p>
            <a:r>
              <a:rPr lang="en-US" dirty="0">
                <a:solidFill>
                  <a:prstClr val="white"/>
                </a:solidFill>
              </a:rPr>
              <a:t>INDIANA DEPARTMENT OF REVENUE</a:t>
            </a:r>
          </a:p>
        </p:txBody>
      </p:sp>
      <p:sp>
        <p:nvSpPr>
          <p:cNvPr id="6" name="Slide Number Placeholder 5"/>
          <p:cNvSpPr>
            <a:spLocks noGrp="1"/>
          </p:cNvSpPr>
          <p:nvPr>
            <p:ph type="sldNum" sz="quarter" idx="12"/>
          </p:nvPr>
        </p:nvSpPr>
        <p:spPr>
          <a:xfrm>
            <a:off x="1648324" y="6368382"/>
            <a:ext cx="1864895" cy="365125"/>
          </a:xfrm>
        </p:spPr>
        <p:txBody>
          <a:bodyPr/>
          <a:lstStyle/>
          <a:p>
            <a:r>
              <a:rPr lang="en-US" dirty="0">
                <a:solidFill>
                  <a:prstClr val="white"/>
                </a:solidFill>
              </a:rPr>
              <a:t>Page </a:t>
            </a:r>
            <a:fld id="{D2D482C3-FA7C-45F2-9BC3-F809ABDF0907}" type="slidenum">
              <a:rPr lang="en-US" smtClean="0">
                <a:solidFill>
                  <a:prstClr val="white"/>
                </a:solidFill>
              </a:rPr>
              <a:pPr/>
              <a:t>8</a:t>
            </a:fld>
            <a:endParaRPr lang="en-US" dirty="0">
              <a:solidFill>
                <a:prstClr val="white"/>
              </a:solidFill>
            </a:endParaRPr>
          </a:p>
        </p:txBody>
      </p:sp>
      <p:sp>
        <p:nvSpPr>
          <p:cNvPr id="8" name="Date Placeholder 3"/>
          <p:cNvSpPr>
            <a:spLocks noGrp="1"/>
          </p:cNvSpPr>
          <p:nvPr>
            <p:ph type="dt" sz="half" idx="10"/>
          </p:nvPr>
        </p:nvSpPr>
        <p:spPr>
          <a:xfrm>
            <a:off x="575733" y="6368382"/>
            <a:ext cx="2421467" cy="365125"/>
          </a:xfrm>
        </p:spPr>
        <p:txBody>
          <a:bodyPr/>
          <a:lstStyle/>
          <a:p>
            <a:fld id="{271F4712-CB19-4D36-A396-44A2179CB32B}" type="datetime2">
              <a:rPr lang="en-US" smtClean="0">
                <a:solidFill>
                  <a:prstClr val="white"/>
                </a:solidFill>
              </a:rPr>
              <a:pPr/>
              <a:t>Tuesday, June 2, 2026</a:t>
            </a:fld>
            <a:endParaRPr lang="en-US" dirty="0">
              <a:solidFill>
                <a:prstClr val="white"/>
              </a:solidFill>
            </a:endParaRPr>
          </a:p>
        </p:txBody>
      </p:sp>
    </p:spTree>
    <p:extLst>
      <p:ext uri="{BB962C8B-B14F-4D97-AF65-F5344CB8AC3E}">
        <p14:creationId xmlns:p14="http://schemas.microsoft.com/office/powerpoint/2010/main" val="116836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A9CBC-FC14-303D-957B-9C95DAF06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9BCFD-BDD5-A2BD-4687-B38CF4E63E2C}"/>
              </a:ext>
            </a:extLst>
          </p:cNvPr>
          <p:cNvSpPr>
            <a:spLocks noGrp="1"/>
          </p:cNvSpPr>
          <p:nvPr>
            <p:ph type="title"/>
          </p:nvPr>
        </p:nvSpPr>
        <p:spPr>
          <a:xfrm>
            <a:off x="838200" y="362994"/>
            <a:ext cx="10515600" cy="655972"/>
          </a:xfrm>
        </p:spPr>
        <p:txBody>
          <a:bodyPr>
            <a:noAutofit/>
          </a:bodyPr>
          <a:lstStyle/>
          <a:p>
            <a:r>
              <a:rPr lang="en-US" dirty="0">
                <a:solidFill>
                  <a:srgbClr val="282D69"/>
                </a:solidFill>
                <a:latin typeface="Arial" panose="020B0604020202020204" pitchFamily="34" charset="0"/>
              </a:rPr>
              <a:t>Social Organizations</a:t>
            </a:r>
            <a:endParaRPr lang="en-US" b="1" dirty="0">
              <a:solidFill>
                <a:srgbClr val="282D69"/>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B632BA-9A3D-5658-0206-4220E3A63117}"/>
              </a:ext>
            </a:extLst>
          </p:cNvPr>
          <p:cNvSpPr>
            <a:spLocks noGrp="1"/>
          </p:cNvSpPr>
          <p:nvPr>
            <p:ph idx="1"/>
          </p:nvPr>
        </p:nvSpPr>
        <p:spPr>
          <a:xfrm>
            <a:off x="838199" y="1368425"/>
            <a:ext cx="10515600" cy="4604358"/>
          </a:xfrm>
        </p:spPr>
        <p:txBody>
          <a:bodyPr numCol="1">
            <a:noAutofit/>
          </a:bodyPr>
          <a:lstStyle/>
          <a:p>
            <a:pPr marL="342900" lvl="0" indent="-342900" eaLnBrk="0" fontAlgn="base" hangingPunct="0">
              <a:lnSpc>
                <a:spcPct val="100000"/>
              </a:lnSpc>
              <a:spcBef>
                <a:spcPct val="20000"/>
              </a:spcBef>
              <a:spcAft>
                <a:spcPct val="0"/>
              </a:spcAft>
              <a:buFontTx/>
              <a:buChar char="•"/>
              <a:defRPr/>
            </a:pPr>
            <a:r>
              <a:rPr lang="en-US" sz="3200" dirty="0"/>
              <a:t>If more than 50% of a nonprofit’s expenditure is related to social activities, it will not be exempt from Indiana sales tax on purchases or sales. </a:t>
            </a:r>
          </a:p>
          <a:p>
            <a:pPr marL="342900" lvl="0" indent="-342900" eaLnBrk="0" fontAlgn="base" hangingPunct="0">
              <a:lnSpc>
                <a:spcPct val="100000"/>
              </a:lnSpc>
              <a:spcBef>
                <a:spcPct val="20000"/>
              </a:spcBef>
              <a:spcAft>
                <a:spcPct val="0"/>
              </a:spcAft>
              <a:buFontTx/>
              <a:buChar char="•"/>
              <a:defRPr/>
            </a:pPr>
            <a:endParaRPr lang="en-US" sz="2000" dirty="0"/>
          </a:p>
          <a:p>
            <a:pPr marL="342900" lvl="0" indent="-342900" eaLnBrk="0" fontAlgn="base" hangingPunct="0">
              <a:lnSpc>
                <a:spcPct val="100000"/>
              </a:lnSpc>
              <a:spcBef>
                <a:spcPct val="20000"/>
              </a:spcBef>
              <a:spcAft>
                <a:spcPct val="0"/>
              </a:spcAft>
              <a:buFontTx/>
              <a:buChar char="•"/>
              <a:defRPr/>
            </a:pPr>
            <a:r>
              <a:rPr lang="en-US" sz="3200" dirty="0"/>
              <a:t>Common social activity expenditures include: </a:t>
            </a:r>
          </a:p>
          <a:p>
            <a:pPr marL="800100" lvl="1" indent="-342900" eaLnBrk="0" fontAlgn="base" hangingPunct="0">
              <a:lnSpc>
                <a:spcPct val="100000"/>
              </a:lnSpc>
              <a:spcBef>
                <a:spcPct val="20000"/>
              </a:spcBef>
              <a:spcAft>
                <a:spcPct val="0"/>
              </a:spcAft>
              <a:buFontTx/>
              <a:buChar char="•"/>
              <a:defRPr/>
            </a:pPr>
            <a:r>
              <a:rPr lang="en-US" sz="2800" dirty="0"/>
              <a:t>food and beverage services</a:t>
            </a:r>
          </a:p>
          <a:p>
            <a:pPr marL="800100" lvl="1" indent="-342900" eaLnBrk="0" fontAlgn="base" hangingPunct="0">
              <a:lnSpc>
                <a:spcPct val="100000"/>
              </a:lnSpc>
              <a:spcBef>
                <a:spcPct val="20000"/>
              </a:spcBef>
              <a:spcAft>
                <a:spcPct val="0"/>
              </a:spcAft>
              <a:buFontTx/>
              <a:buChar char="•"/>
              <a:defRPr/>
            </a:pPr>
            <a:r>
              <a:rPr lang="en-US" sz="2800" dirty="0"/>
              <a:t>golf courses or swimming pools</a:t>
            </a:r>
          </a:p>
          <a:p>
            <a:pPr marL="800100" lvl="1" indent="-342900" eaLnBrk="0" fontAlgn="base" hangingPunct="0">
              <a:lnSpc>
                <a:spcPct val="100000"/>
              </a:lnSpc>
              <a:spcBef>
                <a:spcPct val="20000"/>
              </a:spcBef>
              <a:spcAft>
                <a:spcPct val="0"/>
              </a:spcAft>
              <a:buFontTx/>
              <a:buChar char="•"/>
              <a:defRPr/>
            </a:pPr>
            <a:r>
              <a:rPr lang="en-US" sz="2800" dirty="0"/>
              <a:t>dances, parties, and other similar social activities</a:t>
            </a:r>
          </a:p>
        </p:txBody>
      </p:sp>
      <p:sp>
        <p:nvSpPr>
          <p:cNvPr id="5" name="Slide Number Placeholder 4">
            <a:extLst>
              <a:ext uri="{FF2B5EF4-FFF2-40B4-BE49-F238E27FC236}">
                <a16:creationId xmlns:a16="http://schemas.microsoft.com/office/drawing/2014/main" id="{935CA774-AA2E-9634-2FF1-264FE60B6E6E}"/>
              </a:ext>
            </a:extLst>
          </p:cNvPr>
          <p:cNvSpPr>
            <a:spLocks noGrp="1"/>
          </p:cNvSpPr>
          <p:nvPr>
            <p:ph type="sldNum" sz="quarter" idx="12"/>
          </p:nvPr>
        </p:nvSpPr>
        <p:spPr>
          <a:xfrm>
            <a:off x="2401394" y="6368382"/>
            <a:ext cx="1108364" cy="365125"/>
          </a:xfrm>
        </p:spPr>
        <p:txBody>
          <a:bodyPr/>
          <a:lstStyle/>
          <a:p>
            <a:r>
              <a:rPr lang="en-US" i="1" dirty="0">
                <a:solidFill>
                  <a:schemeClr val="bg1"/>
                </a:solidFill>
                <a:latin typeface="Arial" panose="020B0604020202020204" pitchFamily="34" charset="0"/>
                <a:cs typeface="Arial" panose="020B0604020202020204" pitchFamily="34" charset="0"/>
              </a:rPr>
              <a:t>Page </a:t>
            </a:r>
            <a:fld id="{D2D482C3-FA7C-45F2-9BC3-F809ABDF0907}" type="slidenum">
              <a:rPr lang="en-US" i="1" smtClean="0">
                <a:solidFill>
                  <a:schemeClr val="bg1"/>
                </a:solidFill>
                <a:latin typeface="Arial" panose="020B0604020202020204" pitchFamily="34" charset="0"/>
                <a:cs typeface="Arial" panose="020B0604020202020204" pitchFamily="34" charset="0"/>
              </a:rPr>
              <a:t>9</a:t>
            </a:fld>
            <a:endParaRPr lang="en-US" i="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D47CA12A-6E74-CE0A-2CCC-9C23399E35D5}"/>
              </a:ext>
            </a:extLst>
          </p:cNvPr>
          <p:cNvSpPr>
            <a:spLocks noGrp="1"/>
          </p:cNvSpPr>
          <p:nvPr>
            <p:ph type="ftr" sz="quarter" idx="11"/>
          </p:nvPr>
        </p:nvSpPr>
        <p:spPr>
          <a:xfrm>
            <a:off x="7925533" y="6368382"/>
            <a:ext cx="3124200" cy="365125"/>
          </a:xfrm>
        </p:spPr>
        <p:txBody>
          <a:bodyPr/>
          <a:lstStyle/>
          <a:p>
            <a:pPr algn="r"/>
            <a:r>
              <a:rPr lang="en-US" b="1" dirty="0">
                <a:solidFill>
                  <a:schemeClr val="bg1"/>
                </a:solidFill>
                <a:latin typeface="Arial" panose="020B0604020202020204" pitchFamily="34" charset="0"/>
                <a:cs typeface="Arial" panose="020B0604020202020204" pitchFamily="34" charset="0"/>
              </a:rPr>
              <a:t>INDIANA DEPARTMENT OF REVENUE</a:t>
            </a:r>
          </a:p>
        </p:txBody>
      </p:sp>
      <p:sp>
        <p:nvSpPr>
          <p:cNvPr id="9" name="Date Placeholder 3">
            <a:extLst>
              <a:ext uri="{FF2B5EF4-FFF2-40B4-BE49-F238E27FC236}">
                <a16:creationId xmlns:a16="http://schemas.microsoft.com/office/drawing/2014/main" id="{1899F998-E177-6DF8-FCCF-FEA15742713A}"/>
              </a:ext>
            </a:extLst>
          </p:cNvPr>
          <p:cNvSpPr>
            <a:spLocks noGrp="1"/>
          </p:cNvSpPr>
          <p:nvPr>
            <p:ph type="dt" sz="half" idx="10"/>
          </p:nvPr>
        </p:nvSpPr>
        <p:spPr>
          <a:xfrm>
            <a:off x="575733" y="6368382"/>
            <a:ext cx="2421467" cy="365125"/>
          </a:xfrm>
        </p:spPr>
        <p:txBody>
          <a:bodyPr/>
          <a:lstStyle/>
          <a:p>
            <a:fld id="{271F4712-CB19-4D36-A396-44A2179CB32B}" type="datetime2">
              <a:rPr lang="en-US" smtClean="0"/>
              <a:t>Tuesday, June 2, 2026</a:t>
            </a:fld>
            <a:endParaRPr lang="en-US" dirty="0"/>
          </a:p>
        </p:txBody>
      </p:sp>
    </p:spTree>
    <p:extLst>
      <p:ext uri="{BB962C8B-B14F-4D97-AF65-F5344CB8AC3E}">
        <p14:creationId xmlns:p14="http://schemas.microsoft.com/office/powerpoint/2010/main" val="1254502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Widescreen</PresentationFormat>
  <Paragraphs>236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Courier New</vt:lpstr>
      <vt:lpstr>Wingdings</vt:lpstr>
      <vt:lpstr>Office Theme</vt:lpstr>
      <vt:lpstr>Start Strong</vt:lpstr>
      <vt:lpstr>PowerPoint Presentation</vt:lpstr>
      <vt:lpstr>Overview</vt:lpstr>
      <vt:lpstr>Filing Requirements</vt:lpstr>
      <vt:lpstr>Form-20A</vt:lpstr>
      <vt:lpstr>Form NP-20R</vt:lpstr>
      <vt:lpstr>Other Filing Requirements</vt:lpstr>
      <vt:lpstr>Tax Exempt Status</vt:lpstr>
      <vt:lpstr>Social Organizations</vt:lpstr>
      <vt:lpstr>Exempt Purchases</vt:lpstr>
      <vt:lpstr>Purchases for Nonprofits’ Exempt Purpose</vt:lpstr>
      <vt:lpstr>Exemption Certificates</vt:lpstr>
      <vt:lpstr>Exempt Sales</vt:lpstr>
      <vt:lpstr>Exempt Sales</vt:lpstr>
      <vt:lpstr>Collecting and Remitting Sales Tax </vt:lpstr>
      <vt:lpstr>Other Tax Concerns</vt:lpstr>
      <vt:lpstr>Sales Tax and Food Items</vt:lpstr>
      <vt:lpstr>Food and Beverage Tax (FAB)</vt:lpstr>
      <vt:lpstr>Using INTIME</vt:lpstr>
      <vt:lpstr>INTIME</vt:lpstr>
      <vt:lpstr>Getting Started with INTIME</vt:lpstr>
      <vt:lpstr>Requesting NP-1</vt:lpstr>
      <vt:lpstr>Using INTIME – Filing NP-20R</vt:lpstr>
      <vt:lpstr>Business Resources</vt:lpstr>
      <vt:lpstr>DOR Resources</vt:lpstr>
      <vt:lpstr>DOR Updates and Information</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2026-06-02T15:59:37Z</dcterms:created>
  <dcterms:modified xsi:type="dcterms:W3CDTF">2026-06-02T15:59:42Z</dcterms:modified>
</cp:coreProperties>
</file>