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57" r:id="rId3"/>
    <p:sldId id="260" r:id="rId4"/>
    <p:sldId id="258" r:id="rId5"/>
    <p:sldId id="259" r:id="rId6"/>
    <p:sldId id="261" r:id="rId7"/>
    <p:sldId id="299" r:id="rId8"/>
    <p:sldId id="262" r:id="rId9"/>
    <p:sldId id="263" r:id="rId10"/>
    <p:sldId id="271" r:id="rId11"/>
    <p:sldId id="270" r:id="rId12"/>
    <p:sldId id="269" r:id="rId13"/>
    <p:sldId id="268" r:id="rId14"/>
    <p:sldId id="267" r:id="rId15"/>
    <p:sldId id="266" r:id="rId16"/>
    <p:sldId id="265" r:id="rId17"/>
    <p:sldId id="264" r:id="rId18"/>
    <p:sldId id="278" r:id="rId19"/>
    <p:sldId id="272" r:id="rId20"/>
    <p:sldId id="281" r:id="rId21"/>
    <p:sldId id="290" r:id="rId22"/>
    <p:sldId id="289" r:id="rId23"/>
    <p:sldId id="277" r:id="rId24"/>
    <p:sldId id="283" r:id="rId25"/>
    <p:sldId id="284" r:id="rId26"/>
    <p:sldId id="292" r:id="rId27"/>
    <p:sldId id="273" r:id="rId28"/>
    <p:sldId id="280" r:id="rId29"/>
    <p:sldId id="279" r:id="rId30"/>
    <p:sldId id="282" r:id="rId31"/>
    <p:sldId id="291" r:id="rId32"/>
    <p:sldId id="287" r:id="rId33"/>
    <p:sldId id="286" r:id="rId34"/>
    <p:sldId id="285" r:id="rId35"/>
    <p:sldId id="274" r:id="rId36"/>
    <p:sldId id="275" r:id="rId37"/>
    <p:sldId id="304" r:id="rId38"/>
    <p:sldId id="298" r:id="rId39"/>
    <p:sldId id="297" r:id="rId40"/>
    <p:sldId id="296" r:id="rId41"/>
    <p:sldId id="295" r:id="rId42"/>
    <p:sldId id="294" r:id="rId43"/>
    <p:sldId id="293" r:id="rId44"/>
    <p:sldId id="300" r:id="rId45"/>
    <p:sldId id="301" r:id="rId46"/>
    <p:sldId id="302" r:id="rId47"/>
    <p:sldId id="303" r:id="rId48"/>
    <p:sldId id="305" r:id="rId49"/>
    <p:sldId id="276" r:id="rId50"/>
    <p:sldId id="306" r:id="rId51"/>
    <p:sldId id="3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1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53FE9F-6471-4CB8-92A7-BAC4E126FB19}" type="datetimeFigureOut">
              <a:rPr lang="en-US" smtClean="0"/>
              <a:t>6/3/2026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32F63D-7FC3-414D-94DD-DB8CA89A44A1}" type="slidenum">
              <a:rPr lang="en-US" smtClean="0"/>
              <a:t>‹#›</a:t>
            </a:fld>
            <a:endParaRPr lang="en-US" dirty="0"/>
          </a:p>
        </p:txBody>
      </p:sp>
    </p:spTree>
    <p:extLst>
      <p:ext uri="{BB962C8B-B14F-4D97-AF65-F5344CB8AC3E}">
        <p14:creationId xmlns:p14="http://schemas.microsoft.com/office/powerpoint/2010/main" val="751727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2F63D-7FC3-414D-94DD-DB8CA89A44A1}" type="slidenum">
              <a:rPr lang="en-US" smtClean="0"/>
              <a:t>5</a:t>
            </a:fld>
            <a:endParaRPr lang="en-US" dirty="0"/>
          </a:p>
        </p:txBody>
      </p:sp>
    </p:spTree>
    <p:extLst>
      <p:ext uri="{BB962C8B-B14F-4D97-AF65-F5344CB8AC3E}">
        <p14:creationId xmlns:p14="http://schemas.microsoft.com/office/powerpoint/2010/main" val="747305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2F63D-7FC3-414D-94DD-DB8CA89A44A1}" type="slidenum">
              <a:rPr lang="en-US" smtClean="0"/>
              <a:t>10</a:t>
            </a:fld>
            <a:endParaRPr lang="en-US" dirty="0"/>
          </a:p>
        </p:txBody>
      </p:sp>
    </p:spTree>
    <p:extLst>
      <p:ext uri="{BB962C8B-B14F-4D97-AF65-F5344CB8AC3E}">
        <p14:creationId xmlns:p14="http://schemas.microsoft.com/office/powerpoint/2010/main" val="3459701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2F63D-7FC3-414D-94DD-DB8CA89A44A1}" type="slidenum">
              <a:rPr lang="en-US" smtClean="0"/>
              <a:t>12</a:t>
            </a:fld>
            <a:endParaRPr lang="en-US" dirty="0"/>
          </a:p>
        </p:txBody>
      </p:sp>
    </p:spTree>
    <p:extLst>
      <p:ext uri="{BB962C8B-B14F-4D97-AF65-F5344CB8AC3E}">
        <p14:creationId xmlns:p14="http://schemas.microsoft.com/office/powerpoint/2010/main" val="1547466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2F63D-7FC3-414D-94DD-DB8CA89A44A1}" type="slidenum">
              <a:rPr lang="en-US" smtClean="0"/>
              <a:t>13</a:t>
            </a:fld>
            <a:endParaRPr lang="en-US" dirty="0"/>
          </a:p>
        </p:txBody>
      </p:sp>
    </p:spTree>
    <p:extLst>
      <p:ext uri="{BB962C8B-B14F-4D97-AF65-F5344CB8AC3E}">
        <p14:creationId xmlns:p14="http://schemas.microsoft.com/office/powerpoint/2010/main" val="242040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32F63D-7FC3-414D-94DD-DB8CA89A44A1}" type="slidenum">
              <a:rPr lang="en-US" smtClean="0"/>
              <a:t>32</a:t>
            </a:fld>
            <a:endParaRPr lang="en-US" dirty="0"/>
          </a:p>
        </p:txBody>
      </p:sp>
    </p:spTree>
    <p:extLst>
      <p:ext uri="{BB962C8B-B14F-4D97-AF65-F5344CB8AC3E}">
        <p14:creationId xmlns:p14="http://schemas.microsoft.com/office/powerpoint/2010/main" val="3061052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BF447-482B-4C0B-074E-A1B1F04CA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81AF72-1E67-2E51-851D-6DAE833486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9175AB-3EE5-F3C6-C230-AF43377454B3}"/>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5" name="Footer Placeholder 4">
            <a:extLst>
              <a:ext uri="{FF2B5EF4-FFF2-40B4-BE49-F238E27FC236}">
                <a16:creationId xmlns:a16="http://schemas.microsoft.com/office/drawing/2014/main" id="{6DA31A0D-B1F5-96FC-EC50-884337361F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4A187B7-AC86-691F-A632-D9A521F54148}"/>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446800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C7A3-58A3-B0D8-AEA1-4F480578A7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77D7B4-6CAD-BC98-2526-4463831D8D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26478-1F12-81EE-5E6C-7CF68676A7EF}"/>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5" name="Footer Placeholder 4">
            <a:extLst>
              <a:ext uri="{FF2B5EF4-FFF2-40B4-BE49-F238E27FC236}">
                <a16:creationId xmlns:a16="http://schemas.microsoft.com/office/drawing/2014/main" id="{43C1B177-A148-5E0E-F2FA-BFBF38A4A7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5EF67D-EC4F-242E-52E9-A10B94680DB5}"/>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3382490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FA0B45-EB7E-0B91-9421-0BF664490D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C2CBE1-D6F4-8B75-A850-ECBF1D3EC1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84A36-716F-3DBC-464B-1AD6616138A3}"/>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5" name="Footer Placeholder 4">
            <a:extLst>
              <a:ext uri="{FF2B5EF4-FFF2-40B4-BE49-F238E27FC236}">
                <a16:creationId xmlns:a16="http://schemas.microsoft.com/office/drawing/2014/main" id="{78F3206E-CF2E-74E9-8AE0-F2C92CE7DD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C9C153-A5A7-E69B-A661-BF660E60C8DE}"/>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106604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07C1-10F2-C2AC-9C15-FB6C21FBE3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44BE9F-0A61-5BC5-341E-5F0D4A3B4D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88593-9B4C-1619-3F47-BF762FC83618}"/>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5" name="Footer Placeholder 4">
            <a:extLst>
              <a:ext uri="{FF2B5EF4-FFF2-40B4-BE49-F238E27FC236}">
                <a16:creationId xmlns:a16="http://schemas.microsoft.com/office/drawing/2014/main" id="{380EF794-BE0E-B775-47BA-BB5F8EB48E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605F10D-0CD2-6D10-3A09-A4BEE32B4189}"/>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294394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633B2-FAD1-ECB0-FB5B-7791CEF73D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6AD329F-7045-F773-947C-48917BBF13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DB096-B636-DF15-CFAA-CA52CF29C4A8}"/>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5" name="Footer Placeholder 4">
            <a:extLst>
              <a:ext uri="{FF2B5EF4-FFF2-40B4-BE49-F238E27FC236}">
                <a16:creationId xmlns:a16="http://schemas.microsoft.com/office/drawing/2014/main" id="{BE37645A-519F-B706-0D2D-2DC7413F2D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08CE89-E0B9-0187-26B9-6C8A84EE01BF}"/>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338642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03FCF-2002-62B9-4E6F-87A58BDEDF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C6CC08-0B2A-0FAC-7768-AEE0677D18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86E29-E365-0582-FCC4-526F44A5AC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A67CCE-03BE-1BBC-DEC4-CB7BEACA2AF9}"/>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6" name="Footer Placeholder 5">
            <a:extLst>
              <a:ext uri="{FF2B5EF4-FFF2-40B4-BE49-F238E27FC236}">
                <a16:creationId xmlns:a16="http://schemas.microsoft.com/office/drawing/2014/main" id="{A682F491-18B1-5B91-51EB-9F5ADB2435B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471AA88-BACD-D414-165A-13E92243D26E}"/>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935255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10A5B-9802-51C9-AD87-07EC1F3EEA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927FB0-EEB9-CC14-6524-1529CFD531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797687-A904-7DBC-1325-8AA9531401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8993E6-9622-DDA7-35D0-95E984D670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597FD-1378-60A6-28E7-A977D7BCBD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62FF36-2958-F5FB-59F2-357891C7D150}"/>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8" name="Footer Placeholder 7">
            <a:extLst>
              <a:ext uri="{FF2B5EF4-FFF2-40B4-BE49-F238E27FC236}">
                <a16:creationId xmlns:a16="http://schemas.microsoft.com/office/drawing/2014/main" id="{659D2462-B19F-AE0A-39AA-72A78A8509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216B0C1-7104-7720-FDDF-447C932BB622}"/>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1203750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C2DFE-7776-70F2-EED1-5BF8BF0F69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5E3006-17FD-B3E7-619C-3249C8131325}"/>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4" name="Footer Placeholder 3">
            <a:extLst>
              <a:ext uri="{FF2B5EF4-FFF2-40B4-BE49-F238E27FC236}">
                <a16:creationId xmlns:a16="http://schemas.microsoft.com/office/drawing/2014/main" id="{03C4394F-E384-0F8F-080E-3253429E7C6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E9A0AF-E888-2DB0-F3F4-1E838A912BEF}"/>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2097920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17C49-6CA5-7BAA-667F-626D43169AF5}"/>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3" name="Footer Placeholder 2">
            <a:extLst>
              <a:ext uri="{FF2B5EF4-FFF2-40B4-BE49-F238E27FC236}">
                <a16:creationId xmlns:a16="http://schemas.microsoft.com/office/drawing/2014/main" id="{C6CDF121-0A73-D0D3-B52D-ACD12F4A395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C4A2A5D-D032-1F4D-6A61-8A0E547E8F76}"/>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1080725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09F9-2476-0440-AC22-A91B2F67F7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25DA7E-82A9-7CBD-F302-ABFFFBF944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04D667-31D9-26D8-2074-694E0E3F2C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196898-1967-DEB7-23E2-2BE690D4593C}"/>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6" name="Footer Placeholder 5">
            <a:extLst>
              <a:ext uri="{FF2B5EF4-FFF2-40B4-BE49-F238E27FC236}">
                <a16:creationId xmlns:a16="http://schemas.microsoft.com/office/drawing/2014/main" id="{DA464328-8570-5930-79E9-A52948ED0FD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83E7D9-25F0-6032-7C79-C29305AA4E61}"/>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3529733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D727E-F5B0-D984-3E5D-B2DE780CC8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D103C5-6030-4E33-9930-059D27134E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79D054-B791-8AE6-8A53-80E387AF8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59C80-E8FA-6860-08F8-E979D1EA3C19}"/>
              </a:ext>
            </a:extLst>
          </p:cNvPr>
          <p:cNvSpPr>
            <a:spLocks noGrp="1"/>
          </p:cNvSpPr>
          <p:nvPr>
            <p:ph type="dt" sz="half" idx="10"/>
          </p:nvPr>
        </p:nvSpPr>
        <p:spPr/>
        <p:txBody>
          <a:bodyPr/>
          <a:lstStyle/>
          <a:p>
            <a:fld id="{C52A0703-6519-4E2E-AE56-BF176E7A302D}" type="datetimeFigureOut">
              <a:rPr lang="en-US" smtClean="0"/>
              <a:t>6/3/2026</a:t>
            </a:fld>
            <a:endParaRPr lang="en-US" dirty="0"/>
          </a:p>
        </p:txBody>
      </p:sp>
      <p:sp>
        <p:nvSpPr>
          <p:cNvPr id="6" name="Footer Placeholder 5">
            <a:extLst>
              <a:ext uri="{FF2B5EF4-FFF2-40B4-BE49-F238E27FC236}">
                <a16:creationId xmlns:a16="http://schemas.microsoft.com/office/drawing/2014/main" id="{C9E9EF2D-6100-9487-DB6C-73ADE0F043F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F3CC156-BD69-E6BF-10A9-276AC5ED68EB}"/>
              </a:ext>
            </a:extLst>
          </p:cNvPr>
          <p:cNvSpPr>
            <a:spLocks noGrp="1"/>
          </p:cNvSpPr>
          <p:nvPr>
            <p:ph type="sldNum" sz="quarter" idx="12"/>
          </p:nvPr>
        </p:nvSpPr>
        <p:spPr/>
        <p:txBody>
          <a:bodyPr/>
          <a:lstStyle/>
          <a:p>
            <a:fld id="{1FF3BB5C-32A1-4E7C-897A-B342E6E883AD}" type="slidenum">
              <a:rPr lang="en-US" smtClean="0"/>
              <a:t>‹#›</a:t>
            </a:fld>
            <a:endParaRPr lang="en-US" dirty="0"/>
          </a:p>
        </p:txBody>
      </p:sp>
    </p:spTree>
    <p:extLst>
      <p:ext uri="{BB962C8B-B14F-4D97-AF65-F5344CB8AC3E}">
        <p14:creationId xmlns:p14="http://schemas.microsoft.com/office/powerpoint/2010/main" val="3750296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504075-C9DF-56E5-E10D-A2B38ED860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FB6A76-8E64-1C37-EDE6-DDF298FFE4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4D00A8-B2CE-AF8F-ED10-90875EDC5E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2A0703-6519-4E2E-AE56-BF176E7A302D}" type="datetimeFigureOut">
              <a:rPr lang="en-US" smtClean="0"/>
              <a:t>6/3/2026</a:t>
            </a:fld>
            <a:endParaRPr lang="en-US" dirty="0"/>
          </a:p>
        </p:txBody>
      </p:sp>
      <p:sp>
        <p:nvSpPr>
          <p:cNvPr id="5" name="Footer Placeholder 4">
            <a:extLst>
              <a:ext uri="{FF2B5EF4-FFF2-40B4-BE49-F238E27FC236}">
                <a16:creationId xmlns:a16="http://schemas.microsoft.com/office/drawing/2014/main" id="{A162851F-B149-7CB2-CE13-0721C70B28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2243035-CA41-8E15-A602-3ECAFA756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FF3BB5C-32A1-4E7C-897A-B342E6E883AD}" type="slidenum">
              <a:rPr lang="en-US" smtClean="0"/>
              <a:t>‹#›</a:t>
            </a:fld>
            <a:endParaRPr lang="en-US" dirty="0"/>
          </a:p>
        </p:txBody>
      </p:sp>
    </p:spTree>
    <p:extLst>
      <p:ext uri="{BB962C8B-B14F-4D97-AF65-F5344CB8AC3E}">
        <p14:creationId xmlns:p14="http://schemas.microsoft.com/office/powerpoint/2010/main" val="4204458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the-semper-fi-store.myshopify.com/collections/uniform/products/u53-beltwhitecolorguard-70" TargetMode="External"/><Relationship Id="rId5" Type="http://schemas.openxmlformats.org/officeDocument/2006/relationships/hyperlink" Target="https://the-semper-fi-store.myshopify.com/collections/uniform/products/u49" TargetMode="Externa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mcleaguelibrary.org/wp-content/uploads/2023/12/Ribbon-Precedence-Chart_Rev-2023.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5A621D-8CFC-D8FF-1D0D-048149AD0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2" name="Title 1">
            <a:extLst>
              <a:ext uri="{FF2B5EF4-FFF2-40B4-BE49-F238E27FC236}">
                <a16:creationId xmlns:a16="http://schemas.microsoft.com/office/drawing/2014/main" id="{C3146B27-C579-AB4E-25A0-65E4191DC71D}"/>
              </a:ext>
            </a:extLst>
          </p:cNvPr>
          <p:cNvSpPr>
            <a:spLocks noGrp="1"/>
          </p:cNvSpPr>
          <p:nvPr>
            <p:ph type="ctrTitle"/>
          </p:nvPr>
        </p:nvSpPr>
        <p:spPr>
          <a:xfrm>
            <a:off x="-1" y="4095496"/>
            <a:ext cx="12192000" cy="2387600"/>
          </a:xfrm>
        </p:spPr>
        <p:txBody>
          <a:bodyPr>
            <a:normAutofit fontScale="90000"/>
          </a:bodyPr>
          <a:lstStyle/>
          <a:p>
            <a:r>
              <a:rPr lang="en-US" sz="4000" dirty="0">
                <a:solidFill>
                  <a:schemeClr val="bg1"/>
                </a:solidFill>
              </a:rPr>
              <a:t>2025 NATIONAL ADMINISTRATIVE PROCEDURES ENCLOSURE(3) </a:t>
            </a:r>
            <a:br>
              <a:rPr lang="en-US" sz="4000" dirty="0">
                <a:solidFill>
                  <a:schemeClr val="bg1"/>
                </a:solidFill>
              </a:rPr>
            </a:br>
            <a:r>
              <a:rPr lang="en-US" sz="4000" dirty="0">
                <a:solidFill>
                  <a:schemeClr val="bg1"/>
                </a:solidFill>
              </a:rPr>
              <a:t>UNIFORM CODE MARINE CORPS LEAGUE </a:t>
            </a:r>
            <a:br>
              <a:rPr lang="en-US" sz="4000" dirty="0">
                <a:solidFill>
                  <a:schemeClr val="bg1"/>
                </a:solidFill>
              </a:rPr>
            </a:br>
            <a:br>
              <a:rPr lang="en-US" sz="4000" dirty="0"/>
            </a:br>
            <a:r>
              <a:rPr lang="en-US" sz="4000" dirty="0">
                <a:solidFill>
                  <a:schemeClr val="bg1"/>
                </a:solidFill>
              </a:rPr>
              <a:t>Class Instructed by </a:t>
            </a:r>
            <a:br>
              <a:rPr lang="en-US" sz="4000" dirty="0">
                <a:solidFill>
                  <a:schemeClr val="bg1"/>
                </a:solidFill>
              </a:rPr>
            </a:br>
            <a:r>
              <a:rPr lang="en-US" sz="4000" dirty="0">
                <a:solidFill>
                  <a:schemeClr val="bg1"/>
                </a:solidFill>
              </a:rPr>
              <a:t>National Uniform Committee Member</a:t>
            </a:r>
            <a:br>
              <a:rPr lang="en-US" sz="4000" dirty="0">
                <a:solidFill>
                  <a:schemeClr val="bg1"/>
                </a:solidFill>
              </a:rPr>
            </a:br>
            <a:r>
              <a:rPr lang="en-US" sz="4000" dirty="0">
                <a:solidFill>
                  <a:schemeClr val="bg1"/>
                </a:solidFill>
              </a:rPr>
              <a:t>Matt Careins</a:t>
            </a:r>
          </a:p>
        </p:txBody>
      </p:sp>
      <p:sp>
        <p:nvSpPr>
          <p:cNvPr id="3" name="Subtitle 2">
            <a:extLst>
              <a:ext uri="{FF2B5EF4-FFF2-40B4-BE49-F238E27FC236}">
                <a16:creationId xmlns:a16="http://schemas.microsoft.com/office/drawing/2014/main" id="{1A983EE8-D229-77E3-70BA-4958488D5B49}"/>
              </a:ext>
            </a:extLst>
          </p:cNvPr>
          <p:cNvSpPr>
            <a:spLocks noGrp="1"/>
          </p:cNvSpPr>
          <p:nvPr>
            <p:ph type="subTitle" idx="1"/>
          </p:nvPr>
        </p:nvSpPr>
        <p:spPr>
          <a:xfrm>
            <a:off x="1524000" y="86677"/>
            <a:ext cx="9144000" cy="2481216"/>
          </a:xfrm>
          <a:noFill/>
        </p:spPr>
        <p:txBody>
          <a:bodyPr>
            <a:noAutofit/>
          </a:bodyPr>
          <a:lstStyle/>
          <a:p>
            <a:r>
              <a:rPr lang="en-US" sz="5000" dirty="0">
                <a:solidFill>
                  <a:schemeClr val="bg1"/>
                </a:solidFill>
              </a:rPr>
              <a:t>Marine Corps League</a:t>
            </a:r>
          </a:p>
          <a:p>
            <a:r>
              <a:rPr lang="en-US" sz="5000" dirty="0">
                <a:solidFill>
                  <a:schemeClr val="bg1"/>
                </a:solidFill>
              </a:rPr>
              <a:t>Department of Indiana</a:t>
            </a:r>
          </a:p>
          <a:p>
            <a:r>
              <a:rPr lang="en-US" sz="5000" dirty="0">
                <a:solidFill>
                  <a:schemeClr val="bg1"/>
                </a:solidFill>
              </a:rPr>
              <a:t>2026 Summer Convention</a:t>
            </a:r>
          </a:p>
        </p:txBody>
      </p:sp>
      <p:sp>
        <p:nvSpPr>
          <p:cNvPr id="4" name="Title 1">
            <a:extLst>
              <a:ext uri="{FF2B5EF4-FFF2-40B4-BE49-F238E27FC236}">
                <a16:creationId xmlns:a16="http://schemas.microsoft.com/office/drawing/2014/main" id="{79504264-8C75-4E86-131D-BD59CAD91810}"/>
              </a:ext>
            </a:extLst>
          </p:cNvPr>
          <p:cNvSpPr txBox="1">
            <a:spLocks/>
          </p:cNvSpPr>
          <p:nvPr/>
        </p:nvSpPr>
        <p:spPr>
          <a:xfrm>
            <a:off x="0" y="4383723"/>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000" dirty="0"/>
          </a:p>
        </p:txBody>
      </p:sp>
    </p:spTree>
    <p:extLst>
      <p:ext uri="{BB962C8B-B14F-4D97-AF65-F5344CB8AC3E}">
        <p14:creationId xmlns:p14="http://schemas.microsoft.com/office/powerpoint/2010/main" val="1943397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B42D7-9D50-9474-BE3D-305287EF71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67761D-FAC8-E573-8D2B-AE7800468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897D3104-5274-CD4F-9A2A-25604E748C58}"/>
              </a:ext>
            </a:extLst>
          </p:cNvPr>
          <p:cNvSpPr txBox="1"/>
          <p:nvPr/>
        </p:nvSpPr>
        <p:spPr>
          <a:xfrm>
            <a:off x="0" y="0"/>
            <a:ext cx="12192000" cy="584775"/>
          </a:xfrm>
          <a:prstGeom prst="rect">
            <a:avLst/>
          </a:prstGeom>
          <a:noFill/>
        </p:spPr>
        <p:txBody>
          <a:bodyPr wrap="square" rtlCol="0">
            <a:spAutoFit/>
          </a:bodyPr>
          <a:lstStyle/>
          <a:p>
            <a:pPr algn="ctr"/>
            <a:r>
              <a:rPr lang="en-US" sz="3200" dirty="0">
                <a:solidFill>
                  <a:schemeClr val="bg1"/>
                </a:solidFill>
              </a:rPr>
              <a:t>Section V.   Marine Corps League Cover</a:t>
            </a:r>
          </a:p>
        </p:txBody>
      </p:sp>
      <p:sp>
        <p:nvSpPr>
          <p:cNvPr id="4" name="TextBox 3">
            <a:extLst>
              <a:ext uri="{FF2B5EF4-FFF2-40B4-BE49-F238E27FC236}">
                <a16:creationId xmlns:a16="http://schemas.microsoft.com/office/drawing/2014/main" id="{6B0029F7-0051-8A82-01BD-656F473FE148}"/>
              </a:ext>
            </a:extLst>
          </p:cNvPr>
          <p:cNvSpPr txBox="1"/>
          <p:nvPr/>
        </p:nvSpPr>
        <p:spPr>
          <a:xfrm>
            <a:off x="91439" y="584775"/>
            <a:ext cx="12191999" cy="4893647"/>
          </a:xfrm>
          <a:prstGeom prst="rect">
            <a:avLst/>
          </a:prstGeom>
          <a:noFill/>
        </p:spPr>
        <p:txBody>
          <a:bodyPr wrap="square" rtlCol="0">
            <a:spAutoFit/>
          </a:bodyPr>
          <a:lstStyle/>
          <a:p>
            <a:r>
              <a:rPr lang="en-US" sz="2400" dirty="0">
                <a:solidFill>
                  <a:schemeClr val="bg1"/>
                </a:solidFill>
              </a:rPr>
              <a:t>d. The only insignia authorized for wear on the MCL covers is the 1-1/2" X 1-1/2" anodized solid gold color or polished brass Marine Corps emblem (Enlisted Style Only) on the left side. </a:t>
            </a:r>
          </a:p>
          <a:p>
            <a:r>
              <a:rPr lang="en-US" sz="2400" dirty="0">
                <a:solidFill>
                  <a:schemeClr val="bg1"/>
                </a:solidFill>
              </a:rPr>
              <a:t>The Devil Dog patch, if authorized, will be worn up front on the right side of the cover. </a:t>
            </a:r>
          </a:p>
          <a:p>
            <a:r>
              <a:rPr lang="en-US" sz="2400" dirty="0">
                <a:solidFill>
                  <a:schemeClr val="bg1"/>
                </a:solidFill>
              </a:rPr>
              <a:t>The identification strips, i.e., department or detachment strip, or embroidering, will be centered on the right side. </a:t>
            </a:r>
          </a:p>
          <a:p>
            <a:r>
              <a:rPr lang="en-US" sz="2400" dirty="0">
                <a:solidFill>
                  <a:schemeClr val="bg1"/>
                </a:solidFill>
              </a:rPr>
              <a:t>If the "LIFE" strip is worn, it will be to the rear of the right side. The "LIFE MEMBER" strip will be worn the same as the identification strips are worn and should be worn above other strips. </a:t>
            </a:r>
          </a:p>
          <a:p>
            <a:r>
              <a:rPr lang="en-US" sz="2400" dirty="0">
                <a:solidFill>
                  <a:schemeClr val="bg1"/>
                </a:solidFill>
              </a:rPr>
              <a:t>NO DIVISION PINS OR OTHER PINS/ORNAMENTS ARE AUTHORIZED ON MARINE CORPS LEAGUE COVERS.</a:t>
            </a:r>
          </a:p>
          <a:p>
            <a:endParaRPr lang="en-US" sz="2400" dirty="0">
              <a:solidFill>
                <a:schemeClr val="bg1"/>
              </a:solidFill>
            </a:endParaRPr>
          </a:p>
          <a:p>
            <a:r>
              <a:rPr lang="en-US" sz="2400" dirty="0">
                <a:solidFill>
                  <a:schemeClr val="bg1"/>
                </a:solidFill>
              </a:rPr>
              <a:t>Page 165 of the National Administrative Procedures - print out and give to the embroiderer. </a:t>
            </a:r>
          </a:p>
        </p:txBody>
      </p:sp>
    </p:spTree>
    <p:extLst>
      <p:ext uri="{BB962C8B-B14F-4D97-AF65-F5344CB8AC3E}">
        <p14:creationId xmlns:p14="http://schemas.microsoft.com/office/powerpoint/2010/main" val="39366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 calcmode="lin" valueType="num">
                                      <p:cBhvr>
                                        <p:cTn id="21"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6FE77-F662-17C3-73EC-32A05AFE0A6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4AF7C4-21BB-A5F3-3189-1F1C0AB79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9651B58F-1F1C-583D-32F3-90517F121C1C}"/>
              </a:ext>
            </a:extLst>
          </p:cNvPr>
          <p:cNvPicPr>
            <a:picLocks noChangeAspect="1"/>
          </p:cNvPicPr>
          <p:nvPr/>
        </p:nvPicPr>
        <p:blipFill>
          <a:blip r:embed="rId3"/>
          <a:stretch>
            <a:fillRect/>
          </a:stretch>
        </p:blipFill>
        <p:spPr>
          <a:xfrm rot="16200000">
            <a:off x="2667000" y="-2667000"/>
            <a:ext cx="6858000" cy="12192000"/>
          </a:xfrm>
          <a:prstGeom prst="rect">
            <a:avLst/>
          </a:prstGeom>
        </p:spPr>
      </p:pic>
    </p:spTree>
    <p:extLst>
      <p:ext uri="{BB962C8B-B14F-4D97-AF65-F5344CB8AC3E}">
        <p14:creationId xmlns:p14="http://schemas.microsoft.com/office/powerpoint/2010/main" val="3258258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64212-055F-95D3-B463-C7EB53EBD5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FD9AE6-2998-0D0D-40D7-A33B163F8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CFE1ABBA-4824-CACC-D1F3-5A6ADD9BD386}"/>
              </a:ext>
            </a:extLst>
          </p:cNvPr>
          <p:cNvPicPr>
            <a:picLocks noChangeAspect="1"/>
          </p:cNvPicPr>
          <p:nvPr/>
        </p:nvPicPr>
        <p:blipFill>
          <a:blip r:embed="rId4">
            <a:extLst>
              <a:ext uri="{28A0092B-C50C-407E-A947-70E740481C1C}">
                <a14:useLocalDpi xmlns:a14="http://schemas.microsoft.com/office/drawing/2010/main" val="0"/>
              </a:ext>
            </a:extLst>
          </a:blip>
          <a:srcRect l="4736" t="24167" r="4736" b="5695"/>
          <a:stretch>
            <a:fillRect/>
          </a:stretch>
        </p:blipFill>
        <p:spPr>
          <a:xfrm>
            <a:off x="0" y="0"/>
            <a:ext cx="12191999" cy="6858000"/>
          </a:xfrm>
          <a:prstGeom prst="rect">
            <a:avLst/>
          </a:prstGeom>
        </p:spPr>
      </p:pic>
    </p:spTree>
    <p:extLst>
      <p:ext uri="{BB962C8B-B14F-4D97-AF65-F5344CB8AC3E}">
        <p14:creationId xmlns:p14="http://schemas.microsoft.com/office/powerpoint/2010/main" val="2027970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5D7DD-78D1-761D-9672-C3D0D3D4A7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61ECA94-8137-87C5-9B76-4871248123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3CA7EE4D-24B1-7881-0052-DD139DED8822}"/>
              </a:ext>
            </a:extLst>
          </p:cNvPr>
          <p:cNvPicPr>
            <a:picLocks noChangeAspect="1"/>
          </p:cNvPicPr>
          <p:nvPr/>
        </p:nvPicPr>
        <p:blipFill>
          <a:blip r:embed="rId4">
            <a:extLst>
              <a:ext uri="{28A0092B-C50C-407E-A947-70E740481C1C}">
                <a14:useLocalDpi xmlns:a14="http://schemas.microsoft.com/office/drawing/2010/main" val="0"/>
              </a:ext>
            </a:extLst>
          </a:blip>
          <a:srcRect t="19861"/>
          <a:stretch>
            <a:fillRect/>
          </a:stretch>
        </p:blipFill>
        <p:spPr>
          <a:xfrm>
            <a:off x="-1" y="0"/>
            <a:ext cx="12191999" cy="6858000"/>
          </a:xfrm>
          <a:prstGeom prst="rect">
            <a:avLst/>
          </a:prstGeom>
        </p:spPr>
      </p:pic>
      <p:sp>
        <p:nvSpPr>
          <p:cNvPr id="5" name="TextBox 4">
            <a:extLst>
              <a:ext uri="{FF2B5EF4-FFF2-40B4-BE49-F238E27FC236}">
                <a16:creationId xmlns:a16="http://schemas.microsoft.com/office/drawing/2014/main" id="{756967AD-D1A3-18CB-8D46-2A931678D25B}"/>
              </a:ext>
            </a:extLst>
          </p:cNvPr>
          <p:cNvSpPr txBox="1"/>
          <p:nvPr/>
        </p:nvSpPr>
        <p:spPr>
          <a:xfrm>
            <a:off x="0" y="4478179"/>
            <a:ext cx="12191998" cy="954107"/>
          </a:xfrm>
          <a:prstGeom prst="rect">
            <a:avLst/>
          </a:prstGeom>
          <a:solidFill>
            <a:schemeClr val="bg1"/>
          </a:solidFill>
        </p:spPr>
        <p:txBody>
          <a:bodyPr wrap="square" rtlCol="0">
            <a:spAutoFit/>
          </a:bodyPr>
          <a:lstStyle/>
          <a:p>
            <a:r>
              <a:rPr lang="en-US" sz="1400" dirty="0"/>
              <a:t>MCL covers male (left) and female (right): Detachment level (red), Department level (red/gold), National level (gold).  *Female members have the OPTION to wear the male MCL cover.</a:t>
            </a:r>
          </a:p>
          <a:p>
            <a:r>
              <a:rPr lang="en-US" sz="1400" dirty="0"/>
              <a:t>Below: MCL regular members shall wear the gold Eagle Globe and Anchor cover emblem; MCL associate members shall wear the MCL starburst emblem with screw post.</a:t>
            </a:r>
          </a:p>
        </p:txBody>
      </p:sp>
      <p:sp>
        <p:nvSpPr>
          <p:cNvPr id="6" name="Rectangle 5">
            <a:extLst>
              <a:ext uri="{FF2B5EF4-FFF2-40B4-BE49-F238E27FC236}">
                <a16:creationId xmlns:a16="http://schemas.microsoft.com/office/drawing/2014/main" id="{E30374A5-4E7C-260B-6515-CBE587FB0828}"/>
              </a:ext>
            </a:extLst>
          </p:cNvPr>
          <p:cNvSpPr/>
          <p:nvPr/>
        </p:nvSpPr>
        <p:spPr>
          <a:xfrm>
            <a:off x="1508760" y="5266944"/>
            <a:ext cx="3721608" cy="15910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69B5E40-18A9-83C5-8472-18C218B0B0F1}"/>
              </a:ext>
            </a:extLst>
          </p:cNvPr>
          <p:cNvSpPr/>
          <p:nvPr/>
        </p:nvSpPr>
        <p:spPr>
          <a:xfrm>
            <a:off x="5440680" y="5432286"/>
            <a:ext cx="5328920" cy="14257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7854E0C9-E37B-E170-7C8C-4F8BFF4620A4}"/>
              </a:ext>
            </a:extLst>
          </p:cNvPr>
          <p:cNvPicPr>
            <a:picLocks noChangeAspect="1"/>
          </p:cNvPicPr>
          <p:nvPr/>
        </p:nvPicPr>
        <p:blipFill>
          <a:blip r:embed="rId5"/>
          <a:srcRect l="5937" t="13471" r="5009" b="21056"/>
          <a:stretch>
            <a:fillRect/>
          </a:stretch>
        </p:blipFill>
        <p:spPr>
          <a:xfrm>
            <a:off x="6221622" y="5138297"/>
            <a:ext cx="1662546" cy="1708727"/>
          </a:xfrm>
          <a:prstGeom prst="rect">
            <a:avLst/>
          </a:prstGeom>
        </p:spPr>
      </p:pic>
      <p:pic>
        <p:nvPicPr>
          <p:cNvPr id="1026" name="Picture 2" descr="Uniform Cover Cap Ornament Regular Member">
            <a:extLst>
              <a:ext uri="{FF2B5EF4-FFF2-40B4-BE49-F238E27FC236}">
                <a16:creationId xmlns:a16="http://schemas.microsoft.com/office/drawing/2014/main" id="{733CF865-5BEE-ACD2-1441-1582138E8E9A}"/>
              </a:ext>
            </a:extLst>
          </p:cNvPr>
          <p:cNvPicPr>
            <a:picLocks noChangeAspect="1" noChangeArrowheads="1"/>
          </p:cNvPicPr>
          <p:nvPr/>
        </p:nvPicPr>
        <p:blipFill>
          <a:blip r:embed="rId6"/>
          <a:srcRect/>
          <a:stretch/>
        </p:blipFill>
        <p:spPr bwMode="auto">
          <a:xfrm>
            <a:off x="3275456" y="3906828"/>
            <a:ext cx="4330446" cy="4171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194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23F90F-E0CC-BDF5-ACD0-D82AC10A889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3F5921-95F8-836C-6761-83453E43F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82BBE35A-431F-06A1-74FA-EEF8B6D45B73}"/>
              </a:ext>
            </a:extLst>
          </p:cNvPr>
          <p:cNvSpPr txBox="1"/>
          <p:nvPr/>
        </p:nvSpPr>
        <p:spPr>
          <a:xfrm>
            <a:off x="0" y="-84841"/>
            <a:ext cx="12192000" cy="584775"/>
          </a:xfrm>
          <a:prstGeom prst="rect">
            <a:avLst/>
          </a:prstGeom>
          <a:noFill/>
        </p:spPr>
        <p:txBody>
          <a:bodyPr wrap="square" rtlCol="0">
            <a:spAutoFit/>
          </a:bodyPr>
          <a:lstStyle/>
          <a:p>
            <a:pPr algn="ctr"/>
            <a:r>
              <a:rPr lang="en-US" sz="3200" dirty="0">
                <a:solidFill>
                  <a:schemeClr val="bg1"/>
                </a:solidFill>
              </a:rPr>
              <a:t>UNIFORM MALE – UNDRESS LONG SLEEVE</a:t>
            </a:r>
          </a:p>
        </p:txBody>
      </p:sp>
      <p:sp>
        <p:nvSpPr>
          <p:cNvPr id="4" name="TextBox 3">
            <a:extLst>
              <a:ext uri="{FF2B5EF4-FFF2-40B4-BE49-F238E27FC236}">
                <a16:creationId xmlns:a16="http://schemas.microsoft.com/office/drawing/2014/main" id="{571FB1CD-7391-C971-E1B6-6F92BE40D6A2}"/>
              </a:ext>
            </a:extLst>
          </p:cNvPr>
          <p:cNvSpPr txBox="1"/>
          <p:nvPr/>
        </p:nvSpPr>
        <p:spPr>
          <a:xfrm>
            <a:off x="1" y="202534"/>
            <a:ext cx="12191999" cy="6740307"/>
          </a:xfrm>
          <a:prstGeom prst="rect">
            <a:avLst/>
          </a:prstGeom>
          <a:noFill/>
        </p:spPr>
        <p:txBody>
          <a:bodyPr wrap="square" rtlCol="0">
            <a:spAutoFit/>
          </a:bodyPr>
          <a:lstStyle/>
          <a:p>
            <a:r>
              <a:rPr lang="en-US" sz="2400" dirty="0">
                <a:solidFill>
                  <a:schemeClr val="bg1"/>
                </a:solidFill>
              </a:rPr>
              <a:t>Standard cover</a:t>
            </a:r>
          </a:p>
          <a:p>
            <a:r>
              <a:rPr lang="en-US" sz="2400" dirty="0">
                <a:solidFill>
                  <a:schemeClr val="bg1"/>
                </a:solidFill>
              </a:rPr>
              <a:t>Name tag (optional) - (There is no regulation for name tags)</a:t>
            </a:r>
          </a:p>
          <a:p>
            <a:r>
              <a:rPr lang="en-US" sz="2400" dirty="0">
                <a:solidFill>
                  <a:schemeClr val="bg1"/>
                </a:solidFill>
              </a:rPr>
              <a:t>White shirt, with military creases (to be airline pilot style with two (2) pockets with button down flaps and shoulder epaulets).</a:t>
            </a:r>
          </a:p>
          <a:p>
            <a:r>
              <a:rPr lang="en-US" sz="2400" dirty="0">
                <a:solidFill>
                  <a:schemeClr val="bg1"/>
                </a:solidFill>
              </a:rPr>
              <a:t>MCL Sunburst insignias on collar, centered 1/2" inside the collar tip, with the wings of the emblem parallel to the deck.</a:t>
            </a:r>
          </a:p>
          <a:p>
            <a:r>
              <a:rPr lang="en-US" sz="2400" dirty="0">
                <a:solidFill>
                  <a:schemeClr val="bg1"/>
                </a:solidFill>
              </a:rPr>
              <a:t>Shoulder patches as authorized.</a:t>
            </a:r>
          </a:p>
          <a:p>
            <a:r>
              <a:rPr lang="en-US" sz="2400" dirty="0">
                <a:solidFill>
                  <a:schemeClr val="bg1"/>
                </a:solidFill>
              </a:rPr>
              <a:t>Earrings (optional) will be worn in a professional manner. When worn, earrings will fit tight against the ear and will not extend below the earlobe.</a:t>
            </a:r>
          </a:p>
          <a:p>
            <a:r>
              <a:rPr lang="en-US" sz="2400" dirty="0">
                <a:solidFill>
                  <a:schemeClr val="bg1"/>
                </a:solidFill>
              </a:rPr>
              <a:t>MCL ribbons or DOD authorized ribbons, wings, badges, (MCL AND DOD RIBBONS CANNOT BE WORN TOGETHER: (NO MEDALS TO BE WORN ON THIS UNIFORM).</a:t>
            </a:r>
          </a:p>
          <a:p>
            <a:r>
              <a:rPr lang="en-US" sz="2400" dirty="0">
                <a:solidFill>
                  <a:schemeClr val="bg1"/>
                </a:solidFill>
              </a:rPr>
              <a:t>The Marine of the Year Medallion and Ribbon (national, division, department or detachment); the Chapel of Four Chaplains Medallion (Legion of Honor, Humanitarian Award, and Bronze Medallion Award); (PINS NOT WORN ON THESE) or the Military Order of Devil Dogs collar, if authorized, may be worn with the undress long sleeve uniform. Only one of these devices, medallions, or collars, may be worn at a time at the option of the wearer. </a:t>
            </a:r>
          </a:p>
          <a:p>
            <a:r>
              <a:rPr lang="en-US" sz="2400" dirty="0">
                <a:solidFill>
                  <a:schemeClr val="bg1"/>
                </a:solidFill>
              </a:rPr>
              <a:t>NOTE MEDALLIONS MAY NOT BE WORN WITH ANY OTHER STYLE SHIRT </a:t>
            </a:r>
          </a:p>
          <a:p>
            <a:r>
              <a:rPr lang="en-US" sz="2400" dirty="0">
                <a:solidFill>
                  <a:schemeClr val="bg1"/>
                </a:solidFill>
              </a:rPr>
              <a:t>(I.E., POLO, T-SHIRT, OR CIVILIAN DRESS SHIRTS.)</a:t>
            </a:r>
          </a:p>
        </p:txBody>
      </p:sp>
    </p:spTree>
    <p:extLst>
      <p:ext uri="{BB962C8B-B14F-4D97-AF65-F5344CB8AC3E}">
        <p14:creationId xmlns:p14="http://schemas.microsoft.com/office/powerpoint/2010/main" val="29587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wipe(down)">
                                      <p:cBhvr>
                                        <p:cTn id="39" dur="580">
                                          <p:stCondLst>
                                            <p:cond delay="0"/>
                                          </p:stCondLst>
                                        </p:cTn>
                                        <p:tgtEl>
                                          <p:spTgt spid="4">
                                            <p:txEl>
                                              <p:pRg st="8" end="8"/>
                                            </p:txEl>
                                          </p:spTgt>
                                        </p:tgtEl>
                                      </p:cBhvr>
                                    </p:animEffect>
                                    <p:anim calcmode="lin" valueType="num">
                                      <p:cBhvr>
                                        <p:cTn id="40" dur="1822" tmFilter="0,0; 0.14,0.36; 0.43,0.73; 0.71,0.91; 1.0,1.0">
                                          <p:stCondLst>
                                            <p:cond delay="0"/>
                                          </p:stCondLst>
                                        </p:cTn>
                                        <p:tgtEl>
                                          <p:spTgt spid="4">
                                            <p:txEl>
                                              <p:pRg st="8" end="8"/>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xEl>
                                              <p:pRg st="8" end="8"/>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xEl>
                                              <p:pRg st="8" end="8"/>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xEl>
                                              <p:pRg st="8" end="8"/>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xEl>
                                              <p:pRg st="8" end="8"/>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xEl>
                                              <p:pRg st="8" end="8"/>
                                            </p:txEl>
                                          </p:spTgt>
                                        </p:tgtEl>
                                      </p:cBhvr>
                                      <p:to x="100000" y="60000"/>
                                    </p:animScale>
                                    <p:animScale>
                                      <p:cBhvr>
                                        <p:cTn id="46" dur="166" decel="50000">
                                          <p:stCondLst>
                                            <p:cond delay="676"/>
                                          </p:stCondLst>
                                        </p:cTn>
                                        <p:tgtEl>
                                          <p:spTgt spid="4">
                                            <p:txEl>
                                              <p:pRg st="8" end="8"/>
                                            </p:txEl>
                                          </p:spTgt>
                                        </p:tgtEl>
                                      </p:cBhvr>
                                      <p:to x="100000" y="100000"/>
                                    </p:animScale>
                                    <p:animScale>
                                      <p:cBhvr>
                                        <p:cTn id="47" dur="26">
                                          <p:stCondLst>
                                            <p:cond delay="1312"/>
                                          </p:stCondLst>
                                        </p:cTn>
                                        <p:tgtEl>
                                          <p:spTgt spid="4">
                                            <p:txEl>
                                              <p:pRg st="8" end="8"/>
                                            </p:txEl>
                                          </p:spTgt>
                                        </p:tgtEl>
                                      </p:cBhvr>
                                      <p:to x="100000" y="80000"/>
                                    </p:animScale>
                                    <p:animScale>
                                      <p:cBhvr>
                                        <p:cTn id="48" dur="166" decel="50000">
                                          <p:stCondLst>
                                            <p:cond delay="1338"/>
                                          </p:stCondLst>
                                        </p:cTn>
                                        <p:tgtEl>
                                          <p:spTgt spid="4">
                                            <p:txEl>
                                              <p:pRg st="8" end="8"/>
                                            </p:txEl>
                                          </p:spTgt>
                                        </p:tgtEl>
                                      </p:cBhvr>
                                      <p:to x="100000" y="100000"/>
                                    </p:animScale>
                                    <p:animScale>
                                      <p:cBhvr>
                                        <p:cTn id="49" dur="26">
                                          <p:stCondLst>
                                            <p:cond delay="1642"/>
                                          </p:stCondLst>
                                        </p:cTn>
                                        <p:tgtEl>
                                          <p:spTgt spid="4">
                                            <p:txEl>
                                              <p:pRg st="8" end="8"/>
                                            </p:txEl>
                                          </p:spTgt>
                                        </p:tgtEl>
                                      </p:cBhvr>
                                      <p:to x="100000" y="90000"/>
                                    </p:animScale>
                                    <p:animScale>
                                      <p:cBhvr>
                                        <p:cTn id="50" dur="166" decel="50000">
                                          <p:stCondLst>
                                            <p:cond delay="1668"/>
                                          </p:stCondLst>
                                        </p:cTn>
                                        <p:tgtEl>
                                          <p:spTgt spid="4">
                                            <p:txEl>
                                              <p:pRg st="8" end="8"/>
                                            </p:txEl>
                                          </p:spTgt>
                                        </p:tgtEl>
                                      </p:cBhvr>
                                      <p:to x="100000" y="100000"/>
                                    </p:animScale>
                                    <p:animScale>
                                      <p:cBhvr>
                                        <p:cTn id="51" dur="26">
                                          <p:stCondLst>
                                            <p:cond delay="1808"/>
                                          </p:stCondLst>
                                        </p:cTn>
                                        <p:tgtEl>
                                          <p:spTgt spid="4">
                                            <p:txEl>
                                              <p:pRg st="8" end="8"/>
                                            </p:txEl>
                                          </p:spTgt>
                                        </p:tgtEl>
                                      </p:cBhvr>
                                      <p:to x="100000" y="95000"/>
                                    </p:animScale>
                                    <p:animScale>
                                      <p:cBhvr>
                                        <p:cTn id="52" dur="166" decel="50000">
                                          <p:stCondLst>
                                            <p:cond delay="1834"/>
                                          </p:stCondLst>
                                        </p:cTn>
                                        <p:tgtEl>
                                          <p:spTgt spid="4">
                                            <p:txEl>
                                              <p:pRg st="8" end="8"/>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4">
                                            <p:txEl>
                                              <p:pRg st="9" end="9"/>
                                            </p:txEl>
                                          </p:spTgt>
                                        </p:tgtEl>
                                        <p:attrNameLst>
                                          <p:attrName>style.visibility</p:attrName>
                                        </p:attrNameLst>
                                      </p:cBhvr>
                                      <p:to>
                                        <p:strVal val="visible"/>
                                      </p:to>
                                    </p:set>
                                    <p:animEffect transition="in" filter="wipe(down)">
                                      <p:cBhvr>
                                        <p:cTn id="55" dur="580">
                                          <p:stCondLst>
                                            <p:cond delay="0"/>
                                          </p:stCondLst>
                                        </p:cTn>
                                        <p:tgtEl>
                                          <p:spTgt spid="4">
                                            <p:txEl>
                                              <p:pRg st="9" end="9"/>
                                            </p:txEl>
                                          </p:spTgt>
                                        </p:tgtEl>
                                      </p:cBhvr>
                                    </p:animEffect>
                                    <p:anim calcmode="lin" valueType="num">
                                      <p:cBhvr>
                                        <p:cTn id="56" dur="1822" tmFilter="0,0; 0.14,0.36; 0.43,0.73; 0.71,0.91; 1.0,1.0">
                                          <p:stCondLst>
                                            <p:cond delay="0"/>
                                          </p:stCondLst>
                                        </p:cTn>
                                        <p:tgtEl>
                                          <p:spTgt spid="4">
                                            <p:txEl>
                                              <p:pRg st="9" end="9"/>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
                                            <p:txEl>
                                              <p:pRg st="9" end="9"/>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
                                            <p:txEl>
                                              <p:pRg st="9" end="9"/>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
                                            <p:txEl>
                                              <p:pRg st="9" end="9"/>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
                                            <p:txEl>
                                              <p:pRg st="9" end="9"/>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4">
                                            <p:txEl>
                                              <p:pRg st="9" end="9"/>
                                            </p:txEl>
                                          </p:spTgt>
                                        </p:tgtEl>
                                      </p:cBhvr>
                                      <p:to x="100000" y="60000"/>
                                    </p:animScale>
                                    <p:animScale>
                                      <p:cBhvr>
                                        <p:cTn id="62" dur="166" decel="50000">
                                          <p:stCondLst>
                                            <p:cond delay="676"/>
                                          </p:stCondLst>
                                        </p:cTn>
                                        <p:tgtEl>
                                          <p:spTgt spid="4">
                                            <p:txEl>
                                              <p:pRg st="9" end="9"/>
                                            </p:txEl>
                                          </p:spTgt>
                                        </p:tgtEl>
                                      </p:cBhvr>
                                      <p:to x="100000" y="100000"/>
                                    </p:animScale>
                                    <p:animScale>
                                      <p:cBhvr>
                                        <p:cTn id="63" dur="26">
                                          <p:stCondLst>
                                            <p:cond delay="1312"/>
                                          </p:stCondLst>
                                        </p:cTn>
                                        <p:tgtEl>
                                          <p:spTgt spid="4">
                                            <p:txEl>
                                              <p:pRg st="9" end="9"/>
                                            </p:txEl>
                                          </p:spTgt>
                                        </p:tgtEl>
                                      </p:cBhvr>
                                      <p:to x="100000" y="80000"/>
                                    </p:animScale>
                                    <p:animScale>
                                      <p:cBhvr>
                                        <p:cTn id="64" dur="166" decel="50000">
                                          <p:stCondLst>
                                            <p:cond delay="1338"/>
                                          </p:stCondLst>
                                        </p:cTn>
                                        <p:tgtEl>
                                          <p:spTgt spid="4">
                                            <p:txEl>
                                              <p:pRg st="9" end="9"/>
                                            </p:txEl>
                                          </p:spTgt>
                                        </p:tgtEl>
                                      </p:cBhvr>
                                      <p:to x="100000" y="100000"/>
                                    </p:animScale>
                                    <p:animScale>
                                      <p:cBhvr>
                                        <p:cTn id="65" dur="26">
                                          <p:stCondLst>
                                            <p:cond delay="1642"/>
                                          </p:stCondLst>
                                        </p:cTn>
                                        <p:tgtEl>
                                          <p:spTgt spid="4">
                                            <p:txEl>
                                              <p:pRg st="9" end="9"/>
                                            </p:txEl>
                                          </p:spTgt>
                                        </p:tgtEl>
                                      </p:cBhvr>
                                      <p:to x="100000" y="90000"/>
                                    </p:animScale>
                                    <p:animScale>
                                      <p:cBhvr>
                                        <p:cTn id="66" dur="166" decel="50000">
                                          <p:stCondLst>
                                            <p:cond delay="1668"/>
                                          </p:stCondLst>
                                        </p:cTn>
                                        <p:tgtEl>
                                          <p:spTgt spid="4">
                                            <p:txEl>
                                              <p:pRg st="9" end="9"/>
                                            </p:txEl>
                                          </p:spTgt>
                                        </p:tgtEl>
                                      </p:cBhvr>
                                      <p:to x="100000" y="100000"/>
                                    </p:animScale>
                                    <p:animScale>
                                      <p:cBhvr>
                                        <p:cTn id="67" dur="26">
                                          <p:stCondLst>
                                            <p:cond delay="1808"/>
                                          </p:stCondLst>
                                        </p:cTn>
                                        <p:tgtEl>
                                          <p:spTgt spid="4">
                                            <p:txEl>
                                              <p:pRg st="9" end="9"/>
                                            </p:txEl>
                                          </p:spTgt>
                                        </p:tgtEl>
                                      </p:cBhvr>
                                      <p:to x="100000" y="95000"/>
                                    </p:animScale>
                                    <p:animScale>
                                      <p:cBhvr>
                                        <p:cTn id="68" dur="166" decel="50000">
                                          <p:stCondLst>
                                            <p:cond delay="1834"/>
                                          </p:stCondLst>
                                        </p:cTn>
                                        <p:tgtEl>
                                          <p:spTgt spid="4">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C0375-C0AA-5124-44E6-3088BFA113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6D6E870-AE9C-B232-D75B-5368659A07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8F58E2F3-D8D5-ACA3-F9C5-73045B8D8878}"/>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MALE – UNDRESS LONG SLEEVE</a:t>
            </a:r>
          </a:p>
        </p:txBody>
      </p:sp>
      <p:sp>
        <p:nvSpPr>
          <p:cNvPr id="4" name="TextBox 3">
            <a:extLst>
              <a:ext uri="{FF2B5EF4-FFF2-40B4-BE49-F238E27FC236}">
                <a16:creationId xmlns:a16="http://schemas.microsoft.com/office/drawing/2014/main" id="{455D94D7-55E8-E3FB-6597-212A701D429E}"/>
              </a:ext>
            </a:extLst>
          </p:cNvPr>
          <p:cNvSpPr txBox="1"/>
          <p:nvPr/>
        </p:nvSpPr>
        <p:spPr>
          <a:xfrm>
            <a:off x="-1" y="584775"/>
            <a:ext cx="12191999" cy="4524315"/>
          </a:xfrm>
          <a:prstGeom prst="rect">
            <a:avLst/>
          </a:prstGeom>
          <a:noFill/>
        </p:spPr>
        <p:txBody>
          <a:bodyPr wrap="square" rtlCol="0">
            <a:spAutoFit/>
          </a:bodyPr>
          <a:lstStyle/>
          <a:p>
            <a:r>
              <a:rPr lang="en-US" sz="2400" dirty="0">
                <a:solidFill>
                  <a:schemeClr val="bg1"/>
                </a:solidFill>
              </a:rPr>
              <a:t>MCL ribbons should be centered over the left breast pocket, 1/8" above the pocket flap. DOD awards and decorations should be worn as authorized to the individual.</a:t>
            </a:r>
          </a:p>
          <a:p>
            <a:r>
              <a:rPr lang="en-US" sz="2400" dirty="0">
                <a:solidFill>
                  <a:schemeClr val="bg1"/>
                </a:solidFill>
              </a:rPr>
              <a:t>TIE. PLAIN BLACK with Marine Corps or MCL gold tie bar ENLISTED STYLE ONLY (no open collar).</a:t>
            </a:r>
          </a:p>
          <a:p>
            <a:r>
              <a:rPr lang="en-US" sz="2400" dirty="0">
                <a:solidFill>
                  <a:schemeClr val="bg1"/>
                </a:solidFill>
              </a:rPr>
              <a:t>Trousers, dress blue (with NCO "RED" stripe) with belt, Marine Corps khaki web, with web belt brass buckle.</a:t>
            </a:r>
          </a:p>
          <a:p>
            <a:r>
              <a:rPr lang="en-US" sz="2400" dirty="0">
                <a:solidFill>
                  <a:schemeClr val="bg1"/>
                </a:solidFill>
              </a:rPr>
              <a:t>Shoes, black, plain toe (military style, highly glossed).</a:t>
            </a:r>
          </a:p>
          <a:p>
            <a:r>
              <a:rPr lang="en-US" sz="2400" dirty="0">
                <a:solidFill>
                  <a:schemeClr val="bg1"/>
                </a:solidFill>
              </a:rPr>
              <a:t>Socks, Black.</a:t>
            </a:r>
          </a:p>
          <a:p>
            <a:r>
              <a:rPr lang="en-US" sz="2400" dirty="0">
                <a:solidFill>
                  <a:schemeClr val="bg1"/>
                </a:solidFill>
              </a:rPr>
              <a:t>OPTIONAL: Trousers, black, dress, with the black leather belt with square gold buckle with Marine Corps emblem (EGA); a ratcheting black leather belt with a gold Marine Corps emblem buckle (EGA); or a ratcheting black leather belt with a gold buckle with MCL logo may be worn instead of the dress blue trousers and khaki web belt.</a:t>
            </a:r>
          </a:p>
        </p:txBody>
      </p:sp>
    </p:spTree>
    <p:extLst>
      <p:ext uri="{BB962C8B-B14F-4D97-AF65-F5344CB8AC3E}">
        <p14:creationId xmlns:p14="http://schemas.microsoft.com/office/powerpoint/2010/main" val="70191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6AE03-87AF-2E31-53F4-EBB80BC362A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CC5DDB0-1962-BE6B-DB6A-92372C17EA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9871508A-1D16-8FA3-99EB-FAC5C536DA5F}"/>
              </a:ext>
            </a:extLst>
          </p:cNvPr>
          <p:cNvSpPr txBox="1"/>
          <p:nvPr/>
        </p:nvSpPr>
        <p:spPr>
          <a:xfrm>
            <a:off x="-94268" y="584775"/>
            <a:ext cx="12286267" cy="830997"/>
          </a:xfrm>
          <a:prstGeom prst="rect">
            <a:avLst/>
          </a:prstGeom>
          <a:noFill/>
        </p:spPr>
        <p:txBody>
          <a:bodyPr wrap="square" rtlCol="0">
            <a:spAutoFit/>
          </a:bodyPr>
          <a:lstStyle/>
          <a:p>
            <a:endParaRPr lang="en-US" sz="2400" dirty="0">
              <a:solidFill>
                <a:schemeClr val="bg1"/>
              </a:solidFill>
            </a:endParaRPr>
          </a:p>
          <a:p>
            <a:endParaRPr lang="en-US" sz="2400" dirty="0">
              <a:solidFill>
                <a:schemeClr val="bg1"/>
              </a:solidFill>
            </a:endParaRPr>
          </a:p>
        </p:txBody>
      </p:sp>
      <p:sp>
        <p:nvSpPr>
          <p:cNvPr id="5" name="TextBox 4">
            <a:extLst>
              <a:ext uri="{FF2B5EF4-FFF2-40B4-BE49-F238E27FC236}">
                <a16:creationId xmlns:a16="http://schemas.microsoft.com/office/drawing/2014/main" id="{0CB27482-FBFC-7697-15F6-E7B9A7187762}"/>
              </a:ext>
            </a:extLst>
          </p:cNvPr>
          <p:cNvSpPr txBox="1"/>
          <p:nvPr/>
        </p:nvSpPr>
        <p:spPr>
          <a:xfrm>
            <a:off x="0" y="114635"/>
            <a:ext cx="12192000" cy="584775"/>
          </a:xfrm>
          <a:prstGeom prst="rect">
            <a:avLst/>
          </a:prstGeom>
          <a:noFill/>
        </p:spPr>
        <p:txBody>
          <a:bodyPr wrap="square" rtlCol="0">
            <a:spAutoFit/>
          </a:bodyPr>
          <a:lstStyle/>
          <a:p>
            <a:pPr algn="ctr"/>
            <a:r>
              <a:rPr lang="en-US" sz="3200" dirty="0">
                <a:solidFill>
                  <a:schemeClr val="bg1"/>
                </a:solidFill>
              </a:rPr>
              <a:t>UNIFORM FEMALE – UNDRESS LONG SLEEVE</a:t>
            </a:r>
          </a:p>
        </p:txBody>
      </p:sp>
      <p:sp>
        <p:nvSpPr>
          <p:cNvPr id="6" name="TextBox 5">
            <a:extLst>
              <a:ext uri="{FF2B5EF4-FFF2-40B4-BE49-F238E27FC236}">
                <a16:creationId xmlns:a16="http://schemas.microsoft.com/office/drawing/2014/main" id="{3C6FF57E-DAC1-A14E-75F6-895E8BF4F8B1}"/>
              </a:ext>
            </a:extLst>
          </p:cNvPr>
          <p:cNvSpPr txBox="1"/>
          <p:nvPr/>
        </p:nvSpPr>
        <p:spPr>
          <a:xfrm>
            <a:off x="-1" y="720566"/>
            <a:ext cx="12191999" cy="3785652"/>
          </a:xfrm>
          <a:prstGeom prst="rect">
            <a:avLst/>
          </a:prstGeom>
          <a:noFill/>
        </p:spPr>
        <p:txBody>
          <a:bodyPr wrap="square" rtlCol="0">
            <a:spAutoFit/>
          </a:bodyPr>
          <a:lstStyle/>
          <a:p>
            <a:r>
              <a:rPr lang="en-US" sz="2400" dirty="0">
                <a:solidFill>
                  <a:schemeClr val="bg1"/>
                </a:solidFill>
              </a:rPr>
              <a:t>Same as the Male uniform with the following differences:</a:t>
            </a:r>
          </a:p>
          <a:p>
            <a:r>
              <a:rPr lang="en-US" sz="2400" dirty="0">
                <a:solidFill>
                  <a:schemeClr val="bg1"/>
                </a:solidFill>
              </a:rPr>
              <a:t>Standard cover, male or female style</a:t>
            </a:r>
          </a:p>
          <a:p>
            <a:r>
              <a:rPr lang="en-US" sz="2400" dirty="0">
                <a:solidFill>
                  <a:schemeClr val="bg1"/>
                </a:solidFill>
              </a:rPr>
              <a:t>White shirt, (to be airline pilot style with two (2) pockets with button down flaps and shoulder epaulets or women's white USMC shirt or Army white ASU.)</a:t>
            </a:r>
          </a:p>
          <a:p>
            <a:r>
              <a:rPr lang="en-US" sz="2400" dirty="0">
                <a:solidFill>
                  <a:schemeClr val="bg1"/>
                </a:solidFill>
              </a:rPr>
              <a:t>TIE. PLAIN BLACK with USMC gold or MCL gold tie bar or women's USMC black neck tab (no open collar.)</a:t>
            </a:r>
          </a:p>
          <a:p>
            <a:r>
              <a:rPr lang="en-US" sz="2400" dirty="0">
                <a:solidFill>
                  <a:schemeClr val="bg1"/>
                </a:solidFill>
              </a:rPr>
              <a:t>Skirt, black, straight (length should be 1" to 2" below the knees) or trousers, black, dress, with the black leather belt and square gold buckle with EGA, or female dress blue trousers to match male uniform regulations, dress blue trousers with NCO red stripe with Marine Corps khaki web belt with web belt dress buckle.</a:t>
            </a:r>
          </a:p>
        </p:txBody>
      </p:sp>
    </p:spTree>
    <p:extLst>
      <p:ext uri="{BB962C8B-B14F-4D97-AF65-F5344CB8AC3E}">
        <p14:creationId xmlns:p14="http://schemas.microsoft.com/office/powerpoint/2010/main" val="47749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78C2F-7FA4-6006-59B8-FB67E8FC67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3AAD841-13D1-0515-815D-2D5A6A576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242495F1-0D19-F642-F5E2-701FC4EB64DB}"/>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FEMALE – UNDRESS LONG SLEEVE</a:t>
            </a:r>
          </a:p>
        </p:txBody>
      </p:sp>
      <p:sp>
        <p:nvSpPr>
          <p:cNvPr id="4" name="TextBox 3">
            <a:extLst>
              <a:ext uri="{FF2B5EF4-FFF2-40B4-BE49-F238E27FC236}">
                <a16:creationId xmlns:a16="http://schemas.microsoft.com/office/drawing/2014/main" id="{B702B48F-E8DD-0D6D-52AA-25A1BC2ACED3}"/>
              </a:ext>
            </a:extLst>
          </p:cNvPr>
          <p:cNvSpPr txBox="1"/>
          <p:nvPr/>
        </p:nvSpPr>
        <p:spPr>
          <a:xfrm>
            <a:off x="-2" y="584775"/>
            <a:ext cx="12192000" cy="4154984"/>
          </a:xfrm>
          <a:prstGeom prst="rect">
            <a:avLst/>
          </a:prstGeom>
          <a:noFill/>
        </p:spPr>
        <p:txBody>
          <a:bodyPr wrap="square" rtlCol="0">
            <a:spAutoFit/>
          </a:bodyPr>
          <a:lstStyle/>
          <a:p>
            <a:r>
              <a:rPr lang="en-US" sz="2400" dirty="0">
                <a:solidFill>
                  <a:schemeClr val="bg1"/>
                </a:solidFill>
              </a:rPr>
              <a:t>NOTE: Women's dress blue trousers do not have belt loops and cannot be altered to have belt loops. When wearing the female dress blue trousers, you must wear the women's white USMC shirt (shirt is worn outside of the trousers.)</a:t>
            </a:r>
          </a:p>
          <a:p>
            <a:r>
              <a:rPr lang="en-US" sz="2400" dirty="0">
                <a:solidFill>
                  <a:schemeClr val="bg1"/>
                </a:solidFill>
              </a:rPr>
              <a:t>When wearing the male dress blue trouser you must wear the men's white shirt as authorized under the male undress long sleeve regulations.</a:t>
            </a:r>
          </a:p>
          <a:p>
            <a:r>
              <a:rPr lang="en-US" sz="2400" dirty="0">
                <a:solidFill>
                  <a:schemeClr val="bg1"/>
                </a:solidFill>
              </a:rPr>
              <a:t>Shoes, black oxford patent leather with trousers. Patent leather flats or pumps with skirt. Heels for pumps will measure up to 2" in height.</a:t>
            </a:r>
          </a:p>
          <a:p>
            <a:r>
              <a:rPr lang="en-US" sz="2400" dirty="0">
                <a:solidFill>
                  <a:schemeClr val="bg1"/>
                </a:solidFill>
              </a:rPr>
              <a:t>Hose, nylon, black or flesh tone (with pumps) or socks, black, (with trousers.)</a:t>
            </a:r>
          </a:p>
          <a:p>
            <a:r>
              <a:rPr lang="en-US" sz="2400" dirty="0">
                <a:solidFill>
                  <a:schemeClr val="bg1"/>
                </a:solidFill>
              </a:rPr>
              <a:t>Earrings (optional) will be worn in a professional manner. When worn, earrings will fit tight against the ear and will not extend below the earlobe.</a:t>
            </a:r>
          </a:p>
          <a:p>
            <a:endParaRPr lang="en-US" sz="2400" dirty="0">
              <a:solidFill>
                <a:schemeClr val="bg1"/>
              </a:solidFill>
            </a:endParaRPr>
          </a:p>
        </p:txBody>
      </p:sp>
      <p:sp>
        <p:nvSpPr>
          <p:cNvPr id="5" name="TextBox 4">
            <a:extLst>
              <a:ext uri="{FF2B5EF4-FFF2-40B4-BE49-F238E27FC236}">
                <a16:creationId xmlns:a16="http://schemas.microsoft.com/office/drawing/2014/main" id="{848F0D93-1923-12A6-55F2-5C08E6F159E9}"/>
              </a:ext>
            </a:extLst>
          </p:cNvPr>
          <p:cNvSpPr txBox="1"/>
          <p:nvPr/>
        </p:nvSpPr>
        <p:spPr>
          <a:xfrm>
            <a:off x="0" y="4356755"/>
            <a:ext cx="12192000" cy="584775"/>
          </a:xfrm>
          <a:prstGeom prst="rect">
            <a:avLst/>
          </a:prstGeom>
          <a:noFill/>
        </p:spPr>
        <p:txBody>
          <a:bodyPr wrap="square" rtlCol="0">
            <a:spAutoFit/>
          </a:bodyPr>
          <a:lstStyle/>
          <a:p>
            <a:pPr algn="ctr"/>
            <a:r>
              <a:rPr lang="en-US" sz="3200" dirty="0">
                <a:solidFill>
                  <a:schemeClr val="bg1"/>
                </a:solidFill>
              </a:rPr>
              <a:t>UNIFORM ASSOCIATE – UNDRESS LONG SLEEVE</a:t>
            </a:r>
          </a:p>
        </p:txBody>
      </p:sp>
      <p:sp>
        <p:nvSpPr>
          <p:cNvPr id="6" name="TextBox 5">
            <a:extLst>
              <a:ext uri="{FF2B5EF4-FFF2-40B4-BE49-F238E27FC236}">
                <a16:creationId xmlns:a16="http://schemas.microsoft.com/office/drawing/2014/main" id="{E0F407CC-6445-3094-74A7-E03C782A18A2}"/>
              </a:ext>
            </a:extLst>
          </p:cNvPr>
          <p:cNvSpPr txBox="1"/>
          <p:nvPr/>
        </p:nvSpPr>
        <p:spPr>
          <a:xfrm>
            <a:off x="-2" y="4941530"/>
            <a:ext cx="12191999" cy="1938992"/>
          </a:xfrm>
          <a:prstGeom prst="rect">
            <a:avLst/>
          </a:prstGeom>
          <a:noFill/>
        </p:spPr>
        <p:txBody>
          <a:bodyPr wrap="square" rtlCol="0">
            <a:spAutoFit/>
          </a:bodyPr>
          <a:lstStyle/>
          <a:p>
            <a:r>
              <a:rPr lang="en-US" sz="2400" dirty="0">
                <a:solidFill>
                  <a:schemeClr val="bg1"/>
                </a:solidFill>
              </a:rPr>
              <a:t>The 1/2" x 1/2" gold “MCL” insignia will be worn on the shirt collars.</a:t>
            </a:r>
          </a:p>
          <a:p>
            <a:r>
              <a:rPr lang="en-US" sz="2400" dirty="0">
                <a:solidFill>
                  <a:schemeClr val="bg1"/>
                </a:solidFill>
              </a:rPr>
              <a:t>The MCL Associate shoulder patch will be worn in lieu of the standard MCL shoulder patch.</a:t>
            </a:r>
          </a:p>
          <a:p>
            <a:r>
              <a:rPr lang="en-US" sz="2400" dirty="0">
                <a:solidFill>
                  <a:schemeClr val="bg1"/>
                </a:solidFill>
              </a:rPr>
              <a:t>Marine Corps dress blue trousers may be worn, but without the NCO red stripe.</a:t>
            </a:r>
          </a:p>
          <a:p>
            <a:r>
              <a:rPr lang="en-US" sz="2400" dirty="0">
                <a:solidFill>
                  <a:schemeClr val="bg1"/>
                </a:solidFill>
              </a:rPr>
              <a:t>MCL tie claps, not USMC tie claps.</a:t>
            </a:r>
          </a:p>
          <a:p>
            <a:endParaRPr lang="en-US" sz="2400" dirty="0">
              <a:solidFill>
                <a:schemeClr val="bg1"/>
              </a:solidFill>
            </a:endParaRPr>
          </a:p>
        </p:txBody>
      </p:sp>
    </p:spTree>
    <p:extLst>
      <p:ext uri="{BB962C8B-B14F-4D97-AF65-F5344CB8AC3E}">
        <p14:creationId xmlns:p14="http://schemas.microsoft.com/office/powerpoint/2010/main" val="164331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A5317-6A39-C69F-F76B-9C7B21979B6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0BCB27-71FB-1F4C-1E53-31FE49887F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ECA2B9AA-F277-85A4-3D21-F4EB4FEBB664}"/>
              </a:ext>
            </a:extLst>
          </p:cNvPr>
          <p:cNvPicPr>
            <a:picLocks noChangeAspect="1"/>
          </p:cNvPicPr>
          <p:nvPr/>
        </p:nvPicPr>
        <p:blipFill>
          <a:blip r:embed="rId3">
            <a:extLst>
              <a:ext uri="{28A0092B-C50C-407E-A947-70E740481C1C}">
                <a14:useLocalDpi xmlns:a14="http://schemas.microsoft.com/office/drawing/2010/main" val="0"/>
              </a:ext>
            </a:extLst>
          </a:blip>
          <a:srcRect l="1318" t="19583" r="37722" b="41806"/>
          <a:stretch>
            <a:fillRect/>
          </a:stretch>
        </p:blipFill>
        <p:spPr>
          <a:xfrm>
            <a:off x="0" y="584775"/>
            <a:ext cx="5838825" cy="5034974"/>
          </a:xfrm>
          <a:prstGeom prst="rect">
            <a:avLst/>
          </a:prstGeom>
        </p:spPr>
      </p:pic>
      <p:pic>
        <p:nvPicPr>
          <p:cNvPr id="6" name="Picture 5">
            <a:extLst>
              <a:ext uri="{FF2B5EF4-FFF2-40B4-BE49-F238E27FC236}">
                <a16:creationId xmlns:a16="http://schemas.microsoft.com/office/drawing/2014/main" id="{BC70C6BB-2D0A-3029-63D5-A5B2E37D070A}"/>
              </a:ext>
            </a:extLst>
          </p:cNvPr>
          <p:cNvPicPr>
            <a:picLocks noChangeAspect="1"/>
          </p:cNvPicPr>
          <p:nvPr/>
        </p:nvPicPr>
        <p:blipFill>
          <a:blip r:embed="rId3">
            <a:extLst>
              <a:ext uri="{28A0092B-C50C-407E-A947-70E740481C1C}">
                <a14:useLocalDpi xmlns:a14="http://schemas.microsoft.com/office/drawing/2010/main" val="0"/>
              </a:ext>
            </a:extLst>
          </a:blip>
          <a:srcRect l="1314" t="58929" r="31557"/>
          <a:stretch>
            <a:fillRect/>
          </a:stretch>
        </p:blipFill>
        <p:spPr>
          <a:xfrm>
            <a:off x="6353177" y="584775"/>
            <a:ext cx="5838822" cy="5034975"/>
          </a:xfrm>
          <a:prstGeom prst="rect">
            <a:avLst/>
          </a:prstGeom>
        </p:spPr>
      </p:pic>
      <p:sp>
        <p:nvSpPr>
          <p:cNvPr id="7" name="TextBox 6">
            <a:extLst>
              <a:ext uri="{FF2B5EF4-FFF2-40B4-BE49-F238E27FC236}">
                <a16:creationId xmlns:a16="http://schemas.microsoft.com/office/drawing/2014/main" id="{5EC13CBD-5BD7-6D19-9FC5-8F26C101BC7A}"/>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UNDRESS</a:t>
            </a:r>
          </a:p>
        </p:txBody>
      </p:sp>
      <p:sp>
        <p:nvSpPr>
          <p:cNvPr id="8" name="TextBox 7">
            <a:extLst>
              <a:ext uri="{FF2B5EF4-FFF2-40B4-BE49-F238E27FC236}">
                <a16:creationId xmlns:a16="http://schemas.microsoft.com/office/drawing/2014/main" id="{117B7301-02B3-4D7B-475D-577819A13592}"/>
              </a:ext>
            </a:extLst>
          </p:cNvPr>
          <p:cNvSpPr txBox="1"/>
          <p:nvPr/>
        </p:nvSpPr>
        <p:spPr>
          <a:xfrm>
            <a:off x="557732" y="5673060"/>
            <a:ext cx="5281093" cy="1200329"/>
          </a:xfrm>
          <a:prstGeom prst="rect">
            <a:avLst/>
          </a:prstGeom>
          <a:noFill/>
        </p:spPr>
        <p:txBody>
          <a:bodyPr wrap="square" rtlCol="0">
            <a:spAutoFit/>
          </a:bodyPr>
          <a:lstStyle/>
          <a:p>
            <a:r>
              <a:rPr lang="en-US" sz="2400" dirty="0">
                <a:solidFill>
                  <a:schemeClr val="bg1"/>
                </a:solidFill>
              </a:rPr>
              <a:t>REGULAR MEMBER MCL COLLAR STARBURTS, ½ INCH INSIDE COLLOR TIP WINGS PARALLEL TO THE DECK</a:t>
            </a:r>
          </a:p>
        </p:txBody>
      </p:sp>
      <p:sp>
        <p:nvSpPr>
          <p:cNvPr id="9" name="TextBox 8">
            <a:extLst>
              <a:ext uri="{FF2B5EF4-FFF2-40B4-BE49-F238E27FC236}">
                <a16:creationId xmlns:a16="http://schemas.microsoft.com/office/drawing/2014/main" id="{13765BA9-A207-78BC-1775-355058BB9F55}"/>
              </a:ext>
            </a:extLst>
          </p:cNvPr>
          <p:cNvSpPr txBox="1"/>
          <p:nvPr/>
        </p:nvSpPr>
        <p:spPr>
          <a:xfrm>
            <a:off x="6944697" y="5673060"/>
            <a:ext cx="4655781" cy="1200329"/>
          </a:xfrm>
          <a:prstGeom prst="rect">
            <a:avLst/>
          </a:prstGeom>
          <a:noFill/>
        </p:spPr>
        <p:txBody>
          <a:bodyPr wrap="square" rtlCol="0">
            <a:spAutoFit/>
          </a:bodyPr>
          <a:lstStyle/>
          <a:p>
            <a:r>
              <a:rPr lang="en-US" sz="2400" dirty="0">
                <a:solidFill>
                  <a:schemeClr val="bg1"/>
                </a:solidFill>
              </a:rPr>
              <a:t>ASSOCIATE MEMBER “MCL” BAR, ½ INCH ABOVE AND PARALLEL TO SEAM OF COLLAR</a:t>
            </a:r>
          </a:p>
        </p:txBody>
      </p:sp>
    </p:spTree>
    <p:extLst>
      <p:ext uri="{BB962C8B-B14F-4D97-AF65-F5344CB8AC3E}">
        <p14:creationId xmlns:p14="http://schemas.microsoft.com/office/powerpoint/2010/main" val="3508366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BAF9B4-3A68-D523-BA41-E0E79F6D8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D38DD4D6-71E6-A9D3-329A-B8D6C506A5EE}"/>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UNDRESS</a:t>
            </a:r>
          </a:p>
        </p:txBody>
      </p:sp>
      <p:pic>
        <p:nvPicPr>
          <p:cNvPr id="6" name="Picture 5">
            <a:extLst>
              <a:ext uri="{FF2B5EF4-FFF2-40B4-BE49-F238E27FC236}">
                <a16:creationId xmlns:a16="http://schemas.microsoft.com/office/drawing/2014/main" id="{2C70AD6B-741B-FDA4-03EE-40AA653ACEFA}"/>
              </a:ext>
            </a:extLst>
          </p:cNvPr>
          <p:cNvPicPr>
            <a:picLocks noChangeAspect="1"/>
          </p:cNvPicPr>
          <p:nvPr/>
        </p:nvPicPr>
        <p:blipFill>
          <a:blip r:embed="rId3">
            <a:extLst>
              <a:ext uri="{28A0092B-C50C-407E-A947-70E740481C1C}">
                <a14:useLocalDpi xmlns:a14="http://schemas.microsoft.com/office/drawing/2010/main" val="0"/>
              </a:ext>
            </a:extLst>
          </a:blip>
          <a:srcRect b="38754"/>
          <a:stretch>
            <a:fillRect/>
          </a:stretch>
        </p:blipFill>
        <p:spPr>
          <a:xfrm>
            <a:off x="2" y="584775"/>
            <a:ext cx="12191998" cy="5811561"/>
          </a:xfrm>
          <a:prstGeom prst="rect">
            <a:avLst/>
          </a:prstGeom>
        </p:spPr>
      </p:pic>
      <p:sp>
        <p:nvSpPr>
          <p:cNvPr id="7" name="TextBox 6">
            <a:extLst>
              <a:ext uri="{FF2B5EF4-FFF2-40B4-BE49-F238E27FC236}">
                <a16:creationId xmlns:a16="http://schemas.microsoft.com/office/drawing/2014/main" id="{5C237C25-1059-AA40-8E84-679B191FEE24}"/>
              </a:ext>
            </a:extLst>
          </p:cNvPr>
          <p:cNvSpPr txBox="1"/>
          <p:nvPr/>
        </p:nvSpPr>
        <p:spPr>
          <a:xfrm>
            <a:off x="1307689" y="6396335"/>
            <a:ext cx="1906565" cy="461665"/>
          </a:xfrm>
          <a:prstGeom prst="rect">
            <a:avLst/>
          </a:prstGeom>
          <a:noFill/>
        </p:spPr>
        <p:txBody>
          <a:bodyPr wrap="square" rtlCol="0">
            <a:spAutoFit/>
          </a:bodyPr>
          <a:lstStyle/>
          <a:p>
            <a:r>
              <a:rPr lang="en-US" sz="2400" dirty="0">
                <a:solidFill>
                  <a:schemeClr val="bg1"/>
                </a:solidFill>
              </a:rPr>
              <a:t>All Members</a:t>
            </a:r>
          </a:p>
        </p:txBody>
      </p:sp>
      <p:sp>
        <p:nvSpPr>
          <p:cNvPr id="8" name="TextBox 7">
            <a:extLst>
              <a:ext uri="{FF2B5EF4-FFF2-40B4-BE49-F238E27FC236}">
                <a16:creationId xmlns:a16="http://schemas.microsoft.com/office/drawing/2014/main" id="{33B50B11-C491-41C9-7E9A-AD37DD9C0351}"/>
              </a:ext>
            </a:extLst>
          </p:cNvPr>
          <p:cNvSpPr txBox="1"/>
          <p:nvPr/>
        </p:nvSpPr>
        <p:spPr>
          <a:xfrm>
            <a:off x="4778845" y="6401106"/>
            <a:ext cx="2634304" cy="461665"/>
          </a:xfrm>
          <a:prstGeom prst="rect">
            <a:avLst/>
          </a:prstGeom>
          <a:noFill/>
        </p:spPr>
        <p:txBody>
          <a:bodyPr wrap="square" rtlCol="0">
            <a:spAutoFit/>
          </a:bodyPr>
          <a:lstStyle/>
          <a:p>
            <a:r>
              <a:rPr lang="en-US" sz="2400" dirty="0">
                <a:solidFill>
                  <a:schemeClr val="bg1"/>
                </a:solidFill>
              </a:rPr>
              <a:t>Regular Members</a:t>
            </a:r>
          </a:p>
        </p:txBody>
      </p:sp>
      <p:sp>
        <p:nvSpPr>
          <p:cNvPr id="9" name="TextBox 8">
            <a:extLst>
              <a:ext uri="{FF2B5EF4-FFF2-40B4-BE49-F238E27FC236}">
                <a16:creationId xmlns:a16="http://schemas.microsoft.com/office/drawing/2014/main" id="{37F6ED52-D934-A686-A120-726F3468701D}"/>
              </a:ext>
            </a:extLst>
          </p:cNvPr>
          <p:cNvSpPr txBox="1"/>
          <p:nvPr/>
        </p:nvSpPr>
        <p:spPr>
          <a:xfrm>
            <a:off x="8811485" y="6396335"/>
            <a:ext cx="2900224" cy="461665"/>
          </a:xfrm>
          <a:prstGeom prst="rect">
            <a:avLst/>
          </a:prstGeom>
          <a:noFill/>
        </p:spPr>
        <p:txBody>
          <a:bodyPr wrap="square" rtlCol="0">
            <a:spAutoFit/>
          </a:bodyPr>
          <a:lstStyle/>
          <a:p>
            <a:r>
              <a:rPr lang="en-US" sz="2400" dirty="0">
                <a:solidFill>
                  <a:schemeClr val="bg1"/>
                </a:solidFill>
              </a:rPr>
              <a:t>Associate  Members</a:t>
            </a:r>
          </a:p>
        </p:txBody>
      </p:sp>
    </p:spTree>
    <p:extLst>
      <p:ext uri="{BB962C8B-B14F-4D97-AF65-F5344CB8AC3E}">
        <p14:creationId xmlns:p14="http://schemas.microsoft.com/office/powerpoint/2010/main" val="277348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FD527F-568D-3074-A588-8C4D31190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1BDE9053-842E-A030-C9C7-7E3C86FC7FA7}"/>
              </a:ext>
            </a:extLst>
          </p:cNvPr>
          <p:cNvSpPr txBox="1"/>
          <p:nvPr/>
        </p:nvSpPr>
        <p:spPr>
          <a:xfrm>
            <a:off x="-64008" y="246888"/>
            <a:ext cx="12192000" cy="523220"/>
          </a:xfrm>
          <a:prstGeom prst="rect">
            <a:avLst/>
          </a:prstGeom>
          <a:noFill/>
        </p:spPr>
        <p:txBody>
          <a:bodyPr wrap="square" rtlCol="0">
            <a:spAutoFit/>
          </a:bodyPr>
          <a:lstStyle/>
          <a:p>
            <a:pPr algn="ctr"/>
            <a:r>
              <a:rPr lang="en-US" sz="2800" dirty="0">
                <a:solidFill>
                  <a:schemeClr val="bg1"/>
                </a:solidFill>
              </a:rPr>
              <a:t>Where can we find Enclosure 3 of the National Administrative Procedures?</a:t>
            </a:r>
          </a:p>
        </p:txBody>
      </p:sp>
      <p:pic>
        <p:nvPicPr>
          <p:cNvPr id="4" name="Picture 3">
            <a:extLst>
              <a:ext uri="{FF2B5EF4-FFF2-40B4-BE49-F238E27FC236}">
                <a16:creationId xmlns:a16="http://schemas.microsoft.com/office/drawing/2014/main" id="{C120B23A-8E45-5376-5FBD-02E5F2EA2F0E}"/>
              </a:ext>
            </a:extLst>
          </p:cNvPr>
          <p:cNvPicPr>
            <a:picLocks noChangeAspect="1"/>
          </p:cNvPicPr>
          <p:nvPr/>
        </p:nvPicPr>
        <p:blipFill>
          <a:blip r:embed="rId3"/>
          <a:stretch>
            <a:fillRect/>
          </a:stretch>
        </p:blipFill>
        <p:spPr>
          <a:xfrm>
            <a:off x="64009" y="1357776"/>
            <a:ext cx="12127991" cy="5500223"/>
          </a:xfrm>
          <a:prstGeom prst="rect">
            <a:avLst/>
          </a:prstGeom>
        </p:spPr>
      </p:pic>
      <p:sp>
        <p:nvSpPr>
          <p:cNvPr id="6" name="Circle: Hollow 5">
            <a:extLst>
              <a:ext uri="{FF2B5EF4-FFF2-40B4-BE49-F238E27FC236}">
                <a16:creationId xmlns:a16="http://schemas.microsoft.com/office/drawing/2014/main" id="{EB001C84-9562-AA60-13C6-59406B477B3E}"/>
              </a:ext>
            </a:extLst>
          </p:cNvPr>
          <p:cNvSpPr/>
          <p:nvPr/>
        </p:nvSpPr>
        <p:spPr>
          <a:xfrm>
            <a:off x="2359152" y="5221224"/>
            <a:ext cx="1755648" cy="740664"/>
          </a:xfrm>
          <a:prstGeom prst="donu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a:extLst>
              <a:ext uri="{FF2B5EF4-FFF2-40B4-BE49-F238E27FC236}">
                <a16:creationId xmlns:a16="http://schemas.microsoft.com/office/drawing/2014/main" id="{C4F4E07C-38AD-4C57-6954-C8CF4240E0F1}"/>
              </a:ext>
            </a:extLst>
          </p:cNvPr>
          <p:cNvSpPr txBox="1"/>
          <p:nvPr/>
        </p:nvSpPr>
        <p:spPr>
          <a:xfrm>
            <a:off x="1569720" y="649889"/>
            <a:ext cx="9116568" cy="707886"/>
          </a:xfrm>
          <a:prstGeom prst="rect">
            <a:avLst/>
          </a:prstGeom>
          <a:noFill/>
        </p:spPr>
        <p:txBody>
          <a:bodyPr wrap="square" rtlCol="0">
            <a:spAutoFit/>
          </a:bodyPr>
          <a:lstStyle/>
          <a:p>
            <a:pPr algn="ctr"/>
            <a:r>
              <a:rPr lang="en-US" sz="4000" dirty="0">
                <a:solidFill>
                  <a:schemeClr val="bg1"/>
                </a:solidFill>
              </a:rPr>
              <a:t>mcleaguelibrary.org</a:t>
            </a:r>
          </a:p>
        </p:txBody>
      </p:sp>
    </p:spTree>
    <p:extLst>
      <p:ext uri="{BB962C8B-B14F-4D97-AF65-F5344CB8AC3E}">
        <p14:creationId xmlns:p14="http://schemas.microsoft.com/office/powerpoint/2010/main" val="329161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278CF-250A-F023-B108-6C8EC05F62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E58A14-74EE-5683-5BB7-D7DB43D18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7648"/>
            <a:ext cx="12191999" cy="6858000"/>
          </a:xfrm>
          <a:prstGeom prst="rect">
            <a:avLst/>
          </a:prstGeom>
        </p:spPr>
      </p:pic>
      <p:pic>
        <p:nvPicPr>
          <p:cNvPr id="4" name="Picture 3">
            <a:extLst>
              <a:ext uri="{FF2B5EF4-FFF2-40B4-BE49-F238E27FC236}">
                <a16:creationId xmlns:a16="http://schemas.microsoft.com/office/drawing/2014/main" id="{AE5016DD-5BB4-02DC-CA25-05561259770E}"/>
              </a:ext>
            </a:extLst>
          </p:cNvPr>
          <p:cNvPicPr>
            <a:picLocks noChangeAspect="1"/>
          </p:cNvPicPr>
          <p:nvPr/>
        </p:nvPicPr>
        <p:blipFill>
          <a:blip r:embed="rId3"/>
          <a:stretch/>
        </p:blipFill>
        <p:spPr>
          <a:xfrm>
            <a:off x="6176441" y="916601"/>
            <a:ext cx="2822651" cy="2314574"/>
          </a:xfrm>
          <a:prstGeom prst="rect">
            <a:avLst/>
          </a:prstGeom>
        </p:spPr>
      </p:pic>
      <p:pic>
        <p:nvPicPr>
          <p:cNvPr id="2050" name="Picture 2">
            <a:extLst>
              <a:ext uri="{FF2B5EF4-FFF2-40B4-BE49-F238E27FC236}">
                <a16:creationId xmlns:a16="http://schemas.microsoft.com/office/drawing/2014/main" id="{268824FD-5F38-948A-300A-2C195B1C4A05}"/>
              </a:ext>
            </a:extLst>
          </p:cNvPr>
          <p:cNvPicPr>
            <a:picLocks noChangeAspect="1" noChangeArrowheads="1"/>
          </p:cNvPicPr>
          <p:nvPr/>
        </p:nvPicPr>
        <p:blipFill>
          <a:blip r:embed="rId4"/>
          <a:srcRect/>
          <a:stretch/>
        </p:blipFill>
        <p:spPr bwMode="auto">
          <a:xfrm>
            <a:off x="8793283" y="373675"/>
            <a:ext cx="2762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elt Uniform Khaki Web with Buckle">
            <a:extLst>
              <a:ext uri="{FF2B5EF4-FFF2-40B4-BE49-F238E27FC236}">
                <a16:creationId xmlns:a16="http://schemas.microsoft.com/office/drawing/2014/main" id="{A7A1F8BD-FAD9-236B-369C-B7D8785124D0}"/>
              </a:ext>
            </a:extLst>
          </p:cNvPr>
          <p:cNvPicPr>
            <a:picLocks noChangeAspect="1" noChangeArrowheads="1"/>
          </p:cNvPicPr>
          <p:nvPr/>
        </p:nvPicPr>
        <p:blipFill>
          <a:blip r:embed="rId5"/>
          <a:srcRect/>
          <a:stretch/>
        </p:blipFill>
        <p:spPr bwMode="auto">
          <a:xfrm>
            <a:off x="0" y="1314121"/>
            <a:ext cx="5246544" cy="27282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lt Uniform Ratchet Belt-Raised EGA">
            <a:extLst>
              <a:ext uri="{FF2B5EF4-FFF2-40B4-BE49-F238E27FC236}">
                <a16:creationId xmlns:a16="http://schemas.microsoft.com/office/drawing/2014/main" id="{0ADBB95E-C457-DDFD-F713-3416137886AC}"/>
              </a:ext>
            </a:extLst>
          </p:cNvPr>
          <p:cNvPicPr>
            <a:picLocks noChangeAspect="1" noChangeArrowheads="1"/>
          </p:cNvPicPr>
          <p:nvPr/>
        </p:nvPicPr>
        <p:blipFill>
          <a:blip r:embed="rId6"/>
          <a:srcRect/>
          <a:stretch/>
        </p:blipFill>
        <p:spPr bwMode="auto">
          <a:xfrm>
            <a:off x="7635139" y="4382902"/>
            <a:ext cx="2857500" cy="2457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DFDDB0-58A2-3A8F-5F5A-A9D7AC7D6BD1}"/>
              </a:ext>
            </a:extLst>
          </p:cNvPr>
          <p:cNvSpPr txBox="1"/>
          <p:nvPr/>
        </p:nvSpPr>
        <p:spPr>
          <a:xfrm>
            <a:off x="2" y="0"/>
            <a:ext cx="12191998" cy="584775"/>
          </a:xfrm>
          <a:prstGeom prst="rect">
            <a:avLst/>
          </a:prstGeom>
          <a:noFill/>
        </p:spPr>
        <p:txBody>
          <a:bodyPr wrap="square">
            <a:spAutoFit/>
          </a:bodyPr>
          <a:lstStyle/>
          <a:p>
            <a:pPr algn="ctr"/>
            <a:r>
              <a:rPr lang="en-US" sz="3200" dirty="0">
                <a:solidFill>
                  <a:schemeClr val="bg1"/>
                </a:solidFill>
              </a:rPr>
              <a:t>UNIFORM - UNDRESS </a:t>
            </a:r>
          </a:p>
        </p:txBody>
      </p:sp>
      <p:sp>
        <p:nvSpPr>
          <p:cNvPr id="6" name="TextBox 5">
            <a:extLst>
              <a:ext uri="{FF2B5EF4-FFF2-40B4-BE49-F238E27FC236}">
                <a16:creationId xmlns:a16="http://schemas.microsoft.com/office/drawing/2014/main" id="{BF06F232-F4BE-F75C-8022-05D747D697E4}"/>
              </a:ext>
            </a:extLst>
          </p:cNvPr>
          <p:cNvSpPr txBox="1"/>
          <p:nvPr/>
        </p:nvSpPr>
        <p:spPr>
          <a:xfrm>
            <a:off x="261826" y="3811491"/>
            <a:ext cx="4722892" cy="461665"/>
          </a:xfrm>
          <a:prstGeom prst="rect">
            <a:avLst/>
          </a:prstGeom>
          <a:noFill/>
        </p:spPr>
        <p:txBody>
          <a:bodyPr wrap="square" rtlCol="0">
            <a:spAutoFit/>
          </a:bodyPr>
          <a:lstStyle/>
          <a:p>
            <a:r>
              <a:rPr lang="en-US" sz="2400" dirty="0">
                <a:solidFill>
                  <a:schemeClr val="bg1"/>
                </a:solidFill>
              </a:rPr>
              <a:t>Belt for Dress Blue Trousers ONLY</a:t>
            </a:r>
          </a:p>
        </p:txBody>
      </p:sp>
      <p:sp>
        <p:nvSpPr>
          <p:cNvPr id="2" name="TextBox 1">
            <a:extLst>
              <a:ext uri="{FF2B5EF4-FFF2-40B4-BE49-F238E27FC236}">
                <a16:creationId xmlns:a16="http://schemas.microsoft.com/office/drawing/2014/main" id="{CF74741E-1E79-09FC-A88F-201CF47DC139}"/>
              </a:ext>
            </a:extLst>
          </p:cNvPr>
          <p:cNvSpPr txBox="1"/>
          <p:nvPr/>
        </p:nvSpPr>
        <p:spPr>
          <a:xfrm>
            <a:off x="6973804" y="3811490"/>
            <a:ext cx="4180169" cy="461665"/>
          </a:xfrm>
          <a:prstGeom prst="rect">
            <a:avLst/>
          </a:prstGeom>
          <a:noFill/>
        </p:spPr>
        <p:txBody>
          <a:bodyPr wrap="square" rtlCol="0">
            <a:spAutoFit/>
          </a:bodyPr>
          <a:lstStyle/>
          <a:p>
            <a:r>
              <a:rPr lang="en-US" sz="2400" dirty="0">
                <a:solidFill>
                  <a:schemeClr val="bg1"/>
                </a:solidFill>
              </a:rPr>
              <a:t>Belts for Black Trousers ONLY</a:t>
            </a:r>
          </a:p>
        </p:txBody>
      </p:sp>
    </p:spTree>
    <p:extLst>
      <p:ext uri="{BB962C8B-B14F-4D97-AF65-F5344CB8AC3E}">
        <p14:creationId xmlns:p14="http://schemas.microsoft.com/office/powerpoint/2010/main" val="1464055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94A98-2725-F777-C30F-4A8477819A3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F56D99F-85CD-67C0-DD8F-31038F7974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E6BCCA3C-425C-3C71-D3A6-3650E2F11C68}"/>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UNDRESS</a:t>
            </a:r>
          </a:p>
        </p:txBody>
      </p:sp>
      <p:sp>
        <p:nvSpPr>
          <p:cNvPr id="4" name="TextBox 3">
            <a:extLst>
              <a:ext uri="{FF2B5EF4-FFF2-40B4-BE49-F238E27FC236}">
                <a16:creationId xmlns:a16="http://schemas.microsoft.com/office/drawing/2014/main" id="{F726DC91-FC60-E1E4-376F-7823BACD7A83}"/>
              </a:ext>
            </a:extLst>
          </p:cNvPr>
          <p:cNvSpPr txBox="1"/>
          <p:nvPr/>
        </p:nvSpPr>
        <p:spPr>
          <a:xfrm>
            <a:off x="-1" y="584775"/>
            <a:ext cx="12191999" cy="7109639"/>
          </a:xfrm>
          <a:prstGeom prst="rect">
            <a:avLst/>
          </a:prstGeom>
          <a:noFill/>
        </p:spPr>
        <p:txBody>
          <a:bodyPr wrap="square" rtlCol="0">
            <a:spAutoFit/>
          </a:bodyPr>
          <a:lstStyle/>
          <a:p>
            <a:r>
              <a:rPr lang="en-US" sz="2400" dirty="0">
                <a:solidFill>
                  <a:schemeClr val="bg1"/>
                </a:solidFill>
              </a:rPr>
              <a:t>XI. WHITE DUTY BELTS</a:t>
            </a:r>
          </a:p>
          <a:p>
            <a:r>
              <a:rPr lang="en-US" sz="2400" dirty="0">
                <a:solidFill>
                  <a:schemeClr val="bg1"/>
                </a:solidFill>
              </a:rPr>
              <a:t>a. White duty belts may (given authority) be worn by a member while performing the duty as Sergeant at Arms (SAA) or as a member of a Color Guard or Honor Guard, </a:t>
            </a:r>
          </a:p>
          <a:p>
            <a:r>
              <a:rPr lang="en-US" sz="2400" b="1" u="sng" dirty="0">
                <a:solidFill>
                  <a:schemeClr val="bg1"/>
                </a:solidFill>
              </a:rPr>
              <a:t>and only with the undress uniform short sleeve white or long sleeve white shirt.</a:t>
            </a:r>
          </a:p>
          <a:p>
            <a:r>
              <a:rPr lang="en-US" sz="2400" dirty="0">
                <a:solidFill>
                  <a:schemeClr val="bg1"/>
                </a:solidFill>
              </a:rPr>
              <a:t>b. The white duty belt will be the Standard Plain White Cotton Web Belt (2-1/2") with brass Marine Corps waist plate (3-1/2" x 2-1/2") (DRILL INSTRUCTOR STYLE) or Standard Plain White Cotton Web Belt (2-1/2") with gold (in color) Marine Corps Buckle (3-1/2" x 2-1/2"), either highly shined brass or Hamilton gold plated anodized brass with the EGA. </a:t>
            </a:r>
          </a:p>
          <a:p>
            <a:r>
              <a:rPr lang="en-US" sz="2400" dirty="0">
                <a:solidFill>
                  <a:schemeClr val="bg1"/>
                </a:solidFill>
              </a:rPr>
              <a:t>AN ASSOCIATE MEMBER MAY WEAR THIS BUCKLE WHILE PREFORMING THE DUTIES OF SERGEANT AT ARMS OR DURING AN HONOR GUARD DETAIL CEREMONY ONLY. THE ASSOCIATE MEMBER MAY NOT WEAR THIS BUCKLE AT ANY OTHER TIME.</a:t>
            </a:r>
          </a:p>
          <a:p>
            <a:r>
              <a:rPr lang="en-US" sz="2400" dirty="0">
                <a:solidFill>
                  <a:schemeClr val="bg1"/>
                </a:solidFill>
              </a:rPr>
              <a:t>c. The MCL White Duty Belt is for use while under arms (Honor Guard), standing post (SAA) or marching in a parade performing the duties of a Color Guard.</a:t>
            </a:r>
          </a:p>
          <a:p>
            <a:r>
              <a:rPr lang="en-US" sz="2400" dirty="0">
                <a:solidFill>
                  <a:schemeClr val="bg1"/>
                </a:solidFill>
              </a:rPr>
              <a:t>It is NOT the same belt as the 1¾” dress blue uniform white belt.  This belt is never worn with any MCL uniform.</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401122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p:cTn id="11"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down)">
                                      <p:cBhvr>
                                        <p:cTn id="31" dur="580">
                                          <p:stCondLst>
                                            <p:cond delay="0"/>
                                          </p:stCondLst>
                                        </p:cTn>
                                        <p:tgtEl>
                                          <p:spTgt spid="4">
                                            <p:txEl>
                                              <p:pRg st="6" end="6"/>
                                            </p:txEl>
                                          </p:spTgt>
                                        </p:tgtEl>
                                      </p:cBhvr>
                                    </p:animEffect>
                                    <p:anim calcmode="lin" valueType="num">
                                      <p:cBhvr>
                                        <p:cTn id="32"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xEl>
                                              <p:pRg st="6" end="6"/>
                                            </p:txEl>
                                          </p:spTgt>
                                        </p:tgtEl>
                                      </p:cBhvr>
                                      <p:to x="100000" y="60000"/>
                                    </p:animScale>
                                    <p:animScale>
                                      <p:cBhvr>
                                        <p:cTn id="38" dur="166" decel="50000">
                                          <p:stCondLst>
                                            <p:cond delay="676"/>
                                          </p:stCondLst>
                                        </p:cTn>
                                        <p:tgtEl>
                                          <p:spTgt spid="4">
                                            <p:txEl>
                                              <p:pRg st="6" end="6"/>
                                            </p:txEl>
                                          </p:spTgt>
                                        </p:tgtEl>
                                      </p:cBhvr>
                                      <p:to x="100000" y="100000"/>
                                    </p:animScale>
                                    <p:animScale>
                                      <p:cBhvr>
                                        <p:cTn id="39" dur="26">
                                          <p:stCondLst>
                                            <p:cond delay="1312"/>
                                          </p:stCondLst>
                                        </p:cTn>
                                        <p:tgtEl>
                                          <p:spTgt spid="4">
                                            <p:txEl>
                                              <p:pRg st="6" end="6"/>
                                            </p:txEl>
                                          </p:spTgt>
                                        </p:tgtEl>
                                      </p:cBhvr>
                                      <p:to x="100000" y="80000"/>
                                    </p:animScale>
                                    <p:animScale>
                                      <p:cBhvr>
                                        <p:cTn id="40" dur="166" decel="50000">
                                          <p:stCondLst>
                                            <p:cond delay="1338"/>
                                          </p:stCondLst>
                                        </p:cTn>
                                        <p:tgtEl>
                                          <p:spTgt spid="4">
                                            <p:txEl>
                                              <p:pRg st="6" end="6"/>
                                            </p:txEl>
                                          </p:spTgt>
                                        </p:tgtEl>
                                      </p:cBhvr>
                                      <p:to x="100000" y="100000"/>
                                    </p:animScale>
                                    <p:animScale>
                                      <p:cBhvr>
                                        <p:cTn id="41" dur="26">
                                          <p:stCondLst>
                                            <p:cond delay="1642"/>
                                          </p:stCondLst>
                                        </p:cTn>
                                        <p:tgtEl>
                                          <p:spTgt spid="4">
                                            <p:txEl>
                                              <p:pRg st="6" end="6"/>
                                            </p:txEl>
                                          </p:spTgt>
                                        </p:tgtEl>
                                      </p:cBhvr>
                                      <p:to x="100000" y="90000"/>
                                    </p:animScale>
                                    <p:animScale>
                                      <p:cBhvr>
                                        <p:cTn id="42" dur="166" decel="50000">
                                          <p:stCondLst>
                                            <p:cond delay="1668"/>
                                          </p:stCondLst>
                                        </p:cTn>
                                        <p:tgtEl>
                                          <p:spTgt spid="4">
                                            <p:txEl>
                                              <p:pRg st="6" end="6"/>
                                            </p:txEl>
                                          </p:spTgt>
                                        </p:tgtEl>
                                      </p:cBhvr>
                                      <p:to x="100000" y="100000"/>
                                    </p:animScale>
                                    <p:animScale>
                                      <p:cBhvr>
                                        <p:cTn id="43" dur="26">
                                          <p:stCondLst>
                                            <p:cond delay="1808"/>
                                          </p:stCondLst>
                                        </p:cTn>
                                        <p:tgtEl>
                                          <p:spTgt spid="4">
                                            <p:txEl>
                                              <p:pRg st="6" end="6"/>
                                            </p:txEl>
                                          </p:spTgt>
                                        </p:tgtEl>
                                      </p:cBhvr>
                                      <p:to x="100000" y="95000"/>
                                    </p:animScale>
                                    <p:animScale>
                                      <p:cBhvr>
                                        <p:cTn id="44" dur="166" decel="50000">
                                          <p:stCondLst>
                                            <p:cond delay="1834"/>
                                          </p:stCondLst>
                                        </p:cTn>
                                        <p:tgtEl>
                                          <p:spTgt spid="4">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FD5DA-71DF-C021-1D42-30C6AA9D9F8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0C15985-6112-5558-10D3-7A4A5E9496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215B3447-54CE-40FB-0313-E656FC68F643}"/>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UNDRESS</a:t>
            </a:r>
          </a:p>
        </p:txBody>
      </p:sp>
      <p:pic>
        <p:nvPicPr>
          <p:cNvPr id="5" name="Picture 4">
            <a:extLst>
              <a:ext uri="{FF2B5EF4-FFF2-40B4-BE49-F238E27FC236}">
                <a16:creationId xmlns:a16="http://schemas.microsoft.com/office/drawing/2014/main" id="{6BB287BC-816B-2301-1BA5-D9A9C7032D04}"/>
              </a:ext>
            </a:extLst>
          </p:cNvPr>
          <p:cNvPicPr>
            <a:picLocks noChangeAspect="1"/>
          </p:cNvPicPr>
          <p:nvPr/>
        </p:nvPicPr>
        <p:blipFill>
          <a:blip r:embed="rId3"/>
          <a:stretch/>
        </p:blipFill>
        <p:spPr>
          <a:xfrm>
            <a:off x="-2" y="496967"/>
            <a:ext cx="5045561" cy="2566273"/>
          </a:xfrm>
          <a:prstGeom prst="rect">
            <a:avLst/>
          </a:prstGeom>
        </p:spPr>
      </p:pic>
      <p:pic>
        <p:nvPicPr>
          <p:cNvPr id="11" name="Picture 10">
            <a:extLst>
              <a:ext uri="{FF2B5EF4-FFF2-40B4-BE49-F238E27FC236}">
                <a16:creationId xmlns:a16="http://schemas.microsoft.com/office/drawing/2014/main" id="{7E3D3990-0D01-E831-1110-353F759D9D40}"/>
              </a:ext>
            </a:extLst>
          </p:cNvPr>
          <p:cNvPicPr>
            <a:picLocks noChangeAspect="1"/>
          </p:cNvPicPr>
          <p:nvPr/>
        </p:nvPicPr>
        <p:blipFill>
          <a:blip r:embed="rId4"/>
          <a:srcRect l="4059"/>
          <a:stretch>
            <a:fillRect/>
          </a:stretch>
        </p:blipFill>
        <p:spPr>
          <a:xfrm>
            <a:off x="6986014" y="4027600"/>
            <a:ext cx="5045561" cy="2363006"/>
          </a:xfrm>
          <a:prstGeom prst="rect">
            <a:avLst/>
          </a:prstGeom>
        </p:spPr>
      </p:pic>
      <p:sp>
        <p:nvSpPr>
          <p:cNvPr id="12" name="TextBox 11">
            <a:extLst>
              <a:ext uri="{FF2B5EF4-FFF2-40B4-BE49-F238E27FC236}">
                <a16:creationId xmlns:a16="http://schemas.microsoft.com/office/drawing/2014/main" id="{DB1867F2-A53A-B3EB-AEEC-4EB89754F4B6}"/>
              </a:ext>
            </a:extLst>
          </p:cNvPr>
          <p:cNvSpPr txBox="1"/>
          <p:nvPr/>
        </p:nvSpPr>
        <p:spPr>
          <a:xfrm>
            <a:off x="3573218" y="2636877"/>
            <a:ext cx="8618779" cy="923330"/>
          </a:xfrm>
          <a:prstGeom prst="rect">
            <a:avLst/>
          </a:prstGeom>
          <a:noFill/>
        </p:spPr>
        <p:txBody>
          <a:bodyPr wrap="square" rtlCol="0">
            <a:spAutoFit/>
          </a:bodyPr>
          <a:lstStyle/>
          <a:p>
            <a:pPr algn="ctr"/>
            <a:r>
              <a:rPr lang="en-US" dirty="0">
                <a:solidFill>
                  <a:schemeClr val="bg1"/>
                </a:solidFill>
                <a:hlinkClick r:id="rId5">
                  <a:extLst>
                    <a:ext uri="{A12FA001-AC4F-418D-AE19-62706E023703}">
                      <ahyp:hlinkClr xmlns:ahyp="http://schemas.microsoft.com/office/drawing/2018/hyperlinkcolor" val="tx"/>
                    </a:ext>
                  </a:extLst>
                </a:hlinkClick>
              </a:rPr>
              <a:t>Belt Buckle Uniform for white Honor Guard Belt (ONLY BUCKLE) – The Semper Fi Store</a:t>
            </a:r>
            <a:endParaRPr lang="en-US" dirty="0">
              <a:solidFill>
                <a:schemeClr val="bg1"/>
              </a:solidFill>
            </a:endParaRPr>
          </a:p>
          <a:p>
            <a:pPr algn="ctr"/>
            <a:endParaRPr lang="en-US" dirty="0"/>
          </a:p>
          <a:p>
            <a:pPr algn="ctr"/>
            <a:r>
              <a:rPr lang="en-US" dirty="0">
                <a:solidFill>
                  <a:schemeClr val="bg1"/>
                </a:solidFill>
                <a:hlinkClick r:id="rId6">
                  <a:extLst>
                    <a:ext uri="{A12FA001-AC4F-418D-AE19-62706E023703}">
                      <ahyp:hlinkClr xmlns:ahyp="http://schemas.microsoft.com/office/drawing/2018/hyperlinkcolor" val="tx"/>
                    </a:ext>
                  </a:extLst>
                </a:hlinkClick>
              </a:rPr>
              <a:t>Belt Uniform Honor Guard White BUCKLE NOT INCLUDED – The Semper Fi Store</a:t>
            </a:r>
            <a:endParaRPr lang="en-US" dirty="0">
              <a:solidFill>
                <a:schemeClr val="bg1"/>
              </a:solidFill>
            </a:endParaRPr>
          </a:p>
        </p:txBody>
      </p:sp>
      <p:sp>
        <p:nvSpPr>
          <p:cNvPr id="13" name="TextBox 12">
            <a:extLst>
              <a:ext uri="{FF2B5EF4-FFF2-40B4-BE49-F238E27FC236}">
                <a16:creationId xmlns:a16="http://schemas.microsoft.com/office/drawing/2014/main" id="{7602BD4F-DF31-F260-A624-30A580D77D34}"/>
              </a:ext>
            </a:extLst>
          </p:cNvPr>
          <p:cNvSpPr txBox="1"/>
          <p:nvPr/>
        </p:nvSpPr>
        <p:spPr>
          <a:xfrm>
            <a:off x="5921298" y="900677"/>
            <a:ext cx="5517845" cy="1569660"/>
          </a:xfrm>
          <a:prstGeom prst="rect">
            <a:avLst/>
          </a:prstGeom>
          <a:noFill/>
        </p:spPr>
        <p:txBody>
          <a:bodyPr wrap="square" rtlCol="0">
            <a:spAutoFit/>
          </a:bodyPr>
          <a:lstStyle/>
          <a:p>
            <a:r>
              <a:rPr lang="en-US" sz="2400" b="1" u="sng" dirty="0">
                <a:solidFill>
                  <a:schemeClr val="bg1"/>
                </a:solidFill>
              </a:rPr>
              <a:t>ONLY</a:t>
            </a:r>
            <a:r>
              <a:rPr lang="en-US" sz="2400" dirty="0">
                <a:solidFill>
                  <a:schemeClr val="bg1"/>
                </a:solidFill>
              </a:rPr>
              <a:t> wear MCL Duty belts.  </a:t>
            </a:r>
          </a:p>
          <a:p>
            <a:r>
              <a:rPr lang="en-US" sz="2400" dirty="0">
                <a:solidFill>
                  <a:schemeClr val="bg1"/>
                </a:solidFill>
              </a:rPr>
              <a:t>Order on THE SEMPER FI STORE.  </a:t>
            </a:r>
          </a:p>
          <a:p>
            <a:r>
              <a:rPr lang="en-US" sz="2400" dirty="0">
                <a:solidFill>
                  <a:schemeClr val="bg1"/>
                </a:solidFill>
              </a:rPr>
              <a:t>Make sure to order both buckle and belt. </a:t>
            </a:r>
          </a:p>
          <a:p>
            <a:r>
              <a:rPr lang="en-US" sz="2400" dirty="0">
                <a:solidFill>
                  <a:schemeClr val="bg1"/>
                </a:solidFill>
              </a:rPr>
              <a:t>(they are sold separately)  Links below.</a:t>
            </a:r>
          </a:p>
        </p:txBody>
      </p:sp>
      <p:sp>
        <p:nvSpPr>
          <p:cNvPr id="14" name="TextBox 13">
            <a:extLst>
              <a:ext uri="{FF2B5EF4-FFF2-40B4-BE49-F238E27FC236}">
                <a16:creationId xmlns:a16="http://schemas.microsoft.com/office/drawing/2014/main" id="{1B08BA91-898C-CCBA-63D6-86CBFD2C578B}"/>
              </a:ext>
            </a:extLst>
          </p:cNvPr>
          <p:cNvSpPr txBox="1"/>
          <p:nvPr/>
        </p:nvSpPr>
        <p:spPr>
          <a:xfrm>
            <a:off x="2522778" y="4793605"/>
            <a:ext cx="4417673" cy="830997"/>
          </a:xfrm>
          <a:prstGeom prst="rect">
            <a:avLst/>
          </a:prstGeom>
          <a:noFill/>
        </p:spPr>
        <p:txBody>
          <a:bodyPr wrap="square" rtlCol="0">
            <a:spAutoFit/>
          </a:bodyPr>
          <a:lstStyle/>
          <a:p>
            <a:r>
              <a:rPr lang="en-US" sz="2400" b="1" u="sng" dirty="0">
                <a:solidFill>
                  <a:schemeClr val="bg1"/>
                </a:solidFill>
              </a:rPr>
              <a:t>NEVER</a:t>
            </a:r>
            <a:r>
              <a:rPr lang="en-US" sz="2400" dirty="0">
                <a:solidFill>
                  <a:schemeClr val="bg1"/>
                </a:solidFill>
              </a:rPr>
              <a:t> wear Dress Blue uniform belt with ANY MCL uniform.</a:t>
            </a:r>
          </a:p>
        </p:txBody>
      </p:sp>
    </p:spTree>
    <p:extLst>
      <p:ext uri="{BB962C8B-B14F-4D97-AF65-F5344CB8AC3E}">
        <p14:creationId xmlns:p14="http://schemas.microsoft.com/office/powerpoint/2010/main" val="3411718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05806-72C6-AF35-2CB2-77BE23DF32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4497B2E-928C-0527-8CFF-05F971DE54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571F1C76-7612-883A-4C26-6A9A1055BF7B}"/>
              </a:ext>
            </a:extLst>
          </p:cNvPr>
          <p:cNvSpPr txBox="1"/>
          <p:nvPr/>
        </p:nvSpPr>
        <p:spPr>
          <a:xfrm>
            <a:off x="2" y="0"/>
            <a:ext cx="12191998" cy="584775"/>
          </a:xfrm>
          <a:prstGeom prst="rect">
            <a:avLst/>
          </a:prstGeom>
          <a:noFill/>
        </p:spPr>
        <p:txBody>
          <a:bodyPr wrap="square">
            <a:spAutoFit/>
          </a:bodyPr>
          <a:lstStyle/>
          <a:p>
            <a:pPr algn="ctr"/>
            <a:r>
              <a:rPr lang="en-US" sz="3200" dirty="0">
                <a:solidFill>
                  <a:schemeClr val="bg1"/>
                </a:solidFill>
              </a:rPr>
              <a:t>UNIFORM - UNDRESS </a:t>
            </a:r>
          </a:p>
        </p:txBody>
      </p:sp>
      <p:sp>
        <p:nvSpPr>
          <p:cNvPr id="7" name="TextBox 6">
            <a:extLst>
              <a:ext uri="{FF2B5EF4-FFF2-40B4-BE49-F238E27FC236}">
                <a16:creationId xmlns:a16="http://schemas.microsoft.com/office/drawing/2014/main" id="{18E56485-EBD1-612F-B4A5-496C200E66DE}"/>
              </a:ext>
            </a:extLst>
          </p:cNvPr>
          <p:cNvSpPr txBox="1"/>
          <p:nvPr/>
        </p:nvSpPr>
        <p:spPr>
          <a:xfrm>
            <a:off x="-1" y="584775"/>
            <a:ext cx="12191998" cy="6001643"/>
          </a:xfrm>
          <a:prstGeom prst="rect">
            <a:avLst/>
          </a:prstGeom>
          <a:noFill/>
        </p:spPr>
        <p:txBody>
          <a:bodyPr wrap="square" rtlCol="0">
            <a:spAutoFit/>
          </a:bodyPr>
          <a:lstStyle/>
          <a:p>
            <a:r>
              <a:rPr lang="en-US" sz="2400" dirty="0">
                <a:solidFill>
                  <a:schemeClr val="bg1"/>
                </a:solidFill>
              </a:rPr>
              <a:t>IV. SHOULDERPATCHES . </a:t>
            </a:r>
          </a:p>
          <a:p>
            <a:r>
              <a:rPr lang="en-US" sz="2400" dirty="0">
                <a:solidFill>
                  <a:schemeClr val="bg1"/>
                </a:solidFill>
              </a:rPr>
              <a:t>Shoulder patches are worn on the undress uniform white aviator shirt, short sleeve or long sleeve, and the female white USMC style shirt ONLY. </a:t>
            </a:r>
          </a:p>
          <a:p>
            <a:endParaRPr lang="en-US" sz="2400" dirty="0">
              <a:solidFill>
                <a:schemeClr val="bg1"/>
              </a:solidFill>
            </a:endParaRPr>
          </a:p>
          <a:p>
            <a:r>
              <a:rPr lang="en-US" sz="2400" dirty="0">
                <a:solidFill>
                  <a:schemeClr val="bg1"/>
                </a:solidFill>
              </a:rPr>
              <a:t>a. The Marine Corps League shoulder patch will be worn on the LEFT sleeve, centered on the sleeve and 1-1/2" below the shoulder seam. </a:t>
            </a:r>
          </a:p>
          <a:p>
            <a:endParaRPr lang="en-US" sz="2400" dirty="0">
              <a:solidFill>
                <a:schemeClr val="bg1"/>
              </a:solidFill>
            </a:endParaRPr>
          </a:p>
          <a:p>
            <a:r>
              <a:rPr lang="en-US" sz="2400" dirty="0">
                <a:solidFill>
                  <a:schemeClr val="bg1"/>
                </a:solidFill>
              </a:rPr>
              <a:t>b. The United States Flag patch (2" x 3") will be worn on the RIGHT Sleeve, centered on the sleeve and 1-1/2" below the shoulder seem. The United States Flag patch will have a WHITE border and will have a field of BLUE to the right (to the wearer's front.) </a:t>
            </a:r>
          </a:p>
          <a:p>
            <a:endParaRPr lang="en-US" sz="2400" dirty="0">
              <a:solidFill>
                <a:schemeClr val="bg1"/>
              </a:solidFill>
            </a:endParaRPr>
          </a:p>
          <a:p>
            <a:r>
              <a:rPr lang="en-US" sz="2400" dirty="0">
                <a:solidFill>
                  <a:schemeClr val="bg1"/>
                </a:solidFill>
              </a:rPr>
              <a:t>c. AT THE WEARER’S CHOICE  if a member is also a member of the Military Order of Devil Dogs, the MODD patch may be worn in place of the United States Flag patch, centered on the sleeve and 1-1/2" below the shoulder seam. Only one patch can be worn on each sleeve. </a:t>
            </a:r>
          </a:p>
          <a:p>
            <a:endParaRPr lang="en-US" sz="2400" dirty="0">
              <a:solidFill>
                <a:schemeClr val="bg1"/>
              </a:solidFill>
            </a:endParaRPr>
          </a:p>
          <a:p>
            <a:r>
              <a:rPr lang="en-US" sz="2400" dirty="0">
                <a:solidFill>
                  <a:schemeClr val="bg1"/>
                </a:solidFill>
              </a:rPr>
              <a:t>d. NO service or unit patches are to be worn on the MCL Uniform.</a:t>
            </a:r>
          </a:p>
        </p:txBody>
      </p:sp>
    </p:spTree>
    <p:extLst>
      <p:ext uri="{BB962C8B-B14F-4D97-AF65-F5344CB8AC3E}">
        <p14:creationId xmlns:p14="http://schemas.microsoft.com/office/powerpoint/2010/main" val="74798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DC73A-CBDE-883A-01F7-B9670F841E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BB5381E-68B5-9705-51DB-A4EA54915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6D81484E-4AFD-B1A3-4615-41495144E243}"/>
              </a:ext>
            </a:extLst>
          </p:cNvPr>
          <p:cNvSpPr txBox="1"/>
          <p:nvPr/>
        </p:nvSpPr>
        <p:spPr>
          <a:xfrm>
            <a:off x="2" y="0"/>
            <a:ext cx="12191998" cy="584775"/>
          </a:xfrm>
          <a:prstGeom prst="rect">
            <a:avLst/>
          </a:prstGeom>
          <a:noFill/>
        </p:spPr>
        <p:txBody>
          <a:bodyPr wrap="square">
            <a:spAutoFit/>
          </a:bodyPr>
          <a:lstStyle/>
          <a:p>
            <a:pPr algn="ctr"/>
            <a:r>
              <a:rPr lang="en-US" sz="3200" dirty="0">
                <a:solidFill>
                  <a:schemeClr val="bg1"/>
                </a:solidFill>
              </a:rPr>
              <a:t>UNIFORM – UNDRESS PATCHES </a:t>
            </a:r>
          </a:p>
        </p:txBody>
      </p:sp>
      <p:pic>
        <p:nvPicPr>
          <p:cNvPr id="5" name="Picture 4">
            <a:extLst>
              <a:ext uri="{FF2B5EF4-FFF2-40B4-BE49-F238E27FC236}">
                <a16:creationId xmlns:a16="http://schemas.microsoft.com/office/drawing/2014/main" id="{256A327A-6B8B-2889-F2B6-36C2B7C09151}"/>
              </a:ext>
            </a:extLst>
          </p:cNvPr>
          <p:cNvPicPr>
            <a:picLocks noChangeAspect="1"/>
          </p:cNvPicPr>
          <p:nvPr/>
        </p:nvPicPr>
        <p:blipFill>
          <a:blip r:embed="rId3"/>
          <a:stretch/>
        </p:blipFill>
        <p:spPr>
          <a:xfrm>
            <a:off x="2182367" y="584778"/>
            <a:ext cx="7827264" cy="6273222"/>
          </a:xfrm>
          <a:prstGeom prst="rect">
            <a:avLst/>
          </a:prstGeom>
        </p:spPr>
      </p:pic>
    </p:spTree>
    <p:extLst>
      <p:ext uri="{BB962C8B-B14F-4D97-AF65-F5344CB8AC3E}">
        <p14:creationId xmlns:p14="http://schemas.microsoft.com/office/powerpoint/2010/main" val="286439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C8505-DA3D-11D4-0F81-644579A23E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9866B21-948B-E2A4-B8AD-214B6E64D1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9508E30B-16F6-9D1D-EBBD-D38617D8C20D}"/>
              </a:ext>
            </a:extLst>
          </p:cNvPr>
          <p:cNvPicPr>
            <a:picLocks noChangeAspect="1"/>
          </p:cNvPicPr>
          <p:nvPr/>
        </p:nvPicPr>
        <p:blipFill>
          <a:blip r:embed="rId3"/>
          <a:stretch>
            <a:fillRect/>
          </a:stretch>
        </p:blipFill>
        <p:spPr>
          <a:xfrm>
            <a:off x="1568244" y="984886"/>
            <a:ext cx="9055509" cy="5873114"/>
          </a:xfrm>
          <a:prstGeom prst="rect">
            <a:avLst/>
          </a:prstGeom>
        </p:spPr>
      </p:pic>
      <p:sp>
        <p:nvSpPr>
          <p:cNvPr id="6" name="TextBox 5">
            <a:extLst>
              <a:ext uri="{FF2B5EF4-FFF2-40B4-BE49-F238E27FC236}">
                <a16:creationId xmlns:a16="http://schemas.microsoft.com/office/drawing/2014/main" id="{CBFAC706-C928-637F-E973-9DEA66B686DC}"/>
              </a:ext>
            </a:extLst>
          </p:cNvPr>
          <p:cNvSpPr txBox="1"/>
          <p:nvPr/>
        </p:nvSpPr>
        <p:spPr>
          <a:xfrm>
            <a:off x="0" y="0"/>
            <a:ext cx="12191998" cy="584775"/>
          </a:xfrm>
          <a:prstGeom prst="rect">
            <a:avLst/>
          </a:prstGeom>
          <a:noFill/>
        </p:spPr>
        <p:txBody>
          <a:bodyPr wrap="square">
            <a:spAutoFit/>
          </a:bodyPr>
          <a:lstStyle/>
          <a:p>
            <a:pPr algn="ctr"/>
            <a:r>
              <a:rPr lang="en-US" sz="3200" dirty="0">
                <a:solidFill>
                  <a:schemeClr val="bg1"/>
                </a:solidFill>
              </a:rPr>
              <a:t>UNIFORM - UNDRESS RIBBONS</a:t>
            </a:r>
          </a:p>
        </p:txBody>
      </p:sp>
      <p:sp>
        <p:nvSpPr>
          <p:cNvPr id="7" name="TextBox 6">
            <a:extLst>
              <a:ext uri="{FF2B5EF4-FFF2-40B4-BE49-F238E27FC236}">
                <a16:creationId xmlns:a16="http://schemas.microsoft.com/office/drawing/2014/main" id="{C28C23E6-5A2E-F376-D716-421BEA5942A7}"/>
              </a:ext>
            </a:extLst>
          </p:cNvPr>
          <p:cNvSpPr txBox="1"/>
          <p:nvPr/>
        </p:nvSpPr>
        <p:spPr>
          <a:xfrm>
            <a:off x="-1" y="584775"/>
            <a:ext cx="12191999" cy="400110"/>
          </a:xfrm>
          <a:prstGeom prst="rect">
            <a:avLst/>
          </a:prstGeom>
          <a:noFill/>
        </p:spPr>
        <p:txBody>
          <a:bodyPr wrap="square" rtlCol="0">
            <a:spAutoFit/>
          </a:bodyPr>
          <a:lstStyle/>
          <a:p>
            <a:r>
              <a:rPr lang="en-US" sz="2000" dirty="0">
                <a:solidFill>
                  <a:schemeClr val="bg1"/>
                </a:solidFill>
                <a:hlinkClick r:id="rId4">
                  <a:extLst>
                    <a:ext uri="{A12FA001-AC4F-418D-AE19-62706E023703}">
                      <ahyp:hlinkClr xmlns:ahyp="http://schemas.microsoft.com/office/drawing/2018/hyperlinkcolor" val="tx"/>
                    </a:ext>
                  </a:extLst>
                </a:hlinkClick>
              </a:rPr>
              <a:t>https://www.mcleaguelibrary.org/wp-content/uploads/2023/12/Ribbon-Precedence-Chart_Rev-2023.pdf</a:t>
            </a:r>
            <a:endParaRPr lang="en-US" sz="2000" dirty="0">
              <a:solidFill>
                <a:schemeClr val="bg1"/>
              </a:solidFill>
            </a:endParaRPr>
          </a:p>
        </p:txBody>
      </p:sp>
    </p:spTree>
    <p:extLst>
      <p:ext uri="{BB962C8B-B14F-4D97-AF65-F5344CB8AC3E}">
        <p14:creationId xmlns:p14="http://schemas.microsoft.com/office/powerpoint/2010/main" val="799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D6D6F-230A-13AD-8D59-D7AFB63223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652D10C-1CEE-BB35-61C2-96678BDB3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4" name="Picture 3">
            <a:extLst>
              <a:ext uri="{FF2B5EF4-FFF2-40B4-BE49-F238E27FC236}">
                <a16:creationId xmlns:a16="http://schemas.microsoft.com/office/drawing/2014/main" id="{2E30312A-83D6-57FA-A007-3D3CC9EB4EC8}"/>
              </a:ext>
            </a:extLst>
          </p:cNvPr>
          <p:cNvPicPr>
            <a:picLocks noChangeAspect="1"/>
          </p:cNvPicPr>
          <p:nvPr/>
        </p:nvPicPr>
        <p:blipFill>
          <a:blip r:embed="rId3">
            <a:extLst>
              <a:ext uri="{28A0092B-C50C-407E-A947-70E740481C1C}">
                <a14:useLocalDpi xmlns:a14="http://schemas.microsoft.com/office/drawing/2010/main" val="0"/>
              </a:ext>
            </a:extLst>
          </a:blip>
          <a:srcRect t="1" b="77763"/>
          <a:stretch>
            <a:fillRect/>
          </a:stretch>
        </p:blipFill>
        <p:spPr>
          <a:xfrm>
            <a:off x="0" y="584775"/>
            <a:ext cx="12191997" cy="2524185"/>
          </a:xfrm>
          <a:prstGeom prst="rect">
            <a:avLst/>
          </a:prstGeom>
        </p:spPr>
      </p:pic>
      <p:sp>
        <p:nvSpPr>
          <p:cNvPr id="5" name="TextBox 4">
            <a:extLst>
              <a:ext uri="{FF2B5EF4-FFF2-40B4-BE49-F238E27FC236}">
                <a16:creationId xmlns:a16="http://schemas.microsoft.com/office/drawing/2014/main" id="{2A5CA047-8404-1222-CB5E-E07342C573D6}"/>
              </a:ext>
            </a:extLst>
          </p:cNvPr>
          <p:cNvSpPr txBox="1"/>
          <p:nvPr/>
        </p:nvSpPr>
        <p:spPr>
          <a:xfrm>
            <a:off x="0" y="0"/>
            <a:ext cx="12191998" cy="584775"/>
          </a:xfrm>
          <a:prstGeom prst="rect">
            <a:avLst/>
          </a:prstGeom>
          <a:noFill/>
        </p:spPr>
        <p:txBody>
          <a:bodyPr wrap="square">
            <a:spAutoFit/>
          </a:bodyPr>
          <a:lstStyle/>
          <a:p>
            <a:pPr algn="ctr"/>
            <a:r>
              <a:rPr lang="en-US" sz="3200" dirty="0">
                <a:solidFill>
                  <a:schemeClr val="bg1"/>
                </a:solidFill>
              </a:rPr>
              <a:t>UNIFORM - UNDRESS RIBBONS, MEDALS, AND BADGES</a:t>
            </a:r>
          </a:p>
        </p:txBody>
      </p:sp>
      <p:sp>
        <p:nvSpPr>
          <p:cNvPr id="6" name="TextBox 5">
            <a:extLst>
              <a:ext uri="{FF2B5EF4-FFF2-40B4-BE49-F238E27FC236}">
                <a16:creationId xmlns:a16="http://schemas.microsoft.com/office/drawing/2014/main" id="{7A5B515F-94C9-3110-2B8C-26F43D0B2184}"/>
              </a:ext>
            </a:extLst>
          </p:cNvPr>
          <p:cNvSpPr txBox="1"/>
          <p:nvPr/>
        </p:nvSpPr>
        <p:spPr>
          <a:xfrm>
            <a:off x="600453" y="3161257"/>
            <a:ext cx="10991089" cy="1015663"/>
          </a:xfrm>
          <a:prstGeom prst="rect">
            <a:avLst/>
          </a:prstGeom>
          <a:solidFill>
            <a:schemeClr val="bg1"/>
          </a:solidFill>
        </p:spPr>
        <p:txBody>
          <a:bodyPr wrap="square" rtlCol="0">
            <a:spAutoFit/>
          </a:bodyPr>
          <a:lstStyle/>
          <a:p>
            <a:r>
              <a:rPr lang="en-US" sz="2000" dirty="0"/>
              <a:t>DOD ribbon and badges or MCL ribbons may be worn on the MCL undress uniform.  DOD badges (to include authorized breast insignias) may be worn with the DOD medals in accordance with applicable DOD regulations and MCL uniform regulations.</a:t>
            </a:r>
          </a:p>
        </p:txBody>
      </p:sp>
      <p:pic>
        <p:nvPicPr>
          <p:cNvPr id="8" name="Picture 7">
            <a:extLst>
              <a:ext uri="{FF2B5EF4-FFF2-40B4-BE49-F238E27FC236}">
                <a16:creationId xmlns:a16="http://schemas.microsoft.com/office/drawing/2014/main" id="{541795C5-C754-927B-4AC2-7B620BA9B999}"/>
              </a:ext>
            </a:extLst>
          </p:cNvPr>
          <p:cNvPicPr>
            <a:picLocks noChangeAspect="1"/>
          </p:cNvPicPr>
          <p:nvPr/>
        </p:nvPicPr>
        <p:blipFill>
          <a:blip r:embed="rId4"/>
          <a:srcRect l="3528" t="5480" b="8797"/>
          <a:stretch>
            <a:fillRect/>
          </a:stretch>
        </p:blipFill>
        <p:spPr>
          <a:xfrm>
            <a:off x="600453" y="4229218"/>
            <a:ext cx="10991088" cy="2628782"/>
          </a:xfrm>
          <a:prstGeom prst="rect">
            <a:avLst/>
          </a:prstGeom>
        </p:spPr>
      </p:pic>
    </p:spTree>
    <p:extLst>
      <p:ext uri="{BB962C8B-B14F-4D97-AF65-F5344CB8AC3E}">
        <p14:creationId xmlns:p14="http://schemas.microsoft.com/office/powerpoint/2010/main" val="2659096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A9890C-DBE7-4D73-F4A7-38AB5A08FE24}"/>
              </a:ext>
            </a:extLst>
          </p:cNvPr>
          <p:cNvPicPr>
            <a:picLocks noChangeAspect="1"/>
          </p:cNvPicPr>
          <p:nvPr/>
        </p:nvPicPr>
        <p:blipFill>
          <a:blip r:embed="rId2"/>
          <a:stretch>
            <a:fillRect/>
          </a:stretch>
        </p:blipFill>
        <p:spPr>
          <a:xfrm>
            <a:off x="28919" y="584775"/>
            <a:ext cx="6600826" cy="6273225"/>
          </a:xfrm>
          <a:prstGeom prst="rect">
            <a:avLst/>
          </a:prstGeom>
        </p:spPr>
      </p:pic>
      <p:pic>
        <p:nvPicPr>
          <p:cNvPr id="5" name="Picture 4">
            <a:extLst>
              <a:ext uri="{FF2B5EF4-FFF2-40B4-BE49-F238E27FC236}">
                <a16:creationId xmlns:a16="http://schemas.microsoft.com/office/drawing/2014/main" id="{D6B0C101-226C-AA19-1DC1-DE19F2CB7470}"/>
              </a:ext>
            </a:extLst>
          </p:cNvPr>
          <p:cNvPicPr>
            <a:picLocks noChangeAspect="1"/>
          </p:cNvPicPr>
          <p:nvPr/>
        </p:nvPicPr>
        <p:blipFill>
          <a:blip r:embed="rId3"/>
          <a:stretch/>
        </p:blipFill>
        <p:spPr>
          <a:xfrm>
            <a:off x="2862667" y="5912705"/>
            <a:ext cx="933329" cy="945295"/>
          </a:xfrm>
          <a:prstGeom prst="rect">
            <a:avLst/>
          </a:prstGeom>
        </p:spPr>
      </p:pic>
      <p:pic>
        <p:nvPicPr>
          <p:cNvPr id="9" name="Picture 8">
            <a:extLst>
              <a:ext uri="{FF2B5EF4-FFF2-40B4-BE49-F238E27FC236}">
                <a16:creationId xmlns:a16="http://schemas.microsoft.com/office/drawing/2014/main" id="{504CBCE7-9585-5215-F9B1-9C8037597984}"/>
              </a:ext>
            </a:extLst>
          </p:cNvPr>
          <p:cNvPicPr>
            <a:picLocks noChangeAspect="1"/>
          </p:cNvPicPr>
          <p:nvPr/>
        </p:nvPicPr>
        <p:blipFill>
          <a:blip r:embed="rId4"/>
          <a:stretch>
            <a:fillRect/>
          </a:stretch>
        </p:blipFill>
        <p:spPr>
          <a:xfrm>
            <a:off x="6556593" y="292387"/>
            <a:ext cx="4989394" cy="2628499"/>
          </a:xfrm>
          <a:prstGeom prst="rect">
            <a:avLst/>
          </a:prstGeom>
        </p:spPr>
      </p:pic>
      <p:sp>
        <p:nvSpPr>
          <p:cNvPr id="10" name="TextBox 9">
            <a:extLst>
              <a:ext uri="{FF2B5EF4-FFF2-40B4-BE49-F238E27FC236}">
                <a16:creationId xmlns:a16="http://schemas.microsoft.com/office/drawing/2014/main" id="{AFCB2F41-B4A0-576F-19ED-5CD78FF6C97C}"/>
              </a:ext>
            </a:extLst>
          </p:cNvPr>
          <p:cNvSpPr txBox="1"/>
          <p:nvPr/>
        </p:nvSpPr>
        <p:spPr>
          <a:xfrm>
            <a:off x="0" y="0"/>
            <a:ext cx="12191998" cy="584775"/>
          </a:xfrm>
          <a:prstGeom prst="rect">
            <a:avLst/>
          </a:prstGeom>
          <a:noFill/>
        </p:spPr>
        <p:txBody>
          <a:bodyPr wrap="square">
            <a:spAutoFit/>
          </a:bodyPr>
          <a:lstStyle/>
          <a:p>
            <a:pPr algn="ctr"/>
            <a:r>
              <a:rPr lang="en-US" sz="3200" dirty="0"/>
              <a:t>UNIFORM - UNDRESS AUTHORIZED DOD SERVICE BADGES</a:t>
            </a:r>
          </a:p>
        </p:txBody>
      </p:sp>
      <p:pic>
        <p:nvPicPr>
          <p:cNvPr id="24" name="Picture 23">
            <a:extLst>
              <a:ext uri="{FF2B5EF4-FFF2-40B4-BE49-F238E27FC236}">
                <a16:creationId xmlns:a16="http://schemas.microsoft.com/office/drawing/2014/main" id="{9A070F6E-D4DF-E947-2128-BA82047178DB}"/>
              </a:ext>
            </a:extLst>
          </p:cNvPr>
          <p:cNvPicPr>
            <a:picLocks noChangeAspect="1"/>
          </p:cNvPicPr>
          <p:nvPr/>
        </p:nvPicPr>
        <p:blipFill>
          <a:blip r:embed="rId5"/>
          <a:stretch>
            <a:fillRect/>
          </a:stretch>
        </p:blipFill>
        <p:spPr>
          <a:xfrm>
            <a:off x="6658664" y="2920886"/>
            <a:ext cx="4989394" cy="2437719"/>
          </a:xfrm>
          <a:prstGeom prst="rect">
            <a:avLst/>
          </a:prstGeom>
        </p:spPr>
      </p:pic>
      <p:sp>
        <p:nvSpPr>
          <p:cNvPr id="25" name="TextBox 24">
            <a:extLst>
              <a:ext uri="{FF2B5EF4-FFF2-40B4-BE49-F238E27FC236}">
                <a16:creationId xmlns:a16="http://schemas.microsoft.com/office/drawing/2014/main" id="{2DC3A043-0AED-6FC7-CE99-62534A23D467}"/>
              </a:ext>
            </a:extLst>
          </p:cNvPr>
          <p:cNvSpPr txBox="1"/>
          <p:nvPr/>
        </p:nvSpPr>
        <p:spPr>
          <a:xfrm>
            <a:off x="6658664" y="5358605"/>
            <a:ext cx="4916242" cy="1477328"/>
          </a:xfrm>
          <a:prstGeom prst="rect">
            <a:avLst/>
          </a:prstGeom>
          <a:noFill/>
        </p:spPr>
        <p:txBody>
          <a:bodyPr wrap="square" rtlCol="0">
            <a:spAutoFit/>
          </a:bodyPr>
          <a:lstStyle/>
          <a:p>
            <a:pPr algn="ctr"/>
            <a:r>
              <a:rPr lang="en-US" dirty="0"/>
              <a:t>MARKSMANSHIP COMPETITION BADGES </a:t>
            </a:r>
          </a:p>
          <a:p>
            <a:pPr algn="ctr"/>
            <a:r>
              <a:rPr lang="en-US" dirty="0"/>
              <a:t>ARE ALSO AUTHORIZED</a:t>
            </a:r>
          </a:p>
          <a:p>
            <a:pPr algn="ctr"/>
            <a:r>
              <a:rPr lang="en-US" dirty="0"/>
              <a:t>REF. MCO 1020.34H 5500 1 THRU 24</a:t>
            </a:r>
          </a:p>
          <a:p>
            <a:pPr algn="ctr"/>
            <a:endParaRPr lang="en-US" dirty="0"/>
          </a:p>
          <a:p>
            <a:pPr algn="ctr"/>
            <a:r>
              <a:rPr lang="en-US" dirty="0"/>
              <a:t>OTHER BRANCH’S BADGES ARE AUTHORIZED </a:t>
            </a:r>
          </a:p>
        </p:txBody>
      </p:sp>
    </p:spTree>
    <p:extLst>
      <p:ext uri="{BB962C8B-B14F-4D97-AF65-F5344CB8AC3E}">
        <p14:creationId xmlns:p14="http://schemas.microsoft.com/office/powerpoint/2010/main" val="297621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43562-CD18-9FC1-F7AF-52F7D69089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D8F9F3E-361F-F36D-29F8-F961319126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sp>
        <p:nvSpPr>
          <p:cNvPr id="2" name="TextBox 1">
            <a:extLst>
              <a:ext uri="{FF2B5EF4-FFF2-40B4-BE49-F238E27FC236}">
                <a16:creationId xmlns:a16="http://schemas.microsoft.com/office/drawing/2014/main" id="{E961AB1F-F66F-B9B0-91F4-B172AEF2920A}"/>
              </a:ext>
            </a:extLst>
          </p:cNvPr>
          <p:cNvSpPr txBox="1"/>
          <p:nvPr/>
        </p:nvSpPr>
        <p:spPr>
          <a:xfrm>
            <a:off x="0" y="0"/>
            <a:ext cx="12191998" cy="584775"/>
          </a:xfrm>
          <a:prstGeom prst="rect">
            <a:avLst/>
          </a:prstGeom>
          <a:noFill/>
        </p:spPr>
        <p:txBody>
          <a:bodyPr wrap="square">
            <a:spAutoFit/>
          </a:bodyPr>
          <a:lstStyle/>
          <a:p>
            <a:pPr algn="ctr"/>
            <a:r>
              <a:rPr lang="en-US" sz="3200" dirty="0">
                <a:solidFill>
                  <a:schemeClr val="bg1"/>
                </a:solidFill>
              </a:rPr>
              <a:t>UNIFORM -  MEDALLION AND RIBBONS</a:t>
            </a:r>
          </a:p>
        </p:txBody>
      </p:sp>
      <p:pic>
        <p:nvPicPr>
          <p:cNvPr id="3084" name="Picture 12" descr="Medallions Marine of the Year Medallion Detachment">
            <a:extLst>
              <a:ext uri="{FF2B5EF4-FFF2-40B4-BE49-F238E27FC236}">
                <a16:creationId xmlns:a16="http://schemas.microsoft.com/office/drawing/2014/main" id="{067D4737-9DB9-8985-2822-B1ACF0547D05}"/>
              </a:ext>
            </a:extLst>
          </p:cNvPr>
          <p:cNvPicPr>
            <a:picLocks noChangeArrowheads="1"/>
          </p:cNvPicPr>
          <p:nvPr/>
        </p:nvPicPr>
        <p:blipFill>
          <a:blip r:embed="rId3"/>
          <a:srcRect/>
          <a:stretch/>
        </p:blipFill>
        <p:spPr bwMode="auto">
          <a:xfrm>
            <a:off x="2348960" y="482167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Medallions Marine of the Year Medallion Division">
            <a:extLst>
              <a:ext uri="{FF2B5EF4-FFF2-40B4-BE49-F238E27FC236}">
                <a16:creationId xmlns:a16="http://schemas.microsoft.com/office/drawing/2014/main" id="{D4198BF7-72BE-599F-21F2-311FB00B8ACA}"/>
              </a:ext>
            </a:extLst>
          </p:cNvPr>
          <p:cNvPicPr>
            <a:picLocks noChangeArrowheads="1"/>
          </p:cNvPicPr>
          <p:nvPr/>
        </p:nvPicPr>
        <p:blipFill>
          <a:blip r:embed="rId4"/>
          <a:srcRect/>
          <a:stretch/>
        </p:blipFill>
        <p:spPr bwMode="auto">
          <a:xfrm>
            <a:off x="2393399" y="58477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Medallions Marine of the Year Medallion Department">
            <a:extLst>
              <a:ext uri="{FF2B5EF4-FFF2-40B4-BE49-F238E27FC236}">
                <a16:creationId xmlns:a16="http://schemas.microsoft.com/office/drawing/2014/main" id="{6840FDA9-BCB2-6131-031A-D7A3C0F14A8E}"/>
              </a:ext>
            </a:extLst>
          </p:cNvPr>
          <p:cNvPicPr>
            <a:picLocks noChangeArrowheads="1"/>
          </p:cNvPicPr>
          <p:nvPr/>
        </p:nvPicPr>
        <p:blipFill>
          <a:blip r:embed="rId5"/>
          <a:srcRect/>
          <a:stretch/>
        </p:blipFill>
        <p:spPr bwMode="auto">
          <a:xfrm>
            <a:off x="250412" y="482167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Medallions Associate Member of the Year Medallion Division">
            <a:extLst>
              <a:ext uri="{FF2B5EF4-FFF2-40B4-BE49-F238E27FC236}">
                <a16:creationId xmlns:a16="http://schemas.microsoft.com/office/drawing/2014/main" id="{B7FB9EA6-DFF7-7E68-DA2D-3E08766D3837}"/>
              </a:ext>
            </a:extLst>
          </p:cNvPr>
          <p:cNvPicPr>
            <a:picLocks noChangeArrowheads="1"/>
          </p:cNvPicPr>
          <p:nvPr/>
        </p:nvPicPr>
        <p:blipFill>
          <a:blip r:embed="rId6"/>
          <a:srcRect/>
          <a:stretch/>
        </p:blipFill>
        <p:spPr bwMode="auto">
          <a:xfrm>
            <a:off x="10185655" y="58477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Medallions Associate Member of the Year Medallion Detachment">
            <a:extLst>
              <a:ext uri="{FF2B5EF4-FFF2-40B4-BE49-F238E27FC236}">
                <a16:creationId xmlns:a16="http://schemas.microsoft.com/office/drawing/2014/main" id="{B7DE6F4B-8CC5-C230-CBA1-AC7AB179FBCA}"/>
              </a:ext>
            </a:extLst>
          </p:cNvPr>
          <p:cNvPicPr>
            <a:picLocks noChangeArrowheads="1"/>
          </p:cNvPicPr>
          <p:nvPr/>
        </p:nvPicPr>
        <p:blipFill>
          <a:blip r:embed="rId7"/>
          <a:srcRect/>
          <a:stretch/>
        </p:blipFill>
        <p:spPr bwMode="auto">
          <a:xfrm>
            <a:off x="10183655" y="482167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Medallions Associate Member of the Year Medallion Department">
            <a:extLst>
              <a:ext uri="{FF2B5EF4-FFF2-40B4-BE49-F238E27FC236}">
                <a16:creationId xmlns:a16="http://schemas.microsoft.com/office/drawing/2014/main" id="{5DDF3D97-DB82-AA44-DC8E-31E2BCB3813A}"/>
              </a:ext>
            </a:extLst>
          </p:cNvPr>
          <p:cNvPicPr>
            <a:picLocks noChangeArrowheads="1"/>
          </p:cNvPicPr>
          <p:nvPr/>
        </p:nvPicPr>
        <p:blipFill>
          <a:blip r:embed="rId8"/>
          <a:srcRect/>
          <a:stretch/>
        </p:blipFill>
        <p:spPr bwMode="auto">
          <a:xfrm>
            <a:off x="8069407" y="482167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a:extLst>
              <a:ext uri="{FF2B5EF4-FFF2-40B4-BE49-F238E27FC236}">
                <a16:creationId xmlns:a16="http://schemas.microsoft.com/office/drawing/2014/main" id="{FF542FE1-704C-6F8F-7D15-E45E6DB9CA08}"/>
              </a:ext>
            </a:extLst>
          </p:cNvPr>
          <p:cNvPicPr>
            <a:picLocks noChangeArrowheads="1"/>
          </p:cNvPicPr>
          <p:nvPr/>
        </p:nvPicPr>
        <p:blipFill>
          <a:blip r:embed="rId9"/>
          <a:srcRect/>
          <a:stretch/>
        </p:blipFill>
        <p:spPr bwMode="auto">
          <a:xfrm>
            <a:off x="250412" y="584776"/>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Marine of the Year Society – Marine Corps League">
            <a:extLst>
              <a:ext uri="{FF2B5EF4-FFF2-40B4-BE49-F238E27FC236}">
                <a16:creationId xmlns:a16="http://schemas.microsoft.com/office/drawing/2014/main" id="{92C95948-3BE7-5626-15D7-EBDA0CD21A1C}"/>
              </a:ext>
            </a:extLst>
          </p:cNvPr>
          <p:cNvPicPr>
            <a:picLocks noChangeArrowheads="1"/>
          </p:cNvPicPr>
          <p:nvPr/>
        </p:nvPicPr>
        <p:blipFill>
          <a:blip r:embed="rId10"/>
          <a:srcRect/>
          <a:stretch/>
        </p:blipFill>
        <p:spPr bwMode="auto">
          <a:xfrm>
            <a:off x="7998540" y="584776"/>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7E8578-36DB-8EC9-C084-D33BBBAE3794}"/>
              </a:ext>
            </a:extLst>
          </p:cNvPr>
          <p:cNvSpPr txBox="1"/>
          <p:nvPr/>
        </p:nvSpPr>
        <p:spPr>
          <a:xfrm>
            <a:off x="-35433" y="2310528"/>
            <a:ext cx="2178421" cy="1200329"/>
          </a:xfrm>
          <a:prstGeom prst="rect">
            <a:avLst/>
          </a:prstGeom>
          <a:noFill/>
        </p:spPr>
        <p:txBody>
          <a:bodyPr wrap="square" rtlCol="0">
            <a:spAutoFit/>
          </a:bodyPr>
          <a:lstStyle/>
          <a:p>
            <a:pPr algn="ctr"/>
            <a:r>
              <a:rPr lang="en-US" sz="2400" dirty="0">
                <a:solidFill>
                  <a:schemeClr val="bg1"/>
                </a:solidFill>
              </a:rPr>
              <a:t>National Marine </a:t>
            </a:r>
          </a:p>
          <a:p>
            <a:pPr algn="ctr"/>
            <a:r>
              <a:rPr lang="en-US" sz="2400" dirty="0">
                <a:solidFill>
                  <a:schemeClr val="bg1"/>
                </a:solidFill>
              </a:rPr>
              <a:t>of the Year</a:t>
            </a:r>
          </a:p>
        </p:txBody>
      </p:sp>
      <p:sp>
        <p:nvSpPr>
          <p:cNvPr id="5" name="TextBox 4">
            <a:extLst>
              <a:ext uri="{FF2B5EF4-FFF2-40B4-BE49-F238E27FC236}">
                <a16:creationId xmlns:a16="http://schemas.microsoft.com/office/drawing/2014/main" id="{5386184D-FF25-D34C-0E08-AD4F664DB15D}"/>
              </a:ext>
            </a:extLst>
          </p:cNvPr>
          <p:cNvSpPr txBox="1"/>
          <p:nvPr/>
        </p:nvSpPr>
        <p:spPr>
          <a:xfrm>
            <a:off x="2216970" y="2305988"/>
            <a:ext cx="2098548" cy="1200329"/>
          </a:xfrm>
          <a:prstGeom prst="rect">
            <a:avLst/>
          </a:prstGeom>
          <a:noFill/>
        </p:spPr>
        <p:txBody>
          <a:bodyPr wrap="square" rtlCol="0">
            <a:spAutoFit/>
          </a:bodyPr>
          <a:lstStyle/>
          <a:p>
            <a:pPr algn="ctr"/>
            <a:r>
              <a:rPr lang="en-US" sz="2400" dirty="0">
                <a:solidFill>
                  <a:schemeClr val="bg1"/>
                </a:solidFill>
              </a:rPr>
              <a:t>Division Marine </a:t>
            </a:r>
          </a:p>
          <a:p>
            <a:pPr algn="ctr"/>
            <a:r>
              <a:rPr lang="en-US" sz="2400" dirty="0">
                <a:solidFill>
                  <a:schemeClr val="bg1"/>
                </a:solidFill>
              </a:rPr>
              <a:t>of the Year</a:t>
            </a:r>
          </a:p>
        </p:txBody>
      </p:sp>
      <p:sp>
        <p:nvSpPr>
          <p:cNvPr id="6" name="TextBox 5">
            <a:extLst>
              <a:ext uri="{FF2B5EF4-FFF2-40B4-BE49-F238E27FC236}">
                <a16:creationId xmlns:a16="http://schemas.microsoft.com/office/drawing/2014/main" id="{845FA914-1975-20A5-1CDB-FAC24D39D63A}"/>
              </a:ext>
            </a:extLst>
          </p:cNvPr>
          <p:cNvSpPr txBox="1"/>
          <p:nvPr/>
        </p:nvSpPr>
        <p:spPr>
          <a:xfrm>
            <a:off x="-130371" y="3653001"/>
            <a:ext cx="2368296" cy="1200329"/>
          </a:xfrm>
          <a:prstGeom prst="rect">
            <a:avLst/>
          </a:prstGeom>
          <a:noFill/>
        </p:spPr>
        <p:txBody>
          <a:bodyPr wrap="square" rtlCol="0">
            <a:spAutoFit/>
          </a:bodyPr>
          <a:lstStyle/>
          <a:p>
            <a:pPr algn="ctr"/>
            <a:r>
              <a:rPr lang="en-US" sz="2400" dirty="0">
                <a:solidFill>
                  <a:schemeClr val="bg1"/>
                </a:solidFill>
              </a:rPr>
              <a:t>Department Marine </a:t>
            </a:r>
          </a:p>
          <a:p>
            <a:pPr algn="ctr"/>
            <a:r>
              <a:rPr lang="en-US" sz="2400" dirty="0">
                <a:solidFill>
                  <a:schemeClr val="bg1"/>
                </a:solidFill>
              </a:rPr>
              <a:t>of the Year</a:t>
            </a:r>
          </a:p>
        </p:txBody>
      </p:sp>
      <p:sp>
        <p:nvSpPr>
          <p:cNvPr id="7" name="TextBox 6">
            <a:extLst>
              <a:ext uri="{FF2B5EF4-FFF2-40B4-BE49-F238E27FC236}">
                <a16:creationId xmlns:a16="http://schemas.microsoft.com/office/drawing/2014/main" id="{860791E1-0ADF-93C6-5D7D-D389A4EA9ACB}"/>
              </a:ext>
            </a:extLst>
          </p:cNvPr>
          <p:cNvSpPr txBox="1"/>
          <p:nvPr/>
        </p:nvSpPr>
        <p:spPr>
          <a:xfrm>
            <a:off x="2123651" y="3653001"/>
            <a:ext cx="2368296" cy="1200329"/>
          </a:xfrm>
          <a:prstGeom prst="rect">
            <a:avLst/>
          </a:prstGeom>
          <a:noFill/>
        </p:spPr>
        <p:txBody>
          <a:bodyPr wrap="square" rtlCol="0">
            <a:spAutoFit/>
          </a:bodyPr>
          <a:lstStyle/>
          <a:p>
            <a:pPr algn="ctr"/>
            <a:r>
              <a:rPr lang="en-US" sz="2400" dirty="0">
                <a:solidFill>
                  <a:schemeClr val="bg1"/>
                </a:solidFill>
              </a:rPr>
              <a:t>Detachment Marine </a:t>
            </a:r>
          </a:p>
          <a:p>
            <a:pPr algn="ctr"/>
            <a:r>
              <a:rPr lang="en-US" sz="2400" dirty="0">
                <a:solidFill>
                  <a:schemeClr val="bg1"/>
                </a:solidFill>
              </a:rPr>
              <a:t>of the Year</a:t>
            </a:r>
          </a:p>
        </p:txBody>
      </p:sp>
      <p:sp>
        <p:nvSpPr>
          <p:cNvPr id="8" name="TextBox 7">
            <a:extLst>
              <a:ext uri="{FF2B5EF4-FFF2-40B4-BE49-F238E27FC236}">
                <a16:creationId xmlns:a16="http://schemas.microsoft.com/office/drawing/2014/main" id="{56C5929F-EA62-D446-A6D3-ACEC9165DF35}"/>
              </a:ext>
            </a:extLst>
          </p:cNvPr>
          <p:cNvSpPr txBox="1"/>
          <p:nvPr/>
        </p:nvSpPr>
        <p:spPr>
          <a:xfrm>
            <a:off x="8018216" y="2413575"/>
            <a:ext cx="1687065" cy="1200329"/>
          </a:xfrm>
          <a:prstGeom prst="rect">
            <a:avLst/>
          </a:prstGeom>
          <a:noFill/>
        </p:spPr>
        <p:txBody>
          <a:bodyPr wrap="square" rtlCol="0">
            <a:spAutoFit/>
          </a:bodyPr>
          <a:lstStyle/>
          <a:p>
            <a:pPr algn="ctr"/>
            <a:r>
              <a:rPr lang="en-US" sz="2400" dirty="0">
                <a:solidFill>
                  <a:schemeClr val="bg1"/>
                </a:solidFill>
              </a:rPr>
              <a:t>National Associate of the Year</a:t>
            </a:r>
          </a:p>
        </p:txBody>
      </p:sp>
      <p:sp>
        <p:nvSpPr>
          <p:cNvPr id="9" name="TextBox 8">
            <a:extLst>
              <a:ext uri="{FF2B5EF4-FFF2-40B4-BE49-F238E27FC236}">
                <a16:creationId xmlns:a16="http://schemas.microsoft.com/office/drawing/2014/main" id="{01B3B653-A961-941B-EF4F-262FE85339F9}"/>
              </a:ext>
            </a:extLst>
          </p:cNvPr>
          <p:cNvSpPr txBox="1"/>
          <p:nvPr/>
        </p:nvSpPr>
        <p:spPr>
          <a:xfrm>
            <a:off x="10254522" y="2413575"/>
            <a:ext cx="1687065" cy="1200329"/>
          </a:xfrm>
          <a:prstGeom prst="rect">
            <a:avLst/>
          </a:prstGeom>
          <a:noFill/>
        </p:spPr>
        <p:txBody>
          <a:bodyPr wrap="square" rtlCol="0">
            <a:spAutoFit/>
          </a:bodyPr>
          <a:lstStyle/>
          <a:p>
            <a:pPr algn="ctr"/>
            <a:r>
              <a:rPr lang="en-US" sz="2400" dirty="0">
                <a:solidFill>
                  <a:schemeClr val="bg1"/>
                </a:solidFill>
              </a:rPr>
              <a:t>Division Associate of the Year</a:t>
            </a:r>
          </a:p>
        </p:txBody>
      </p:sp>
      <p:sp>
        <p:nvSpPr>
          <p:cNvPr id="10" name="TextBox 9">
            <a:extLst>
              <a:ext uri="{FF2B5EF4-FFF2-40B4-BE49-F238E27FC236}">
                <a16:creationId xmlns:a16="http://schemas.microsoft.com/office/drawing/2014/main" id="{617BFAC6-F4EE-7B15-6237-6A3E09C03AB6}"/>
              </a:ext>
            </a:extLst>
          </p:cNvPr>
          <p:cNvSpPr txBox="1"/>
          <p:nvPr/>
        </p:nvSpPr>
        <p:spPr>
          <a:xfrm>
            <a:off x="7947348" y="3692097"/>
            <a:ext cx="1828800" cy="1200329"/>
          </a:xfrm>
          <a:prstGeom prst="rect">
            <a:avLst/>
          </a:prstGeom>
          <a:noFill/>
        </p:spPr>
        <p:txBody>
          <a:bodyPr wrap="square" rtlCol="0">
            <a:spAutoFit/>
          </a:bodyPr>
          <a:lstStyle/>
          <a:p>
            <a:pPr algn="ctr"/>
            <a:r>
              <a:rPr lang="en-US" sz="2400" dirty="0">
                <a:solidFill>
                  <a:schemeClr val="bg1"/>
                </a:solidFill>
              </a:rPr>
              <a:t>Department Associate </a:t>
            </a:r>
          </a:p>
          <a:p>
            <a:pPr algn="ctr"/>
            <a:r>
              <a:rPr lang="en-US" sz="2400" dirty="0">
                <a:solidFill>
                  <a:schemeClr val="bg1"/>
                </a:solidFill>
              </a:rPr>
              <a:t>of the Year</a:t>
            </a:r>
          </a:p>
        </p:txBody>
      </p:sp>
      <p:sp>
        <p:nvSpPr>
          <p:cNvPr id="11" name="TextBox 10">
            <a:extLst>
              <a:ext uri="{FF2B5EF4-FFF2-40B4-BE49-F238E27FC236}">
                <a16:creationId xmlns:a16="http://schemas.microsoft.com/office/drawing/2014/main" id="{D8FDAADC-D478-839D-C218-2090F782B236}"/>
              </a:ext>
            </a:extLst>
          </p:cNvPr>
          <p:cNvSpPr txBox="1"/>
          <p:nvPr/>
        </p:nvSpPr>
        <p:spPr>
          <a:xfrm>
            <a:off x="10153901" y="3692097"/>
            <a:ext cx="1888305" cy="1200329"/>
          </a:xfrm>
          <a:prstGeom prst="rect">
            <a:avLst/>
          </a:prstGeom>
          <a:noFill/>
        </p:spPr>
        <p:txBody>
          <a:bodyPr wrap="square" rtlCol="0">
            <a:spAutoFit/>
          </a:bodyPr>
          <a:lstStyle/>
          <a:p>
            <a:pPr algn="ctr"/>
            <a:r>
              <a:rPr lang="en-US" sz="2400" dirty="0">
                <a:solidFill>
                  <a:schemeClr val="bg1"/>
                </a:solidFill>
              </a:rPr>
              <a:t>Detachment Associate </a:t>
            </a:r>
          </a:p>
          <a:p>
            <a:pPr algn="ctr"/>
            <a:r>
              <a:rPr lang="en-US" sz="2400" dirty="0">
                <a:solidFill>
                  <a:schemeClr val="bg1"/>
                </a:solidFill>
              </a:rPr>
              <a:t>of the Year</a:t>
            </a:r>
          </a:p>
        </p:txBody>
      </p:sp>
      <p:pic>
        <p:nvPicPr>
          <p:cNvPr id="3100" name="Picture 28" descr="Collar Black w/Grom">
            <a:extLst>
              <a:ext uri="{FF2B5EF4-FFF2-40B4-BE49-F238E27FC236}">
                <a16:creationId xmlns:a16="http://schemas.microsoft.com/office/drawing/2014/main" id="{4A5CECA2-67D3-701A-CBEB-AAAFDEB8BA40}"/>
              </a:ext>
            </a:extLst>
          </p:cNvPr>
          <p:cNvPicPr>
            <a:picLocks noChangeArrowheads="1"/>
          </p:cNvPicPr>
          <p:nvPr/>
        </p:nvPicPr>
        <p:blipFill>
          <a:blip r:embed="rId11"/>
          <a:srcRect/>
          <a:stretch/>
        </p:blipFill>
        <p:spPr bwMode="auto">
          <a:xfrm>
            <a:off x="4222199" y="592799"/>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Collar Gold w/Grom">
            <a:extLst>
              <a:ext uri="{FF2B5EF4-FFF2-40B4-BE49-F238E27FC236}">
                <a16:creationId xmlns:a16="http://schemas.microsoft.com/office/drawing/2014/main" id="{C2966745-1BD9-695A-DB5F-0F6ED711D1E8}"/>
              </a:ext>
            </a:extLst>
          </p:cNvPr>
          <p:cNvPicPr>
            <a:picLocks noChangeArrowheads="1"/>
          </p:cNvPicPr>
          <p:nvPr/>
        </p:nvPicPr>
        <p:blipFill>
          <a:blip r:embed="rId12"/>
          <a:srcRect/>
          <a:stretch/>
        </p:blipFill>
        <p:spPr bwMode="auto">
          <a:xfrm>
            <a:off x="5076301" y="3661541"/>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Collar Red w/Grom">
            <a:extLst>
              <a:ext uri="{FF2B5EF4-FFF2-40B4-BE49-F238E27FC236}">
                <a16:creationId xmlns:a16="http://schemas.microsoft.com/office/drawing/2014/main" id="{B7CD62DB-82E2-9D0E-F207-24D763F7E606}"/>
              </a:ext>
            </a:extLst>
          </p:cNvPr>
          <p:cNvPicPr>
            <a:picLocks noChangeArrowheads="1"/>
          </p:cNvPicPr>
          <p:nvPr/>
        </p:nvPicPr>
        <p:blipFill>
          <a:blip r:embed="rId13"/>
          <a:srcRect/>
          <a:stretch/>
        </p:blipFill>
        <p:spPr bwMode="auto">
          <a:xfrm>
            <a:off x="6096714" y="5847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4A6ACC6-3EBC-7CDC-1B70-803A9DE9C646}"/>
              </a:ext>
            </a:extLst>
          </p:cNvPr>
          <p:cNvSpPr txBox="1"/>
          <p:nvPr/>
        </p:nvSpPr>
        <p:spPr>
          <a:xfrm>
            <a:off x="4342441" y="2413574"/>
            <a:ext cx="1597891" cy="1200329"/>
          </a:xfrm>
          <a:prstGeom prst="rect">
            <a:avLst/>
          </a:prstGeom>
          <a:noFill/>
        </p:spPr>
        <p:txBody>
          <a:bodyPr wrap="square" rtlCol="0">
            <a:spAutoFit/>
          </a:bodyPr>
          <a:lstStyle/>
          <a:p>
            <a:pPr algn="ctr"/>
            <a:r>
              <a:rPr lang="en-US" sz="2400" dirty="0">
                <a:solidFill>
                  <a:schemeClr val="bg1"/>
                </a:solidFill>
              </a:rPr>
              <a:t>MODD Pup </a:t>
            </a:r>
          </a:p>
          <a:p>
            <a:pPr algn="ctr"/>
            <a:r>
              <a:rPr lang="en-US" sz="2400" dirty="0">
                <a:solidFill>
                  <a:schemeClr val="bg1"/>
                </a:solidFill>
              </a:rPr>
              <a:t>Collar</a:t>
            </a:r>
          </a:p>
        </p:txBody>
      </p:sp>
      <p:sp>
        <p:nvSpPr>
          <p:cNvPr id="13" name="TextBox 12">
            <a:extLst>
              <a:ext uri="{FF2B5EF4-FFF2-40B4-BE49-F238E27FC236}">
                <a16:creationId xmlns:a16="http://schemas.microsoft.com/office/drawing/2014/main" id="{FDBD64DD-2601-94CC-633E-7515C7542BF3}"/>
              </a:ext>
            </a:extLst>
          </p:cNvPr>
          <p:cNvSpPr txBox="1"/>
          <p:nvPr/>
        </p:nvSpPr>
        <p:spPr>
          <a:xfrm>
            <a:off x="5986047" y="2417587"/>
            <a:ext cx="1597891" cy="1200329"/>
          </a:xfrm>
          <a:prstGeom prst="rect">
            <a:avLst/>
          </a:prstGeom>
          <a:noFill/>
        </p:spPr>
        <p:txBody>
          <a:bodyPr wrap="square" rtlCol="0">
            <a:spAutoFit/>
          </a:bodyPr>
          <a:lstStyle/>
          <a:p>
            <a:pPr algn="ctr"/>
            <a:r>
              <a:rPr lang="en-US" sz="2400" dirty="0">
                <a:solidFill>
                  <a:schemeClr val="bg1"/>
                </a:solidFill>
              </a:rPr>
              <a:t>MODD Devil Dog Collar</a:t>
            </a:r>
          </a:p>
        </p:txBody>
      </p:sp>
      <p:sp>
        <p:nvSpPr>
          <p:cNvPr id="14" name="TextBox 13">
            <a:extLst>
              <a:ext uri="{FF2B5EF4-FFF2-40B4-BE49-F238E27FC236}">
                <a16:creationId xmlns:a16="http://schemas.microsoft.com/office/drawing/2014/main" id="{66BAEA0F-ABE3-5454-B288-F573AAE5CE41}"/>
              </a:ext>
            </a:extLst>
          </p:cNvPr>
          <p:cNvSpPr txBox="1"/>
          <p:nvPr/>
        </p:nvSpPr>
        <p:spPr>
          <a:xfrm>
            <a:off x="4679697" y="5529954"/>
            <a:ext cx="2742603" cy="1200329"/>
          </a:xfrm>
          <a:prstGeom prst="rect">
            <a:avLst/>
          </a:prstGeom>
          <a:noFill/>
        </p:spPr>
        <p:txBody>
          <a:bodyPr wrap="square" rtlCol="0">
            <a:spAutoFit/>
          </a:bodyPr>
          <a:lstStyle/>
          <a:p>
            <a:pPr algn="ctr"/>
            <a:r>
              <a:rPr lang="en-US" sz="2400" dirty="0">
                <a:solidFill>
                  <a:schemeClr val="bg1"/>
                </a:solidFill>
              </a:rPr>
              <a:t>MODD </a:t>
            </a:r>
          </a:p>
          <a:p>
            <a:pPr algn="ctr"/>
            <a:r>
              <a:rPr lang="en-US" sz="2400" dirty="0">
                <a:solidFill>
                  <a:schemeClr val="bg1"/>
                </a:solidFill>
              </a:rPr>
              <a:t>Pedigree Devil Dog </a:t>
            </a:r>
          </a:p>
          <a:p>
            <a:pPr algn="ctr"/>
            <a:r>
              <a:rPr lang="en-US" sz="2400" dirty="0">
                <a:solidFill>
                  <a:schemeClr val="bg1"/>
                </a:solidFill>
              </a:rPr>
              <a:t>Collar</a:t>
            </a:r>
          </a:p>
        </p:txBody>
      </p:sp>
    </p:spTree>
    <p:extLst>
      <p:ext uri="{BB962C8B-B14F-4D97-AF65-F5344CB8AC3E}">
        <p14:creationId xmlns:p14="http://schemas.microsoft.com/office/powerpoint/2010/main" val="491291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3E85A-9CAD-A9AE-453E-C649763A82E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7D2720A-62A2-127A-474D-00F5618193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434138CC-23DE-32EF-C6BD-13EBDA92D594}"/>
              </a:ext>
            </a:extLst>
          </p:cNvPr>
          <p:cNvSpPr txBox="1"/>
          <p:nvPr/>
        </p:nvSpPr>
        <p:spPr>
          <a:xfrm>
            <a:off x="0" y="0"/>
            <a:ext cx="12191998" cy="584775"/>
          </a:xfrm>
          <a:prstGeom prst="rect">
            <a:avLst/>
          </a:prstGeom>
          <a:noFill/>
        </p:spPr>
        <p:txBody>
          <a:bodyPr wrap="square">
            <a:spAutoFit/>
          </a:bodyPr>
          <a:lstStyle/>
          <a:p>
            <a:pPr algn="ctr"/>
            <a:r>
              <a:rPr lang="en-US" sz="3200" dirty="0">
                <a:solidFill>
                  <a:schemeClr val="bg1"/>
                </a:solidFill>
              </a:rPr>
              <a:t>UNIFORM -  MEDALLION AND RIBBONS</a:t>
            </a:r>
          </a:p>
        </p:txBody>
      </p:sp>
      <p:pic>
        <p:nvPicPr>
          <p:cNvPr id="5" name="Picture 4">
            <a:extLst>
              <a:ext uri="{FF2B5EF4-FFF2-40B4-BE49-F238E27FC236}">
                <a16:creationId xmlns:a16="http://schemas.microsoft.com/office/drawing/2014/main" id="{34B3DD0E-A1A7-CF2E-9F29-C9D38CE43BE3}"/>
              </a:ext>
            </a:extLst>
          </p:cNvPr>
          <p:cNvPicPr>
            <a:picLocks noChangeAspect="1"/>
          </p:cNvPicPr>
          <p:nvPr/>
        </p:nvPicPr>
        <p:blipFill>
          <a:blip r:embed="rId3"/>
          <a:stretch/>
        </p:blipFill>
        <p:spPr>
          <a:xfrm>
            <a:off x="890773" y="1380911"/>
            <a:ext cx="2656009" cy="4096177"/>
          </a:xfrm>
          <a:prstGeom prst="rect">
            <a:avLst/>
          </a:prstGeom>
        </p:spPr>
      </p:pic>
      <p:pic>
        <p:nvPicPr>
          <p:cNvPr id="7" name="Picture 6">
            <a:extLst>
              <a:ext uri="{FF2B5EF4-FFF2-40B4-BE49-F238E27FC236}">
                <a16:creationId xmlns:a16="http://schemas.microsoft.com/office/drawing/2014/main" id="{A9A7B4ED-C919-7EBD-6DD7-699159638379}"/>
              </a:ext>
            </a:extLst>
          </p:cNvPr>
          <p:cNvPicPr>
            <a:picLocks noChangeAspect="1"/>
          </p:cNvPicPr>
          <p:nvPr/>
        </p:nvPicPr>
        <p:blipFill>
          <a:blip r:embed="rId4"/>
          <a:stretch/>
        </p:blipFill>
        <p:spPr>
          <a:xfrm>
            <a:off x="4594859" y="1380912"/>
            <a:ext cx="3002280" cy="4096176"/>
          </a:xfrm>
          <a:prstGeom prst="rect">
            <a:avLst/>
          </a:prstGeom>
        </p:spPr>
      </p:pic>
      <p:pic>
        <p:nvPicPr>
          <p:cNvPr id="9" name="Picture 8">
            <a:extLst>
              <a:ext uri="{FF2B5EF4-FFF2-40B4-BE49-F238E27FC236}">
                <a16:creationId xmlns:a16="http://schemas.microsoft.com/office/drawing/2014/main" id="{74692069-7745-F99C-A4FA-98F9572CF5DE}"/>
              </a:ext>
            </a:extLst>
          </p:cNvPr>
          <p:cNvPicPr>
            <a:picLocks noChangeAspect="1"/>
          </p:cNvPicPr>
          <p:nvPr/>
        </p:nvPicPr>
        <p:blipFill>
          <a:blip r:embed="rId5"/>
          <a:stretch/>
        </p:blipFill>
        <p:spPr>
          <a:xfrm>
            <a:off x="8566564" y="1380911"/>
            <a:ext cx="2656010" cy="4096177"/>
          </a:xfrm>
          <a:prstGeom prst="rect">
            <a:avLst/>
          </a:prstGeom>
        </p:spPr>
      </p:pic>
      <p:sp>
        <p:nvSpPr>
          <p:cNvPr id="10" name="TextBox 9">
            <a:extLst>
              <a:ext uri="{FF2B5EF4-FFF2-40B4-BE49-F238E27FC236}">
                <a16:creationId xmlns:a16="http://schemas.microsoft.com/office/drawing/2014/main" id="{B6D98E14-57F5-2710-8C75-464F166325D6}"/>
              </a:ext>
            </a:extLst>
          </p:cNvPr>
          <p:cNvSpPr txBox="1"/>
          <p:nvPr/>
        </p:nvSpPr>
        <p:spPr>
          <a:xfrm>
            <a:off x="2979797" y="752010"/>
            <a:ext cx="6232403" cy="461665"/>
          </a:xfrm>
          <a:prstGeom prst="rect">
            <a:avLst/>
          </a:prstGeom>
          <a:noFill/>
        </p:spPr>
        <p:txBody>
          <a:bodyPr wrap="square" rtlCol="0">
            <a:spAutoFit/>
          </a:bodyPr>
          <a:lstStyle/>
          <a:p>
            <a:r>
              <a:rPr lang="en-US" sz="2400" dirty="0">
                <a:solidFill>
                  <a:schemeClr val="bg1"/>
                </a:solidFill>
              </a:rPr>
              <a:t>CHAPEL OF THE FOUR CHAPLAINS AWARDS</a:t>
            </a:r>
          </a:p>
        </p:txBody>
      </p:sp>
      <p:sp>
        <p:nvSpPr>
          <p:cNvPr id="11" name="TextBox 10">
            <a:extLst>
              <a:ext uri="{FF2B5EF4-FFF2-40B4-BE49-F238E27FC236}">
                <a16:creationId xmlns:a16="http://schemas.microsoft.com/office/drawing/2014/main" id="{231F0988-8B9A-D431-C089-C9BA0A09E1CD}"/>
              </a:ext>
            </a:extLst>
          </p:cNvPr>
          <p:cNvSpPr txBox="1"/>
          <p:nvPr/>
        </p:nvSpPr>
        <p:spPr>
          <a:xfrm>
            <a:off x="4699251" y="5474877"/>
            <a:ext cx="2793494" cy="830997"/>
          </a:xfrm>
          <a:prstGeom prst="rect">
            <a:avLst/>
          </a:prstGeom>
          <a:noFill/>
        </p:spPr>
        <p:txBody>
          <a:bodyPr wrap="square" rtlCol="0">
            <a:spAutoFit/>
          </a:bodyPr>
          <a:lstStyle/>
          <a:p>
            <a:pPr algn="ctr"/>
            <a:r>
              <a:rPr lang="en-US" sz="2400" dirty="0">
                <a:solidFill>
                  <a:schemeClr val="bg1"/>
                </a:solidFill>
              </a:rPr>
              <a:t>BRONZE MEDALLION</a:t>
            </a:r>
          </a:p>
        </p:txBody>
      </p:sp>
      <p:sp>
        <p:nvSpPr>
          <p:cNvPr id="12" name="TextBox 11">
            <a:extLst>
              <a:ext uri="{FF2B5EF4-FFF2-40B4-BE49-F238E27FC236}">
                <a16:creationId xmlns:a16="http://schemas.microsoft.com/office/drawing/2014/main" id="{13BB6820-10DB-25DC-EE59-53DB23794D40}"/>
              </a:ext>
            </a:extLst>
          </p:cNvPr>
          <p:cNvSpPr txBox="1"/>
          <p:nvPr/>
        </p:nvSpPr>
        <p:spPr>
          <a:xfrm>
            <a:off x="8436101" y="5474877"/>
            <a:ext cx="2916936" cy="830997"/>
          </a:xfrm>
          <a:prstGeom prst="rect">
            <a:avLst/>
          </a:prstGeom>
          <a:noFill/>
        </p:spPr>
        <p:txBody>
          <a:bodyPr wrap="square" rtlCol="0">
            <a:spAutoFit/>
          </a:bodyPr>
          <a:lstStyle/>
          <a:p>
            <a:pPr algn="ctr"/>
            <a:r>
              <a:rPr lang="en-US" sz="2400" dirty="0">
                <a:solidFill>
                  <a:schemeClr val="bg1"/>
                </a:solidFill>
              </a:rPr>
              <a:t>LEGION OF HONOR AWARD</a:t>
            </a:r>
          </a:p>
        </p:txBody>
      </p:sp>
      <p:sp>
        <p:nvSpPr>
          <p:cNvPr id="13" name="TextBox 12">
            <a:extLst>
              <a:ext uri="{FF2B5EF4-FFF2-40B4-BE49-F238E27FC236}">
                <a16:creationId xmlns:a16="http://schemas.microsoft.com/office/drawing/2014/main" id="{2836CECF-8719-43D9-FE63-A2952435DD01}"/>
              </a:ext>
            </a:extLst>
          </p:cNvPr>
          <p:cNvSpPr txBox="1"/>
          <p:nvPr/>
        </p:nvSpPr>
        <p:spPr>
          <a:xfrm>
            <a:off x="1066631" y="5474878"/>
            <a:ext cx="2304291" cy="830997"/>
          </a:xfrm>
          <a:prstGeom prst="rect">
            <a:avLst/>
          </a:prstGeom>
          <a:noFill/>
        </p:spPr>
        <p:txBody>
          <a:bodyPr wrap="square" rtlCol="0">
            <a:spAutoFit/>
          </a:bodyPr>
          <a:lstStyle/>
          <a:p>
            <a:pPr algn="ctr"/>
            <a:r>
              <a:rPr lang="en-US" sz="2400" dirty="0">
                <a:solidFill>
                  <a:schemeClr val="bg1"/>
                </a:solidFill>
              </a:rPr>
              <a:t>HUMANITARIAN MEDALLION</a:t>
            </a:r>
          </a:p>
        </p:txBody>
      </p:sp>
    </p:spTree>
    <p:extLst>
      <p:ext uri="{BB962C8B-B14F-4D97-AF65-F5344CB8AC3E}">
        <p14:creationId xmlns:p14="http://schemas.microsoft.com/office/powerpoint/2010/main" val="1940935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365CF-39F3-1E91-616D-0AF718515BE0}"/>
              </a:ext>
            </a:extLst>
          </p:cNvPr>
          <p:cNvPicPr>
            <a:picLocks noChangeAspect="1"/>
          </p:cNvPicPr>
          <p:nvPr/>
        </p:nvPicPr>
        <p:blipFill>
          <a:blip r:embed="rId2"/>
          <a:stretch>
            <a:fillRect/>
          </a:stretch>
        </p:blipFill>
        <p:spPr>
          <a:xfrm>
            <a:off x="0" y="0"/>
            <a:ext cx="12192000" cy="6858000"/>
          </a:xfrm>
          <a:prstGeom prst="rect">
            <a:avLst/>
          </a:prstGeom>
        </p:spPr>
      </p:pic>
      <p:sp>
        <p:nvSpPr>
          <p:cNvPr id="5" name="Arrow: Right 4">
            <a:extLst>
              <a:ext uri="{FF2B5EF4-FFF2-40B4-BE49-F238E27FC236}">
                <a16:creationId xmlns:a16="http://schemas.microsoft.com/office/drawing/2014/main" id="{BCA20F0B-F457-8F3E-C0AF-2DDC12C4FD58}"/>
              </a:ext>
            </a:extLst>
          </p:cNvPr>
          <p:cNvSpPr/>
          <p:nvPr/>
        </p:nvSpPr>
        <p:spPr>
          <a:xfrm rot="12657825">
            <a:off x="614706" y="6483056"/>
            <a:ext cx="368686" cy="288461"/>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698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F03C0-5255-EFFB-2A5A-B49E52B6BE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B54A0D-382B-6940-67DF-88276D228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 name="Picture 1">
            <a:extLst>
              <a:ext uri="{FF2B5EF4-FFF2-40B4-BE49-F238E27FC236}">
                <a16:creationId xmlns:a16="http://schemas.microsoft.com/office/drawing/2014/main" id="{CF74E5DF-D692-8DDB-4B16-726247736A9F}"/>
              </a:ext>
            </a:extLst>
          </p:cNvPr>
          <p:cNvPicPr>
            <a:picLocks noChangeAspect="1"/>
          </p:cNvPicPr>
          <p:nvPr/>
        </p:nvPicPr>
        <p:blipFill>
          <a:blip r:embed="rId3">
            <a:extLst>
              <a:ext uri="{28A0092B-C50C-407E-A947-70E740481C1C}">
                <a14:useLocalDpi xmlns:a14="http://schemas.microsoft.com/office/drawing/2010/main" val="0"/>
              </a:ext>
            </a:extLst>
          </a:blip>
          <a:srcRect l="7703" t="12847" r="67859" b="14475"/>
          <a:stretch>
            <a:fillRect/>
          </a:stretch>
        </p:blipFill>
        <p:spPr>
          <a:xfrm>
            <a:off x="4198374" y="584775"/>
            <a:ext cx="3775587" cy="6273225"/>
          </a:xfrm>
          <a:prstGeom prst="rect">
            <a:avLst/>
          </a:prstGeom>
        </p:spPr>
      </p:pic>
      <p:sp>
        <p:nvSpPr>
          <p:cNvPr id="4" name="TextBox 3">
            <a:extLst>
              <a:ext uri="{FF2B5EF4-FFF2-40B4-BE49-F238E27FC236}">
                <a16:creationId xmlns:a16="http://schemas.microsoft.com/office/drawing/2014/main" id="{44C66903-EEE0-341A-9037-EAF6D9771A30}"/>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UNDRESS LONG SLEEVE</a:t>
            </a:r>
          </a:p>
        </p:txBody>
      </p:sp>
      <p:sp>
        <p:nvSpPr>
          <p:cNvPr id="5" name="TextBox 4">
            <a:extLst>
              <a:ext uri="{FF2B5EF4-FFF2-40B4-BE49-F238E27FC236}">
                <a16:creationId xmlns:a16="http://schemas.microsoft.com/office/drawing/2014/main" id="{2849EFD4-52AF-E4C4-5DBF-88ABF8E53C58}"/>
              </a:ext>
            </a:extLst>
          </p:cNvPr>
          <p:cNvSpPr txBox="1"/>
          <p:nvPr/>
        </p:nvSpPr>
        <p:spPr>
          <a:xfrm>
            <a:off x="211394" y="2382559"/>
            <a:ext cx="3875974" cy="2677656"/>
          </a:xfrm>
          <a:prstGeom prst="rect">
            <a:avLst/>
          </a:prstGeom>
          <a:noFill/>
        </p:spPr>
        <p:txBody>
          <a:bodyPr wrap="square" rtlCol="0">
            <a:spAutoFit/>
          </a:bodyPr>
          <a:lstStyle/>
          <a:p>
            <a:pPr algn="ctr"/>
            <a:r>
              <a:rPr lang="en-US" sz="2400" dirty="0">
                <a:solidFill>
                  <a:schemeClr val="bg1"/>
                </a:solidFill>
              </a:rPr>
              <a:t>FEMALES CAN WEAR </a:t>
            </a:r>
          </a:p>
          <a:p>
            <a:pPr algn="ctr"/>
            <a:r>
              <a:rPr lang="en-US" sz="2400" dirty="0">
                <a:solidFill>
                  <a:schemeClr val="bg1"/>
                </a:solidFill>
              </a:rPr>
              <a:t>SKIRT, BLACK PANTS, DRESS BLUE FEMALE PANTS (SHIRT UNTUCKED), DRESS BLUE MALE PANTS (SHIRT TUCKED IN).</a:t>
            </a:r>
          </a:p>
          <a:p>
            <a:pPr algn="ctr"/>
            <a:r>
              <a:rPr lang="en-US" sz="2400" dirty="0">
                <a:solidFill>
                  <a:schemeClr val="bg1"/>
                </a:solidFill>
              </a:rPr>
              <a:t>REFER TO SLIDE 15.</a:t>
            </a:r>
          </a:p>
        </p:txBody>
      </p:sp>
      <p:sp>
        <p:nvSpPr>
          <p:cNvPr id="6" name="TextBox 5">
            <a:extLst>
              <a:ext uri="{FF2B5EF4-FFF2-40B4-BE49-F238E27FC236}">
                <a16:creationId xmlns:a16="http://schemas.microsoft.com/office/drawing/2014/main" id="{C95C4642-2A81-41AA-42DF-2BF050FFB52A}"/>
              </a:ext>
            </a:extLst>
          </p:cNvPr>
          <p:cNvSpPr txBox="1"/>
          <p:nvPr/>
        </p:nvSpPr>
        <p:spPr>
          <a:xfrm>
            <a:off x="8319613" y="2828835"/>
            <a:ext cx="3526733" cy="1200329"/>
          </a:xfrm>
          <a:prstGeom prst="rect">
            <a:avLst/>
          </a:prstGeom>
          <a:noFill/>
        </p:spPr>
        <p:txBody>
          <a:bodyPr wrap="square" rtlCol="0">
            <a:spAutoFit/>
          </a:bodyPr>
          <a:lstStyle/>
          <a:p>
            <a:pPr algn="ctr"/>
            <a:r>
              <a:rPr lang="en-US" sz="2400" dirty="0">
                <a:solidFill>
                  <a:schemeClr val="bg1"/>
                </a:solidFill>
              </a:rPr>
              <a:t>MALES CAN WEAR BLACK PANTS OR </a:t>
            </a:r>
          </a:p>
          <a:p>
            <a:pPr algn="ctr"/>
            <a:r>
              <a:rPr lang="en-US" sz="2400" dirty="0">
                <a:solidFill>
                  <a:schemeClr val="bg1"/>
                </a:solidFill>
              </a:rPr>
              <a:t>DRESS BLUE PANTS</a:t>
            </a:r>
          </a:p>
        </p:txBody>
      </p:sp>
    </p:spTree>
    <p:extLst>
      <p:ext uri="{BB962C8B-B14F-4D97-AF65-F5344CB8AC3E}">
        <p14:creationId xmlns:p14="http://schemas.microsoft.com/office/powerpoint/2010/main" val="304682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7C913-642E-00BC-A608-B546F3EE6B0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E1B87F4-2A88-1892-CB2C-341919FF05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F223F255-1B6C-024A-37F2-EC408D5B2A7C}"/>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UNDRESS SHORT SLEEVE</a:t>
            </a:r>
          </a:p>
        </p:txBody>
      </p:sp>
      <p:sp>
        <p:nvSpPr>
          <p:cNvPr id="4" name="TextBox 3">
            <a:extLst>
              <a:ext uri="{FF2B5EF4-FFF2-40B4-BE49-F238E27FC236}">
                <a16:creationId xmlns:a16="http://schemas.microsoft.com/office/drawing/2014/main" id="{4ACE1491-57AE-1B3A-4C5A-31A1751A31D2}"/>
              </a:ext>
            </a:extLst>
          </p:cNvPr>
          <p:cNvSpPr txBox="1"/>
          <p:nvPr/>
        </p:nvSpPr>
        <p:spPr>
          <a:xfrm>
            <a:off x="1" y="584775"/>
            <a:ext cx="12191999" cy="1938992"/>
          </a:xfrm>
          <a:prstGeom prst="rect">
            <a:avLst/>
          </a:prstGeom>
          <a:noFill/>
        </p:spPr>
        <p:txBody>
          <a:bodyPr wrap="square" rtlCol="0">
            <a:spAutoFit/>
          </a:bodyPr>
          <a:lstStyle/>
          <a:p>
            <a:r>
              <a:rPr lang="en-US" sz="2400" dirty="0">
                <a:solidFill>
                  <a:schemeClr val="bg1"/>
                </a:solidFill>
              </a:rPr>
              <a:t>The short sleeve UNDRESS uniform is the same in every way to the long sleeve UNDRESS uniform with the following exceptions:</a:t>
            </a:r>
          </a:p>
          <a:p>
            <a:r>
              <a:rPr lang="en-US" sz="2400" dirty="0">
                <a:solidFill>
                  <a:schemeClr val="bg1"/>
                </a:solidFill>
              </a:rPr>
              <a:t>The shirt shall be the same airline pilot style, but short sleeves instead of long.</a:t>
            </a:r>
          </a:p>
          <a:p>
            <a:r>
              <a:rPr lang="en-US" sz="2400" dirty="0">
                <a:solidFill>
                  <a:schemeClr val="bg1"/>
                </a:solidFill>
              </a:rPr>
              <a:t>The shirt shall be worn with an open collar and NO TIE OR TIE BAR IS WORN WITH THE UNDRESS SHORT SLEEVE SHIRT.</a:t>
            </a:r>
          </a:p>
        </p:txBody>
      </p:sp>
      <p:pic>
        <p:nvPicPr>
          <p:cNvPr id="6" name="Picture 5">
            <a:extLst>
              <a:ext uri="{FF2B5EF4-FFF2-40B4-BE49-F238E27FC236}">
                <a16:creationId xmlns:a16="http://schemas.microsoft.com/office/drawing/2014/main" id="{1005FD07-2C90-4E95-73A5-CA1EBCE75D5F}"/>
              </a:ext>
            </a:extLst>
          </p:cNvPr>
          <p:cNvPicPr>
            <a:picLocks noChangeAspect="1"/>
          </p:cNvPicPr>
          <p:nvPr/>
        </p:nvPicPr>
        <p:blipFill>
          <a:blip r:embed="rId3">
            <a:extLst>
              <a:ext uri="{28A0092B-C50C-407E-A947-70E740481C1C}">
                <a14:useLocalDpi xmlns:a14="http://schemas.microsoft.com/office/drawing/2010/main" val="0"/>
              </a:ext>
            </a:extLst>
          </a:blip>
          <a:srcRect l="33985" t="15622" r="53593" b="14270"/>
          <a:stretch>
            <a:fillRect/>
          </a:stretch>
        </p:blipFill>
        <p:spPr>
          <a:xfrm>
            <a:off x="4824411" y="2110146"/>
            <a:ext cx="2543175" cy="4747854"/>
          </a:xfrm>
          <a:prstGeom prst="rect">
            <a:avLst/>
          </a:prstGeom>
        </p:spPr>
      </p:pic>
      <p:pic>
        <p:nvPicPr>
          <p:cNvPr id="8" name="Picture 7">
            <a:extLst>
              <a:ext uri="{FF2B5EF4-FFF2-40B4-BE49-F238E27FC236}">
                <a16:creationId xmlns:a16="http://schemas.microsoft.com/office/drawing/2014/main" id="{7A096C44-931C-BD04-26C4-2D7D2E9EA64E}"/>
              </a:ext>
            </a:extLst>
          </p:cNvPr>
          <p:cNvPicPr>
            <a:picLocks noChangeAspect="1"/>
          </p:cNvPicPr>
          <p:nvPr/>
        </p:nvPicPr>
        <p:blipFill>
          <a:blip r:embed="rId3">
            <a:extLst>
              <a:ext uri="{28A0092B-C50C-407E-A947-70E740481C1C}">
                <a14:useLocalDpi xmlns:a14="http://schemas.microsoft.com/office/drawing/2010/main" val="0"/>
              </a:ext>
            </a:extLst>
          </a:blip>
          <a:srcRect l="60409" t="14389" r="18616" b="31084"/>
          <a:stretch>
            <a:fillRect/>
          </a:stretch>
        </p:blipFill>
        <p:spPr>
          <a:xfrm>
            <a:off x="8508205" y="2754273"/>
            <a:ext cx="2543175" cy="3459600"/>
          </a:xfrm>
          <a:prstGeom prst="rect">
            <a:avLst/>
          </a:prstGeom>
        </p:spPr>
      </p:pic>
    </p:spTree>
    <p:extLst>
      <p:ext uri="{BB962C8B-B14F-4D97-AF65-F5344CB8AC3E}">
        <p14:creationId xmlns:p14="http://schemas.microsoft.com/office/powerpoint/2010/main" val="246836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45790-9018-C43E-E4C1-ECBF5698ED6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C00821F-23EF-10EB-D3AA-2B8296D7A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DEE5D422-1410-5A86-1277-C76C89C86F4D}"/>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CASUAL – RED BLAZER - MALE</a:t>
            </a:r>
          </a:p>
        </p:txBody>
      </p:sp>
      <p:sp>
        <p:nvSpPr>
          <p:cNvPr id="4" name="TextBox 3">
            <a:extLst>
              <a:ext uri="{FF2B5EF4-FFF2-40B4-BE49-F238E27FC236}">
                <a16:creationId xmlns:a16="http://schemas.microsoft.com/office/drawing/2014/main" id="{71B69DB6-ACFA-BE13-2614-F1659419710B}"/>
              </a:ext>
            </a:extLst>
          </p:cNvPr>
          <p:cNvSpPr txBox="1"/>
          <p:nvPr/>
        </p:nvSpPr>
        <p:spPr>
          <a:xfrm>
            <a:off x="0" y="292387"/>
            <a:ext cx="12192000" cy="6740307"/>
          </a:xfrm>
          <a:prstGeom prst="rect">
            <a:avLst/>
          </a:prstGeom>
          <a:noFill/>
        </p:spPr>
        <p:txBody>
          <a:bodyPr wrap="square" rtlCol="0">
            <a:spAutoFit/>
          </a:bodyPr>
          <a:lstStyle/>
          <a:p>
            <a:r>
              <a:rPr lang="en-US" sz="2400" dirty="0">
                <a:solidFill>
                  <a:schemeClr val="bg1"/>
                </a:solidFill>
              </a:rPr>
              <a:t>Standard cover.</a:t>
            </a:r>
          </a:p>
          <a:p>
            <a:r>
              <a:rPr lang="en-US" sz="2400" dirty="0">
                <a:solidFill>
                  <a:schemeClr val="bg1"/>
                </a:solidFill>
              </a:rPr>
              <a:t>Earrings (optional) will be worn in a professional manner. When worn, earrings will fit tight against the ear and will not extend below the earlobe. </a:t>
            </a:r>
          </a:p>
          <a:p>
            <a:r>
              <a:rPr lang="en-US" sz="2400" dirty="0">
                <a:solidFill>
                  <a:schemeClr val="bg1"/>
                </a:solidFill>
              </a:rPr>
              <a:t>The Marine of the Year Medallion and Ribbon (national, division, department or detachment); the Chapel of Four Chaplains Medallion (Legion of Honor, Humanitarian Award, and Bronze Medallion Award); (PINS NOT WORN ON THESE) or the Military Order of Devil Dogs collar, if authorized, may be worn with the casual– red blazer uniform. Only one of these devices, medallions, or collars, may be worn at a time at the option of the wearer.</a:t>
            </a:r>
          </a:p>
          <a:p>
            <a:r>
              <a:rPr lang="en-US" sz="2400" dirty="0">
                <a:solidFill>
                  <a:schemeClr val="bg1"/>
                </a:solidFill>
              </a:rPr>
              <a:t>White shirt, plain collar (no button-down collars, NO SUNBURST INSIGNIAS on the collar).</a:t>
            </a:r>
          </a:p>
          <a:p>
            <a:r>
              <a:rPr lang="en-US" sz="2400" dirty="0">
                <a:solidFill>
                  <a:schemeClr val="bg1"/>
                </a:solidFill>
              </a:rPr>
              <a:t>TIE. PLAIN BLACK with MCL or USMC (ENLISTED STYLE) gold tie bar. </a:t>
            </a:r>
          </a:p>
          <a:p>
            <a:r>
              <a:rPr lang="en-US" sz="2400" dirty="0">
                <a:solidFill>
                  <a:schemeClr val="bg1"/>
                </a:solidFill>
              </a:rPr>
              <a:t>Blazer, red with two (2) MCL buttons on front and three (3) or four (4) MCL buttons on each sleeve cuff. </a:t>
            </a:r>
          </a:p>
          <a:p>
            <a:r>
              <a:rPr lang="en-US" sz="2400" dirty="0">
                <a:solidFill>
                  <a:schemeClr val="bg1"/>
                </a:solidFill>
              </a:rPr>
              <a:t>Marine Corps League Crest </a:t>
            </a:r>
          </a:p>
          <a:p>
            <a:r>
              <a:rPr lang="en-US" sz="2400" dirty="0">
                <a:solidFill>
                  <a:schemeClr val="bg1"/>
                </a:solidFill>
              </a:rPr>
              <a:t>Lapel Pin(s) (optional) </a:t>
            </a:r>
          </a:p>
          <a:p>
            <a:r>
              <a:rPr lang="en-US" sz="2400" dirty="0">
                <a:solidFill>
                  <a:schemeClr val="bg1"/>
                </a:solidFill>
              </a:rPr>
              <a:t>Trousers, black, dress. </a:t>
            </a:r>
          </a:p>
          <a:p>
            <a:r>
              <a:rPr lang="en-US" sz="2400" dirty="0">
                <a:solidFill>
                  <a:schemeClr val="bg1"/>
                </a:solidFill>
              </a:rPr>
              <a:t>Belt, black leather, with Marine Corps emblem (EGA) on square gold buckle. </a:t>
            </a:r>
          </a:p>
          <a:p>
            <a:r>
              <a:rPr lang="en-US" sz="2400" dirty="0">
                <a:solidFill>
                  <a:schemeClr val="bg1"/>
                </a:solidFill>
              </a:rPr>
              <a:t>Shoes, black plain toe (military style, highly glossed). </a:t>
            </a:r>
          </a:p>
          <a:p>
            <a:r>
              <a:rPr lang="en-US" sz="2400" dirty="0">
                <a:solidFill>
                  <a:schemeClr val="bg1"/>
                </a:solidFill>
              </a:rPr>
              <a:t>Socks, black.</a:t>
            </a:r>
          </a:p>
        </p:txBody>
      </p:sp>
    </p:spTree>
    <p:extLst>
      <p:ext uri="{BB962C8B-B14F-4D97-AF65-F5344CB8AC3E}">
        <p14:creationId xmlns:p14="http://schemas.microsoft.com/office/powerpoint/2010/main" val="26563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16183-5A54-EE59-05B7-38C9DD9EA3A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A27BCB-752A-6072-8429-FA4736E69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065F3ADD-04BB-177B-AE7C-E7C37B94AB38}"/>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CASUAL – RED BLAZER - MALE</a:t>
            </a:r>
          </a:p>
        </p:txBody>
      </p:sp>
      <p:sp>
        <p:nvSpPr>
          <p:cNvPr id="4" name="TextBox 3">
            <a:extLst>
              <a:ext uri="{FF2B5EF4-FFF2-40B4-BE49-F238E27FC236}">
                <a16:creationId xmlns:a16="http://schemas.microsoft.com/office/drawing/2014/main" id="{E1AFA174-3E75-BB12-1D74-ECA354337866}"/>
              </a:ext>
            </a:extLst>
          </p:cNvPr>
          <p:cNvSpPr txBox="1"/>
          <p:nvPr/>
        </p:nvSpPr>
        <p:spPr>
          <a:xfrm>
            <a:off x="1" y="584775"/>
            <a:ext cx="12191999" cy="2677656"/>
          </a:xfrm>
          <a:prstGeom prst="rect">
            <a:avLst/>
          </a:prstGeom>
          <a:noFill/>
        </p:spPr>
        <p:txBody>
          <a:bodyPr wrap="square" rtlCol="0">
            <a:spAutoFit/>
          </a:bodyPr>
          <a:lstStyle/>
          <a:p>
            <a:r>
              <a:rPr lang="en-US" sz="2400" dirty="0">
                <a:solidFill>
                  <a:schemeClr val="bg1"/>
                </a:solidFill>
              </a:rPr>
              <a:t>OPTIONAL: A black leather dress belt maybe worn as a substitute to the black leather belt with Marine Corps emblem (EGA) on square gold buckle. Also optional is a ratcheting black leather belt with a gold Marine Corps emblem buckle (EGA) or a ratcheting black leather belt with a gold buckle with MCL logo. </a:t>
            </a:r>
          </a:p>
          <a:p>
            <a:r>
              <a:rPr lang="en-US" sz="2400" dirty="0">
                <a:solidFill>
                  <a:schemeClr val="bg1"/>
                </a:solidFill>
              </a:rPr>
              <a:t>Sunburst insignias are NOT worn on the shirt collar. </a:t>
            </a:r>
          </a:p>
          <a:p>
            <a:r>
              <a:rPr lang="en-US" sz="2400" dirty="0">
                <a:solidFill>
                  <a:schemeClr val="bg1"/>
                </a:solidFill>
              </a:rPr>
              <a:t>Marine Corps Dress Blue trousers are NOT WORN with the CASUAL RED BLAZER UNIFORM.</a:t>
            </a:r>
          </a:p>
          <a:p>
            <a:r>
              <a:rPr lang="en-US" sz="2400" dirty="0">
                <a:solidFill>
                  <a:schemeClr val="bg1"/>
                </a:solidFill>
              </a:rPr>
              <a:t>Name tags are NOT WORN with the Red Blazer.</a:t>
            </a:r>
          </a:p>
        </p:txBody>
      </p:sp>
    </p:spTree>
    <p:extLst>
      <p:ext uri="{BB962C8B-B14F-4D97-AF65-F5344CB8AC3E}">
        <p14:creationId xmlns:p14="http://schemas.microsoft.com/office/powerpoint/2010/main" val="145150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422EE-BE97-27E5-65A9-3DDD8887222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961CAF-28EF-9ED0-2EEB-9459B5D246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CEE50756-8BAB-6B82-73CA-EC1227BD29EB}"/>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CASUAL – RED BLAZER - FEMALE</a:t>
            </a:r>
          </a:p>
        </p:txBody>
      </p:sp>
      <p:sp>
        <p:nvSpPr>
          <p:cNvPr id="6" name="TextBox 5">
            <a:extLst>
              <a:ext uri="{FF2B5EF4-FFF2-40B4-BE49-F238E27FC236}">
                <a16:creationId xmlns:a16="http://schemas.microsoft.com/office/drawing/2014/main" id="{658CCBF5-8E63-2BF3-4B54-1229E8A13E46}"/>
              </a:ext>
            </a:extLst>
          </p:cNvPr>
          <p:cNvSpPr txBox="1"/>
          <p:nvPr/>
        </p:nvSpPr>
        <p:spPr>
          <a:xfrm>
            <a:off x="-2" y="584775"/>
            <a:ext cx="12191999" cy="6370975"/>
          </a:xfrm>
          <a:prstGeom prst="rect">
            <a:avLst/>
          </a:prstGeom>
          <a:noFill/>
        </p:spPr>
        <p:txBody>
          <a:bodyPr wrap="square" rtlCol="0">
            <a:spAutoFit/>
          </a:bodyPr>
          <a:lstStyle/>
          <a:p>
            <a:r>
              <a:rPr lang="en-US" sz="2400" dirty="0">
                <a:solidFill>
                  <a:schemeClr val="bg1"/>
                </a:solidFill>
              </a:rPr>
              <a:t>Standard cover, Male or Female style.</a:t>
            </a:r>
          </a:p>
          <a:p>
            <a:r>
              <a:rPr lang="en-US" sz="2400" dirty="0">
                <a:solidFill>
                  <a:schemeClr val="bg1"/>
                </a:solidFill>
              </a:rPr>
              <a:t>The Marine of the Year Medallion and Ribbon (national, division, department, or detachment); the Chapel of Four Chaplains Medallion (Legion of Merit, Humanitarian Award, and Bronze Medallion Award); (PINS NOT WORN ON THESE) or the Military Order of Devil Dogs collar, if authorized, may be worn with the casual– red blazer uniform. </a:t>
            </a:r>
          </a:p>
          <a:p>
            <a:r>
              <a:rPr lang="en-US" sz="2400" dirty="0">
                <a:solidFill>
                  <a:schemeClr val="bg1"/>
                </a:solidFill>
              </a:rPr>
              <a:t>White blouse, long or short sleeve plain collar.</a:t>
            </a:r>
          </a:p>
          <a:p>
            <a:r>
              <a:rPr lang="en-US" sz="2400" dirty="0">
                <a:solidFill>
                  <a:schemeClr val="bg1"/>
                </a:solidFill>
              </a:rPr>
              <a:t>TIE. PLAIN BLACK with USMC Gold (Enlisted)or MCL gold tie bar or women's USMC black neck tab.  </a:t>
            </a:r>
          </a:p>
          <a:p>
            <a:r>
              <a:rPr lang="en-US" sz="2400" dirty="0">
                <a:solidFill>
                  <a:schemeClr val="bg1"/>
                </a:solidFill>
              </a:rPr>
              <a:t>Red Blazer, {Male or Female Style} with two (2) MCL buttons on the front and three (3) or four (4) MCL buttons on each sleeve cuff. </a:t>
            </a:r>
          </a:p>
          <a:p>
            <a:r>
              <a:rPr lang="en-US" sz="2400" dirty="0">
                <a:solidFill>
                  <a:schemeClr val="bg1"/>
                </a:solidFill>
              </a:rPr>
              <a:t>Marine Corps League Crest (optional). </a:t>
            </a:r>
          </a:p>
          <a:p>
            <a:r>
              <a:rPr lang="en-US" sz="2400" dirty="0">
                <a:solidFill>
                  <a:schemeClr val="bg1"/>
                </a:solidFill>
              </a:rPr>
              <a:t>Lapel Pin(s) (optional).</a:t>
            </a:r>
          </a:p>
          <a:p>
            <a:r>
              <a:rPr lang="en-US" sz="2400" dirty="0">
                <a:solidFill>
                  <a:schemeClr val="bg1"/>
                </a:solidFill>
              </a:rPr>
              <a:t>Skirt, black, straight (length should be 1" to 2" below the knees) or trousers, black, dress, with black leather belt and square gold buckle with Marine Corps emblem (EGA) or a black dress belt. The ratcheting black leather belt with a gold Marine Corps emblem buckle (EGA) or a ratcheting black leather belt with a gold buckle with MCL logo are approved optional dress belts.)</a:t>
            </a:r>
          </a:p>
        </p:txBody>
      </p:sp>
    </p:spTree>
    <p:extLst>
      <p:ext uri="{BB962C8B-B14F-4D97-AF65-F5344CB8AC3E}">
        <p14:creationId xmlns:p14="http://schemas.microsoft.com/office/powerpoint/2010/main" val="209704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C8DBA-18FD-D0FD-16F5-2FFEEE1CB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3" name="TextBox 2">
            <a:extLst>
              <a:ext uri="{FF2B5EF4-FFF2-40B4-BE49-F238E27FC236}">
                <a16:creationId xmlns:a16="http://schemas.microsoft.com/office/drawing/2014/main" id="{80B8C237-9177-7882-2997-23D137477AC7}"/>
              </a:ext>
            </a:extLst>
          </p:cNvPr>
          <p:cNvSpPr txBox="1"/>
          <p:nvPr/>
        </p:nvSpPr>
        <p:spPr>
          <a:xfrm>
            <a:off x="-3" y="438150"/>
            <a:ext cx="12191999" cy="3416320"/>
          </a:xfrm>
          <a:prstGeom prst="rect">
            <a:avLst/>
          </a:prstGeom>
          <a:noFill/>
        </p:spPr>
        <p:txBody>
          <a:bodyPr wrap="square">
            <a:spAutoFit/>
          </a:bodyPr>
          <a:lstStyle/>
          <a:p>
            <a:r>
              <a:rPr lang="en-US" sz="2400" dirty="0">
                <a:solidFill>
                  <a:schemeClr val="bg1"/>
                </a:solidFill>
              </a:rPr>
              <a:t>Shoes, black oxford patent leather with trousers. Patent leather flats or pumps with skirt; heels for pumps will measure up to 2” in height. </a:t>
            </a:r>
          </a:p>
          <a:p>
            <a:r>
              <a:rPr lang="en-US" sz="2400" dirty="0">
                <a:solidFill>
                  <a:schemeClr val="bg1"/>
                </a:solidFill>
              </a:rPr>
              <a:t>Hose, nylon, black (with Pumps) or socks, black (with trousers). </a:t>
            </a:r>
          </a:p>
          <a:p>
            <a:r>
              <a:rPr lang="en-US" sz="2400" dirty="0">
                <a:solidFill>
                  <a:schemeClr val="bg1"/>
                </a:solidFill>
              </a:rPr>
              <a:t>Earrings (optional) will be worn in a professional manner. When worn, earrings will fit tight against the ear and will not extend below the earlobe. </a:t>
            </a:r>
          </a:p>
          <a:p>
            <a:r>
              <a:rPr lang="en-US" sz="2400" dirty="0">
                <a:solidFill>
                  <a:schemeClr val="bg1"/>
                </a:solidFill>
              </a:rPr>
              <a:t>Sunburst insignias are NOT WORN on the shirt collar.</a:t>
            </a:r>
          </a:p>
          <a:p>
            <a:r>
              <a:rPr lang="en-US" sz="2400" dirty="0">
                <a:solidFill>
                  <a:schemeClr val="bg1"/>
                </a:solidFill>
              </a:rPr>
              <a:t>Marine Corps Dress Blue Trousers are NOT WORN WITH THE CASUAL UNIFORM.</a:t>
            </a:r>
          </a:p>
          <a:p>
            <a:r>
              <a:rPr lang="en-US" sz="2400" dirty="0">
                <a:solidFill>
                  <a:schemeClr val="bg1"/>
                </a:solidFill>
              </a:rPr>
              <a:t>Name tags are NOT WORN with the Red Blazer.</a:t>
            </a:r>
          </a:p>
          <a:p>
            <a:endParaRPr lang="en-US" sz="2400" dirty="0"/>
          </a:p>
        </p:txBody>
      </p:sp>
      <p:sp>
        <p:nvSpPr>
          <p:cNvPr id="10" name="TextBox 9">
            <a:extLst>
              <a:ext uri="{FF2B5EF4-FFF2-40B4-BE49-F238E27FC236}">
                <a16:creationId xmlns:a16="http://schemas.microsoft.com/office/drawing/2014/main" id="{6AE1E950-D1B3-1807-8EEF-B382A3EE1387}"/>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CASUAL – RED BLAZER - FEMALE</a:t>
            </a:r>
          </a:p>
        </p:txBody>
      </p:sp>
      <p:sp>
        <p:nvSpPr>
          <p:cNvPr id="11" name="TextBox 10">
            <a:extLst>
              <a:ext uri="{FF2B5EF4-FFF2-40B4-BE49-F238E27FC236}">
                <a16:creationId xmlns:a16="http://schemas.microsoft.com/office/drawing/2014/main" id="{4B40C5E8-173C-739A-378D-1E2412454194}"/>
              </a:ext>
            </a:extLst>
          </p:cNvPr>
          <p:cNvSpPr txBox="1"/>
          <p:nvPr/>
        </p:nvSpPr>
        <p:spPr>
          <a:xfrm>
            <a:off x="0" y="3552842"/>
            <a:ext cx="12192000" cy="584775"/>
          </a:xfrm>
          <a:prstGeom prst="rect">
            <a:avLst/>
          </a:prstGeom>
          <a:noFill/>
        </p:spPr>
        <p:txBody>
          <a:bodyPr wrap="square" rtlCol="0">
            <a:spAutoFit/>
          </a:bodyPr>
          <a:lstStyle/>
          <a:p>
            <a:pPr algn="ctr"/>
            <a:r>
              <a:rPr lang="en-US" sz="3200" dirty="0">
                <a:solidFill>
                  <a:schemeClr val="bg1"/>
                </a:solidFill>
              </a:rPr>
              <a:t>UNIFORM – CASUAL –RED BLAZER - ASSOCIATE</a:t>
            </a:r>
          </a:p>
        </p:txBody>
      </p:sp>
      <p:sp>
        <p:nvSpPr>
          <p:cNvPr id="13" name="TextBox 12">
            <a:extLst>
              <a:ext uri="{FF2B5EF4-FFF2-40B4-BE49-F238E27FC236}">
                <a16:creationId xmlns:a16="http://schemas.microsoft.com/office/drawing/2014/main" id="{7E206707-2169-5AA1-013D-4CD0FF0D1FFD}"/>
              </a:ext>
            </a:extLst>
          </p:cNvPr>
          <p:cNvSpPr txBox="1"/>
          <p:nvPr/>
        </p:nvSpPr>
        <p:spPr>
          <a:xfrm>
            <a:off x="0" y="4155905"/>
            <a:ext cx="12192007" cy="2308324"/>
          </a:xfrm>
          <a:prstGeom prst="rect">
            <a:avLst/>
          </a:prstGeom>
          <a:noFill/>
        </p:spPr>
        <p:txBody>
          <a:bodyPr wrap="square">
            <a:spAutoFit/>
          </a:bodyPr>
          <a:lstStyle/>
          <a:p>
            <a:r>
              <a:rPr lang="en-US" sz="2400" dirty="0">
                <a:solidFill>
                  <a:schemeClr val="bg1"/>
                </a:solidFill>
              </a:rPr>
              <a:t>The uniform code for both male and female applies to all ASSOCIATE MEMBERS with the following exceptions:</a:t>
            </a:r>
          </a:p>
          <a:p>
            <a:r>
              <a:rPr lang="en-US" sz="2400" dirty="0">
                <a:solidFill>
                  <a:schemeClr val="bg1"/>
                </a:solidFill>
              </a:rPr>
              <a:t>No Blazer Crest seal will be worn. </a:t>
            </a:r>
          </a:p>
          <a:p>
            <a:endParaRPr lang="en-US" sz="2400" dirty="0">
              <a:solidFill>
                <a:schemeClr val="bg1"/>
              </a:solidFill>
            </a:endParaRPr>
          </a:p>
          <a:p>
            <a:r>
              <a:rPr lang="en-US" sz="2400" dirty="0">
                <a:solidFill>
                  <a:schemeClr val="bg1"/>
                </a:solidFill>
              </a:rPr>
              <a:t>OPTIONAL FOR ALL CASUAL RED BLAZER UNIFORMS:</a:t>
            </a:r>
          </a:p>
          <a:p>
            <a:r>
              <a:rPr lang="en-US" sz="2400" dirty="0">
                <a:solidFill>
                  <a:schemeClr val="bg1"/>
                </a:solidFill>
              </a:rPr>
              <a:t>NOTHING IS REQUIRED TO BE WORN ON THE BLAZER, WEARER’S CHOICE.</a:t>
            </a:r>
          </a:p>
        </p:txBody>
      </p:sp>
    </p:spTree>
    <p:extLst>
      <p:ext uri="{BB962C8B-B14F-4D97-AF65-F5344CB8AC3E}">
        <p14:creationId xmlns:p14="http://schemas.microsoft.com/office/powerpoint/2010/main" val="49058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4EC916-CD81-0EEC-5247-BE06E7441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6A59282B-B089-46C1-B87F-34628B8A4754}"/>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CASUAL – RED BLAZER - MEDALS</a:t>
            </a:r>
          </a:p>
        </p:txBody>
      </p:sp>
      <p:sp>
        <p:nvSpPr>
          <p:cNvPr id="7" name="TextBox 6">
            <a:extLst>
              <a:ext uri="{FF2B5EF4-FFF2-40B4-BE49-F238E27FC236}">
                <a16:creationId xmlns:a16="http://schemas.microsoft.com/office/drawing/2014/main" id="{69D54C0D-8A98-FE4F-2F90-627F9514ED36}"/>
              </a:ext>
            </a:extLst>
          </p:cNvPr>
          <p:cNvSpPr txBox="1"/>
          <p:nvPr/>
        </p:nvSpPr>
        <p:spPr>
          <a:xfrm>
            <a:off x="-1" y="593478"/>
            <a:ext cx="12191998" cy="4154984"/>
          </a:xfrm>
          <a:prstGeom prst="rect">
            <a:avLst/>
          </a:prstGeom>
          <a:noFill/>
        </p:spPr>
        <p:txBody>
          <a:bodyPr wrap="square">
            <a:spAutoFit/>
          </a:bodyPr>
          <a:lstStyle/>
          <a:p>
            <a:r>
              <a:rPr lang="en-US" sz="2400" dirty="0">
                <a:solidFill>
                  <a:schemeClr val="bg1"/>
                </a:solidFill>
              </a:rPr>
              <a:t>MEDALS and RIBBONS</a:t>
            </a:r>
          </a:p>
          <a:p>
            <a:r>
              <a:rPr lang="en-US" sz="2400" dirty="0">
                <a:solidFill>
                  <a:schemeClr val="bg1"/>
                </a:solidFill>
              </a:rPr>
              <a:t>Ribbons are NEVER worn on the Casual –Red Blazer</a:t>
            </a:r>
          </a:p>
          <a:p>
            <a:r>
              <a:rPr lang="en-US" sz="2400" dirty="0">
                <a:solidFill>
                  <a:schemeClr val="bg1"/>
                </a:solidFill>
              </a:rPr>
              <a:t>Only LARGE MCL or DOD medals are worn on the Causal – Red Blazer uniform. </a:t>
            </a:r>
          </a:p>
          <a:p>
            <a:r>
              <a:rPr lang="en-US" sz="2400" dirty="0">
                <a:solidFill>
                  <a:schemeClr val="bg1"/>
                </a:solidFill>
              </a:rPr>
              <a:t>NEVER wear miniature medals on the Causal – Red Blazer uniform. (Big Tie = Big Medals)</a:t>
            </a:r>
          </a:p>
          <a:p>
            <a:r>
              <a:rPr lang="en-US" sz="2400" dirty="0">
                <a:solidFill>
                  <a:schemeClr val="bg1"/>
                </a:solidFill>
              </a:rPr>
              <a:t>MCL and DOD medals should NEVER be mixed on any uniform. The wearer has only the choice of wearing authorized medals of EITHER, but NEVER BOTH TOGETHER.</a:t>
            </a:r>
          </a:p>
          <a:p>
            <a:r>
              <a:rPr lang="en-US" sz="2400" dirty="0">
                <a:solidFill>
                  <a:schemeClr val="bg1"/>
                </a:solidFill>
              </a:rPr>
              <a:t>Enclosure Four (4) should be referenced for proper precedence of MCL medals.</a:t>
            </a:r>
          </a:p>
          <a:p>
            <a:r>
              <a:rPr lang="en-US" sz="2400" dirty="0">
                <a:solidFill>
                  <a:schemeClr val="bg1"/>
                </a:solidFill>
              </a:rPr>
              <a:t>Members are expected to know their individual authority to wear DOD medals, badges, devices, and awards and the proper way to wear those decorations. Appropriate military uniform directives should be referenced for proper precedence of USMC or other DOD medals.</a:t>
            </a:r>
          </a:p>
        </p:txBody>
      </p:sp>
    </p:spTree>
    <p:extLst>
      <p:ext uri="{BB962C8B-B14F-4D97-AF65-F5344CB8AC3E}">
        <p14:creationId xmlns:p14="http://schemas.microsoft.com/office/powerpoint/2010/main" val="276716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6E14A-143B-AB68-0F12-EFB43D4D49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86999C6-D96C-7A71-1160-39C937EF65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5FE76963-73E4-EF72-8BAD-0471DAD81982}"/>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CASUAL –RED BLAZER - MEDALS</a:t>
            </a:r>
          </a:p>
        </p:txBody>
      </p:sp>
      <p:pic>
        <p:nvPicPr>
          <p:cNvPr id="6" name="Picture 5">
            <a:extLst>
              <a:ext uri="{FF2B5EF4-FFF2-40B4-BE49-F238E27FC236}">
                <a16:creationId xmlns:a16="http://schemas.microsoft.com/office/drawing/2014/main" id="{CB225745-5DBF-752D-DED9-5AB74EB44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584774"/>
            <a:ext cx="12191999" cy="6273225"/>
          </a:xfrm>
          <a:prstGeom prst="rect">
            <a:avLst/>
          </a:prstGeom>
        </p:spPr>
      </p:pic>
      <p:pic>
        <p:nvPicPr>
          <p:cNvPr id="8" name="Picture 7">
            <a:extLst>
              <a:ext uri="{FF2B5EF4-FFF2-40B4-BE49-F238E27FC236}">
                <a16:creationId xmlns:a16="http://schemas.microsoft.com/office/drawing/2014/main" id="{33DBA733-8001-654D-263F-CEC4ED7336E1}"/>
              </a:ext>
            </a:extLst>
          </p:cNvPr>
          <p:cNvPicPr>
            <a:picLocks noChangeAspect="1"/>
          </p:cNvPicPr>
          <p:nvPr/>
        </p:nvPicPr>
        <p:blipFill>
          <a:blip r:embed="rId3">
            <a:extLst>
              <a:ext uri="{28A0092B-C50C-407E-A947-70E740481C1C}">
                <a14:useLocalDpi xmlns:a14="http://schemas.microsoft.com/office/drawing/2010/main" val="0"/>
              </a:ext>
            </a:extLst>
          </a:blip>
          <a:srcRect l="51238" r="4627" b="36111"/>
          <a:stretch>
            <a:fillRect/>
          </a:stretch>
        </p:blipFill>
        <p:spPr>
          <a:xfrm>
            <a:off x="6095995" y="584772"/>
            <a:ext cx="5762629" cy="5130227"/>
          </a:xfrm>
          <a:prstGeom prst="rect">
            <a:avLst/>
          </a:prstGeom>
        </p:spPr>
      </p:pic>
      <p:sp>
        <p:nvSpPr>
          <p:cNvPr id="9" name="TextBox 8">
            <a:extLst>
              <a:ext uri="{FF2B5EF4-FFF2-40B4-BE49-F238E27FC236}">
                <a16:creationId xmlns:a16="http://schemas.microsoft.com/office/drawing/2014/main" id="{E6127605-2179-FB07-DFD8-B74B2AF62025}"/>
              </a:ext>
            </a:extLst>
          </p:cNvPr>
          <p:cNvSpPr txBox="1"/>
          <p:nvPr/>
        </p:nvSpPr>
        <p:spPr>
          <a:xfrm>
            <a:off x="-6" y="5714999"/>
            <a:ext cx="12192002" cy="1200329"/>
          </a:xfrm>
          <a:prstGeom prst="rect">
            <a:avLst/>
          </a:prstGeom>
          <a:solidFill>
            <a:schemeClr val="bg1"/>
          </a:solidFill>
        </p:spPr>
        <p:txBody>
          <a:bodyPr wrap="square" rtlCol="0">
            <a:spAutoFit/>
          </a:bodyPr>
          <a:lstStyle/>
          <a:p>
            <a:r>
              <a:rPr lang="en-US" dirty="0"/>
              <a:t>Large medals (DOD or MCL may be worn on the MCL Red Blazer Casual Dress uniform over the left breast pocket, centered, with the medal bar affixed midway between the lapel notch and the pocket opening, positioning the medal bottom approximately 1-inch below the lapel notch, centered on the lapel.  At the wearer’s discretion, one, two, or three large medals.  The wearer will not wear more than three large medals.</a:t>
            </a:r>
          </a:p>
        </p:txBody>
      </p:sp>
    </p:spTree>
    <p:extLst>
      <p:ext uri="{BB962C8B-B14F-4D97-AF65-F5344CB8AC3E}">
        <p14:creationId xmlns:p14="http://schemas.microsoft.com/office/powerpoint/2010/main" val="1318791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3A678-7609-7326-62E4-932E8C3E5D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CC476C0-7892-5AE6-5D35-CB4C85345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328F4B7A-018C-BB80-FBF4-032FFB0D25E8}"/>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CASUAL – RED BLAZER - CRESTS</a:t>
            </a:r>
          </a:p>
        </p:txBody>
      </p:sp>
      <p:sp>
        <p:nvSpPr>
          <p:cNvPr id="5" name="TextBox 4">
            <a:extLst>
              <a:ext uri="{FF2B5EF4-FFF2-40B4-BE49-F238E27FC236}">
                <a16:creationId xmlns:a16="http://schemas.microsoft.com/office/drawing/2014/main" id="{59D292AD-A899-F459-4869-1802B2C0CE19}"/>
              </a:ext>
            </a:extLst>
          </p:cNvPr>
          <p:cNvSpPr txBox="1"/>
          <p:nvPr/>
        </p:nvSpPr>
        <p:spPr>
          <a:xfrm>
            <a:off x="0" y="688354"/>
            <a:ext cx="12191999" cy="2677656"/>
          </a:xfrm>
          <a:prstGeom prst="rect">
            <a:avLst/>
          </a:prstGeom>
          <a:noFill/>
        </p:spPr>
        <p:txBody>
          <a:bodyPr wrap="square">
            <a:spAutoFit/>
          </a:bodyPr>
          <a:lstStyle/>
          <a:p>
            <a:r>
              <a:rPr lang="en-US" sz="2400" dirty="0">
                <a:solidFill>
                  <a:schemeClr val="bg1"/>
                </a:solidFill>
              </a:rPr>
              <a:t>The metallic embroidered Marine Corps League Crest has clutch pins on the reverse and pins directly to the red blazer pocket, or may be worn on a plastic pocket sleeve, either glued or pinned to the plastic sleeve. </a:t>
            </a:r>
          </a:p>
          <a:p>
            <a:r>
              <a:rPr lang="en-US" sz="2400" dirty="0">
                <a:solidFill>
                  <a:schemeClr val="bg1"/>
                </a:solidFill>
              </a:rPr>
              <a:t>The commercially sold pocket crest, with Marine Corps emblem, MCL Seal permanently set into the plastic sleeve or embroidered MCL crest that is permanently embroidered on the pocket of the red blazer itself, may also be worn as optional wear.</a:t>
            </a:r>
          </a:p>
          <a:p>
            <a:r>
              <a:rPr lang="en-US" sz="2400" dirty="0">
                <a:solidFill>
                  <a:schemeClr val="bg1"/>
                </a:solidFill>
              </a:rPr>
              <a:t>Name Tags are </a:t>
            </a:r>
            <a:r>
              <a:rPr lang="en-US" sz="2400" b="1" u="sng" dirty="0">
                <a:solidFill>
                  <a:schemeClr val="bg1"/>
                </a:solidFill>
              </a:rPr>
              <a:t>NEVER</a:t>
            </a:r>
            <a:r>
              <a:rPr lang="en-US" sz="2400" dirty="0">
                <a:solidFill>
                  <a:schemeClr val="bg1"/>
                </a:solidFill>
              </a:rPr>
              <a:t> authorized to be worn on the Casual – Red Blazer uniform.</a:t>
            </a:r>
          </a:p>
        </p:txBody>
      </p:sp>
      <p:pic>
        <p:nvPicPr>
          <p:cNvPr id="7" name="Picture 6">
            <a:extLst>
              <a:ext uri="{FF2B5EF4-FFF2-40B4-BE49-F238E27FC236}">
                <a16:creationId xmlns:a16="http://schemas.microsoft.com/office/drawing/2014/main" id="{D9F6AFEA-6FB9-FE45-BF16-9A7C9B2A498B}"/>
              </a:ext>
            </a:extLst>
          </p:cNvPr>
          <p:cNvPicPr>
            <a:picLocks noChangeAspect="1"/>
          </p:cNvPicPr>
          <p:nvPr/>
        </p:nvPicPr>
        <p:blipFill>
          <a:blip r:embed="rId3"/>
          <a:srcRect l="1943" t="4644" r="1464"/>
          <a:stretch>
            <a:fillRect/>
          </a:stretch>
        </p:blipFill>
        <p:spPr>
          <a:xfrm>
            <a:off x="419099" y="3330973"/>
            <a:ext cx="11061191" cy="3515348"/>
          </a:xfrm>
          <a:prstGeom prst="rect">
            <a:avLst/>
          </a:prstGeom>
        </p:spPr>
      </p:pic>
    </p:spTree>
    <p:extLst>
      <p:ext uri="{BB962C8B-B14F-4D97-AF65-F5344CB8AC3E}">
        <p14:creationId xmlns:p14="http://schemas.microsoft.com/office/powerpoint/2010/main" val="106669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DBEAB-F669-AC44-F2FA-AD982F48A4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52D3F8-6166-18B8-7B86-576924439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521C9C90-BAFB-F134-514E-F8B71A5D030C}"/>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CASUAL – RED BLAZER – LAPEL PINS</a:t>
            </a:r>
          </a:p>
        </p:txBody>
      </p:sp>
      <p:sp>
        <p:nvSpPr>
          <p:cNvPr id="5" name="TextBox 4">
            <a:extLst>
              <a:ext uri="{FF2B5EF4-FFF2-40B4-BE49-F238E27FC236}">
                <a16:creationId xmlns:a16="http://schemas.microsoft.com/office/drawing/2014/main" id="{7408A335-DF6D-D65C-1D2B-D0AC151596B7}"/>
              </a:ext>
            </a:extLst>
          </p:cNvPr>
          <p:cNvSpPr txBox="1"/>
          <p:nvPr/>
        </p:nvSpPr>
        <p:spPr>
          <a:xfrm>
            <a:off x="0" y="434537"/>
            <a:ext cx="12191998" cy="6370975"/>
          </a:xfrm>
          <a:prstGeom prst="rect">
            <a:avLst/>
          </a:prstGeom>
          <a:noFill/>
        </p:spPr>
        <p:txBody>
          <a:bodyPr wrap="square">
            <a:spAutoFit/>
          </a:bodyPr>
          <a:lstStyle/>
          <a:p>
            <a:r>
              <a:rPr lang="en-US" sz="2400" dirty="0">
                <a:solidFill>
                  <a:schemeClr val="bg1"/>
                </a:solidFill>
              </a:rPr>
              <a:t>VIII.LAPEL PINS </a:t>
            </a:r>
          </a:p>
          <a:p>
            <a:r>
              <a:rPr lang="en-US" sz="2400" dirty="0">
                <a:solidFill>
                  <a:schemeClr val="bg1"/>
                </a:solidFill>
              </a:rPr>
              <a:t>The following lapel pins may be worn only on the Red Blazer. </a:t>
            </a:r>
          </a:p>
          <a:p>
            <a:r>
              <a:rPr lang="en-US" sz="2400" dirty="0">
                <a:solidFill>
                  <a:schemeClr val="bg1"/>
                </a:solidFill>
              </a:rPr>
              <a:t>The Past National Commandant Pin may be worn inboard with the National Marine of the Year outboard. </a:t>
            </a:r>
          </a:p>
          <a:p>
            <a:r>
              <a:rPr lang="en-US" sz="2400" dirty="0">
                <a:solidFill>
                  <a:schemeClr val="bg1"/>
                </a:solidFill>
              </a:rPr>
              <a:t>National Marine of the Year may be worn inboard with a Past Department or Detachment Commandant Pin. (ONLY ONE PAST COMMANDANT PIN MAYBE WORN AT A TIME, WEARER'SCHOICE.) </a:t>
            </a:r>
          </a:p>
          <a:p>
            <a:r>
              <a:rPr lang="en-US" sz="2400" dirty="0">
                <a:solidFill>
                  <a:schemeClr val="bg1"/>
                </a:solidFill>
              </a:rPr>
              <a:t>Kennel Devil Dog of the Year Pin may be worn outboard of the National Marine of the Year. The Chapel of Four Chaplains, MCL membership, or retired Marine or retired Navy lapel pins may also be worn. Although there are several types of MCL membership pins (i.e., National Associate Member of the Year, Past Commandant, Life Member, Five Year Membership, Ten Year Membership, etc...), only "ONE" MCL membership pin should be worn. </a:t>
            </a:r>
          </a:p>
          <a:p>
            <a:r>
              <a:rPr lang="en-US" sz="2400" dirty="0">
                <a:solidFill>
                  <a:schemeClr val="bg1"/>
                </a:solidFill>
              </a:rPr>
              <a:t>Ordained ministers or chaplains may wear a symbol of their religion of the size approved by DOD. </a:t>
            </a:r>
          </a:p>
          <a:p>
            <a:r>
              <a:rPr lang="en-US" sz="2400" dirty="0">
                <a:solidFill>
                  <a:schemeClr val="bg1"/>
                </a:solidFill>
              </a:rPr>
              <a:t>Whatever pins are approved for wear; ONLY TWO (2) PINS MAY BE WORN AT ANYTIME, WEARER’S CHOICE. Only ONE (1) miniature ribbon of the individual’s choice may be worn above the lapel pins on the red blazer.</a:t>
            </a:r>
          </a:p>
        </p:txBody>
      </p:sp>
    </p:spTree>
    <p:extLst>
      <p:ext uri="{BB962C8B-B14F-4D97-AF65-F5344CB8AC3E}">
        <p14:creationId xmlns:p14="http://schemas.microsoft.com/office/powerpoint/2010/main" val="9617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622E75-D1DC-084D-4DE8-2535052C1473}"/>
              </a:ext>
            </a:extLst>
          </p:cNvPr>
          <p:cNvPicPr>
            <a:picLocks noChangeAspect="1"/>
          </p:cNvPicPr>
          <p:nvPr/>
        </p:nvPicPr>
        <p:blipFill>
          <a:blip r:embed="rId2"/>
          <a:stretch>
            <a:fillRect/>
          </a:stretch>
        </p:blipFill>
        <p:spPr>
          <a:xfrm>
            <a:off x="0" y="144626"/>
            <a:ext cx="12192000" cy="3284374"/>
          </a:xfrm>
          <a:prstGeom prst="rect">
            <a:avLst/>
          </a:prstGeom>
        </p:spPr>
      </p:pic>
      <p:sp>
        <p:nvSpPr>
          <p:cNvPr id="4" name="Circle: Hollow 3">
            <a:extLst>
              <a:ext uri="{FF2B5EF4-FFF2-40B4-BE49-F238E27FC236}">
                <a16:creationId xmlns:a16="http://schemas.microsoft.com/office/drawing/2014/main" id="{B5F5394E-18A0-4DF2-24CC-3CB284CB4A80}"/>
              </a:ext>
            </a:extLst>
          </p:cNvPr>
          <p:cNvSpPr/>
          <p:nvPr/>
        </p:nvSpPr>
        <p:spPr>
          <a:xfrm>
            <a:off x="0" y="2578608"/>
            <a:ext cx="5934456" cy="1252728"/>
          </a:xfrm>
          <a:prstGeom prst="don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6" name="Picture 5">
            <a:extLst>
              <a:ext uri="{FF2B5EF4-FFF2-40B4-BE49-F238E27FC236}">
                <a16:creationId xmlns:a16="http://schemas.microsoft.com/office/drawing/2014/main" id="{BDE8714D-E465-2F5B-328B-03B7651FA0F6}"/>
              </a:ext>
            </a:extLst>
          </p:cNvPr>
          <p:cNvPicPr>
            <a:picLocks noChangeAspect="1"/>
          </p:cNvPicPr>
          <p:nvPr/>
        </p:nvPicPr>
        <p:blipFill>
          <a:blip r:embed="rId3"/>
          <a:stretch>
            <a:fillRect/>
          </a:stretch>
        </p:blipFill>
        <p:spPr>
          <a:xfrm>
            <a:off x="0" y="3831336"/>
            <a:ext cx="12191999" cy="3026664"/>
          </a:xfrm>
          <a:prstGeom prst="rect">
            <a:avLst/>
          </a:prstGeom>
        </p:spPr>
      </p:pic>
    </p:spTree>
    <p:extLst>
      <p:ext uri="{BB962C8B-B14F-4D97-AF65-F5344CB8AC3E}">
        <p14:creationId xmlns:p14="http://schemas.microsoft.com/office/powerpoint/2010/main" val="119201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28D2-568E-BDF3-FE98-2F7250B0F6C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78E1513-8046-230A-F7AE-8C8633E8C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85427715-FB0F-DD66-4424-54548B9B5A7D}"/>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CASUAL – RED BLAZER – LAPEL PINS</a:t>
            </a:r>
          </a:p>
        </p:txBody>
      </p:sp>
      <p:sp>
        <p:nvSpPr>
          <p:cNvPr id="5" name="TextBox 4">
            <a:extLst>
              <a:ext uri="{FF2B5EF4-FFF2-40B4-BE49-F238E27FC236}">
                <a16:creationId xmlns:a16="http://schemas.microsoft.com/office/drawing/2014/main" id="{F4A6D5F5-83D0-A08A-3FE5-B7E85737C41D}"/>
              </a:ext>
            </a:extLst>
          </p:cNvPr>
          <p:cNvSpPr txBox="1"/>
          <p:nvPr/>
        </p:nvSpPr>
        <p:spPr>
          <a:xfrm>
            <a:off x="1" y="499886"/>
            <a:ext cx="12191999" cy="6478697"/>
          </a:xfrm>
          <a:prstGeom prst="rect">
            <a:avLst/>
          </a:prstGeom>
          <a:noFill/>
        </p:spPr>
        <p:txBody>
          <a:bodyPr wrap="square">
            <a:spAutoFit/>
          </a:bodyPr>
          <a:lstStyle/>
          <a:p>
            <a:r>
              <a:rPr lang="en-US" sz="2400" dirty="0">
                <a:solidFill>
                  <a:schemeClr val="bg1"/>
                </a:solidFill>
              </a:rPr>
              <a:t>APPROVED LAPEL PINS – If it is not on the list, don’t wear it.</a:t>
            </a:r>
          </a:p>
          <a:p>
            <a:r>
              <a:rPr lang="en-US" sz="2300" dirty="0">
                <a:solidFill>
                  <a:schemeClr val="bg1"/>
                </a:solidFill>
              </a:rPr>
              <a:t>1. Past National Commandant Pin </a:t>
            </a:r>
          </a:p>
          <a:p>
            <a:r>
              <a:rPr lang="en-US" sz="2300" dirty="0">
                <a:solidFill>
                  <a:schemeClr val="bg1"/>
                </a:solidFill>
              </a:rPr>
              <a:t>2. National Marine of the Year Pin </a:t>
            </a:r>
          </a:p>
          <a:p>
            <a:r>
              <a:rPr lang="en-US" sz="2300" dirty="0">
                <a:solidFill>
                  <a:schemeClr val="bg1"/>
                </a:solidFill>
              </a:rPr>
              <a:t>3. Kennel Devil Dog of the Year Pin </a:t>
            </a:r>
          </a:p>
          <a:p>
            <a:r>
              <a:rPr lang="en-US" sz="2300" dirty="0">
                <a:solidFill>
                  <a:schemeClr val="bg1"/>
                </a:solidFill>
              </a:rPr>
              <a:t>4. National Associate Member of the Year Pin</a:t>
            </a:r>
          </a:p>
          <a:p>
            <a:r>
              <a:rPr lang="en-US" sz="2300" dirty="0">
                <a:solidFill>
                  <a:schemeClr val="bg1"/>
                </a:solidFill>
              </a:rPr>
              <a:t>5. Past Department or Past Detachment Commandant Pin </a:t>
            </a:r>
          </a:p>
          <a:p>
            <a:r>
              <a:rPr lang="en-US" sz="2300" dirty="0">
                <a:solidFill>
                  <a:schemeClr val="bg1"/>
                </a:solidFill>
              </a:rPr>
              <a:t>6. Chapel of Four Chaplains Pin </a:t>
            </a:r>
          </a:p>
          <a:p>
            <a:r>
              <a:rPr lang="en-US" sz="2300" dirty="0">
                <a:solidFill>
                  <a:schemeClr val="bg1"/>
                </a:solidFill>
              </a:rPr>
              <a:t>7. MCL Membership Pin </a:t>
            </a:r>
          </a:p>
          <a:p>
            <a:r>
              <a:rPr lang="en-US" sz="2300" dirty="0">
                <a:solidFill>
                  <a:schemeClr val="bg1"/>
                </a:solidFill>
              </a:rPr>
              <a:t>8. Retired Marine or Retired Navy Pin </a:t>
            </a:r>
          </a:p>
          <a:p>
            <a:r>
              <a:rPr lang="en-US" sz="2300" dirty="0">
                <a:solidFill>
                  <a:schemeClr val="bg1"/>
                </a:solidFill>
              </a:rPr>
              <a:t>9. Life Member Pin </a:t>
            </a:r>
          </a:p>
          <a:p>
            <a:r>
              <a:rPr lang="en-US" sz="2300" dirty="0">
                <a:solidFill>
                  <a:schemeClr val="bg1"/>
                </a:solidFill>
              </a:rPr>
              <a:t>10. Ordained Ministers or Chaplains Symbol Pin </a:t>
            </a:r>
          </a:p>
          <a:p>
            <a:r>
              <a:rPr lang="en-US" sz="2300" dirty="0">
                <a:solidFill>
                  <a:schemeClr val="bg1"/>
                </a:solidFill>
              </a:rPr>
              <a:t>11. United States Flag Pin (3/8” X 3/4” in size) </a:t>
            </a:r>
          </a:p>
          <a:p>
            <a:r>
              <a:rPr lang="en-US" sz="2300" dirty="0">
                <a:solidFill>
                  <a:schemeClr val="bg1"/>
                </a:solidFill>
              </a:rPr>
              <a:t>12. Vietnam War 50th Commemorative Pin </a:t>
            </a:r>
          </a:p>
          <a:p>
            <a:r>
              <a:rPr lang="en-US" sz="2300" dirty="0">
                <a:solidFill>
                  <a:schemeClr val="bg1"/>
                </a:solidFill>
              </a:rPr>
              <a:t>13. Gold Star Pin</a:t>
            </a:r>
          </a:p>
          <a:p>
            <a:r>
              <a:rPr lang="en-US" sz="2300" dirty="0">
                <a:solidFill>
                  <a:schemeClr val="bg1"/>
                </a:solidFill>
              </a:rPr>
              <a:t>14. Next of Kin Deceased Personnel Pin</a:t>
            </a:r>
          </a:p>
          <a:p>
            <a:r>
              <a:rPr lang="en-US" sz="2300" dirty="0">
                <a:solidFill>
                  <a:schemeClr val="bg1"/>
                </a:solidFill>
              </a:rPr>
              <a:t>15. Presidential Volunteer Service Award Pin (Life, Gold, Silver, Bronze) </a:t>
            </a:r>
          </a:p>
          <a:p>
            <a:r>
              <a:rPr lang="en-US" sz="2300" dirty="0">
                <a:solidFill>
                  <a:schemeClr val="bg1"/>
                </a:solidFill>
              </a:rPr>
              <a:t>NOTE: There are many styles of most pins but only ONE (1) type may be worn at a time.</a:t>
            </a:r>
          </a:p>
          <a:p>
            <a:r>
              <a:rPr lang="en-US" sz="2300" dirty="0">
                <a:solidFill>
                  <a:schemeClr val="bg1"/>
                </a:solidFill>
              </a:rPr>
              <a:t>Pins are NEVER worn on the right collar of the Casual Red Blazer uniform. </a:t>
            </a:r>
          </a:p>
        </p:txBody>
      </p:sp>
      <p:pic>
        <p:nvPicPr>
          <p:cNvPr id="7" name="Picture 6">
            <a:extLst>
              <a:ext uri="{FF2B5EF4-FFF2-40B4-BE49-F238E27FC236}">
                <a16:creationId xmlns:a16="http://schemas.microsoft.com/office/drawing/2014/main" id="{FD53922B-F54C-B130-6C41-9FF052D4CF7E}"/>
              </a:ext>
            </a:extLst>
          </p:cNvPr>
          <p:cNvPicPr>
            <a:picLocks noChangeAspect="1"/>
          </p:cNvPicPr>
          <p:nvPr/>
        </p:nvPicPr>
        <p:blipFill>
          <a:blip r:embed="rId3"/>
          <a:srcRect l="25325" t="40479" r="24828" b="2222"/>
          <a:stretch>
            <a:fillRect/>
          </a:stretch>
        </p:blipFill>
        <p:spPr>
          <a:xfrm>
            <a:off x="8004977" y="665766"/>
            <a:ext cx="1920240" cy="977368"/>
          </a:xfrm>
          <a:prstGeom prst="rect">
            <a:avLst/>
          </a:prstGeom>
        </p:spPr>
      </p:pic>
      <p:pic>
        <p:nvPicPr>
          <p:cNvPr id="9" name="Picture 8">
            <a:extLst>
              <a:ext uri="{FF2B5EF4-FFF2-40B4-BE49-F238E27FC236}">
                <a16:creationId xmlns:a16="http://schemas.microsoft.com/office/drawing/2014/main" id="{B4CB1A63-82AB-0857-DEFE-425A24111917}"/>
              </a:ext>
            </a:extLst>
          </p:cNvPr>
          <p:cNvPicPr>
            <a:picLocks noChangeAspect="1"/>
          </p:cNvPicPr>
          <p:nvPr/>
        </p:nvPicPr>
        <p:blipFill>
          <a:blip r:embed="rId4"/>
          <a:stretch>
            <a:fillRect/>
          </a:stretch>
        </p:blipFill>
        <p:spPr>
          <a:xfrm>
            <a:off x="8055146" y="1792873"/>
            <a:ext cx="1870071" cy="1377742"/>
          </a:xfrm>
          <a:prstGeom prst="rect">
            <a:avLst/>
          </a:prstGeom>
        </p:spPr>
      </p:pic>
      <p:sp>
        <p:nvSpPr>
          <p:cNvPr id="10" name="TextBox 9">
            <a:extLst>
              <a:ext uri="{FF2B5EF4-FFF2-40B4-BE49-F238E27FC236}">
                <a16:creationId xmlns:a16="http://schemas.microsoft.com/office/drawing/2014/main" id="{0F00ACBC-9E45-4F7C-DAEB-61FBAF688478}"/>
              </a:ext>
            </a:extLst>
          </p:cNvPr>
          <p:cNvSpPr txBox="1"/>
          <p:nvPr/>
        </p:nvSpPr>
        <p:spPr>
          <a:xfrm>
            <a:off x="9780216" y="811608"/>
            <a:ext cx="2453853" cy="646331"/>
          </a:xfrm>
          <a:prstGeom prst="rect">
            <a:avLst/>
          </a:prstGeom>
          <a:noFill/>
        </p:spPr>
        <p:txBody>
          <a:bodyPr wrap="square" rtlCol="0">
            <a:spAutoFit/>
          </a:bodyPr>
          <a:lstStyle/>
          <a:p>
            <a:pPr algn="ctr"/>
            <a:r>
              <a:rPr lang="en-US" dirty="0">
                <a:solidFill>
                  <a:schemeClr val="bg1"/>
                </a:solidFill>
              </a:rPr>
              <a:t>#11 ONLY type of Approved US Flag Pin</a:t>
            </a:r>
          </a:p>
        </p:txBody>
      </p:sp>
      <p:sp>
        <p:nvSpPr>
          <p:cNvPr id="11" name="TextBox 10">
            <a:extLst>
              <a:ext uri="{FF2B5EF4-FFF2-40B4-BE49-F238E27FC236}">
                <a16:creationId xmlns:a16="http://schemas.microsoft.com/office/drawing/2014/main" id="{130A223C-A89A-B12B-9ABF-598677230514}"/>
              </a:ext>
            </a:extLst>
          </p:cNvPr>
          <p:cNvSpPr txBox="1"/>
          <p:nvPr/>
        </p:nvSpPr>
        <p:spPr>
          <a:xfrm>
            <a:off x="9843320" y="1743080"/>
            <a:ext cx="2369714" cy="1477328"/>
          </a:xfrm>
          <a:prstGeom prst="rect">
            <a:avLst/>
          </a:prstGeom>
          <a:noFill/>
        </p:spPr>
        <p:txBody>
          <a:bodyPr wrap="square" rtlCol="0">
            <a:spAutoFit/>
          </a:bodyPr>
          <a:lstStyle/>
          <a:p>
            <a:pPr algn="ctr"/>
            <a:r>
              <a:rPr lang="en-US" dirty="0">
                <a:solidFill>
                  <a:schemeClr val="bg1"/>
                </a:solidFill>
              </a:rPr>
              <a:t>Proper wear of pins.  Side by side, not one above the other.  </a:t>
            </a:r>
          </a:p>
          <a:p>
            <a:pPr algn="ctr"/>
            <a:r>
              <a:rPr lang="en-US" dirty="0">
                <a:solidFill>
                  <a:schemeClr val="bg1"/>
                </a:solidFill>
              </a:rPr>
              <a:t>May wear two plus ribbon bar.</a:t>
            </a:r>
          </a:p>
        </p:txBody>
      </p:sp>
      <p:pic>
        <p:nvPicPr>
          <p:cNvPr id="1026" name="Picture 2" descr="Marine Corps American Crossed Flags Lapel Pin Military Veteran USMC US ...">
            <a:extLst>
              <a:ext uri="{FF2B5EF4-FFF2-40B4-BE49-F238E27FC236}">
                <a16:creationId xmlns:a16="http://schemas.microsoft.com/office/drawing/2014/main" id="{ACCF1C08-D6C9-EA3A-2C14-8BAD48F0AD07}"/>
              </a:ext>
            </a:extLst>
          </p:cNvPr>
          <p:cNvPicPr>
            <a:picLocks noChangeAspect="1" noChangeArrowheads="1"/>
          </p:cNvPicPr>
          <p:nvPr/>
        </p:nvPicPr>
        <p:blipFill>
          <a:blip r:embed="rId5"/>
          <a:srcRect/>
          <a:stretch/>
        </p:blipFill>
        <p:spPr bwMode="auto">
          <a:xfrm>
            <a:off x="7964954" y="3036375"/>
            <a:ext cx="1260808" cy="12608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A22E65F-0668-E177-5234-6ACC1EA51179}"/>
              </a:ext>
            </a:extLst>
          </p:cNvPr>
          <p:cNvSpPr txBox="1"/>
          <p:nvPr/>
        </p:nvSpPr>
        <p:spPr>
          <a:xfrm>
            <a:off x="7410502" y="4050403"/>
            <a:ext cx="2369713" cy="1200329"/>
          </a:xfrm>
          <a:prstGeom prst="rect">
            <a:avLst/>
          </a:prstGeom>
          <a:noFill/>
        </p:spPr>
        <p:txBody>
          <a:bodyPr wrap="square" rtlCol="0">
            <a:spAutoFit/>
          </a:bodyPr>
          <a:lstStyle/>
          <a:p>
            <a:pPr algn="ctr"/>
            <a:r>
              <a:rPr lang="en-US" dirty="0">
                <a:solidFill>
                  <a:schemeClr val="bg1"/>
                </a:solidFill>
              </a:rPr>
              <a:t>The Crossed Flag Pin (US &amp; USMC)</a:t>
            </a:r>
          </a:p>
          <a:p>
            <a:pPr algn="ctr"/>
            <a:r>
              <a:rPr lang="en-US" dirty="0">
                <a:solidFill>
                  <a:schemeClr val="bg1"/>
                </a:solidFill>
              </a:rPr>
              <a:t> is NOT ALLOWED ON ANY MCL UNIFORM</a:t>
            </a:r>
          </a:p>
        </p:txBody>
      </p:sp>
      <p:pic>
        <p:nvPicPr>
          <p:cNvPr id="1028" name="Picture 4" descr="Folded American Flag Pin 1 - Etsy">
            <a:extLst>
              <a:ext uri="{FF2B5EF4-FFF2-40B4-BE49-F238E27FC236}">
                <a16:creationId xmlns:a16="http://schemas.microsoft.com/office/drawing/2014/main" id="{30438148-3C2C-BE3F-E346-51E8F747A700}"/>
              </a:ext>
            </a:extLst>
          </p:cNvPr>
          <p:cNvPicPr>
            <a:picLocks noChangeAspect="1" noChangeArrowheads="1"/>
          </p:cNvPicPr>
          <p:nvPr/>
        </p:nvPicPr>
        <p:blipFill>
          <a:blip r:embed="rId6"/>
          <a:srcRect/>
          <a:stretch/>
        </p:blipFill>
        <p:spPr bwMode="auto">
          <a:xfrm flipH="1">
            <a:off x="10349123" y="3008761"/>
            <a:ext cx="1316037" cy="13160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414DF50-2956-17B4-A03F-45773D8C5FA2}"/>
              </a:ext>
            </a:extLst>
          </p:cNvPr>
          <p:cNvSpPr txBox="1"/>
          <p:nvPr/>
        </p:nvSpPr>
        <p:spPr>
          <a:xfrm>
            <a:off x="9780216" y="4050403"/>
            <a:ext cx="2369714" cy="923330"/>
          </a:xfrm>
          <a:prstGeom prst="rect">
            <a:avLst/>
          </a:prstGeom>
          <a:noFill/>
        </p:spPr>
        <p:txBody>
          <a:bodyPr wrap="square" rtlCol="0">
            <a:spAutoFit/>
          </a:bodyPr>
          <a:lstStyle/>
          <a:p>
            <a:pPr algn="ctr"/>
            <a:r>
              <a:rPr lang="en-US" dirty="0">
                <a:solidFill>
                  <a:schemeClr val="bg1"/>
                </a:solidFill>
              </a:rPr>
              <a:t>The Folded Flag Pin is NOT ALLOWED ON ANY MCL UNIFORM</a:t>
            </a:r>
          </a:p>
        </p:txBody>
      </p:sp>
    </p:spTree>
    <p:extLst>
      <p:ext uri="{BB962C8B-B14F-4D97-AF65-F5344CB8AC3E}">
        <p14:creationId xmlns:p14="http://schemas.microsoft.com/office/powerpoint/2010/main" val="3515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45" presetClass="entr" presetSubtype="0" fill="hold" nodeType="click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2000"/>
                                        <p:tgtEl>
                                          <p:spTgt spid="7"/>
                                        </p:tgtEl>
                                      </p:cBhvr>
                                    </p:animEffect>
                                    <p:anim calcmode="lin" valueType="num">
                                      <p:cBhvr>
                                        <p:cTn id="80" dur="2000" fill="hold"/>
                                        <p:tgtEl>
                                          <p:spTgt spid="7"/>
                                        </p:tgtEl>
                                        <p:attrNameLst>
                                          <p:attrName>ppt_w</p:attrName>
                                        </p:attrNameLst>
                                      </p:cBhvr>
                                      <p:tavLst>
                                        <p:tav tm="0" fmla="#ppt_w*sin(2.5*pi*$)">
                                          <p:val>
                                            <p:fltVal val="0"/>
                                          </p:val>
                                        </p:tav>
                                        <p:tav tm="100000">
                                          <p:val>
                                            <p:fltVal val="1"/>
                                          </p:val>
                                        </p:tav>
                                      </p:tavLst>
                                    </p:anim>
                                    <p:anim calcmode="lin" valueType="num">
                                      <p:cBhvr>
                                        <p:cTn id="81" dur="2000" fill="hold"/>
                                        <p:tgtEl>
                                          <p:spTgt spid="7"/>
                                        </p:tgtEl>
                                        <p:attrNameLst>
                                          <p:attrName>ppt_h</p:attrName>
                                        </p:attrNameLst>
                                      </p:cBhvr>
                                      <p:tavLst>
                                        <p:tav tm="0">
                                          <p:val>
                                            <p:strVal val="#ppt_h"/>
                                          </p:val>
                                        </p:tav>
                                        <p:tav tm="100000">
                                          <p:val>
                                            <p:strVal val="#ppt_h"/>
                                          </p:val>
                                        </p:tav>
                                      </p:tavLst>
                                    </p:anim>
                                  </p:childTnLst>
                                </p:cTn>
                              </p:par>
                              <p:par>
                                <p:cTn id="82" presetID="1" presetClass="entr" presetSubtype="0" fill="hold" grpId="0" nodeType="withEffect">
                                  <p:stCondLst>
                                    <p:cond delay="0"/>
                                  </p:stCondLst>
                                  <p:childTnLst>
                                    <p:set>
                                      <p:cBhvr>
                                        <p:cTn id="83" dur="1" fill="hold">
                                          <p:stCondLst>
                                            <p:cond delay="0"/>
                                          </p:stCondLst>
                                        </p:cTn>
                                        <p:tgtEl>
                                          <p:spTgt spid="1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45" presetClass="entr" presetSubtype="0" fill="hold" nodeType="click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fade">
                                      <p:cBhvr>
                                        <p:cTn id="88" dur="2000"/>
                                        <p:tgtEl>
                                          <p:spTgt spid="9"/>
                                        </p:tgtEl>
                                      </p:cBhvr>
                                    </p:animEffect>
                                    <p:anim calcmode="lin" valueType="num">
                                      <p:cBhvr>
                                        <p:cTn id="89" dur="2000" fill="hold"/>
                                        <p:tgtEl>
                                          <p:spTgt spid="9"/>
                                        </p:tgtEl>
                                        <p:attrNameLst>
                                          <p:attrName>ppt_w</p:attrName>
                                        </p:attrNameLst>
                                      </p:cBhvr>
                                      <p:tavLst>
                                        <p:tav tm="0" fmla="#ppt_w*sin(2.5*pi*$)">
                                          <p:val>
                                            <p:fltVal val="0"/>
                                          </p:val>
                                        </p:tav>
                                        <p:tav tm="100000">
                                          <p:val>
                                            <p:fltVal val="1"/>
                                          </p:val>
                                        </p:tav>
                                      </p:tavLst>
                                    </p:anim>
                                    <p:anim calcmode="lin" valueType="num">
                                      <p:cBhvr>
                                        <p:cTn id="90" dur="2000" fill="hold"/>
                                        <p:tgtEl>
                                          <p:spTgt spid="9"/>
                                        </p:tgtEl>
                                        <p:attrNameLst>
                                          <p:attrName>ppt_h</p:attrName>
                                        </p:attrNameLst>
                                      </p:cBhvr>
                                      <p:tavLst>
                                        <p:tav tm="0">
                                          <p:val>
                                            <p:strVal val="#ppt_h"/>
                                          </p:val>
                                        </p:tav>
                                        <p:tav tm="100000">
                                          <p:val>
                                            <p:strVal val="#ppt_h"/>
                                          </p:val>
                                        </p:tav>
                                      </p:tavLst>
                                    </p:anim>
                                  </p:childTnLst>
                                </p:cTn>
                              </p:par>
                              <p:par>
                                <p:cTn id="91" presetID="1" presetClass="entr" presetSubtype="0" fill="hold" grpId="0" nodeType="withEffect">
                                  <p:stCondLst>
                                    <p:cond delay="0"/>
                                  </p:stCondLst>
                                  <p:childTnLst>
                                    <p:set>
                                      <p:cBhvr>
                                        <p:cTn id="92" dur="1" fill="hold">
                                          <p:stCondLst>
                                            <p:cond delay="0"/>
                                          </p:stCondLst>
                                        </p:cTn>
                                        <p:tgtEl>
                                          <p:spTgt spid="1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45" presetClass="entr" presetSubtype="0" fill="hold" nodeType="clickEffect">
                                  <p:stCondLst>
                                    <p:cond delay="0"/>
                                  </p:stCondLst>
                                  <p:childTnLst>
                                    <p:set>
                                      <p:cBhvr>
                                        <p:cTn id="96" dur="1" fill="hold">
                                          <p:stCondLst>
                                            <p:cond delay="0"/>
                                          </p:stCondLst>
                                        </p:cTn>
                                        <p:tgtEl>
                                          <p:spTgt spid="1026"/>
                                        </p:tgtEl>
                                        <p:attrNameLst>
                                          <p:attrName>style.visibility</p:attrName>
                                        </p:attrNameLst>
                                      </p:cBhvr>
                                      <p:to>
                                        <p:strVal val="visible"/>
                                      </p:to>
                                    </p:set>
                                    <p:animEffect transition="in" filter="fade">
                                      <p:cBhvr>
                                        <p:cTn id="97" dur="2000"/>
                                        <p:tgtEl>
                                          <p:spTgt spid="1026"/>
                                        </p:tgtEl>
                                      </p:cBhvr>
                                    </p:animEffect>
                                    <p:anim calcmode="lin" valueType="num">
                                      <p:cBhvr>
                                        <p:cTn id="98" dur="2000" fill="hold"/>
                                        <p:tgtEl>
                                          <p:spTgt spid="1026"/>
                                        </p:tgtEl>
                                        <p:attrNameLst>
                                          <p:attrName>ppt_w</p:attrName>
                                        </p:attrNameLst>
                                      </p:cBhvr>
                                      <p:tavLst>
                                        <p:tav tm="0" fmla="#ppt_w*sin(2.5*pi*$)">
                                          <p:val>
                                            <p:fltVal val="0"/>
                                          </p:val>
                                        </p:tav>
                                        <p:tav tm="100000">
                                          <p:val>
                                            <p:fltVal val="1"/>
                                          </p:val>
                                        </p:tav>
                                      </p:tavLst>
                                    </p:anim>
                                    <p:anim calcmode="lin" valueType="num">
                                      <p:cBhvr>
                                        <p:cTn id="99" dur="2000" fill="hold"/>
                                        <p:tgtEl>
                                          <p:spTgt spid="1026"/>
                                        </p:tgtEl>
                                        <p:attrNameLst>
                                          <p:attrName>ppt_h</p:attrName>
                                        </p:attrNameLst>
                                      </p:cBhvr>
                                      <p:tavLst>
                                        <p:tav tm="0">
                                          <p:val>
                                            <p:strVal val="#ppt_h"/>
                                          </p:val>
                                        </p:tav>
                                        <p:tav tm="100000">
                                          <p:val>
                                            <p:strVal val="#ppt_h"/>
                                          </p:val>
                                        </p:tav>
                                      </p:tavLst>
                                    </p:anim>
                                  </p:childTnLst>
                                </p:cTn>
                              </p:par>
                              <p:par>
                                <p:cTn id="100" presetID="45" presetClass="entr" presetSubtype="0" fill="hold" grpId="0" nodeType="withEffect">
                                  <p:stCondLst>
                                    <p:cond delay="0"/>
                                  </p:stCondLst>
                                  <p:childTnLst>
                                    <p:set>
                                      <p:cBhvr>
                                        <p:cTn id="101" dur="1" fill="hold">
                                          <p:stCondLst>
                                            <p:cond delay="0"/>
                                          </p:stCondLst>
                                        </p:cTn>
                                        <p:tgtEl>
                                          <p:spTgt spid="12"/>
                                        </p:tgtEl>
                                        <p:attrNameLst>
                                          <p:attrName>style.visibility</p:attrName>
                                        </p:attrNameLst>
                                      </p:cBhvr>
                                      <p:to>
                                        <p:strVal val="visible"/>
                                      </p:to>
                                    </p:set>
                                    <p:animEffect transition="in" filter="fade">
                                      <p:cBhvr>
                                        <p:cTn id="102" dur="2000"/>
                                        <p:tgtEl>
                                          <p:spTgt spid="12"/>
                                        </p:tgtEl>
                                      </p:cBhvr>
                                    </p:animEffect>
                                    <p:anim calcmode="lin" valueType="num">
                                      <p:cBhvr>
                                        <p:cTn id="103" dur="2000" fill="hold"/>
                                        <p:tgtEl>
                                          <p:spTgt spid="12"/>
                                        </p:tgtEl>
                                        <p:attrNameLst>
                                          <p:attrName>ppt_w</p:attrName>
                                        </p:attrNameLst>
                                      </p:cBhvr>
                                      <p:tavLst>
                                        <p:tav tm="0" fmla="#ppt_w*sin(2.5*pi*$)">
                                          <p:val>
                                            <p:fltVal val="0"/>
                                          </p:val>
                                        </p:tav>
                                        <p:tav tm="100000">
                                          <p:val>
                                            <p:fltVal val="1"/>
                                          </p:val>
                                        </p:tav>
                                      </p:tavLst>
                                    </p:anim>
                                    <p:anim calcmode="lin" valueType="num">
                                      <p:cBhvr>
                                        <p:cTn id="104"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5" fill="hold">
                      <p:stCondLst>
                        <p:cond delay="indefinite"/>
                      </p:stCondLst>
                      <p:childTnLst>
                        <p:par>
                          <p:cTn id="106" fill="hold">
                            <p:stCondLst>
                              <p:cond delay="0"/>
                            </p:stCondLst>
                            <p:childTnLst>
                              <p:par>
                                <p:cTn id="107" presetID="45" presetClass="entr" presetSubtype="0" fill="hold" nodeType="clickEffect">
                                  <p:stCondLst>
                                    <p:cond delay="0"/>
                                  </p:stCondLst>
                                  <p:childTnLst>
                                    <p:set>
                                      <p:cBhvr>
                                        <p:cTn id="108" dur="1" fill="hold">
                                          <p:stCondLst>
                                            <p:cond delay="0"/>
                                          </p:stCondLst>
                                        </p:cTn>
                                        <p:tgtEl>
                                          <p:spTgt spid="1028"/>
                                        </p:tgtEl>
                                        <p:attrNameLst>
                                          <p:attrName>style.visibility</p:attrName>
                                        </p:attrNameLst>
                                      </p:cBhvr>
                                      <p:to>
                                        <p:strVal val="visible"/>
                                      </p:to>
                                    </p:set>
                                    <p:animEffect transition="in" filter="fade">
                                      <p:cBhvr>
                                        <p:cTn id="109" dur="2000"/>
                                        <p:tgtEl>
                                          <p:spTgt spid="1028"/>
                                        </p:tgtEl>
                                      </p:cBhvr>
                                    </p:animEffect>
                                    <p:anim calcmode="lin" valueType="num">
                                      <p:cBhvr>
                                        <p:cTn id="110" dur="2000" fill="hold"/>
                                        <p:tgtEl>
                                          <p:spTgt spid="1028"/>
                                        </p:tgtEl>
                                        <p:attrNameLst>
                                          <p:attrName>ppt_w</p:attrName>
                                        </p:attrNameLst>
                                      </p:cBhvr>
                                      <p:tavLst>
                                        <p:tav tm="0" fmla="#ppt_w*sin(2.5*pi*$)">
                                          <p:val>
                                            <p:fltVal val="0"/>
                                          </p:val>
                                        </p:tav>
                                        <p:tav tm="100000">
                                          <p:val>
                                            <p:fltVal val="1"/>
                                          </p:val>
                                        </p:tav>
                                      </p:tavLst>
                                    </p:anim>
                                    <p:anim calcmode="lin" valueType="num">
                                      <p:cBhvr>
                                        <p:cTn id="111" dur="2000" fill="hold"/>
                                        <p:tgtEl>
                                          <p:spTgt spid="1028"/>
                                        </p:tgtEl>
                                        <p:attrNameLst>
                                          <p:attrName>ppt_h</p:attrName>
                                        </p:attrNameLst>
                                      </p:cBhvr>
                                      <p:tavLst>
                                        <p:tav tm="0">
                                          <p:val>
                                            <p:strVal val="#ppt_h"/>
                                          </p:val>
                                        </p:tav>
                                        <p:tav tm="100000">
                                          <p:val>
                                            <p:strVal val="#ppt_h"/>
                                          </p:val>
                                        </p:tav>
                                      </p:tavLst>
                                    </p:anim>
                                  </p:childTnLst>
                                </p:cTn>
                              </p:par>
                              <p:par>
                                <p:cTn id="112" presetID="45" presetClass="entr" presetSubtype="0" fill="hold" grpId="0" nodeType="with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fade">
                                      <p:cBhvr>
                                        <p:cTn id="114" dur="2000"/>
                                        <p:tgtEl>
                                          <p:spTgt spid="6"/>
                                        </p:tgtEl>
                                      </p:cBhvr>
                                    </p:animEffect>
                                    <p:anim calcmode="lin" valueType="num">
                                      <p:cBhvr>
                                        <p:cTn id="115" dur="2000" fill="hold"/>
                                        <p:tgtEl>
                                          <p:spTgt spid="6"/>
                                        </p:tgtEl>
                                        <p:attrNameLst>
                                          <p:attrName>ppt_w</p:attrName>
                                        </p:attrNameLst>
                                      </p:cBhvr>
                                      <p:tavLst>
                                        <p:tav tm="0" fmla="#ppt_w*sin(2.5*pi*$)">
                                          <p:val>
                                            <p:fltVal val="0"/>
                                          </p:val>
                                        </p:tav>
                                        <p:tav tm="100000">
                                          <p:val>
                                            <p:fltVal val="1"/>
                                          </p:val>
                                        </p:tav>
                                      </p:tavLst>
                                    </p:anim>
                                    <p:anim calcmode="lin" valueType="num">
                                      <p:cBhvr>
                                        <p:cTn id="1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A8CD2-7921-96FB-901C-3D039CE7B7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999D0D-173F-6BEA-F6D5-29D72903B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D62602D7-EBD9-3F4B-E303-03384D1D1C64}"/>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CASUAL –RED BLAZER </a:t>
            </a:r>
          </a:p>
        </p:txBody>
      </p:sp>
      <p:pic>
        <p:nvPicPr>
          <p:cNvPr id="5" name="Picture 4">
            <a:extLst>
              <a:ext uri="{FF2B5EF4-FFF2-40B4-BE49-F238E27FC236}">
                <a16:creationId xmlns:a16="http://schemas.microsoft.com/office/drawing/2014/main" id="{497F447B-957B-1408-FFA6-ACA1EDD78206}"/>
              </a:ext>
            </a:extLst>
          </p:cNvPr>
          <p:cNvPicPr>
            <a:picLocks noChangeAspect="1"/>
          </p:cNvPicPr>
          <p:nvPr/>
        </p:nvPicPr>
        <p:blipFill>
          <a:blip r:embed="rId3">
            <a:extLst>
              <a:ext uri="{28A0092B-C50C-407E-A947-70E740481C1C}">
                <a14:useLocalDpi xmlns:a14="http://schemas.microsoft.com/office/drawing/2010/main" val="0"/>
              </a:ext>
            </a:extLst>
          </a:blip>
          <a:srcRect t="5612"/>
          <a:stretch>
            <a:fillRect/>
          </a:stretch>
        </p:blipFill>
        <p:spPr>
          <a:xfrm>
            <a:off x="0" y="584775"/>
            <a:ext cx="12192000" cy="6273225"/>
          </a:xfrm>
          <a:prstGeom prst="rect">
            <a:avLst/>
          </a:prstGeom>
        </p:spPr>
      </p:pic>
    </p:spTree>
    <p:extLst>
      <p:ext uri="{BB962C8B-B14F-4D97-AF65-F5344CB8AC3E}">
        <p14:creationId xmlns:p14="http://schemas.microsoft.com/office/powerpoint/2010/main" val="3986785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F4851-A6A6-3EDE-CE3C-7B8F3238BD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9F1127D-7536-6417-FF12-6F008DEA7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ACB5EDD7-E23B-5C5D-5011-6F74415E094C}"/>
              </a:ext>
            </a:extLst>
          </p:cNvPr>
          <p:cNvSpPr txBox="1"/>
          <p:nvPr/>
        </p:nvSpPr>
        <p:spPr>
          <a:xfrm>
            <a:off x="0" y="711536"/>
            <a:ext cx="12192000" cy="5632311"/>
          </a:xfrm>
          <a:prstGeom prst="rect">
            <a:avLst/>
          </a:prstGeom>
          <a:noFill/>
        </p:spPr>
        <p:txBody>
          <a:bodyPr wrap="square">
            <a:spAutoFit/>
          </a:bodyPr>
          <a:lstStyle/>
          <a:p>
            <a:r>
              <a:rPr lang="en-US" sz="2400" dirty="0">
                <a:solidFill>
                  <a:schemeClr val="bg1"/>
                </a:solidFill>
              </a:rPr>
              <a:t>Standard Cover (Paragraph V) NOT WORN AT INDOOR FORMAL EVENTS/ CEREMONIES.</a:t>
            </a:r>
          </a:p>
          <a:p>
            <a:r>
              <a:rPr lang="en-US" sz="2400" dirty="0">
                <a:solidFill>
                  <a:schemeClr val="bg1"/>
                </a:solidFill>
              </a:rPr>
              <a:t>Earrings (optional) will be worn in a professional manner. When worn, earrings will fit tight against the ear and will not extend below the earlobe. </a:t>
            </a:r>
          </a:p>
          <a:p>
            <a:r>
              <a:rPr lang="en-US" sz="2400" dirty="0">
                <a:solidFill>
                  <a:schemeClr val="bg1"/>
                </a:solidFill>
              </a:rPr>
              <a:t>The Marine of the Year Medallion and Ribbon (national, division, department or detachment); the Chapel of Four Chaplains Medallion (Legion of Honor, Humanitarian Award, and Bronze Medallion Award); or the Military Order of Devil Dogs collar, if authorized, may be worn with the formal dress uniform. Only one of these devices, medallions, or collars, may be worn at a time at the option of the wearer. </a:t>
            </a:r>
          </a:p>
          <a:p>
            <a:r>
              <a:rPr lang="en-US" sz="2400" dirty="0">
                <a:solidFill>
                  <a:schemeClr val="bg1"/>
                </a:solidFill>
              </a:rPr>
              <a:t>Military bow tie, black. </a:t>
            </a:r>
          </a:p>
          <a:p>
            <a:r>
              <a:rPr lang="en-US" sz="2400" dirty="0">
                <a:solidFill>
                  <a:schemeClr val="bg1"/>
                </a:solidFill>
              </a:rPr>
              <a:t>White shirt, formal (standard collar), PLEATED FRONT- NO RUFFLES. </a:t>
            </a:r>
          </a:p>
          <a:p>
            <a:r>
              <a:rPr lang="en-US" sz="2400" dirty="0">
                <a:solidFill>
                  <a:schemeClr val="bg1"/>
                </a:solidFill>
              </a:rPr>
              <a:t>Gold cuff links with EGA and gold studs. </a:t>
            </a:r>
          </a:p>
          <a:p>
            <a:r>
              <a:rPr lang="en-US" sz="2400" dirty="0">
                <a:solidFill>
                  <a:schemeClr val="bg1"/>
                </a:solidFill>
              </a:rPr>
              <a:t>Cummerbund, gold- OR- gold vest front (only approved design.)</a:t>
            </a:r>
            <a:r>
              <a:rPr lang="en-US" sz="2400" dirty="0"/>
              <a:t> T</a:t>
            </a:r>
          </a:p>
          <a:p>
            <a:r>
              <a:rPr lang="en-US" sz="2400" dirty="0">
                <a:solidFill>
                  <a:schemeClr val="bg1"/>
                </a:solidFill>
              </a:rPr>
              <a:t>Trousers, black, with black dress belt (a ratcheting black leather belt with a gold Marine Corps emblem buckle (EGA) or a ratcheting black leather belt with a gold buckle with MCL logo are an approved optional dress belt.) </a:t>
            </a:r>
          </a:p>
        </p:txBody>
      </p:sp>
      <p:sp>
        <p:nvSpPr>
          <p:cNvPr id="6" name="TextBox 5">
            <a:extLst>
              <a:ext uri="{FF2B5EF4-FFF2-40B4-BE49-F238E27FC236}">
                <a16:creationId xmlns:a16="http://schemas.microsoft.com/office/drawing/2014/main" id="{5C4A2AF6-3544-AF2B-64BD-F5B8BCE4C5D1}"/>
              </a:ext>
            </a:extLst>
          </p:cNvPr>
          <p:cNvSpPr txBox="1"/>
          <p:nvPr/>
        </p:nvSpPr>
        <p:spPr>
          <a:xfrm>
            <a:off x="0" y="0"/>
            <a:ext cx="12192000" cy="584775"/>
          </a:xfrm>
          <a:prstGeom prst="rect">
            <a:avLst/>
          </a:prstGeom>
          <a:noFill/>
        </p:spPr>
        <p:txBody>
          <a:bodyPr wrap="square" rtlCol="0">
            <a:spAutoFit/>
          </a:bodyPr>
          <a:lstStyle/>
          <a:p>
            <a:pPr algn="ctr"/>
            <a:r>
              <a:rPr lang="en-US" sz="3200" dirty="0">
                <a:solidFill>
                  <a:schemeClr val="bg1"/>
                </a:solidFill>
              </a:rPr>
              <a:t>UNIFORM – FORMAL – RED EVENING DRESS JACKET / BLAZER MALE</a:t>
            </a:r>
          </a:p>
        </p:txBody>
      </p:sp>
    </p:spTree>
    <p:extLst>
      <p:ext uri="{BB962C8B-B14F-4D97-AF65-F5344CB8AC3E}">
        <p14:creationId xmlns:p14="http://schemas.microsoft.com/office/powerpoint/2010/main" val="93398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A114-0384-1981-6370-37C3C54E398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4E762A8-0628-D526-5465-E2F33DAE4E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D7EBFFC4-ED9B-F820-DB40-F556DDE94DDD}"/>
              </a:ext>
            </a:extLst>
          </p:cNvPr>
          <p:cNvSpPr txBox="1"/>
          <p:nvPr/>
        </p:nvSpPr>
        <p:spPr>
          <a:xfrm>
            <a:off x="-1" y="0"/>
            <a:ext cx="12192000" cy="584775"/>
          </a:xfrm>
          <a:prstGeom prst="rect">
            <a:avLst/>
          </a:prstGeom>
          <a:noFill/>
        </p:spPr>
        <p:txBody>
          <a:bodyPr wrap="square" rtlCol="0">
            <a:spAutoFit/>
          </a:bodyPr>
          <a:lstStyle/>
          <a:p>
            <a:pPr algn="ctr"/>
            <a:r>
              <a:rPr lang="en-US" sz="3200" dirty="0">
                <a:solidFill>
                  <a:schemeClr val="bg1"/>
                </a:solidFill>
              </a:rPr>
              <a:t>UNIFORM – FORMAL – RED EVENING DRESS JACKET / BLAZER MALE</a:t>
            </a:r>
          </a:p>
        </p:txBody>
      </p:sp>
      <p:sp>
        <p:nvSpPr>
          <p:cNvPr id="5" name="TextBox 4">
            <a:extLst>
              <a:ext uri="{FF2B5EF4-FFF2-40B4-BE49-F238E27FC236}">
                <a16:creationId xmlns:a16="http://schemas.microsoft.com/office/drawing/2014/main" id="{AADC584E-F520-B243-A2DF-F2FAAD5A5165}"/>
              </a:ext>
            </a:extLst>
          </p:cNvPr>
          <p:cNvSpPr txBox="1"/>
          <p:nvPr/>
        </p:nvSpPr>
        <p:spPr>
          <a:xfrm>
            <a:off x="-2" y="584775"/>
            <a:ext cx="12191999" cy="6370975"/>
          </a:xfrm>
          <a:prstGeom prst="rect">
            <a:avLst/>
          </a:prstGeom>
          <a:noFill/>
        </p:spPr>
        <p:txBody>
          <a:bodyPr wrap="square">
            <a:spAutoFit/>
          </a:bodyPr>
          <a:lstStyle/>
          <a:p>
            <a:r>
              <a:rPr lang="en-US" sz="2400" dirty="0">
                <a:solidFill>
                  <a:schemeClr val="bg1"/>
                </a:solidFill>
              </a:rPr>
              <a:t>MCL red evening dress jacket, medium weight gabardine material with MCL buttons, gold waist chain, and sunburst insignias at locating holes in jacket collar. </a:t>
            </a:r>
          </a:p>
          <a:p>
            <a:r>
              <a:rPr lang="en-US" sz="2400" dirty="0">
                <a:solidFill>
                  <a:schemeClr val="bg1"/>
                </a:solidFill>
              </a:rPr>
              <a:t>Lapel pin(s) (optional) </a:t>
            </a:r>
          </a:p>
          <a:p>
            <a:r>
              <a:rPr lang="en-US" sz="2400" dirty="0">
                <a:solidFill>
                  <a:schemeClr val="bg1"/>
                </a:solidFill>
              </a:rPr>
              <a:t>Shoes, black plain toe (military style, highly glossed.) </a:t>
            </a:r>
          </a:p>
          <a:p>
            <a:r>
              <a:rPr lang="en-US" sz="2400" dirty="0">
                <a:solidFill>
                  <a:schemeClr val="bg1"/>
                </a:solidFill>
              </a:rPr>
              <a:t>Socks, black. </a:t>
            </a:r>
          </a:p>
          <a:p>
            <a:r>
              <a:rPr lang="en-US" sz="2400" dirty="0">
                <a:solidFill>
                  <a:schemeClr val="bg1"/>
                </a:solidFill>
              </a:rPr>
              <a:t>Miniature medals, wings, badges (optional) (Little tie = little medals)</a:t>
            </a:r>
          </a:p>
          <a:p>
            <a:r>
              <a:rPr lang="en-US" sz="2400" dirty="0">
                <a:solidFill>
                  <a:schemeClr val="bg1"/>
                </a:solidFill>
              </a:rPr>
              <a:t>OPTIONAL: </a:t>
            </a:r>
          </a:p>
          <a:p>
            <a:r>
              <a:rPr lang="en-US" sz="2400" dirty="0">
                <a:solidFill>
                  <a:schemeClr val="bg1"/>
                </a:solidFill>
              </a:rPr>
              <a:t>The red blazer may be worn as an option to the red evening dress jacket with the FORMAL DRESS UNIFORM.  If the red blazer option is chosen, the following applies. The Marine Corps League Crest is optional if miniature medals are worn. Medals may be worn per Enclosure 3.  </a:t>
            </a:r>
          </a:p>
          <a:p>
            <a:r>
              <a:rPr lang="en-US" sz="2400" dirty="0">
                <a:solidFill>
                  <a:schemeClr val="bg1"/>
                </a:solidFill>
              </a:rPr>
              <a:t>OPTIONAL: </a:t>
            </a:r>
          </a:p>
          <a:p>
            <a:r>
              <a:rPr lang="en-US" sz="2400" dirty="0">
                <a:solidFill>
                  <a:schemeClr val="bg1"/>
                </a:solidFill>
              </a:rPr>
              <a:t>In addition to the black tuxedo trousers worn with the evening dress jacket, the wearer may opt to wear the Marine Corps dress blue trousers with NCO red stripe in place of the black tuxedo trousers. </a:t>
            </a:r>
          </a:p>
          <a:p>
            <a:r>
              <a:rPr lang="en-US" sz="2400" dirty="0">
                <a:solidFill>
                  <a:schemeClr val="bg1"/>
                </a:solidFill>
              </a:rPr>
              <a:t>NOTE: THE MARINE CORPS DRESS BLUE TROUSERS WILL NOT BE WORN WITH THE RED BLAZER AT ANY TIME.</a:t>
            </a:r>
          </a:p>
        </p:txBody>
      </p:sp>
    </p:spTree>
    <p:extLst>
      <p:ext uri="{BB962C8B-B14F-4D97-AF65-F5344CB8AC3E}">
        <p14:creationId xmlns:p14="http://schemas.microsoft.com/office/powerpoint/2010/main" val="429478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animEffect transition="in" filter="wipe(down)">
                                      <p:cBhvr>
                                        <p:cTn id="41" dur="580">
                                          <p:stCondLst>
                                            <p:cond delay="0"/>
                                          </p:stCondLst>
                                        </p:cTn>
                                        <p:tgtEl>
                                          <p:spTgt spid="5">
                                            <p:txEl>
                                              <p:pRg st="9" end="9"/>
                                            </p:txEl>
                                          </p:spTgt>
                                        </p:tgtEl>
                                      </p:cBhvr>
                                    </p:animEffect>
                                    <p:anim calcmode="lin" valueType="num">
                                      <p:cBhvr>
                                        <p:cTn id="42" dur="1822" tmFilter="0,0; 0.14,0.36; 0.43,0.73; 0.71,0.91; 1.0,1.0">
                                          <p:stCondLst>
                                            <p:cond delay="0"/>
                                          </p:stCondLst>
                                        </p:cTn>
                                        <p:tgtEl>
                                          <p:spTgt spid="5">
                                            <p:txEl>
                                              <p:pRg st="9" end="9"/>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xEl>
                                              <p:pRg st="9" end="9"/>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xEl>
                                              <p:pRg st="9" end="9"/>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xEl>
                                              <p:pRg st="9" end="9"/>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xEl>
                                              <p:pRg st="9" end="9"/>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xEl>
                                              <p:pRg st="9" end="9"/>
                                            </p:txEl>
                                          </p:spTgt>
                                        </p:tgtEl>
                                      </p:cBhvr>
                                      <p:to x="100000" y="60000"/>
                                    </p:animScale>
                                    <p:animScale>
                                      <p:cBhvr>
                                        <p:cTn id="48" dur="166" decel="50000">
                                          <p:stCondLst>
                                            <p:cond delay="676"/>
                                          </p:stCondLst>
                                        </p:cTn>
                                        <p:tgtEl>
                                          <p:spTgt spid="5">
                                            <p:txEl>
                                              <p:pRg st="9" end="9"/>
                                            </p:txEl>
                                          </p:spTgt>
                                        </p:tgtEl>
                                      </p:cBhvr>
                                      <p:to x="100000" y="100000"/>
                                    </p:animScale>
                                    <p:animScale>
                                      <p:cBhvr>
                                        <p:cTn id="49" dur="26">
                                          <p:stCondLst>
                                            <p:cond delay="1312"/>
                                          </p:stCondLst>
                                        </p:cTn>
                                        <p:tgtEl>
                                          <p:spTgt spid="5">
                                            <p:txEl>
                                              <p:pRg st="9" end="9"/>
                                            </p:txEl>
                                          </p:spTgt>
                                        </p:tgtEl>
                                      </p:cBhvr>
                                      <p:to x="100000" y="80000"/>
                                    </p:animScale>
                                    <p:animScale>
                                      <p:cBhvr>
                                        <p:cTn id="50" dur="166" decel="50000">
                                          <p:stCondLst>
                                            <p:cond delay="1338"/>
                                          </p:stCondLst>
                                        </p:cTn>
                                        <p:tgtEl>
                                          <p:spTgt spid="5">
                                            <p:txEl>
                                              <p:pRg st="9" end="9"/>
                                            </p:txEl>
                                          </p:spTgt>
                                        </p:tgtEl>
                                      </p:cBhvr>
                                      <p:to x="100000" y="100000"/>
                                    </p:animScale>
                                    <p:animScale>
                                      <p:cBhvr>
                                        <p:cTn id="51" dur="26">
                                          <p:stCondLst>
                                            <p:cond delay="1642"/>
                                          </p:stCondLst>
                                        </p:cTn>
                                        <p:tgtEl>
                                          <p:spTgt spid="5">
                                            <p:txEl>
                                              <p:pRg st="9" end="9"/>
                                            </p:txEl>
                                          </p:spTgt>
                                        </p:tgtEl>
                                      </p:cBhvr>
                                      <p:to x="100000" y="90000"/>
                                    </p:animScale>
                                    <p:animScale>
                                      <p:cBhvr>
                                        <p:cTn id="52" dur="166" decel="50000">
                                          <p:stCondLst>
                                            <p:cond delay="1668"/>
                                          </p:stCondLst>
                                        </p:cTn>
                                        <p:tgtEl>
                                          <p:spTgt spid="5">
                                            <p:txEl>
                                              <p:pRg st="9" end="9"/>
                                            </p:txEl>
                                          </p:spTgt>
                                        </p:tgtEl>
                                      </p:cBhvr>
                                      <p:to x="100000" y="100000"/>
                                    </p:animScale>
                                    <p:animScale>
                                      <p:cBhvr>
                                        <p:cTn id="53" dur="26">
                                          <p:stCondLst>
                                            <p:cond delay="1808"/>
                                          </p:stCondLst>
                                        </p:cTn>
                                        <p:tgtEl>
                                          <p:spTgt spid="5">
                                            <p:txEl>
                                              <p:pRg st="9" end="9"/>
                                            </p:txEl>
                                          </p:spTgt>
                                        </p:tgtEl>
                                      </p:cBhvr>
                                      <p:to x="100000" y="95000"/>
                                    </p:animScale>
                                    <p:animScale>
                                      <p:cBhvr>
                                        <p:cTn id="54" dur="166" decel="50000">
                                          <p:stCondLst>
                                            <p:cond delay="1834"/>
                                          </p:stCondLst>
                                        </p:cTn>
                                        <p:tgtEl>
                                          <p:spTgt spid="5">
                                            <p:txEl>
                                              <p:pRg st="9" end="9"/>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70BE1-7389-A0E1-893F-01CCC452650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049C21C-EA35-B4C4-FD86-60E96E5C5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6ECC4126-AEC6-E832-3BAD-0C8049B0AD22}"/>
              </a:ext>
            </a:extLst>
          </p:cNvPr>
          <p:cNvSpPr txBox="1"/>
          <p:nvPr/>
        </p:nvSpPr>
        <p:spPr>
          <a:xfrm>
            <a:off x="-1" y="0"/>
            <a:ext cx="12191997" cy="553998"/>
          </a:xfrm>
          <a:prstGeom prst="rect">
            <a:avLst/>
          </a:prstGeom>
          <a:noFill/>
        </p:spPr>
        <p:txBody>
          <a:bodyPr wrap="square" rtlCol="0">
            <a:spAutoFit/>
          </a:bodyPr>
          <a:lstStyle/>
          <a:p>
            <a:pPr algn="ctr"/>
            <a:r>
              <a:rPr lang="en-US" sz="3000" dirty="0">
                <a:solidFill>
                  <a:schemeClr val="bg1"/>
                </a:solidFill>
              </a:rPr>
              <a:t>UNIFORM – FORMAL – RED EVENING DRESS JACKET / BLAZER FEMALE</a:t>
            </a:r>
          </a:p>
        </p:txBody>
      </p:sp>
      <p:sp>
        <p:nvSpPr>
          <p:cNvPr id="6" name="TextBox 5">
            <a:extLst>
              <a:ext uri="{FF2B5EF4-FFF2-40B4-BE49-F238E27FC236}">
                <a16:creationId xmlns:a16="http://schemas.microsoft.com/office/drawing/2014/main" id="{20B3C464-918A-BFBD-0DC9-A0F4276EDF4D}"/>
              </a:ext>
            </a:extLst>
          </p:cNvPr>
          <p:cNvSpPr txBox="1"/>
          <p:nvPr/>
        </p:nvSpPr>
        <p:spPr>
          <a:xfrm>
            <a:off x="3" y="553998"/>
            <a:ext cx="12191997" cy="5632311"/>
          </a:xfrm>
          <a:prstGeom prst="rect">
            <a:avLst/>
          </a:prstGeom>
          <a:noFill/>
        </p:spPr>
        <p:txBody>
          <a:bodyPr wrap="square">
            <a:spAutoFit/>
          </a:bodyPr>
          <a:lstStyle/>
          <a:p>
            <a:r>
              <a:rPr lang="en-US" sz="2400" dirty="0">
                <a:solidFill>
                  <a:schemeClr val="bg1"/>
                </a:solidFill>
              </a:rPr>
              <a:t>Standard Cover (Paragraph V) NOT WORN AT INDOOR FORMALEVENTS/ CEREMONIES </a:t>
            </a:r>
          </a:p>
          <a:p>
            <a:r>
              <a:rPr lang="en-US" sz="2400" dirty="0">
                <a:solidFill>
                  <a:schemeClr val="bg1"/>
                </a:solidFill>
              </a:rPr>
              <a:t>The Marine of the Year Medallion and Ribbon (national, division, department, or detachment); the Chapel of Four Chaplains Medallion (Legion of Merit, Humanitarian Award, and Bronze Medallion Award); or the Military Order of Devil Dogs collar, if authorized, may be worn with the formal dress uniform. Only one of these devices, medallions, or collars, may be worn at a time at the option of the wearer. </a:t>
            </a:r>
          </a:p>
          <a:p>
            <a:r>
              <a:rPr lang="en-US" sz="2400" dirty="0">
                <a:solidFill>
                  <a:schemeClr val="bg1"/>
                </a:solidFill>
              </a:rPr>
              <a:t>White shirt, formal (standard collar) pleated front. NO RUFFLES. Gold cuff links with EGA and gold studs. </a:t>
            </a:r>
          </a:p>
          <a:p>
            <a:r>
              <a:rPr lang="en-US" sz="2400" dirty="0">
                <a:solidFill>
                  <a:schemeClr val="bg1"/>
                </a:solidFill>
              </a:rPr>
              <a:t>Tie, Women's USMC black neck tab.</a:t>
            </a:r>
            <a:r>
              <a:rPr lang="en-US" sz="2400" dirty="0"/>
              <a:t> </a:t>
            </a:r>
          </a:p>
          <a:p>
            <a:r>
              <a:rPr lang="en-US" sz="2400" dirty="0">
                <a:solidFill>
                  <a:schemeClr val="bg1"/>
                </a:solidFill>
              </a:rPr>
              <a:t>Cummerbund, gold or gold vest front (only approved design). </a:t>
            </a:r>
          </a:p>
          <a:p>
            <a:r>
              <a:rPr lang="en-US" sz="2400" dirty="0">
                <a:solidFill>
                  <a:schemeClr val="bg1"/>
                </a:solidFill>
              </a:rPr>
              <a:t>Skirt, long women's USMC evening dress uniform skirt of women's tuxedo skirt, black straight ankle length with slit on left side, no higher than bottom of knee cap.</a:t>
            </a:r>
          </a:p>
          <a:p>
            <a:r>
              <a:rPr lang="en-US" sz="2400" dirty="0">
                <a:solidFill>
                  <a:schemeClr val="bg1"/>
                </a:solidFill>
              </a:rPr>
              <a:t>Skirt- short black straight (Length should be 1" to 2" below the knees) When wearing this skirt, it is to be worn with the red blazer, white shirt, tie, plain black with Marine Corps Gold (Enlisted) or MCL gold tie bar or women's USMC black neck tab.</a:t>
            </a:r>
          </a:p>
        </p:txBody>
      </p:sp>
    </p:spTree>
    <p:extLst>
      <p:ext uri="{BB962C8B-B14F-4D97-AF65-F5344CB8AC3E}">
        <p14:creationId xmlns:p14="http://schemas.microsoft.com/office/powerpoint/2010/main" val="256061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5285F-31E9-A02F-E13D-EA631381A67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1652DB1-2A4F-8F8B-495D-19DE389EE4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6A20F083-67DB-9A48-097D-1865C37F80A7}"/>
              </a:ext>
            </a:extLst>
          </p:cNvPr>
          <p:cNvSpPr txBox="1"/>
          <p:nvPr/>
        </p:nvSpPr>
        <p:spPr>
          <a:xfrm>
            <a:off x="-1" y="0"/>
            <a:ext cx="12191997" cy="553998"/>
          </a:xfrm>
          <a:prstGeom prst="rect">
            <a:avLst/>
          </a:prstGeom>
          <a:noFill/>
        </p:spPr>
        <p:txBody>
          <a:bodyPr wrap="square" rtlCol="0">
            <a:spAutoFit/>
          </a:bodyPr>
          <a:lstStyle/>
          <a:p>
            <a:pPr algn="ctr"/>
            <a:r>
              <a:rPr lang="en-US" sz="3000" dirty="0">
                <a:solidFill>
                  <a:schemeClr val="bg1"/>
                </a:solidFill>
              </a:rPr>
              <a:t>UNIFORM – FORMAL – RED EVENING DRESS JACKET / BLAZER FEMALE</a:t>
            </a:r>
          </a:p>
        </p:txBody>
      </p:sp>
      <p:sp>
        <p:nvSpPr>
          <p:cNvPr id="6" name="TextBox 5">
            <a:extLst>
              <a:ext uri="{FF2B5EF4-FFF2-40B4-BE49-F238E27FC236}">
                <a16:creationId xmlns:a16="http://schemas.microsoft.com/office/drawing/2014/main" id="{15EAF015-9B0B-D606-25DA-817ECF1F42EC}"/>
              </a:ext>
            </a:extLst>
          </p:cNvPr>
          <p:cNvSpPr txBox="1"/>
          <p:nvPr/>
        </p:nvSpPr>
        <p:spPr>
          <a:xfrm>
            <a:off x="3" y="553998"/>
            <a:ext cx="12191997" cy="5262979"/>
          </a:xfrm>
          <a:prstGeom prst="rect">
            <a:avLst/>
          </a:prstGeom>
          <a:noFill/>
        </p:spPr>
        <p:txBody>
          <a:bodyPr wrap="square">
            <a:spAutoFit/>
          </a:bodyPr>
          <a:lstStyle/>
          <a:p>
            <a:r>
              <a:rPr lang="en-US" sz="2400" dirty="0">
                <a:solidFill>
                  <a:schemeClr val="bg1"/>
                </a:solidFill>
              </a:rPr>
              <a:t>MCL red evening dress jacket, with MCL Buttons, gold waist chain and sunburst collar devices at locating holes in the jacket collar. The red blazer may be worn as an option to the red evening dress jacket with the formal dress uniform. </a:t>
            </a:r>
          </a:p>
          <a:p>
            <a:r>
              <a:rPr lang="en-US" sz="2400" dirty="0">
                <a:solidFill>
                  <a:schemeClr val="bg1"/>
                </a:solidFill>
              </a:rPr>
              <a:t>Lapel Pin(s) (optional) </a:t>
            </a:r>
          </a:p>
          <a:p>
            <a:r>
              <a:rPr lang="en-US" sz="2400" dirty="0">
                <a:solidFill>
                  <a:schemeClr val="bg1"/>
                </a:solidFill>
              </a:rPr>
              <a:t>Shoes, black oxford patient leather with trousers. Patient leather flats or pumps with skirt. Heels for pumps will measure up to 2" in height. </a:t>
            </a:r>
          </a:p>
          <a:p>
            <a:r>
              <a:rPr lang="en-US" sz="2400" dirty="0">
                <a:solidFill>
                  <a:schemeClr val="bg1"/>
                </a:solidFill>
              </a:rPr>
              <a:t>Hose, nylon, black with pumps or socks, black with trousers. </a:t>
            </a:r>
          </a:p>
          <a:p>
            <a:r>
              <a:rPr lang="en-US" sz="2400" dirty="0">
                <a:solidFill>
                  <a:schemeClr val="bg1"/>
                </a:solidFill>
              </a:rPr>
              <a:t>Earrings (optional) will be worn in a professional manner. When worn, earrings will fit tight against the ear and will not extend below the earlobe. </a:t>
            </a:r>
          </a:p>
          <a:p>
            <a:r>
              <a:rPr lang="en-US" sz="2400" dirty="0">
                <a:solidFill>
                  <a:schemeClr val="bg1"/>
                </a:solidFill>
              </a:rPr>
              <a:t>Miniature medals, WINGS, BADGES (optional) </a:t>
            </a:r>
          </a:p>
          <a:p>
            <a:r>
              <a:rPr lang="en-US" sz="2400" dirty="0">
                <a:solidFill>
                  <a:schemeClr val="bg1"/>
                </a:solidFill>
              </a:rPr>
              <a:t>OPTIONAL: </a:t>
            </a:r>
          </a:p>
          <a:p>
            <a:r>
              <a:rPr lang="en-US" sz="2400" dirty="0">
                <a:solidFill>
                  <a:schemeClr val="bg1"/>
                </a:solidFill>
              </a:rPr>
              <a:t>If the red blazer is worn as an option to the red dress evening jacket, the following applies: The Marine Corps League Crest is optional.</a:t>
            </a:r>
          </a:p>
          <a:p>
            <a:r>
              <a:rPr lang="en-US" sz="2400" dirty="0">
                <a:solidFill>
                  <a:schemeClr val="bg1"/>
                </a:solidFill>
              </a:rPr>
              <a:t>Miniature medals may be worn per Enclosure 3.</a:t>
            </a:r>
          </a:p>
        </p:txBody>
      </p:sp>
    </p:spTree>
    <p:extLst>
      <p:ext uri="{BB962C8B-B14F-4D97-AF65-F5344CB8AC3E}">
        <p14:creationId xmlns:p14="http://schemas.microsoft.com/office/powerpoint/2010/main" val="232468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58ADE-294D-CBE8-8C7E-0A78D45FB8D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C0E4C1C-AEC1-C428-37D9-14AAD06C2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70FF08AC-3C1A-0823-B590-2E68BB8F77A9}"/>
              </a:ext>
            </a:extLst>
          </p:cNvPr>
          <p:cNvSpPr txBox="1"/>
          <p:nvPr/>
        </p:nvSpPr>
        <p:spPr>
          <a:xfrm>
            <a:off x="-1" y="0"/>
            <a:ext cx="12191997" cy="553998"/>
          </a:xfrm>
          <a:prstGeom prst="rect">
            <a:avLst/>
          </a:prstGeom>
          <a:noFill/>
        </p:spPr>
        <p:txBody>
          <a:bodyPr wrap="square" rtlCol="0">
            <a:spAutoFit/>
          </a:bodyPr>
          <a:lstStyle/>
          <a:p>
            <a:pPr algn="ctr"/>
            <a:r>
              <a:rPr lang="en-US" sz="3000" dirty="0">
                <a:solidFill>
                  <a:schemeClr val="bg1"/>
                </a:solidFill>
              </a:rPr>
              <a:t>UNIFORM – FORMAL – RED EVENING DRESS JACKET / BLAZER FEMALE</a:t>
            </a:r>
          </a:p>
        </p:txBody>
      </p:sp>
      <p:sp>
        <p:nvSpPr>
          <p:cNvPr id="6" name="TextBox 5">
            <a:extLst>
              <a:ext uri="{FF2B5EF4-FFF2-40B4-BE49-F238E27FC236}">
                <a16:creationId xmlns:a16="http://schemas.microsoft.com/office/drawing/2014/main" id="{80DA06D4-6D2F-8D3D-4D5A-DF8A466EBFC9}"/>
              </a:ext>
            </a:extLst>
          </p:cNvPr>
          <p:cNvSpPr txBox="1"/>
          <p:nvPr/>
        </p:nvSpPr>
        <p:spPr>
          <a:xfrm>
            <a:off x="3" y="553998"/>
            <a:ext cx="12191997" cy="6370975"/>
          </a:xfrm>
          <a:prstGeom prst="rect">
            <a:avLst/>
          </a:prstGeom>
          <a:noFill/>
        </p:spPr>
        <p:txBody>
          <a:bodyPr wrap="square">
            <a:spAutoFit/>
          </a:bodyPr>
          <a:lstStyle/>
          <a:p>
            <a:r>
              <a:rPr lang="en-US" sz="2400" dirty="0">
                <a:solidFill>
                  <a:schemeClr val="bg1"/>
                </a:solidFill>
              </a:rPr>
              <a:t>MCL red evening dress jacket, with MCL Buttons, gold waist chain and sunburst collar devices at locating holes in the jacket collar. The red blazer may be worn as an option to the red evening dress jacket with the formal dress uniform. </a:t>
            </a:r>
          </a:p>
          <a:p>
            <a:r>
              <a:rPr lang="en-US" sz="2400" dirty="0">
                <a:solidFill>
                  <a:schemeClr val="bg1"/>
                </a:solidFill>
              </a:rPr>
              <a:t>Lapel Pin(s) (optional) </a:t>
            </a:r>
          </a:p>
          <a:p>
            <a:r>
              <a:rPr lang="en-US" sz="2400" dirty="0">
                <a:solidFill>
                  <a:schemeClr val="bg1"/>
                </a:solidFill>
              </a:rPr>
              <a:t>Shoes, black oxford patient leather with trousers. Patient leather flats or pumps with skirt. Heels for pumps will measure up to 2" in height. </a:t>
            </a:r>
          </a:p>
          <a:p>
            <a:r>
              <a:rPr lang="en-US" sz="2400" dirty="0">
                <a:solidFill>
                  <a:schemeClr val="bg1"/>
                </a:solidFill>
              </a:rPr>
              <a:t>Hose, nylon, black with pumps or socks, black with trousers. </a:t>
            </a:r>
          </a:p>
          <a:p>
            <a:r>
              <a:rPr lang="en-US" sz="2400" dirty="0">
                <a:solidFill>
                  <a:schemeClr val="bg1"/>
                </a:solidFill>
              </a:rPr>
              <a:t>Earrings (optional) will be worn in a professional manner. When worn, earrings will fit tight against the ear and will not extend below the earlobe. </a:t>
            </a:r>
          </a:p>
          <a:p>
            <a:r>
              <a:rPr lang="en-US" sz="2400" dirty="0">
                <a:solidFill>
                  <a:schemeClr val="bg1"/>
                </a:solidFill>
              </a:rPr>
              <a:t>Miniature medals, WINGS, BADGES (optional) </a:t>
            </a:r>
          </a:p>
          <a:p>
            <a:r>
              <a:rPr lang="en-US" sz="2400" dirty="0">
                <a:solidFill>
                  <a:schemeClr val="bg1"/>
                </a:solidFill>
              </a:rPr>
              <a:t>OPTIONAL: If the red blazer is worn as an option to the red dress evening jacket, the following applies: The Marine Corps League Crest is optional.</a:t>
            </a:r>
          </a:p>
          <a:p>
            <a:r>
              <a:rPr lang="en-US" sz="2400" dirty="0">
                <a:solidFill>
                  <a:schemeClr val="bg1"/>
                </a:solidFill>
              </a:rPr>
              <a:t>Miniature medals may be worn per Enclosure 3.</a:t>
            </a:r>
          </a:p>
          <a:p>
            <a:r>
              <a:rPr lang="en-US" sz="2400" dirty="0">
                <a:solidFill>
                  <a:schemeClr val="bg1"/>
                </a:solidFill>
              </a:rPr>
              <a:t>OPTIONAL: In addition to the long black evening skirt, the black dress trousers may be worn with the evening dress jacket. The wearer may opt to wear Marine Corps dress blue trousers with NCO red stripe. The wearer must wear military black bow tie in place of the female USMC black neck tab. (Men's Formal Dress)</a:t>
            </a:r>
          </a:p>
        </p:txBody>
      </p:sp>
    </p:spTree>
    <p:extLst>
      <p:ext uri="{BB962C8B-B14F-4D97-AF65-F5344CB8AC3E}">
        <p14:creationId xmlns:p14="http://schemas.microsoft.com/office/powerpoint/2010/main" val="352177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F6E4B-210A-A130-48E3-5D6FF6FF597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B9F1C71-22D5-4BD8-9BA9-E2A0A949C6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78453A8E-93A2-B856-7B3C-547DD1EC509D}"/>
              </a:ext>
            </a:extLst>
          </p:cNvPr>
          <p:cNvSpPr txBox="1"/>
          <p:nvPr/>
        </p:nvSpPr>
        <p:spPr>
          <a:xfrm>
            <a:off x="-1" y="0"/>
            <a:ext cx="12191997" cy="523220"/>
          </a:xfrm>
          <a:prstGeom prst="rect">
            <a:avLst/>
          </a:prstGeom>
          <a:noFill/>
        </p:spPr>
        <p:txBody>
          <a:bodyPr wrap="square" rtlCol="0">
            <a:spAutoFit/>
          </a:bodyPr>
          <a:lstStyle/>
          <a:p>
            <a:pPr algn="ctr"/>
            <a:r>
              <a:rPr lang="en-US" sz="2800" dirty="0">
                <a:solidFill>
                  <a:schemeClr val="bg1"/>
                </a:solidFill>
              </a:rPr>
              <a:t>UNIFORM – FORMAL – RED EVENING DRESS JACKET / BLAZER ASSOCIATE</a:t>
            </a:r>
          </a:p>
        </p:txBody>
      </p:sp>
      <p:sp>
        <p:nvSpPr>
          <p:cNvPr id="6" name="TextBox 5">
            <a:extLst>
              <a:ext uri="{FF2B5EF4-FFF2-40B4-BE49-F238E27FC236}">
                <a16:creationId xmlns:a16="http://schemas.microsoft.com/office/drawing/2014/main" id="{5A059F8C-ECC5-2CD9-A2D7-F38BCDEB947D}"/>
              </a:ext>
            </a:extLst>
          </p:cNvPr>
          <p:cNvSpPr txBox="1"/>
          <p:nvPr/>
        </p:nvSpPr>
        <p:spPr>
          <a:xfrm>
            <a:off x="-4" y="497800"/>
            <a:ext cx="12191997" cy="1569660"/>
          </a:xfrm>
          <a:prstGeom prst="rect">
            <a:avLst/>
          </a:prstGeom>
          <a:noFill/>
        </p:spPr>
        <p:txBody>
          <a:bodyPr wrap="square">
            <a:spAutoFit/>
          </a:bodyPr>
          <a:lstStyle/>
          <a:p>
            <a:r>
              <a:rPr lang="en-US" sz="2400" dirty="0">
                <a:solidFill>
                  <a:schemeClr val="bg1"/>
                </a:solidFill>
              </a:rPr>
              <a:t>The uniform code for both male and female applies to all ASSOCIATE MEMBERS with the following exceptions:</a:t>
            </a:r>
          </a:p>
          <a:p>
            <a:r>
              <a:rPr lang="en-US" sz="2400" dirty="0">
                <a:solidFill>
                  <a:schemeClr val="bg1"/>
                </a:solidFill>
              </a:rPr>
              <a:t>No pocket crest if wearing the Red Blazer as Formal Dress.</a:t>
            </a:r>
          </a:p>
          <a:p>
            <a:r>
              <a:rPr lang="en-US" sz="2400" dirty="0">
                <a:solidFill>
                  <a:schemeClr val="bg1"/>
                </a:solidFill>
              </a:rPr>
              <a:t>MCL Bars on the collar.</a:t>
            </a:r>
          </a:p>
        </p:txBody>
      </p:sp>
      <p:pic>
        <p:nvPicPr>
          <p:cNvPr id="5" name="Picture 4">
            <a:extLst>
              <a:ext uri="{FF2B5EF4-FFF2-40B4-BE49-F238E27FC236}">
                <a16:creationId xmlns:a16="http://schemas.microsoft.com/office/drawing/2014/main" id="{8EE96DBF-F1B4-1B9D-8710-077852C19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67461"/>
            <a:ext cx="6095999" cy="4790540"/>
          </a:xfrm>
          <a:prstGeom prst="rect">
            <a:avLst/>
          </a:prstGeom>
        </p:spPr>
      </p:pic>
      <p:pic>
        <p:nvPicPr>
          <p:cNvPr id="8" name="Picture 7">
            <a:extLst>
              <a:ext uri="{FF2B5EF4-FFF2-40B4-BE49-F238E27FC236}">
                <a16:creationId xmlns:a16="http://schemas.microsoft.com/office/drawing/2014/main" id="{2E939C77-89BF-B5B7-E9AC-5F2B32819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1" y="2067460"/>
            <a:ext cx="6096000" cy="4790540"/>
          </a:xfrm>
          <a:prstGeom prst="rect">
            <a:avLst/>
          </a:prstGeom>
        </p:spPr>
      </p:pic>
      <p:cxnSp>
        <p:nvCxnSpPr>
          <p:cNvPr id="10" name="Straight Connector 9">
            <a:extLst>
              <a:ext uri="{FF2B5EF4-FFF2-40B4-BE49-F238E27FC236}">
                <a16:creationId xmlns:a16="http://schemas.microsoft.com/office/drawing/2014/main" id="{683236DB-52B6-C92F-4A1E-834285D32681}"/>
              </a:ext>
            </a:extLst>
          </p:cNvPr>
          <p:cNvCxnSpPr>
            <a:stCxn id="6" idx="2"/>
          </p:cNvCxnSpPr>
          <p:nvPr/>
        </p:nvCxnSpPr>
        <p:spPr>
          <a:xfrm>
            <a:off x="6095995" y="2067460"/>
            <a:ext cx="5" cy="4790540"/>
          </a:xfrm>
          <a:prstGeom prst="line">
            <a:avLst/>
          </a:prstGeom>
          <a:ln w="762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2781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8FAE0-3192-361F-5A7C-5A1E097BE0F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0769DC9-A62B-F375-E839-4606D0ACA2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6A6AE2B9-39C7-FEED-62A9-127AF20AC876}"/>
              </a:ext>
            </a:extLst>
          </p:cNvPr>
          <p:cNvSpPr txBox="1"/>
          <p:nvPr/>
        </p:nvSpPr>
        <p:spPr>
          <a:xfrm>
            <a:off x="-1" y="0"/>
            <a:ext cx="12191997" cy="553998"/>
          </a:xfrm>
          <a:prstGeom prst="rect">
            <a:avLst/>
          </a:prstGeom>
          <a:noFill/>
        </p:spPr>
        <p:txBody>
          <a:bodyPr wrap="square" rtlCol="0">
            <a:spAutoFit/>
          </a:bodyPr>
          <a:lstStyle/>
          <a:p>
            <a:pPr algn="ctr"/>
            <a:r>
              <a:rPr lang="en-US" sz="3000" dirty="0">
                <a:solidFill>
                  <a:schemeClr val="bg1"/>
                </a:solidFill>
              </a:rPr>
              <a:t>UNIFORM – FORMAL – RED EVENING DRESS JACKET / BLAZER MEDALS</a:t>
            </a:r>
          </a:p>
        </p:txBody>
      </p:sp>
      <p:sp>
        <p:nvSpPr>
          <p:cNvPr id="6" name="TextBox 5">
            <a:extLst>
              <a:ext uri="{FF2B5EF4-FFF2-40B4-BE49-F238E27FC236}">
                <a16:creationId xmlns:a16="http://schemas.microsoft.com/office/drawing/2014/main" id="{832F096B-7B0D-31B4-1F9D-C145091E4CF9}"/>
              </a:ext>
            </a:extLst>
          </p:cNvPr>
          <p:cNvSpPr txBox="1"/>
          <p:nvPr/>
        </p:nvSpPr>
        <p:spPr>
          <a:xfrm>
            <a:off x="3" y="553998"/>
            <a:ext cx="12191997" cy="4154984"/>
          </a:xfrm>
          <a:prstGeom prst="rect">
            <a:avLst/>
          </a:prstGeom>
          <a:noFill/>
        </p:spPr>
        <p:txBody>
          <a:bodyPr wrap="square">
            <a:spAutoFit/>
          </a:bodyPr>
          <a:lstStyle/>
          <a:p>
            <a:r>
              <a:rPr lang="en-US" sz="2400" dirty="0">
                <a:solidFill>
                  <a:schemeClr val="bg1"/>
                </a:solidFill>
              </a:rPr>
              <a:t>MOUNTING OF MINIATURE MEDALS </a:t>
            </a:r>
          </a:p>
          <a:p>
            <a:r>
              <a:rPr lang="en-US" sz="2400" dirty="0">
                <a:solidFill>
                  <a:schemeClr val="bg1"/>
                </a:solidFill>
              </a:rPr>
              <a:t>a. When more than one (1) medal is worn they should be suspended from a holding bar of sufficient stiffness to support the weight of the medals. </a:t>
            </a:r>
          </a:p>
          <a:p>
            <a:r>
              <a:rPr lang="en-US" sz="2400" dirty="0">
                <a:solidFill>
                  <a:schemeClr val="bg1"/>
                </a:solidFill>
              </a:rPr>
              <a:t>b. When eleven (11) medals are worn, there will be five (5) medals on the top row, and six (6) medals on the bottom row. When there is an uneven number of medals, the rows cannot be even top to bottom. </a:t>
            </a:r>
          </a:p>
          <a:p>
            <a:r>
              <a:rPr lang="en-US" sz="2400" dirty="0">
                <a:solidFill>
                  <a:schemeClr val="bg1"/>
                </a:solidFill>
              </a:rPr>
              <a:t>c. The maximum length of the holding bar for miniature medals should be four (4) inches, (3 RIBBON BAR) although a holding bar of maximum length has room for a maximum of five (5) medals side by side; it can however accommodate ten (10) medals if overlapped. Overlapping shall be equal (not more than 50%) and the right or inboard medal shall be shown in full. </a:t>
            </a:r>
          </a:p>
        </p:txBody>
      </p:sp>
    </p:spTree>
    <p:extLst>
      <p:ext uri="{BB962C8B-B14F-4D97-AF65-F5344CB8AC3E}">
        <p14:creationId xmlns:p14="http://schemas.microsoft.com/office/powerpoint/2010/main" val="78197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01E0D9-05FB-D7BA-DC7A-F49B98EBE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9480418E-3D24-331D-8DC0-2FE7D43FD02C}"/>
              </a:ext>
            </a:extLst>
          </p:cNvPr>
          <p:cNvSpPr txBox="1"/>
          <p:nvPr/>
        </p:nvSpPr>
        <p:spPr>
          <a:xfrm>
            <a:off x="-4" y="488526"/>
            <a:ext cx="12191996" cy="5632311"/>
          </a:xfrm>
          <a:prstGeom prst="rect">
            <a:avLst/>
          </a:prstGeom>
          <a:noFill/>
        </p:spPr>
        <p:txBody>
          <a:bodyPr wrap="square">
            <a:spAutoFit/>
          </a:bodyPr>
          <a:lstStyle/>
          <a:p>
            <a:r>
              <a:rPr lang="en-US" sz="2400" dirty="0">
                <a:solidFill>
                  <a:schemeClr val="bg1"/>
                </a:solidFill>
              </a:rPr>
              <a:t>d. Mounting of the Miniature medals by rows: </a:t>
            </a:r>
          </a:p>
          <a:p>
            <a:r>
              <a:rPr lang="en-US" sz="2400" dirty="0">
                <a:solidFill>
                  <a:schemeClr val="bg1"/>
                </a:solidFill>
              </a:rPr>
              <a:t>One to ten (10) medals, one (10) row only</a:t>
            </a:r>
          </a:p>
          <a:p>
            <a:r>
              <a:rPr lang="en-US" sz="2400" dirty="0">
                <a:solidFill>
                  <a:schemeClr val="bg1"/>
                </a:solidFill>
              </a:rPr>
              <a:t>Two medals, mounted side by side on a 1-5/16" (1 ribbon bar) </a:t>
            </a:r>
          </a:p>
          <a:p>
            <a:r>
              <a:rPr lang="en-US" sz="2400" dirty="0">
                <a:solidFill>
                  <a:schemeClr val="bg1"/>
                </a:solidFill>
              </a:rPr>
              <a:t>Three medals mounted on a 1-5/16" bar (1 ribbon bar) overlapped </a:t>
            </a:r>
          </a:p>
          <a:p>
            <a:r>
              <a:rPr lang="en-US" sz="2400" dirty="0">
                <a:solidFill>
                  <a:schemeClr val="bg1"/>
                </a:solidFill>
              </a:rPr>
              <a:t>Four medals, mounted side by side on a 2-5/8" bar (2 ribbon bar) </a:t>
            </a:r>
          </a:p>
          <a:p>
            <a:r>
              <a:rPr lang="en-US" sz="2400" dirty="0">
                <a:solidFill>
                  <a:schemeClr val="bg1"/>
                </a:solidFill>
              </a:rPr>
              <a:t>Five medals, mounted on a 2-5/8" bar (2 ribbon bar) overlapped </a:t>
            </a:r>
          </a:p>
          <a:p>
            <a:r>
              <a:rPr lang="en-US" sz="2400" dirty="0">
                <a:solidFill>
                  <a:schemeClr val="bg1"/>
                </a:solidFill>
              </a:rPr>
              <a:t>Six to ten medals, mounted on a 4" bar (3 ribbon Bar) overlapped </a:t>
            </a:r>
          </a:p>
          <a:p>
            <a:r>
              <a:rPr lang="en-US" sz="2400" dirty="0">
                <a:solidFill>
                  <a:schemeClr val="bg1"/>
                </a:solidFill>
              </a:rPr>
              <a:t>Eleven medals, 2 rows-first row (5) second row (6) </a:t>
            </a:r>
          </a:p>
          <a:p>
            <a:r>
              <a:rPr lang="en-US" sz="2400" dirty="0">
                <a:solidFill>
                  <a:schemeClr val="bg1"/>
                </a:solidFill>
              </a:rPr>
              <a:t>Twelve or more medals should be tiered on rows as above. </a:t>
            </a:r>
          </a:p>
          <a:p>
            <a:endParaRPr lang="en-US" sz="2400" dirty="0">
              <a:solidFill>
                <a:schemeClr val="bg1"/>
              </a:solidFill>
            </a:endParaRPr>
          </a:p>
          <a:p>
            <a:r>
              <a:rPr lang="en-US" sz="2400" dirty="0">
                <a:solidFill>
                  <a:schemeClr val="bg1"/>
                </a:solidFill>
              </a:rPr>
              <a:t>e. In the case of MCL issued medals only; in lieu of the above prescribed overlapping mini-medals mounting, the commercially available mini-medal mounting bars, which display the mini-medals in rows of (4) or (5), when five (5), ten (10), fifteen (15) or twenty (20) are worn, or partial additional rows of one (1), two (2), or three (3) mini-medals, without overlapping, may be worn.</a:t>
            </a:r>
          </a:p>
        </p:txBody>
      </p:sp>
      <p:sp>
        <p:nvSpPr>
          <p:cNvPr id="6" name="TextBox 5">
            <a:extLst>
              <a:ext uri="{FF2B5EF4-FFF2-40B4-BE49-F238E27FC236}">
                <a16:creationId xmlns:a16="http://schemas.microsoft.com/office/drawing/2014/main" id="{8DBBA4D9-EAF6-DE3E-1FA4-C4D5422523B4}"/>
              </a:ext>
            </a:extLst>
          </p:cNvPr>
          <p:cNvSpPr txBox="1"/>
          <p:nvPr/>
        </p:nvSpPr>
        <p:spPr>
          <a:xfrm>
            <a:off x="-1" y="0"/>
            <a:ext cx="12191997" cy="553998"/>
          </a:xfrm>
          <a:prstGeom prst="rect">
            <a:avLst/>
          </a:prstGeom>
          <a:noFill/>
        </p:spPr>
        <p:txBody>
          <a:bodyPr wrap="square" rtlCol="0">
            <a:spAutoFit/>
          </a:bodyPr>
          <a:lstStyle/>
          <a:p>
            <a:pPr algn="ctr"/>
            <a:r>
              <a:rPr lang="en-US" sz="3000" dirty="0">
                <a:solidFill>
                  <a:schemeClr val="bg1"/>
                </a:solidFill>
              </a:rPr>
              <a:t>UNIFORM – FORMAL – RED EVENING DRESS JACKET / BLAZER MEDALS</a:t>
            </a:r>
          </a:p>
        </p:txBody>
      </p:sp>
    </p:spTree>
    <p:extLst>
      <p:ext uri="{BB962C8B-B14F-4D97-AF65-F5344CB8AC3E}">
        <p14:creationId xmlns:p14="http://schemas.microsoft.com/office/powerpoint/2010/main" val="417342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235F4C-DB84-BB4A-1DD5-5AA0A3F5BDB6}"/>
              </a:ext>
            </a:extLst>
          </p:cNvPr>
          <p:cNvPicPr>
            <a:picLocks noChangeAspect="1"/>
          </p:cNvPicPr>
          <p:nvPr/>
        </p:nvPicPr>
        <p:blipFill>
          <a:blip r:embed="rId3"/>
          <a:srcRect b="38889"/>
          <a:stretch>
            <a:fillRect/>
          </a:stretch>
        </p:blipFill>
        <p:spPr>
          <a:xfrm>
            <a:off x="0" y="0"/>
            <a:ext cx="12192000" cy="6858000"/>
          </a:xfrm>
          <a:prstGeom prst="rect">
            <a:avLst/>
          </a:prstGeom>
        </p:spPr>
      </p:pic>
      <p:sp>
        <p:nvSpPr>
          <p:cNvPr id="4" name="Circle: Hollow 3">
            <a:extLst>
              <a:ext uri="{FF2B5EF4-FFF2-40B4-BE49-F238E27FC236}">
                <a16:creationId xmlns:a16="http://schemas.microsoft.com/office/drawing/2014/main" id="{C3102ED1-183F-DBE3-1C7C-2EB1B0E367F4}"/>
              </a:ext>
            </a:extLst>
          </p:cNvPr>
          <p:cNvSpPr/>
          <p:nvPr/>
        </p:nvSpPr>
        <p:spPr>
          <a:xfrm>
            <a:off x="5684520" y="100584"/>
            <a:ext cx="1381125" cy="611886"/>
          </a:xfrm>
          <a:prstGeom prst="don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Rectangle 4">
            <a:extLst>
              <a:ext uri="{FF2B5EF4-FFF2-40B4-BE49-F238E27FC236}">
                <a16:creationId xmlns:a16="http://schemas.microsoft.com/office/drawing/2014/main" id="{888E5556-1E2C-8BEE-9FCE-1C14E004836E}"/>
              </a:ext>
            </a:extLst>
          </p:cNvPr>
          <p:cNvSpPr/>
          <p:nvPr/>
        </p:nvSpPr>
        <p:spPr>
          <a:xfrm>
            <a:off x="1316736" y="3429000"/>
            <a:ext cx="9820656" cy="1298448"/>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B1A72A3-587C-084A-9025-23B4AD59480A}"/>
              </a:ext>
            </a:extLst>
          </p:cNvPr>
          <p:cNvSpPr/>
          <p:nvPr/>
        </p:nvSpPr>
        <p:spPr>
          <a:xfrm>
            <a:off x="1316736" y="4846320"/>
            <a:ext cx="9820656" cy="1911096"/>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5672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204A9-9027-B9A4-3AFB-AA4EFD53C63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38289B6-F146-0070-9031-EC1860064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7325452A-F39A-F669-C556-27E71BFE24E0}"/>
              </a:ext>
            </a:extLst>
          </p:cNvPr>
          <p:cNvSpPr txBox="1"/>
          <p:nvPr/>
        </p:nvSpPr>
        <p:spPr>
          <a:xfrm>
            <a:off x="-1" y="0"/>
            <a:ext cx="12191997" cy="553998"/>
          </a:xfrm>
          <a:prstGeom prst="rect">
            <a:avLst/>
          </a:prstGeom>
          <a:noFill/>
        </p:spPr>
        <p:txBody>
          <a:bodyPr wrap="square" rtlCol="0">
            <a:spAutoFit/>
          </a:bodyPr>
          <a:lstStyle/>
          <a:p>
            <a:pPr algn="ctr"/>
            <a:r>
              <a:rPr lang="en-US" sz="3000" dirty="0">
                <a:solidFill>
                  <a:schemeClr val="bg1"/>
                </a:solidFill>
              </a:rPr>
              <a:t>UNIFORM – FORMAL – RED EVENING DRESS JACKET / BLAZER MEDALS </a:t>
            </a:r>
          </a:p>
        </p:txBody>
      </p:sp>
      <p:pic>
        <p:nvPicPr>
          <p:cNvPr id="4" name="Picture 3">
            <a:extLst>
              <a:ext uri="{FF2B5EF4-FFF2-40B4-BE49-F238E27FC236}">
                <a16:creationId xmlns:a16="http://schemas.microsoft.com/office/drawing/2014/main" id="{097DA021-74E3-A937-52D4-97EE314307D6}"/>
              </a:ext>
            </a:extLst>
          </p:cNvPr>
          <p:cNvPicPr>
            <a:picLocks noChangeAspect="1"/>
          </p:cNvPicPr>
          <p:nvPr/>
        </p:nvPicPr>
        <p:blipFill>
          <a:blip r:embed="rId3">
            <a:extLst>
              <a:ext uri="{28A0092B-C50C-407E-A947-70E740481C1C}">
                <a14:useLocalDpi xmlns:a14="http://schemas.microsoft.com/office/drawing/2010/main" val="0"/>
              </a:ext>
            </a:extLst>
          </a:blip>
          <a:srcRect t="2799"/>
          <a:stretch>
            <a:fillRect/>
          </a:stretch>
        </p:blipFill>
        <p:spPr>
          <a:xfrm>
            <a:off x="0" y="553998"/>
            <a:ext cx="12191996" cy="6304002"/>
          </a:xfrm>
          <a:prstGeom prst="rect">
            <a:avLst/>
          </a:prstGeom>
        </p:spPr>
      </p:pic>
      <p:sp>
        <p:nvSpPr>
          <p:cNvPr id="7" name="TextBox 6">
            <a:extLst>
              <a:ext uri="{FF2B5EF4-FFF2-40B4-BE49-F238E27FC236}">
                <a16:creationId xmlns:a16="http://schemas.microsoft.com/office/drawing/2014/main" id="{938F32FA-B501-36D0-F5E2-4BAA5E6FE821}"/>
              </a:ext>
            </a:extLst>
          </p:cNvPr>
          <p:cNvSpPr txBox="1"/>
          <p:nvPr/>
        </p:nvSpPr>
        <p:spPr>
          <a:xfrm>
            <a:off x="1" y="2405086"/>
            <a:ext cx="12191999" cy="1200329"/>
          </a:xfrm>
          <a:prstGeom prst="rect">
            <a:avLst/>
          </a:prstGeom>
          <a:solidFill>
            <a:schemeClr val="bg1"/>
          </a:solidFill>
        </p:spPr>
        <p:txBody>
          <a:bodyPr wrap="square" rtlCol="0">
            <a:spAutoFit/>
          </a:bodyPr>
          <a:lstStyle/>
          <a:p>
            <a:pPr algn="ctr"/>
            <a:r>
              <a:rPr lang="en-US" dirty="0"/>
              <a:t>Miniature medals DOD or MCL may be worn on the MCL Red Blazer-Formal Dress and MCL Evening Dress uniforms.  Follow slides above and Encloser 3 for proper wear.  Wen wearing DOD miniature medals, DOD miniature badges will be worn.  Shooting badges are NEVER worn.  Miniature medals will be placed one inch below the notch of the left of the lapel, centered on the lapel.  They may extend beyond the lapel, if needed.</a:t>
            </a:r>
          </a:p>
        </p:txBody>
      </p:sp>
      <p:pic>
        <p:nvPicPr>
          <p:cNvPr id="9" name="Picture 8">
            <a:extLst>
              <a:ext uri="{FF2B5EF4-FFF2-40B4-BE49-F238E27FC236}">
                <a16:creationId xmlns:a16="http://schemas.microsoft.com/office/drawing/2014/main" id="{1AD85D1E-4A2B-AF24-ACD9-4EC6518A6D1B}"/>
              </a:ext>
            </a:extLst>
          </p:cNvPr>
          <p:cNvPicPr>
            <a:picLocks noChangeAspect="1"/>
          </p:cNvPicPr>
          <p:nvPr/>
        </p:nvPicPr>
        <p:blipFill>
          <a:blip r:embed="rId3">
            <a:extLst>
              <a:ext uri="{28A0092B-C50C-407E-A947-70E740481C1C}">
                <a14:useLocalDpi xmlns:a14="http://schemas.microsoft.com/office/drawing/2010/main" val="0"/>
              </a:ext>
            </a:extLst>
          </a:blip>
          <a:srcRect l="6064" t="51602" r="54255"/>
          <a:stretch>
            <a:fillRect/>
          </a:stretch>
        </p:blipFill>
        <p:spPr>
          <a:xfrm>
            <a:off x="0" y="3605415"/>
            <a:ext cx="3552826" cy="3252585"/>
          </a:xfrm>
          <a:prstGeom prst="rect">
            <a:avLst/>
          </a:prstGeom>
        </p:spPr>
      </p:pic>
      <p:pic>
        <p:nvPicPr>
          <p:cNvPr id="11" name="Picture 10">
            <a:extLst>
              <a:ext uri="{FF2B5EF4-FFF2-40B4-BE49-F238E27FC236}">
                <a16:creationId xmlns:a16="http://schemas.microsoft.com/office/drawing/2014/main" id="{713A6770-67EE-7BCB-F061-DF75D601B285}"/>
              </a:ext>
            </a:extLst>
          </p:cNvPr>
          <p:cNvPicPr>
            <a:picLocks noChangeAspect="1"/>
          </p:cNvPicPr>
          <p:nvPr/>
        </p:nvPicPr>
        <p:blipFill>
          <a:blip r:embed="rId4">
            <a:extLst>
              <a:ext uri="{28A0092B-C50C-407E-A947-70E740481C1C}">
                <a14:useLocalDpi xmlns:a14="http://schemas.microsoft.com/office/drawing/2010/main" val="0"/>
              </a:ext>
            </a:extLst>
          </a:blip>
          <a:srcRect l="1852" b="10556"/>
          <a:stretch>
            <a:fillRect/>
          </a:stretch>
        </p:blipFill>
        <p:spPr>
          <a:xfrm>
            <a:off x="3476626" y="3605414"/>
            <a:ext cx="3552826" cy="3252586"/>
          </a:xfrm>
          <a:prstGeom prst="rect">
            <a:avLst/>
          </a:prstGeom>
        </p:spPr>
      </p:pic>
      <p:sp>
        <p:nvSpPr>
          <p:cNvPr id="12" name="TextBox 11">
            <a:extLst>
              <a:ext uri="{FF2B5EF4-FFF2-40B4-BE49-F238E27FC236}">
                <a16:creationId xmlns:a16="http://schemas.microsoft.com/office/drawing/2014/main" id="{0F8A2FF5-F5E6-8359-1404-0821FD686D3B}"/>
              </a:ext>
            </a:extLst>
          </p:cNvPr>
          <p:cNvSpPr txBox="1"/>
          <p:nvPr/>
        </p:nvSpPr>
        <p:spPr>
          <a:xfrm>
            <a:off x="7029451" y="4354544"/>
            <a:ext cx="5162545" cy="1754326"/>
          </a:xfrm>
          <a:prstGeom prst="rect">
            <a:avLst/>
          </a:prstGeom>
          <a:solidFill>
            <a:schemeClr val="bg1"/>
          </a:solidFill>
        </p:spPr>
        <p:txBody>
          <a:bodyPr wrap="square" rtlCol="0">
            <a:spAutoFit/>
          </a:bodyPr>
          <a:lstStyle/>
          <a:p>
            <a:r>
              <a:rPr lang="en-US" dirty="0"/>
              <a:t>Miniature medals are worn with a distinct pattern that is different from other veteran service organizations and other branches or service.  When getting your miniature medals mounted (or doing yourself, ensure they are mounted the Marine Corps way.</a:t>
            </a:r>
          </a:p>
        </p:txBody>
      </p:sp>
    </p:spTree>
    <p:extLst>
      <p:ext uri="{BB962C8B-B14F-4D97-AF65-F5344CB8AC3E}">
        <p14:creationId xmlns:p14="http://schemas.microsoft.com/office/powerpoint/2010/main" val="2511116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2B31AC-20F5-1B1B-9E12-FC465F9E74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F60D39B6-84DD-051E-390B-2C5326DE14C3}"/>
              </a:ext>
            </a:extLst>
          </p:cNvPr>
          <p:cNvSpPr txBox="1"/>
          <p:nvPr/>
        </p:nvSpPr>
        <p:spPr>
          <a:xfrm>
            <a:off x="-1" y="0"/>
            <a:ext cx="12191997" cy="553998"/>
          </a:xfrm>
          <a:prstGeom prst="rect">
            <a:avLst/>
          </a:prstGeom>
          <a:noFill/>
        </p:spPr>
        <p:txBody>
          <a:bodyPr wrap="square" rtlCol="0">
            <a:spAutoFit/>
          </a:bodyPr>
          <a:lstStyle/>
          <a:p>
            <a:pPr algn="ctr"/>
            <a:r>
              <a:rPr lang="en-US" sz="3000" dirty="0">
                <a:solidFill>
                  <a:schemeClr val="bg1"/>
                </a:solidFill>
              </a:rPr>
              <a:t>UNIFORM - MISCELLANEOUS UNAUTHORIZED ITEMS</a:t>
            </a:r>
          </a:p>
        </p:txBody>
      </p:sp>
      <p:sp>
        <p:nvSpPr>
          <p:cNvPr id="5" name="TextBox 4">
            <a:extLst>
              <a:ext uri="{FF2B5EF4-FFF2-40B4-BE49-F238E27FC236}">
                <a16:creationId xmlns:a16="http://schemas.microsoft.com/office/drawing/2014/main" id="{0058790C-A80B-4793-46BE-C885248D632C}"/>
              </a:ext>
            </a:extLst>
          </p:cNvPr>
          <p:cNvSpPr txBox="1"/>
          <p:nvPr/>
        </p:nvSpPr>
        <p:spPr>
          <a:xfrm>
            <a:off x="0" y="553998"/>
            <a:ext cx="12192000" cy="7509748"/>
          </a:xfrm>
          <a:prstGeom prst="rect">
            <a:avLst/>
          </a:prstGeom>
          <a:noFill/>
        </p:spPr>
        <p:txBody>
          <a:bodyPr wrap="square" rtlCol="0">
            <a:spAutoFit/>
          </a:bodyPr>
          <a:lstStyle/>
          <a:p>
            <a:r>
              <a:rPr lang="en-US" sz="2200" dirty="0">
                <a:solidFill>
                  <a:schemeClr val="bg1"/>
                </a:solidFill>
              </a:rPr>
              <a:t>WHEN WEARING THE MCL UNDRESS, CASUAL, FORMAL, EVENING DRESS UNIFORM</a:t>
            </a:r>
          </a:p>
          <a:p>
            <a:r>
              <a:rPr lang="en-US" sz="2200" dirty="0">
                <a:solidFill>
                  <a:schemeClr val="bg1"/>
                </a:solidFill>
              </a:rPr>
              <a:t>NO KHAKI USMC SHIRTS</a:t>
            </a:r>
          </a:p>
          <a:p>
            <a:r>
              <a:rPr lang="en-US" sz="2200" dirty="0">
                <a:solidFill>
                  <a:schemeClr val="bg1"/>
                </a:solidFill>
              </a:rPr>
              <a:t>NO USMC COVERS OF ANY KIND</a:t>
            </a:r>
          </a:p>
          <a:p>
            <a:r>
              <a:rPr lang="en-US" sz="2200" dirty="0">
                <a:solidFill>
                  <a:schemeClr val="bg1"/>
                </a:solidFill>
              </a:rPr>
              <a:t>NO HONOR GUARD ROCKERS, PATCHES, OR PINS</a:t>
            </a:r>
          </a:p>
          <a:p>
            <a:r>
              <a:rPr lang="en-US" sz="2200" dirty="0">
                <a:solidFill>
                  <a:schemeClr val="bg1"/>
                </a:solidFill>
              </a:rPr>
              <a:t>NO FOURRAGERE (SHOULDER) CORDS</a:t>
            </a:r>
          </a:p>
          <a:p>
            <a:r>
              <a:rPr lang="en-US" sz="2200" dirty="0">
                <a:solidFill>
                  <a:schemeClr val="bg1"/>
                </a:solidFill>
              </a:rPr>
              <a:t>NO MOURNING BANDS</a:t>
            </a:r>
          </a:p>
          <a:p>
            <a:r>
              <a:rPr lang="en-US" sz="2200" dirty="0">
                <a:solidFill>
                  <a:schemeClr val="bg1"/>
                </a:solidFill>
              </a:rPr>
              <a:t>NO HELMETS OF ANY KIND</a:t>
            </a:r>
          </a:p>
          <a:p>
            <a:r>
              <a:rPr lang="en-US" sz="2200" dirty="0">
                <a:solidFill>
                  <a:schemeClr val="bg1"/>
                </a:solidFill>
              </a:rPr>
              <a:t>NO GUN HOLSTERS</a:t>
            </a:r>
          </a:p>
          <a:p>
            <a:r>
              <a:rPr lang="en-US" sz="2200" dirty="0">
                <a:solidFill>
                  <a:schemeClr val="bg1"/>
                </a:solidFill>
              </a:rPr>
              <a:t>NO POLICE BADGES</a:t>
            </a:r>
          </a:p>
          <a:p>
            <a:r>
              <a:rPr lang="en-US" sz="2200" dirty="0">
                <a:solidFill>
                  <a:schemeClr val="bg1"/>
                </a:solidFill>
              </a:rPr>
              <a:t>NO COMMEMRATIVE MEDALS OR RIBBONS</a:t>
            </a:r>
          </a:p>
          <a:p>
            <a:r>
              <a:rPr lang="en-US" sz="2200" dirty="0">
                <a:solidFill>
                  <a:schemeClr val="bg1"/>
                </a:solidFill>
              </a:rPr>
              <a:t>NO KILTS</a:t>
            </a:r>
          </a:p>
          <a:p>
            <a:r>
              <a:rPr lang="en-US" sz="2200" dirty="0">
                <a:solidFill>
                  <a:schemeClr val="bg1"/>
                </a:solidFill>
              </a:rPr>
              <a:t>NO SHORTS</a:t>
            </a:r>
          </a:p>
          <a:p>
            <a:r>
              <a:rPr lang="en-US" sz="2200" dirty="0">
                <a:solidFill>
                  <a:schemeClr val="bg1"/>
                </a:solidFill>
              </a:rPr>
              <a:t>NO RANK ON COVER, SHIRT, BLAZER OR DRESS JACKET</a:t>
            </a:r>
          </a:p>
          <a:p>
            <a:r>
              <a:rPr lang="en-US" sz="2200" dirty="0">
                <a:solidFill>
                  <a:schemeClr val="bg1"/>
                </a:solidFill>
              </a:rPr>
              <a:t>NO OTHER TIE CLAPS OR PINS THAN USMC ENLISTED OR MCL</a:t>
            </a:r>
          </a:p>
          <a:p>
            <a:r>
              <a:rPr lang="en-US" sz="2200" dirty="0">
                <a:solidFill>
                  <a:schemeClr val="bg1"/>
                </a:solidFill>
              </a:rPr>
              <a:t>NO TURTLENECK SHIRTS</a:t>
            </a:r>
          </a:p>
          <a:p>
            <a:r>
              <a:rPr lang="en-US" sz="2200" dirty="0">
                <a:solidFill>
                  <a:schemeClr val="bg1"/>
                </a:solidFill>
              </a:rPr>
              <a:t>NO WEARING RED BLAZER WITH CREST OTHER THAN IN FULL MCL UNIFORM</a:t>
            </a:r>
          </a:p>
          <a:p>
            <a:r>
              <a:rPr lang="en-US" sz="2200" dirty="0">
                <a:solidFill>
                  <a:schemeClr val="bg1"/>
                </a:solidFill>
              </a:rPr>
              <a:t>NO BALL CAPS IN UNIFORM</a:t>
            </a:r>
          </a:p>
          <a:p>
            <a:r>
              <a:rPr lang="en-US" sz="2200" dirty="0">
                <a:solidFill>
                  <a:schemeClr val="bg1"/>
                </a:solidFill>
              </a:rPr>
              <a:t>NO MIXING UNFORMS WITH OTHER ORGANIZATION’S UNIFORMS</a:t>
            </a:r>
          </a:p>
          <a:p>
            <a:endParaRPr lang="en-US" sz="2000" dirty="0">
              <a:solidFill>
                <a:schemeClr val="bg1"/>
              </a:solidFill>
            </a:endParaRPr>
          </a:p>
          <a:p>
            <a:endParaRPr lang="en-US" sz="2400" dirty="0">
              <a:solidFill>
                <a:schemeClr val="bg1"/>
              </a:solidFill>
            </a:endParaRPr>
          </a:p>
          <a:p>
            <a:endParaRPr lang="en-US" sz="2400"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06056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FC4423-562A-5707-35B2-0FE77A7CF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2" name="TextBox 1">
            <a:extLst>
              <a:ext uri="{FF2B5EF4-FFF2-40B4-BE49-F238E27FC236}">
                <a16:creationId xmlns:a16="http://schemas.microsoft.com/office/drawing/2014/main" id="{B3A6CFDC-8C76-F258-F3A4-0CC0D3361223}"/>
              </a:ext>
            </a:extLst>
          </p:cNvPr>
          <p:cNvSpPr txBox="1"/>
          <p:nvPr/>
        </p:nvSpPr>
        <p:spPr>
          <a:xfrm>
            <a:off x="0" y="0"/>
            <a:ext cx="12192000" cy="7571303"/>
          </a:xfrm>
          <a:prstGeom prst="rect">
            <a:avLst/>
          </a:prstGeom>
          <a:noFill/>
        </p:spPr>
        <p:txBody>
          <a:bodyPr wrap="square" rtlCol="0">
            <a:spAutoFit/>
          </a:bodyPr>
          <a:lstStyle/>
          <a:p>
            <a:pPr marL="285750" indent="-285750">
              <a:buFont typeface="Wingdings" panose="05000000000000000000" pitchFamily="2" charset="2"/>
              <a:buChar char="Ø"/>
            </a:pPr>
            <a:r>
              <a:rPr lang="en-US" sz="2600" dirty="0">
                <a:solidFill>
                  <a:schemeClr val="bg1"/>
                </a:solidFill>
              </a:rPr>
              <a:t>No member of the Marine Corps League is ever made to wear any uniform. </a:t>
            </a:r>
          </a:p>
          <a:p>
            <a:r>
              <a:rPr lang="en-US" sz="2600" dirty="0">
                <a:solidFill>
                  <a:schemeClr val="bg1"/>
                </a:solidFill>
              </a:rPr>
              <a:t>     (cover is required for National meetings!)</a:t>
            </a:r>
          </a:p>
          <a:p>
            <a:pPr marL="285750" indent="-285750">
              <a:buFont typeface="Wingdings" panose="05000000000000000000" pitchFamily="2" charset="2"/>
              <a:buChar char="Ø"/>
            </a:pPr>
            <a:r>
              <a:rPr lang="en-US" sz="2600" dirty="0">
                <a:solidFill>
                  <a:schemeClr val="bg1"/>
                </a:solidFill>
              </a:rPr>
              <a:t>If you show up without the recommended uniform to a meeting, you will not be kicked out!</a:t>
            </a:r>
          </a:p>
          <a:p>
            <a:pPr marL="285750" indent="-285750">
              <a:buFont typeface="Wingdings" panose="05000000000000000000" pitchFamily="2" charset="2"/>
              <a:buChar char="Ø"/>
            </a:pPr>
            <a:r>
              <a:rPr lang="en-US" sz="2600" dirty="0">
                <a:solidFill>
                  <a:schemeClr val="bg1"/>
                </a:solidFill>
              </a:rPr>
              <a:t>If you </a:t>
            </a:r>
            <a:r>
              <a:rPr lang="en-US" sz="2600" u="sng" dirty="0">
                <a:solidFill>
                  <a:schemeClr val="bg1"/>
                </a:solidFill>
              </a:rPr>
              <a:t>CHOOSE</a:t>
            </a:r>
            <a:r>
              <a:rPr lang="en-US" sz="2600" dirty="0">
                <a:solidFill>
                  <a:schemeClr val="bg1"/>
                </a:solidFill>
              </a:rPr>
              <a:t> to wear a Marine Corps League uniform, it is required to be worn correctly and in accordance with Enclosure 3.</a:t>
            </a:r>
          </a:p>
          <a:p>
            <a:pPr marL="285750" indent="-285750">
              <a:buFont typeface="Wingdings" panose="05000000000000000000" pitchFamily="2" charset="2"/>
              <a:buChar char="Ø"/>
            </a:pPr>
            <a:r>
              <a:rPr lang="en-US" sz="2600" dirty="0">
                <a:solidFill>
                  <a:schemeClr val="bg1"/>
                </a:solidFill>
              </a:rPr>
              <a:t>Certain details require a Marine Corps League uniform to be worn when performing them.  Those requirements may be different than Enclosure 3.</a:t>
            </a:r>
          </a:p>
          <a:p>
            <a:pPr marL="742950" lvl="1" indent="-285750">
              <a:buFont typeface="Wingdings" panose="05000000000000000000" pitchFamily="2" charset="2"/>
              <a:buChar char="Ø"/>
            </a:pPr>
            <a:r>
              <a:rPr lang="en-US" sz="2600" dirty="0">
                <a:solidFill>
                  <a:schemeClr val="bg1"/>
                </a:solidFill>
              </a:rPr>
              <a:t>Honor Guards</a:t>
            </a:r>
          </a:p>
          <a:p>
            <a:pPr marL="742950" lvl="1" indent="-285750">
              <a:buFont typeface="Wingdings" panose="05000000000000000000" pitchFamily="2" charset="2"/>
              <a:buChar char="Ø"/>
            </a:pPr>
            <a:r>
              <a:rPr lang="en-US" sz="2600" dirty="0">
                <a:solidFill>
                  <a:schemeClr val="bg1"/>
                </a:solidFill>
              </a:rPr>
              <a:t>Color Guards</a:t>
            </a:r>
          </a:p>
          <a:p>
            <a:pPr marL="285750" indent="-285750">
              <a:buFont typeface="Wingdings" panose="05000000000000000000" pitchFamily="2" charset="2"/>
              <a:buChar char="Ø"/>
            </a:pPr>
            <a:r>
              <a:rPr lang="en-US" sz="2600" dirty="0">
                <a:solidFill>
                  <a:schemeClr val="bg1"/>
                </a:solidFill>
              </a:rPr>
              <a:t>Red polo shirts, t-shirts, ball caps, US MARINES silk jacket, and any other “USMC” or “MCL” apparel are not MCL uniforms.</a:t>
            </a:r>
          </a:p>
          <a:p>
            <a:pPr marL="285750" indent="-285750">
              <a:buFont typeface="Wingdings" panose="05000000000000000000" pitchFamily="2" charset="2"/>
              <a:buChar char="Ø"/>
            </a:pPr>
            <a:r>
              <a:rPr lang="en-US" sz="2600" dirty="0">
                <a:solidFill>
                  <a:schemeClr val="bg1"/>
                </a:solidFill>
              </a:rPr>
              <a:t>The guidance in Enclosure 3 is not optional, and it is expected of all members to familiarize themselves with the requirements of each uniform prior to wearing them.</a:t>
            </a:r>
          </a:p>
          <a:p>
            <a:pPr marL="285750" indent="-285750">
              <a:buFont typeface="Wingdings" panose="05000000000000000000" pitchFamily="2" charset="2"/>
              <a:buChar char="Ø"/>
            </a:pPr>
            <a:r>
              <a:rPr lang="en-US" sz="2600" dirty="0">
                <a:solidFill>
                  <a:schemeClr val="bg1"/>
                </a:solidFill>
              </a:rPr>
              <a:t>If there are ever any questions about uniforms, reach out to any member of the National Uniform Committee for clarification. </a:t>
            </a:r>
          </a:p>
          <a:p>
            <a:pPr marL="285750" indent="-285750">
              <a:buFont typeface="Wingdings" panose="05000000000000000000" pitchFamily="2" charset="2"/>
              <a:buChar char="Ø"/>
            </a:pPr>
            <a:endParaRPr lang="en-US" sz="2600" dirty="0"/>
          </a:p>
          <a:p>
            <a:pPr marL="285750" indent="-285750">
              <a:buFont typeface="Wingdings" panose="05000000000000000000" pitchFamily="2" charset="2"/>
              <a:buChar char="Ø"/>
            </a:pPr>
            <a:endParaRPr lang="en-US" dirty="0"/>
          </a:p>
        </p:txBody>
      </p:sp>
    </p:spTree>
    <p:extLst>
      <p:ext uri="{BB962C8B-B14F-4D97-AF65-F5344CB8AC3E}">
        <p14:creationId xmlns:p14="http://schemas.microsoft.com/office/powerpoint/2010/main" val="41237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1717A-0E51-B74C-4C6F-81B140BCB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5" name="TextBox 4">
            <a:extLst>
              <a:ext uri="{FF2B5EF4-FFF2-40B4-BE49-F238E27FC236}">
                <a16:creationId xmlns:a16="http://schemas.microsoft.com/office/drawing/2014/main" id="{C02CF686-DE58-F753-56C4-E3B2D316C2B4}"/>
              </a:ext>
            </a:extLst>
          </p:cNvPr>
          <p:cNvSpPr txBox="1"/>
          <p:nvPr/>
        </p:nvSpPr>
        <p:spPr>
          <a:xfrm>
            <a:off x="-1" y="0"/>
            <a:ext cx="12191999" cy="584775"/>
          </a:xfrm>
          <a:prstGeom prst="rect">
            <a:avLst/>
          </a:prstGeom>
          <a:noFill/>
        </p:spPr>
        <p:txBody>
          <a:bodyPr wrap="square">
            <a:spAutoFit/>
          </a:bodyPr>
          <a:lstStyle/>
          <a:p>
            <a:pPr algn="ctr"/>
            <a:r>
              <a:rPr lang="en-US" sz="3200" dirty="0">
                <a:solidFill>
                  <a:schemeClr val="bg1"/>
                </a:solidFill>
              </a:rPr>
              <a:t>VI. SPECIAL UNIFORM AUTHORIZATION</a:t>
            </a:r>
          </a:p>
        </p:txBody>
      </p:sp>
      <p:sp>
        <p:nvSpPr>
          <p:cNvPr id="8" name="TextBox 7">
            <a:extLst>
              <a:ext uri="{FF2B5EF4-FFF2-40B4-BE49-F238E27FC236}">
                <a16:creationId xmlns:a16="http://schemas.microsoft.com/office/drawing/2014/main" id="{D465FE6A-39E1-E7A8-7C90-1F977702AE9B}"/>
              </a:ext>
            </a:extLst>
          </p:cNvPr>
          <p:cNvSpPr txBox="1"/>
          <p:nvPr/>
        </p:nvSpPr>
        <p:spPr>
          <a:xfrm>
            <a:off x="0" y="584334"/>
            <a:ext cx="12192002" cy="4524315"/>
          </a:xfrm>
          <a:prstGeom prst="rect">
            <a:avLst/>
          </a:prstGeom>
          <a:noFill/>
        </p:spPr>
        <p:txBody>
          <a:bodyPr wrap="square">
            <a:spAutoFit/>
          </a:bodyPr>
          <a:lstStyle/>
          <a:p>
            <a:r>
              <a:rPr lang="en-US" sz="2400" dirty="0">
                <a:solidFill>
                  <a:schemeClr val="bg1"/>
                </a:solidFill>
              </a:rPr>
              <a:t>The standard MCL cover is the minimum uniform item worn by members to be considered “IN UNIFORM”.</a:t>
            </a:r>
          </a:p>
          <a:p>
            <a:r>
              <a:rPr lang="en-US" sz="2400" dirty="0">
                <a:solidFill>
                  <a:schemeClr val="bg1"/>
                </a:solidFill>
              </a:rPr>
              <a:t>Members who are participating in memorial services and who are </a:t>
            </a:r>
            <a:r>
              <a:rPr lang="en-US" sz="2400" b="1" u="sng" dirty="0">
                <a:solidFill>
                  <a:schemeClr val="bg1"/>
                </a:solidFill>
              </a:rPr>
              <a:t>in MCL uniform </a:t>
            </a:r>
            <a:r>
              <a:rPr lang="en-US" sz="2400" dirty="0">
                <a:solidFill>
                  <a:schemeClr val="bg1"/>
                </a:solidFill>
              </a:rPr>
              <a:t>may (given authority) wear “WHITE GLOVES”.</a:t>
            </a:r>
          </a:p>
          <a:p>
            <a:r>
              <a:rPr lang="en-US" sz="2400" dirty="0">
                <a:solidFill>
                  <a:schemeClr val="bg1"/>
                </a:solidFill>
              </a:rPr>
              <a:t>ONLY those uniforms that are outlined under “UNIFORM – MALE” “UNIFORM – FEMALE”; and “ASSOCIATE MEMBERS UNIFORM” are approved uniforms of the MCL. </a:t>
            </a:r>
          </a:p>
          <a:p>
            <a:r>
              <a:rPr lang="en-US" sz="2400" b="1" u="sng" dirty="0">
                <a:solidFill>
                  <a:schemeClr val="bg1"/>
                </a:solidFill>
              </a:rPr>
              <a:t>NO variation(s) of the prescribed uniforms are authorized. </a:t>
            </a:r>
          </a:p>
          <a:p>
            <a:r>
              <a:rPr lang="en-US" sz="2400" dirty="0">
                <a:solidFill>
                  <a:schemeClr val="bg1"/>
                </a:solidFill>
              </a:rPr>
              <a:t>In case of inclement weather (rain, snow, sleet, or cold) the local Detachment or Department Commandant may authorize appropriate outer wear to be worn over the Marine Corps League uniform (ALL UNIFORMS AND CLOTHING "MUST" BE THE SAME). </a:t>
            </a:r>
          </a:p>
          <a:p>
            <a:r>
              <a:rPr lang="en-US" sz="2400" dirty="0">
                <a:solidFill>
                  <a:schemeClr val="bg1"/>
                </a:solidFill>
              </a:rPr>
              <a:t>Proposed changes to the uniform code must be submitted through the Bylaws and Administrative Procedures amendment process.</a:t>
            </a:r>
          </a:p>
        </p:txBody>
      </p:sp>
    </p:spTree>
    <p:extLst>
      <p:ext uri="{BB962C8B-B14F-4D97-AF65-F5344CB8AC3E}">
        <p14:creationId xmlns:p14="http://schemas.microsoft.com/office/powerpoint/2010/main" val="307224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p:cTn id="19"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71B83-83B4-3A0B-6A4D-C252A66506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9509A615-917E-6BD5-132A-A09AFB149F2C}"/>
              </a:ext>
            </a:extLst>
          </p:cNvPr>
          <p:cNvSpPr txBox="1"/>
          <p:nvPr/>
        </p:nvSpPr>
        <p:spPr>
          <a:xfrm>
            <a:off x="0" y="0"/>
            <a:ext cx="12192000" cy="584775"/>
          </a:xfrm>
          <a:prstGeom prst="rect">
            <a:avLst/>
          </a:prstGeom>
          <a:noFill/>
        </p:spPr>
        <p:txBody>
          <a:bodyPr wrap="square" rtlCol="0">
            <a:spAutoFit/>
          </a:bodyPr>
          <a:lstStyle/>
          <a:p>
            <a:pPr algn="ctr"/>
            <a:r>
              <a:rPr lang="en-US" sz="3200" dirty="0">
                <a:solidFill>
                  <a:schemeClr val="bg1"/>
                </a:solidFill>
              </a:rPr>
              <a:t>Section V.   Marine Corps League Cover</a:t>
            </a:r>
          </a:p>
        </p:txBody>
      </p:sp>
      <p:sp>
        <p:nvSpPr>
          <p:cNvPr id="5" name="TextBox 4">
            <a:extLst>
              <a:ext uri="{FF2B5EF4-FFF2-40B4-BE49-F238E27FC236}">
                <a16:creationId xmlns:a16="http://schemas.microsoft.com/office/drawing/2014/main" id="{B410A490-2F0C-A81F-87AB-DC3414AD2296}"/>
              </a:ext>
            </a:extLst>
          </p:cNvPr>
          <p:cNvSpPr txBox="1"/>
          <p:nvPr/>
        </p:nvSpPr>
        <p:spPr>
          <a:xfrm>
            <a:off x="2" y="584775"/>
            <a:ext cx="12191998" cy="5539978"/>
          </a:xfrm>
          <a:prstGeom prst="rect">
            <a:avLst/>
          </a:prstGeom>
          <a:noFill/>
        </p:spPr>
        <p:txBody>
          <a:bodyPr wrap="square" rtlCol="0">
            <a:spAutoFit/>
          </a:bodyPr>
          <a:lstStyle/>
          <a:p>
            <a:r>
              <a:rPr lang="en-US" sz="2400" dirty="0">
                <a:solidFill>
                  <a:schemeClr val="bg1"/>
                </a:solidFill>
              </a:rPr>
              <a:t>a. The basic uniform of the MCL is the unique cover that identifies the members of the MCL. Because all other parts of the uniform that are designated in this enclosure are optional, the cover remains as the only consistent identifier for MCL members, which is why the cover is worn indoors at appropriate MCL functions. When MCL members are wearing the appropriate cover, as listed below, they are considered in uniform.  </a:t>
            </a:r>
          </a:p>
          <a:p>
            <a:r>
              <a:rPr lang="en-US" sz="2400" dirty="0">
                <a:solidFill>
                  <a:schemeClr val="bg1"/>
                </a:solidFill>
              </a:rPr>
              <a:t>NO OTHER TYPE OF COVER MAY BE WORN AT A MARINE CORPS LEAGUE FUNCTION OR MEETING.</a:t>
            </a:r>
          </a:p>
          <a:p>
            <a:pPr marL="342900" indent="-342900">
              <a:buAutoNum type="alphaLcPeriod"/>
            </a:pPr>
            <a:endParaRPr lang="en-US" dirty="0">
              <a:solidFill>
                <a:schemeClr val="bg1"/>
              </a:solidFill>
            </a:endParaRPr>
          </a:p>
          <a:p>
            <a:r>
              <a:rPr lang="en-US" sz="2400" dirty="0">
                <a:solidFill>
                  <a:schemeClr val="bg1"/>
                </a:solidFill>
              </a:rPr>
              <a:t>b. All members of the Marine Corps League are authorized to wear the RED COVER.</a:t>
            </a:r>
          </a:p>
          <a:p>
            <a:r>
              <a:rPr lang="en-US" sz="2400" dirty="0">
                <a:solidFill>
                  <a:schemeClr val="bg1"/>
                </a:solidFill>
              </a:rPr>
              <a:t>Members elected or appointed at the department level are authorized to wear the RED COVER with a GOLD CROWN. </a:t>
            </a:r>
          </a:p>
          <a:p>
            <a:r>
              <a:rPr lang="en-US" sz="2400" dirty="0">
                <a:solidFill>
                  <a:schemeClr val="bg1"/>
                </a:solidFill>
              </a:rPr>
              <a:t>Members elected to a national office or appointed to a national staff/committee are authorized to wear GOLD COVERS. </a:t>
            </a:r>
          </a:p>
          <a:p>
            <a:r>
              <a:rPr lang="en-US" sz="2400" dirty="0">
                <a:solidFill>
                  <a:schemeClr val="bg1"/>
                </a:solidFill>
              </a:rPr>
              <a:t>The Chief Devil Dog will wear a BLACK COVER. </a:t>
            </a:r>
          </a:p>
          <a:p>
            <a:r>
              <a:rPr lang="en-US" sz="2400" dirty="0">
                <a:solidFill>
                  <a:schemeClr val="bg1"/>
                </a:solidFill>
              </a:rPr>
              <a:t>The National Commandant will wear a WHITE COVER.</a:t>
            </a:r>
          </a:p>
        </p:txBody>
      </p:sp>
    </p:spTree>
    <p:extLst>
      <p:ext uri="{BB962C8B-B14F-4D97-AF65-F5344CB8AC3E}">
        <p14:creationId xmlns:p14="http://schemas.microsoft.com/office/powerpoint/2010/main" val="100639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EF6400-A14D-51F1-3E13-43882C66E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extBox 3">
            <a:extLst>
              <a:ext uri="{FF2B5EF4-FFF2-40B4-BE49-F238E27FC236}">
                <a16:creationId xmlns:a16="http://schemas.microsoft.com/office/drawing/2014/main" id="{A7BF8064-3FA1-FBDD-0989-E1EA92658FB9}"/>
              </a:ext>
            </a:extLst>
          </p:cNvPr>
          <p:cNvSpPr txBox="1"/>
          <p:nvPr/>
        </p:nvSpPr>
        <p:spPr>
          <a:xfrm>
            <a:off x="2" y="584775"/>
            <a:ext cx="12191998" cy="6370975"/>
          </a:xfrm>
          <a:prstGeom prst="rect">
            <a:avLst/>
          </a:prstGeom>
          <a:noFill/>
        </p:spPr>
        <p:txBody>
          <a:bodyPr wrap="square" rtlCol="0">
            <a:spAutoFit/>
          </a:bodyPr>
          <a:lstStyle/>
          <a:p>
            <a:r>
              <a:rPr lang="en-US" sz="2400" dirty="0">
                <a:solidFill>
                  <a:schemeClr val="bg1"/>
                </a:solidFill>
              </a:rPr>
              <a:t>c. The Past National Commandants and Honorary Past National Commandants are authorized to wear a GOLD COVER with WHITE CROWN.</a:t>
            </a:r>
          </a:p>
          <a:p>
            <a:r>
              <a:rPr lang="en-US" sz="2400" dirty="0">
                <a:solidFill>
                  <a:schemeClr val="bg1"/>
                </a:solidFill>
              </a:rPr>
              <a:t>The Past Chief Devil Dogs and Honorary Chief Devil Dogs are authorized to wear a GOLD COVER with a BLACK CROWN. </a:t>
            </a:r>
          </a:p>
          <a:p>
            <a:r>
              <a:rPr lang="en-US" sz="2400" dirty="0">
                <a:solidFill>
                  <a:schemeClr val="bg1"/>
                </a:solidFill>
              </a:rPr>
              <a:t>Past National Vice Commandants of Divisions, Past Division Vice Chief Devil Dogs, Past National Executive Directors, and Past National Directors of Young Marines are authorized to wear a GOLD COVER with a GOLD CROWN.</a:t>
            </a:r>
          </a:p>
          <a:p>
            <a:r>
              <a:rPr lang="en-US" sz="2400" dirty="0">
                <a:solidFill>
                  <a:schemeClr val="bg1"/>
                </a:solidFill>
              </a:rPr>
              <a:t>Past Department Commandants and Past Pack Leaders are authorized to wear a RED COVER with a GOLD CROWN. </a:t>
            </a:r>
          </a:p>
          <a:p>
            <a:r>
              <a:rPr lang="en-US" sz="2400" dirty="0">
                <a:solidFill>
                  <a:schemeClr val="bg1"/>
                </a:solidFill>
              </a:rPr>
              <a:t>Past Detachment Commandants and Past Pound Keepers are authorized to wear a RED COVER with a RED CROWN. </a:t>
            </a:r>
          </a:p>
          <a:p>
            <a:r>
              <a:rPr lang="en-US" sz="2400" dirty="0">
                <a:solidFill>
                  <a:schemeClr val="bg1"/>
                </a:solidFill>
              </a:rPr>
              <a:t>All past officers listed above may identify their past office with a title strip or embroidery and may display the years that they held that office. </a:t>
            </a:r>
          </a:p>
          <a:p>
            <a:r>
              <a:rPr lang="en-US" sz="2400" dirty="0">
                <a:solidFill>
                  <a:schemeClr val="bg1"/>
                </a:solidFill>
              </a:rPr>
              <a:t>Only the officers listed in this paragraph are authorized to retain the cover for their previous office after they leave that office. All other members will revert back to the appropriate cover for the elected or appointed office currently held, and if any, removing the officer identification STRIP(S) for prior offices no longer held.</a:t>
            </a:r>
            <a:endParaRPr lang="en-US" dirty="0">
              <a:solidFill>
                <a:schemeClr val="bg1"/>
              </a:solidFill>
            </a:endParaRPr>
          </a:p>
        </p:txBody>
      </p:sp>
      <p:sp>
        <p:nvSpPr>
          <p:cNvPr id="5" name="TextBox 4">
            <a:extLst>
              <a:ext uri="{FF2B5EF4-FFF2-40B4-BE49-F238E27FC236}">
                <a16:creationId xmlns:a16="http://schemas.microsoft.com/office/drawing/2014/main" id="{E8539A8D-54A4-BD72-B738-2249BC0C0C48}"/>
              </a:ext>
            </a:extLst>
          </p:cNvPr>
          <p:cNvSpPr txBox="1"/>
          <p:nvPr/>
        </p:nvSpPr>
        <p:spPr>
          <a:xfrm>
            <a:off x="0" y="0"/>
            <a:ext cx="12192000" cy="584775"/>
          </a:xfrm>
          <a:prstGeom prst="rect">
            <a:avLst/>
          </a:prstGeom>
          <a:noFill/>
        </p:spPr>
        <p:txBody>
          <a:bodyPr wrap="square" rtlCol="0">
            <a:spAutoFit/>
          </a:bodyPr>
          <a:lstStyle/>
          <a:p>
            <a:pPr algn="ctr"/>
            <a:r>
              <a:rPr lang="en-US" sz="3200" dirty="0">
                <a:solidFill>
                  <a:schemeClr val="bg1"/>
                </a:solidFill>
              </a:rPr>
              <a:t>Section V.   Marine Corps League Cover</a:t>
            </a:r>
          </a:p>
        </p:txBody>
      </p:sp>
    </p:spTree>
    <p:extLst>
      <p:ext uri="{BB962C8B-B14F-4D97-AF65-F5344CB8AC3E}">
        <p14:creationId xmlns:p14="http://schemas.microsoft.com/office/powerpoint/2010/main" val="387609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13495</TotalTime>
  <Words>6051</Words>
  <Application>Microsoft Office PowerPoint</Application>
  <PresentationFormat>Widescreen</PresentationFormat>
  <Paragraphs>358</Paragraphs>
  <Slides>51</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Aptos</vt:lpstr>
      <vt:lpstr>Aptos Display</vt:lpstr>
      <vt:lpstr>Arial</vt:lpstr>
      <vt:lpstr>Wingdings</vt:lpstr>
      <vt:lpstr>Office Theme</vt:lpstr>
      <vt:lpstr>2025 NATIONAL ADMINISTRATIVE PROCEDURES ENCLOSURE(3)  UNIFORM CODE MARINE CORPS LEAGUE   Class Instructed by  National Uniform Committee Member Matt Careins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Careins</dc:creator>
  <cp:lastModifiedBy>Matt Careins</cp:lastModifiedBy>
  <cp:revision>2</cp:revision>
  <dcterms:created xsi:type="dcterms:W3CDTF">2026-05-20T01:26:28Z</dcterms:created>
  <dcterms:modified xsi:type="dcterms:W3CDTF">2026-06-04T02:41:43Z</dcterms:modified>
</cp:coreProperties>
</file>