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7B7135-4B61-488E-9281-C8B07C47DACE}"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B7135-4B61-488E-9281-C8B07C47DACE}"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B7135-4B61-488E-9281-C8B07C47DACE}"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B7135-4B61-488E-9281-C8B07C47DACE}"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7B7135-4B61-488E-9281-C8B07C47DACE}"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7B7135-4B61-488E-9281-C8B07C47DACE}"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7B7135-4B61-488E-9281-C8B07C47DACE}" type="datetimeFigureOut">
              <a:rPr lang="en-US" smtClean="0"/>
              <a:pPr/>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B7135-4B61-488E-9281-C8B07C47DACE}" type="datetimeFigureOut">
              <a:rPr lang="en-US" smtClean="0"/>
              <a:pPr/>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B7135-4B61-488E-9281-C8B07C47DACE}" type="datetimeFigureOut">
              <a:rPr lang="en-US" smtClean="0"/>
              <a:pPr/>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B7135-4B61-488E-9281-C8B07C47DACE}"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B7135-4B61-488E-9281-C8B07C47DACE}"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5F4CC-5174-409D-9826-AAA9002A35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B7135-4B61-488E-9281-C8B07C47DACE}" type="datetimeFigureOut">
              <a:rPr lang="en-US" smtClean="0"/>
              <a:pPr/>
              <a:t>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5F4CC-5174-409D-9826-AAA9002A35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a.www4.irs.gov/epostcar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dirty="0" smtClean="0"/>
              <a:t>Filing The 990-N</a:t>
            </a:r>
            <a:br>
              <a:rPr lang="en-US" dirty="0" smtClean="0"/>
            </a:br>
            <a:r>
              <a:rPr lang="en-US" sz="1800" dirty="0" smtClean="0"/>
              <a:t>Updated </a:t>
            </a:r>
            <a:r>
              <a:rPr lang="en-US" sz="1800" dirty="0" smtClean="0"/>
              <a:t>3/1/2021</a:t>
            </a:r>
            <a:endParaRPr lang="en-US" dirty="0"/>
          </a:p>
        </p:txBody>
      </p:sp>
      <p:sp>
        <p:nvSpPr>
          <p:cNvPr id="3" name="Subtitle 2"/>
          <p:cNvSpPr>
            <a:spLocks noGrp="1"/>
          </p:cNvSpPr>
          <p:nvPr>
            <p:ph type="subTitle" idx="1"/>
          </p:nvPr>
        </p:nvSpPr>
        <p:spPr>
          <a:xfrm>
            <a:off x="1371600" y="1981200"/>
            <a:ext cx="6400800" cy="4495800"/>
          </a:xfrm>
        </p:spPr>
        <p:txBody>
          <a:bodyPr>
            <a:normAutofit fontScale="92500"/>
          </a:bodyPr>
          <a:lstStyle/>
          <a:p>
            <a:r>
              <a:rPr lang="en-US" dirty="0" smtClean="0"/>
              <a:t>USE THIS IF:</a:t>
            </a:r>
          </a:p>
          <a:p>
            <a:r>
              <a:rPr lang="en-US" dirty="0" smtClean="0"/>
              <a:t>Your Gross Revenue is less than $50,000</a:t>
            </a:r>
          </a:p>
          <a:p>
            <a:endParaRPr lang="en-US" dirty="0" smtClean="0"/>
          </a:p>
          <a:p>
            <a:r>
              <a:rPr lang="en-US" dirty="0" smtClean="0"/>
              <a:t>You must file by the 15</a:t>
            </a:r>
            <a:r>
              <a:rPr lang="en-US" baseline="30000" dirty="0" smtClean="0"/>
              <a:t>th</a:t>
            </a:r>
            <a:r>
              <a:rPr lang="en-US" dirty="0" smtClean="0"/>
              <a:t> day of the 5</a:t>
            </a:r>
            <a:r>
              <a:rPr lang="en-US" baseline="30000" dirty="0" smtClean="0"/>
              <a:t>th</a:t>
            </a:r>
            <a:r>
              <a:rPr lang="en-US" dirty="0" smtClean="0"/>
              <a:t> month past the end of your fiscal year.  All detachments now end their fiscal year on June 30</a:t>
            </a:r>
            <a:r>
              <a:rPr lang="en-US" baseline="30000" dirty="0" smtClean="0"/>
              <a:t>th</a:t>
            </a:r>
            <a:r>
              <a:rPr lang="en-US" dirty="0" smtClean="0"/>
              <a:t>. Due Date is Nov </a:t>
            </a:r>
            <a:r>
              <a:rPr lang="en-US" dirty="0" smtClean="0"/>
              <a:t>15</a:t>
            </a:r>
            <a:r>
              <a:rPr lang="en-US" baseline="30000" dirty="0" smtClean="0"/>
              <a:t>th</a:t>
            </a:r>
            <a:r>
              <a:rPr lang="en-US" dirty="0" smtClean="0"/>
              <a:t>. You can file as early as 1 July</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Navigate to the IRS Website</a:t>
            </a:r>
            <a:endParaRPr lang="en-US" dirty="0"/>
          </a:p>
        </p:txBody>
      </p:sp>
      <p:sp>
        <p:nvSpPr>
          <p:cNvPr id="3" name="Content Placeholder 2"/>
          <p:cNvSpPr>
            <a:spLocks noGrp="1"/>
          </p:cNvSpPr>
          <p:nvPr>
            <p:ph idx="1"/>
          </p:nvPr>
        </p:nvSpPr>
        <p:spPr>
          <a:xfrm>
            <a:off x="457200" y="1600201"/>
            <a:ext cx="6096000" cy="609600"/>
          </a:xfrm>
        </p:spPr>
        <p:txBody>
          <a:bodyPr>
            <a:normAutofit/>
          </a:bodyPr>
          <a:lstStyle/>
          <a:p>
            <a:r>
              <a:rPr lang="en-US" sz="2000" dirty="0"/>
              <a:t> </a:t>
            </a:r>
            <a:r>
              <a:rPr lang="en-US" sz="2000" u="sng" dirty="0">
                <a:hlinkClick r:id="rId2"/>
              </a:rPr>
              <a:t>Form 990-N Electronic Filing System (e-Postcard)</a:t>
            </a:r>
            <a:r>
              <a:rPr lang="en-US" sz="2000" dirty="0"/>
              <a:t>.</a:t>
            </a:r>
          </a:p>
        </p:txBody>
      </p:sp>
      <p:pic>
        <p:nvPicPr>
          <p:cNvPr id="1027" name="Picture 3"/>
          <p:cNvPicPr>
            <a:picLocks noChangeAspect="1" noChangeArrowheads="1"/>
          </p:cNvPicPr>
          <p:nvPr/>
        </p:nvPicPr>
        <p:blipFill>
          <a:blip r:embed="rId3" cstate="print"/>
          <a:srcRect/>
          <a:stretch>
            <a:fillRect/>
          </a:stretch>
        </p:blipFill>
        <p:spPr bwMode="auto">
          <a:xfrm>
            <a:off x="3048000" y="2209800"/>
            <a:ext cx="5265738" cy="3221099"/>
          </a:xfrm>
          <a:prstGeom prst="rect">
            <a:avLst/>
          </a:prstGeom>
          <a:noFill/>
          <a:ln w="9525">
            <a:noFill/>
            <a:miter lim="800000"/>
            <a:headEnd/>
            <a:tailEnd/>
          </a:ln>
        </p:spPr>
      </p:pic>
      <p:sp>
        <p:nvSpPr>
          <p:cNvPr id="6" name="TextBox 5"/>
          <p:cNvSpPr txBox="1"/>
          <p:nvPr/>
        </p:nvSpPr>
        <p:spPr>
          <a:xfrm>
            <a:off x="457200" y="2590800"/>
            <a:ext cx="2286000" cy="4308872"/>
          </a:xfrm>
          <a:prstGeom prst="rect">
            <a:avLst/>
          </a:prstGeom>
          <a:noFill/>
        </p:spPr>
        <p:txBody>
          <a:bodyPr wrap="square" rtlCol="0">
            <a:spAutoFit/>
          </a:bodyPr>
          <a:lstStyle/>
          <a:p>
            <a:r>
              <a:rPr lang="en-US" sz="1600" dirty="0" smtClean="0"/>
              <a:t>Click this to open the IRS website, or go to IRS.gov and enter “file 990-N” in the search box.</a:t>
            </a:r>
          </a:p>
          <a:p>
            <a:endParaRPr lang="en-US" sz="1600" dirty="0" smtClean="0"/>
          </a:p>
          <a:p>
            <a:r>
              <a:rPr lang="en-US" sz="1600" dirty="0" smtClean="0"/>
              <a:t>You must create a user account under the new system if you have not already done so.</a:t>
            </a:r>
          </a:p>
          <a:p>
            <a:endParaRPr lang="en-US" sz="1600" dirty="0"/>
          </a:p>
          <a:p>
            <a:r>
              <a:rPr lang="en-US" sz="1600" dirty="0" smtClean="0"/>
              <a:t>Click “Get Started”</a:t>
            </a:r>
          </a:p>
          <a:p>
            <a:endParaRPr lang="en-US" sz="1600" dirty="0" smtClean="0"/>
          </a:p>
          <a:p>
            <a:r>
              <a:rPr lang="en-US" sz="1600" dirty="0" smtClean="0"/>
              <a:t>If you already have an account, logon to the returning users and  go to “Filing the 990”</a:t>
            </a:r>
          </a:p>
          <a:p>
            <a:endParaRPr lang="en-US" sz="1600" dirty="0"/>
          </a:p>
        </p:txBody>
      </p:sp>
      <p:cxnSp>
        <p:nvCxnSpPr>
          <p:cNvPr id="8" name="Straight Arrow Connector 7"/>
          <p:cNvCxnSpPr/>
          <p:nvPr/>
        </p:nvCxnSpPr>
        <p:spPr>
          <a:xfrm flipV="1">
            <a:off x="1981200" y="3657600"/>
            <a:ext cx="1371600" cy="15240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286000" y="2057400"/>
            <a:ext cx="381000" cy="6096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an account</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886200" y="1752600"/>
            <a:ext cx="4542500" cy="2833327"/>
          </a:xfrm>
          <a:prstGeom prst="rect">
            <a:avLst/>
          </a:prstGeom>
          <a:noFill/>
          <a:ln w="9525">
            <a:noFill/>
            <a:miter lim="800000"/>
            <a:headEnd/>
            <a:tailEnd/>
          </a:ln>
        </p:spPr>
      </p:pic>
      <p:sp>
        <p:nvSpPr>
          <p:cNvPr id="5" name="TextBox 4"/>
          <p:cNvSpPr txBox="1"/>
          <p:nvPr/>
        </p:nvSpPr>
        <p:spPr>
          <a:xfrm>
            <a:off x="533400" y="1828800"/>
            <a:ext cx="2514600" cy="2585323"/>
          </a:xfrm>
          <a:prstGeom prst="rect">
            <a:avLst/>
          </a:prstGeom>
          <a:noFill/>
        </p:spPr>
        <p:txBody>
          <a:bodyPr wrap="square" rtlCol="0">
            <a:spAutoFit/>
          </a:bodyPr>
          <a:lstStyle/>
          <a:p>
            <a:r>
              <a:rPr lang="en-US" dirty="0" smtClean="0"/>
              <a:t>Follow the instructions and create an account. Use your Name. An active email address is required to continue. </a:t>
            </a:r>
          </a:p>
          <a:p>
            <a:endParaRPr lang="en-US" dirty="0"/>
          </a:p>
          <a:p>
            <a:r>
              <a:rPr lang="en-US" dirty="0" smtClean="0"/>
              <a:t>A code will be emailed to you to continue the setup process.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Creating/managing a profile</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3098169" y="1676400"/>
            <a:ext cx="5855630" cy="4449763"/>
          </a:xfrm>
          <a:prstGeom prst="rect">
            <a:avLst/>
          </a:prstGeom>
          <a:noFill/>
          <a:ln w="9525">
            <a:noFill/>
            <a:miter lim="800000"/>
            <a:headEnd/>
            <a:tailEnd/>
          </a:ln>
        </p:spPr>
      </p:pic>
      <p:sp>
        <p:nvSpPr>
          <p:cNvPr id="5" name="TextBox 4"/>
          <p:cNvSpPr txBox="1"/>
          <p:nvPr/>
        </p:nvSpPr>
        <p:spPr>
          <a:xfrm>
            <a:off x="533400" y="1981200"/>
            <a:ext cx="2209800" cy="2585323"/>
          </a:xfrm>
          <a:prstGeom prst="rect">
            <a:avLst/>
          </a:prstGeom>
          <a:noFill/>
        </p:spPr>
        <p:txBody>
          <a:bodyPr wrap="square" rtlCol="0">
            <a:spAutoFit/>
          </a:bodyPr>
          <a:lstStyle/>
          <a:p>
            <a:r>
              <a:rPr lang="en-US" dirty="0" smtClean="0"/>
              <a:t>After you create an account, you’ll need to login.  You’ll be taken to this page.</a:t>
            </a:r>
          </a:p>
          <a:p>
            <a:endParaRPr lang="en-US" dirty="0"/>
          </a:p>
          <a:p>
            <a:r>
              <a:rPr lang="en-US" dirty="0" smtClean="0"/>
              <a:t>Your first step is to create a profile.  Click</a:t>
            </a:r>
          </a:p>
          <a:p>
            <a:r>
              <a:rPr lang="en-US" dirty="0" smtClean="0"/>
              <a:t>The “manage E-Postcard Profile”</a:t>
            </a:r>
            <a:endParaRPr lang="en-US" dirty="0"/>
          </a:p>
        </p:txBody>
      </p:sp>
      <p:cxnSp>
        <p:nvCxnSpPr>
          <p:cNvPr id="7" name="Straight Arrow Connector 6"/>
          <p:cNvCxnSpPr/>
          <p:nvPr/>
        </p:nvCxnSpPr>
        <p:spPr>
          <a:xfrm>
            <a:off x="2362200" y="4191000"/>
            <a:ext cx="1752600" cy="457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your EIN</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743200" y="1447800"/>
            <a:ext cx="6036816" cy="4525963"/>
          </a:xfrm>
          <a:prstGeom prst="rect">
            <a:avLst/>
          </a:prstGeom>
          <a:noFill/>
          <a:ln w="9525">
            <a:noFill/>
            <a:miter lim="800000"/>
            <a:headEnd/>
            <a:tailEnd/>
          </a:ln>
        </p:spPr>
      </p:pic>
      <p:sp>
        <p:nvSpPr>
          <p:cNvPr id="5" name="TextBox 4"/>
          <p:cNvSpPr txBox="1"/>
          <p:nvPr/>
        </p:nvSpPr>
        <p:spPr>
          <a:xfrm>
            <a:off x="304800" y="2590800"/>
            <a:ext cx="2438400" cy="3693319"/>
          </a:xfrm>
          <a:prstGeom prst="rect">
            <a:avLst/>
          </a:prstGeom>
          <a:noFill/>
        </p:spPr>
        <p:txBody>
          <a:bodyPr wrap="square" rtlCol="0">
            <a:spAutoFit/>
          </a:bodyPr>
          <a:lstStyle/>
          <a:p>
            <a:r>
              <a:rPr lang="en-US" dirty="0" smtClean="0"/>
              <a:t>Type in your EIN and click “Add EIN”</a:t>
            </a:r>
          </a:p>
          <a:p>
            <a:endParaRPr lang="en-US" dirty="0"/>
          </a:p>
          <a:p>
            <a:endParaRPr lang="en-US" dirty="0" smtClean="0"/>
          </a:p>
          <a:p>
            <a:r>
              <a:rPr lang="en-US" dirty="0" smtClean="0"/>
              <a:t>One advantage of the new system is that you can manage more than one EIN.</a:t>
            </a:r>
          </a:p>
          <a:p>
            <a:endParaRPr lang="en-US" dirty="0"/>
          </a:p>
          <a:p>
            <a:r>
              <a:rPr lang="en-US" dirty="0" smtClean="0"/>
              <a:t>After adding your EIN, you can file your 990-N by selecting “Create New Filing”</a:t>
            </a:r>
            <a:endParaRPr lang="en-US" dirty="0"/>
          </a:p>
        </p:txBody>
      </p:sp>
      <p:cxnSp>
        <p:nvCxnSpPr>
          <p:cNvPr id="7" name="Straight Arrow Connector 6"/>
          <p:cNvCxnSpPr/>
          <p:nvPr/>
        </p:nvCxnSpPr>
        <p:spPr>
          <a:xfrm>
            <a:off x="2514600" y="2971800"/>
            <a:ext cx="1143000" cy="7620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667000" y="5638800"/>
            <a:ext cx="1905000" cy="3048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the 990</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362200" y="1371600"/>
            <a:ext cx="6343103" cy="4525963"/>
          </a:xfrm>
          <a:prstGeom prst="rect">
            <a:avLst/>
          </a:prstGeom>
          <a:noFill/>
          <a:ln w="9525">
            <a:noFill/>
            <a:miter lim="800000"/>
            <a:headEnd/>
            <a:tailEnd/>
          </a:ln>
        </p:spPr>
      </p:pic>
      <p:sp>
        <p:nvSpPr>
          <p:cNvPr id="5" name="TextBox 4"/>
          <p:cNvSpPr txBox="1"/>
          <p:nvPr/>
        </p:nvSpPr>
        <p:spPr>
          <a:xfrm>
            <a:off x="304800" y="1600200"/>
            <a:ext cx="2057400" cy="4801314"/>
          </a:xfrm>
          <a:prstGeom prst="rect">
            <a:avLst/>
          </a:prstGeom>
          <a:noFill/>
        </p:spPr>
        <p:txBody>
          <a:bodyPr wrap="square" rtlCol="0">
            <a:spAutoFit/>
          </a:bodyPr>
          <a:lstStyle/>
          <a:p>
            <a:r>
              <a:rPr lang="en-US" dirty="0" smtClean="0"/>
              <a:t>Select the EIN you want to file for from the drop down list.</a:t>
            </a:r>
          </a:p>
          <a:p>
            <a:endParaRPr lang="en-US" dirty="0"/>
          </a:p>
          <a:p>
            <a:r>
              <a:rPr lang="en-US" dirty="0" smtClean="0"/>
              <a:t>(click on the down arrow)</a:t>
            </a:r>
          </a:p>
          <a:p>
            <a:endParaRPr lang="en-US" dirty="0"/>
          </a:p>
          <a:p>
            <a:r>
              <a:rPr lang="en-US" dirty="0" smtClean="0"/>
              <a:t>and hit continue</a:t>
            </a:r>
          </a:p>
          <a:p>
            <a:endParaRPr lang="en-US" dirty="0" smtClean="0"/>
          </a:p>
          <a:p>
            <a:r>
              <a:rPr lang="en-US" dirty="0" smtClean="0"/>
              <a:t>If you logged on as an existing customer, click on the “manage 990 form submissions” after logging on. That will bring you to this page.</a:t>
            </a:r>
            <a:endParaRPr lang="en-US" dirty="0"/>
          </a:p>
        </p:txBody>
      </p:sp>
      <p:cxnSp>
        <p:nvCxnSpPr>
          <p:cNvPr id="7" name="Straight Arrow Connector 6"/>
          <p:cNvCxnSpPr/>
          <p:nvPr/>
        </p:nvCxnSpPr>
        <p:spPr>
          <a:xfrm>
            <a:off x="1828800" y="3048000"/>
            <a:ext cx="4876800" cy="7620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81200" y="3733800"/>
            <a:ext cx="3657600" cy="3048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the 990</a:t>
            </a:r>
            <a:endParaRPr lang="en-US" dirty="0"/>
          </a:p>
        </p:txBody>
      </p:sp>
      <p:sp>
        <p:nvSpPr>
          <p:cNvPr id="5" name="TextBox 4"/>
          <p:cNvSpPr txBox="1"/>
          <p:nvPr/>
        </p:nvSpPr>
        <p:spPr>
          <a:xfrm>
            <a:off x="609600" y="1524000"/>
            <a:ext cx="2438400" cy="5355312"/>
          </a:xfrm>
          <a:prstGeom prst="rect">
            <a:avLst/>
          </a:prstGeom>
          <a:noFill/>
        </p:spPr>
        <p:txBody>
          <a:bodyPr wrap="square" rtlCol="0">
            <a:spAutoFit/>
          </a:bodyPr>
          <a:lstStyle/>
          <a:p>
            <a:r>
              <a:rPr lang="en-US" dirty="0" smtClean="0"/>
              <a:t>Follow the prompts and update any information necessary from last filing.  Most important is “Principle Officer” information.</a:t>
            </a:r>
          </a:p>
          <a:p>
            <a:endParaRPr lang="en-US" dirty="0"/>
          </a:p>
          <a:p>
            <a:r>
              <a:rPr lang="en-US" dirty="0" smtClean="0"/>
              <a:t>After you press submit you will see a manage form dialog.  After a few minutes you will be able to click on the “Action block” and it will update your status from “submitted” to “accepted”. Click on the “Submission ID” to get your confirmation message.”</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3276600" y="1600200"/>
            <a:ext cx="5105243" cy="2630763"/>
          </a:xfrm>
          <a:prstGeom prst="rect">
            <a:avLst/>
          </a:prstGeom>
          <a:noFill/>
          <a:ln w="9525">
            <a:noFill/>
            <a:miter lim="800000"/>
            <a:headEnd/>
            <a:tailEnd/>
          </a:ln>
        </p:spPr>
      </p:pic>
      <p:cxnSp>
        <p:nvCxnSpPr>
          <p:cNvPr id="8" name="Straight Arrow Connector 7"/>
          <p:cNvCxnSpPr/>
          <p:nvPr/>
        </p:nvCxnSpPr>
        <p:spPr>
          <a:xfrm flipV="1">
            <a:off x="2819400" y="2895600"/>
            <a:ext cx="4343400" cy="3200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715000" y="4419600"/>
            <a:ext cx="3048000" cy="1477328"/>
          </a:xfrm>
          <a:prstGeom prst="rect">
            <a:avLst/>
          </a:prstGeom>
          <a:noFill/>
        </p:spPr>
        <p:txBody>
          <a:bodyPr wrap="square" rtlCol="0">
            <a:spAutoFit/>
          </a:bodyPr>
          <a:lstStyle/>
          <a:p>
            <a:r>
              <a:rPr lang="en-US" dirty="0" smtClean="0"/>
              <a:t>Important!  After you submit your filing you will be given an opportunity to print the actual E-Postcard.  This is the only chance you have to print it.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the 990</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3200400" y="1524000"/>
            <a:ext cx="5695758" cy="2936875"/>
          </a:xfrm>
          <a:prstGeom prst="rect">
            <a:avLst/>
          </a:prstGeom>
          <a:noFill/>
          <a:ln w="9525">
            <a:noFill/>
            <a:miter lim="800000"/>
            <a:headEnd/>
            <a:tailEnd/>
          </a:ln>
        </p:spPr>
      </p:pic>
      <p:sp>
        <p:nvSpPr>
          <p:cNvPr id="5" name="TextBox 4"/>
          <p:cNvSpPr txBox="1"/>
          <p:nvPr/>
        </p:nvSpPr>
        <p:spPr>
          <a:xfrm>
            <a:off x="609600" y="1524000"/>
            <a:ext cx="2438400" cy="2862322"/>
          </a:xfrm>
          <a:prstGeom prst="rect">
            <a:avLst/>
          </a:prstGeom>
          <a:noFill/>
        </p:spPr>
        <p:txBody>
          <a:bodyPr wrap="square" rtlCol="0">
            <a:spAutoFit/>
          </a:bodyPr>
          <a:lstStyle/>
          <a:p>
            <a:r>
              <a:rPr lang="en-US" dirty="0" smtClean="0"/>
              <a:t>This is your confirmation. You will not receive an email confirmation as in the past.  Print or save as a PDF and submit to the Department Paymaster.</a:t>
            </a:r>
          </a:p>
          <a:p>
            <a:endParaRPr lang="en-US" dirty="0"/>
          </a:p>
          <a:p>
            <a:r>
              <a:rPr lang="en-US" dirty="0" smtClean="0"/>
              <a:t>This completes the process.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454</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Filing The 990-N Updated 3/1/2021</vt:lpstr>
      <vt:lpstr>Navigate to the IRS Website</vt:lpstr>
      <vt:lpstr>Adding an account</vt:lpstr>
      <vt:lpstr>Creating/managing a profile</vt:lpstr>
      <vt:lpstr>Adding your EIN</vt:lpstr>
      <vt:lpstr>Filing the 990</vt:lpstr>
      <vt:lpstr>Filing the 990</vt:lpstr>
      <vt:lpstr>Filing the 990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The 990-N</dc:title>
  <dc:creator>Dave Englert</dc:creator>
  <cp:lastModifiedBy>Dave Englert</cp:lastModifiedBy>
  <cp:revision>14</cp:revision>
  <dcterms:created xsi:type="dcterms:W3CDTF">2016-07-09T20:15:36Z</dcterms:created>
  <dcterms:modified xsi:type="dcterms:W3CDTF">2021-02-16T15:46:07Z</dcterms:modified>
</cp:coreProperties>
</file>