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2" r:id="rId4"/>
    <p:sldId id="303" r:id="rId5"/>
    <p:sldId id="304" r:id="rId6"/>
    <p:sldId id="306" r:id="rId7"/>
    <p:sldId id="305" r:id="rId8"/>
    <p:sldId id="307" r:id="rId9"/>
    <p:sldId id="308" r:id="rId10"/>
    <p:sldId id="309" r:id="rId11"/>
    <p:sldId id="257" r:id="rId12"/>
    <p:sldId id="264" r:id="rId13"/>
    <p:sldId id="268" r:id="rId14"/>
    <p:sldId id="258" r:id="rId15"/>
    <p:sldId id="269" r:id="rId16"/>
    <p:sldId id="267" r:id="rId17"/>
    <p:sldId id="259" r:id="rId18"/>
    <p:sldId id="270" r:id="rId19"/>
    <p:sldId id="260" r:id="rId20"/>
    <p:sldId id="261" r:id="rId21"/>
    <p:sldId id="262" r:id="rId22"/>
    <p:sldId id="263" r:id="rId23"/>
    <p:sldId id="265" r:id="rId24"/>
    <p:sldId id="266" r:id="rId25"/>
    <p:sldId id="297" r:id="rId26"/>
    <p:sldId id="271" r:id="rId27"/>
    <p:sldId id="272" r:id="rId28"/>
    <p:sldId id="273" r:id="rId29"/>
    <p:sldId id="279" r:id="rId30"/>
    <p:sldId id="274" r:id="rId31"/>
    <p:sldId id="275" r:id="rId32"/>
    <p:sldId id="299" r:id="rId33"/>
    <p:sldId id="286" r:id="rId34"/>
    <p:sldId id="276" r:id="rId35"/>
    <p:sldId id="277" r:id="rId36"/>
    <p:sldId id="278" r:id="rId37"/>
    <p:sldId id="280" r:id="rId38"/>
    <p:sldId id="281" r:id="rId39"/>
    <p:sldId id="282" r:id="rId40"/>
    <p:sldId id="298" r:id="rId41"/>
    <p:sldId id="283" r:id="rId42"/>
    <p:sldId id="284" r:id="rId43"/>
    <p:sldId id="285" r:id="rId44"/>
    <p:sldId id="287" r:id="rId45"/>
    <p:sldId id="288" r:id="rId46"/>
    <p:sldId id="289" r:id="rId47"/>
    <p:sldId id="290" r:id="rId48"/>
    <p:sldId id="310" r:id="rId49"/>
    <p:sldId id="291" r:id="rId50"/>
    <p:sldId id="295" r:id="rId51"/>
    <p:sldId id="296" r:id="rId52"/>
    <p:sldId id="29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2201"/>
    <a:srgbClr val="2004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80" d="100"/>
          <a:sy n="80" d="100"/>
        </p:scale>
        <p:origin x="734"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AE3F-3E15-41D0-9F5A-96CA4A6C4F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A5352D-BB02-4DD7-A758-866E2F6D0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3E980F-14F1-409F-834F-6101F5EF5BDF}"/>
              </a:ext>
            </a:extLst>
          </p:cNvPr>
          <p:cNvSpPr>
            <a:spLocks noGrp="1"/>
          </p:cNvSpPr>
          <p:nvPr>
            <p:ph type="dt" sz="half" idx="10"/>
          </p:nvPr>
        </p:nvSpPr>
        <p:spPr/>
        <p:txBody>
          <a:bodyPr/>
          <a:lstStyle/>
          <a:p>
            <a:fld id="{A6FE6316-9331-41BD-82F6-AA4CFE2944FE}" type="datetimeFigureOut">
              <a:rPr lang="en-US" smtClean="0"/>
              <a:t>5/10/2021</a:t>
            </a:fld>
            <a:endParaRPr lang="en-US"/>
          </a:p>
        </p:txBody>
      </p:sp>
      <p:sp>
        <p:nvSpPr>
          <p:cNvPr id="5" name="Footer Placeholder 4">
            <a:extLst>
              <a:ext uri="{FF2B5EF4-FFF2-40B4-BE49-F238E27FC236}">
                <a16:creationId xmlns:a16="http://schemas.microsoft.com/office/drawing/2014/main" id="{E4DB59D3-3791-4A1B-B870-21AD32034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469699-2A0D-4FB5-A9CF-6930DD874880}"/>
              </a:ext>
            </a:extLst>
          </p:cNvPr>
          <p:cNvSpPr>
            <a:spLocks noGrp="1"/>
          </p:cNvSpPr>
          <p:nvPr>
            <p:ph type="sldNum" sz="quarter" idx="12"/>
          </p:nvPr>
        </p:nvSpPr>
        <p:spPr/>
        <p:txBody>
          <a:bodyPr/>
          <a:lstStyle/>
          <a:p>
            <a:fld id="{D17B34E5-DD5E-49BC-9017-094EE33D21F0}" type="slidenum">
              <a:rPr lang="en-US" smtClean="0"/>
              <a:t>‹#›</a:t>
            </a:fld>
            <a:endParaRPr lang="en-US"/>
          </a:p>
        </p:txBody>
      </p:sp>
    </p:spTree>
    <p:extLst>
      <p:ext uri="{BB962C8B-B14F-4D97-AF65-F5344CB8AC3E}">
        <p14:creationId xmlns:p14="http://schemas.microsoft.com/office/powerpoint/2010/main" val="417297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A979-F4B4-4D02-89F7-666116ACA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17B9F4-6738-41E2-AF23-C19BAEB793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A2459-4CEB-4967-A48C-E847C99A263F}"/>
              </a:ext>
            </a:extLst>
          </p:cNvPr>
          <p:cNvSpPr>
            <a:spLocks noGrp="1"/>
          </p:cNvSpPr>
          <p:nvPr>
            <p:ph type="dt" sz="half" idx="10"/>
          </p:nvPr>
        </p:nvSpPr>
        <p:spPr/>
        <p:txBody>
          <a:bodyPr/>
          <a:lstStyle/>
          <a:p>
            <a:fld id="{A6FE6316-9331-41BD-82F6-AA4CFE2944FE}" type="datetimeFigureOut">
              <a:rPr lang="en-US" smtClean="0"/>
              <a:t>5/10/2021</a:t>
            </a:fld>
            <a:endParaRPr lang="en-US"/>
          </a:p>
        </p:txBody>
      </p:sp>
      <p:sp>
        <p:nvSpPr>
          <p:cNvPr id="5" name="Footer Placeholder 4">
            <a:extLst>
              <a:ext uri="{FF2B5EF4-FFF2-40B4-BE49-F238E27FC236}">
                <a16:creationId xmlns:a16="http://schemas.microsoft.com/office/drawing/2014/main" id="{92A0CDD9-046D-4EEA-8F1E-DC387E7A2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EDA9B-9FA2-46CA-9B6F-065287FB20CD}"/>
              </a:ext>
            </a:extLst>
          </p:cNvPr>
          <p:cNvSpPr>
            <a:spLocks noGrp="1"/>
          </p:cNvSpPr>
          <p:nvPr>
            <p:ph type="sldNum" sz="quarter" idx="12"/>
          </p:nvPr>
        </p:nvSpPr>
        <p:spPr/>
        <p:txBody>
          <a:bodyPr/>
          <a:lstStyle/>
          <a:p>
            <a:fld id="{D17B34E5-DD5E-49BC-9017-094EE33D21F0}" type="slidenum">
              <a:rPr lang="en-US" smtClean="0"/>
              <a:t>‹#›</a:t>
            </a:fld>
            <a:endParaRPr lang="en-US"/>
          </a:p>
        </p:txBody>
      </p:sp>
    </p:spTree>
    <p:extLst>
      <p:ext uri="{BB962C8B-B14F-4D97-AF65-F5344CB8AC3E}">
        <p14:creationId xmlns:p14="http://schemas.microsoft.com/office/powerpoint/2010/main" val="150486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C48CE1-BC01-4DBA-861B-83B8D373B2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B7665-C522-4640-AF6B-5870C8834F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C9103-30ED-4F8A-BF19-427A6379F05F}"/>
              </a:ext>
            </a:extLst>
          </p:cNvPr>
          <p:cNvSpPr>
            <a:spLocks noGrp="1"/>
          </p:cNvSpPr>
          <p:nvPr>
            <p:ph type="dt" sz="half" idx="10"/>
          </p:nvPr>
        </p:nvSpPr>
        <p:spPr/>
        <p:txBody>
          <a:bodyPr/>
          <a:lstStyle/>
          <a:p>
            <a:fld id="{A6FE6316-9331-41BD-82F6-AA4CFE2944FE}" type="datetimeFigureOut">
              <a:rPr lang="en-US" smtClean="0"/>
              <a:t>5/10/2021</a:t>
            </a:fld>
            <a:endParaRPr lang="en-US"/>
          </a:p>
        </p:txBody>
      </p:sp>
      <p:sp>
        <p:nvSpPr>
          <p:cNvPr id="5" name="Footer Placeholder 4">
            <a:extLst>
              <a:ext uri="{FF2B5EF4-FFF2-40B4-BE49-F238E27FC236}">
                <a16:creationId xmlns:a16="http://schemas.microsoft.com/office/drawing/2014/main" id="{CD765128-DED5-4F10-8016-116953A98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E4424-A573-4586-B2A2-EAA9FA2F059F}"/>
              </a:ext>
            </a:extLst>
          </p:cNvPr>
          <p:cNvSpPr>
            <a:spLocks noGrp="1"/>
          </p:cNvSpPr>
          <p:nvPr>
            <p:ph type="sldNum" sz="quarter" idx="12"/>
          </p:nvPr>
        </p:nvSpPr>
        <p:spPr/>
        <p:txBody>
          <a:bodyPr/>
          <a:lstStyle/>
          <a:p>
            <a:fld id="{D17B34E5-DD5E-49BC-9017-094EE33D21F0}" type="slidenum">
              <a:rPr lang="en-US" smtClean="0"/>
              <a:t>‹#›</a:t>
            </a:fld>
            <a:endParaRPr lang="en-US"/>
          </a:p>
        </p:txBody>
      </p:sp>
    </p:spTree>
    <p:extLst>
      <p:ext uri="{BB962C8B-B14F-4D97-AF65-F5344CB8AC3E}">
        <p14:creationId xmlns:p14="http://schemas.microsoft.com/office/powerpoint/2010/main" val="75253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8B22-4B5F-4E48-94FE-B30C53E01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F80F3-80AF-4518-B42D-AF71E389E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FEE3A-4573-4930-8148-7183339A58A6}"/>
              </a:ext>
            </a:extLst>
          </p:cNvPr>
          <p:cNvSpPr>
            <a:spLocks noGrp="1"/>
          </p:cNvSpPr>
          <p:nvPr>
            <p:ph type="dt" sz="half" idx="10"/>
          </p:nvPr>
        </p:nvSpPr>
        <p:spPr/>
        <p:txBody>
          <a:bodyPr/>
          <a:lstStyle/>
          <a:p>
            <a:fld id="{A6FE6316-9331-41BD-82F6-AA4CFE2944FE}" type="datetimeFigureOut">
              <a:rPr lang="en-US" smtClean="0"/>
              <a:t>5/10/2021</a:t>
            </a:fld>
            <a:endParaRPr lang="en-US"/>
          </a:p>
        </p:txBody>
      </p:sp>
      <p:sp>
        <p:nvSpPr>
          <p:cNvPr id="5" name="Footer Placeholder 4">
            <a:extLst>
              <a:ext uri="{FF2B5EF4-FFF2-40B4-BE49-F238E27FC236}">
                <a16:creationId xmlns:a16="http://schemas.microsoft.com/office/drawing/2014/main" id="{CFF4CC48-A7B2-45FA-A46C-940AA60E5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77342-F3F6-4925-AF6E-78F665F9AC4B}"/>
              </a:ext>
            </a:extLst>
          </p:cNvPr>
          <p:cNvSpPr>
            <a:spLocks noGrp="1"/>
          </p:cNvSpPr>
          <p:nvPr>
            <p:ph type="sldNum" sz="quarter" idx="12"/>
          </p:nvPr>
        </p:nvSpPr>
        <p:spPr/>
        <p:txBody>
          <a:bodyPr/>
          <a:lstStyle/>
          <a:p>
            <a:fld id="{D17B34E5-DD5E-49BC-9017-094EE33D21F0}" type="slidenum">
              <a:rPr lang="en-US" smtClean="0"/>
              <a:t>‹#›</a:t>
            </a:fld>
            <a:endParaRPr lang="en-US"/>
          </a:p>
        </p:txBody>
      </p:sp>
    </p:spTree>
    <p:extLst>
      <p:ext uri="{BB962C8B-B14F-4D97-AF65-F5344CB8AC3E}">
        <p14:creationId xmlns:p14="http://schemas.microsoft.com/office/powerpoint/2010/main" val="83524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23FC-9F59-40B3-9AD2-50B75403A5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0E41C4-6648-4E93-9669-44A72D3297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3ACBBB-8B0D-49C7-B21C-900F45DFE7A4}"/>
              </a:ext>
            </a:extLst>
          </p:cNvPr>
          <p:cNvSpPr>
            <a:spLocks noGrp="1"/>
          </p:cNvSpPr>
          <p:nvPr>
            <p:ph type="dt" sz="half" idx="10"/>
          </p:nvPr>
        </p:nvSpPr>
        <p:spPr/>
        <p:txBody>
          <a:bodyPr/>
          <a:lstStyle/>
          <a:p>
            <a:fld id="{A6FE6316-9331-41BD-82F6-AA4CFE2944FE}" type="datetimeFigureOut">
              <a:rPr lang="en-US" smtClean="0"/>
              <a:t>5/10/2021</a:t>
            </a:fld>
            <a:endParaRPr lang="en-US"/>
          </a:p>
        </p:txBody>
      </p:sp>
      <p:sp>
        <p:nvSpPr>
          <p:cNvPr id="5" name="Footer Placeholder 4">
            <a:extLst>
              <a:ext uri="{FF2B5EF4-FFF2-40B4-BE49-F238E27FC236}">
                <a16:creationId xmlns:a16="http://schemas.microsoft.com/office/drawing/2014/main" id="{CE0D3B8D-E9C7-42C9-B4A1-7304A8F87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BBC7E-4471-48DF-BEAD-F35336B27EDC}"/>
              </a:ext>
            </a:extLst>
          </p:cNvPr>
          <p:cNvSpPr>
            <a:spLocks noGrp="1"/>
          </p:cNvSpPr>
          <p:nvPr>
            <p:ph type="sldNum" sz="quarter" idx="12"/>
          </p:nvPr>
        </p:nvSpPr>
        <p:spPr/>
        <p:txBody>
          <a:bodyPr/>
          <a:lstStyle/>
          <a:p>
            <a:fld id="{D17B34E5-DD5E-49BC-9017-094EE33D21F0}" type="slidenum">
              <a:rPr lang="en-US" smtClean="0"/>
              <a:t>‹#›</a:t>
            </a:fld>
            <a:endParaRPr lang="en-US"/>
          </a:p>
        </p:txBody>
      </p:sp>
    </p:spTree>
    <p:extLst>
      <p:ext uri="{BB962C8B-B14F-4D97-AF65-F5344CB8AC3E}">
        <p14:creationId xmlns:p14="http://schemas.microsoft.com/office/powerpoint/2010/main" val="282778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0A7C-D977-4CA3-A681-969709F472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06E4E2-4DD6-4A28-9588-27CD2996CC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325051-8F28-421E-96D5-F32AB70303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B02E5-758F-42D2-92CF-F1830A4A3BC4}"/>
              </a:ext>
            </a:extLst>
          </p:cNvPr>
          <p:cNvSpPr>
            <a:spLocks noGrp="1"/>
          </p:cNvSpPr>
          <p:nvPr>
            <p:ph type="dt" sz="half" idx="10"/>
          </p:nvPr>
        </p:nvSpPr>
        <p:spPr/>
        <p:txBody>
          <a:bodyPr/>
          <a:lstStyle/>
          <a:p>
            <a:fld id="{A6FE6316-9331-41BD-82F6-AA4CFE2944FE}" type="datetimeFigureOut">
              <a:rPr lang="en-US" smtClean="0"/>
              <a:t>5/10/2021</a:t>
            </a:fld>
            <a:endParaRPr lang="en-US"/>
          </a:p>
        </p:txBody>
      </p:sp>
      <p:sp>
        <p:nvSpPr>
          <p:cNvPr id="6" name="Footer Placeholder 5">
            <a:extLst>
              <a:ext uri="{FF2B5EF4-FFF2-40B4-BE49-F238E27FC236}">
                <a16:creationId xmlns:a16="http://schemas.microsoft.com/office/drawing/2014/main" id="{880813D7-F50F-4B5C-968B-435FD1B74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DA59A-7072-41FF-AD17-C5A6E3360FCB}"/>
              </a:ext>
            </a:extLst>
          </p:cNvPr>
          <p:cNvSpPr>
            <a:spLocks noGrp="1"/>
          </p:cNvSpPr>
          <p:nvPr>
            <p:ph type="sldNum" sz="quarter" idx="12"/>
          </p:nvPr>
        </p:nvSpPr>
        <p:spPr/>
        <p:txBody>
          <a:bodyPr/>
          <a:lstStyle/>
          <a:p>
            <a:fld id="{D17B34E5-DD5E-49BC-9017-094EE33D21F0}" type="slidenum">
              <a:rPr lang="en-US" smtClean="0"/>
              <a:t>‹#›</a:t>
            </a:fld>
            <a:endParaRPr lang="en-US"/>
          </a:p>
        </p:txBody>
      </p:sp>
    </p:spTree>
    <p:extLst>
      <p:ext uri="{BB962C8B-B14F-4D97-AF65-F5344CB8AC3E}">
        <p14:creationId xmlns:p14="http://schemas.microsoft.com/office/powerpoint/2010/main" val="152281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76F0-6E76-43A4-A0A3-417E31DA49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E6C330-FA43-4956-B28A-2DED481DC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E46E38-3AB4-4EDC-896B-6627BF54F3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EDFA7B-901A-48C2-A1BF-7EE16EFBE0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AA811-9BC9-4420-AE58-9DCFDC376A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CD7517-40DD-4DC1-AADB-B314A0442089}"/>
              </a:ext>
            </a:extLst>
          </p:cNvPr>
          <p:cNvSpPr>
            <a:spLocks noGrp="1"/>
          </p:cNvSpPr>
          <p:nvPr>
            <p:ph type="dt" sz="half" idx="10"/>
          </p:nvPr>
        </p:nvSpPr>
        <p:spPr/>
        <p:txBody>
          <a:bodyPr/>
          <a:lstStyle/>
          <a:p>
            <a:fld id="{A6FE6316-9331-41BD-82F6-AA4CFE2944FE}" type="datetimeFigureOut">
              <a:rPr lang="en-US" smtClean="0"/>
              <a:t>5/10/2021</a:t>
            </a:fld>
            <a:endParaRPr lang="en-US"/>
          </a:p>
        </p:txBody>
      </p:sp>
      <p:sp>
        <p:nvSpPr>
          <p:cNvPr id="8" name="Footer Placeholder 7">
            <a:extLst>
              <a:ext uri="{FF2B5EF4-FFF2-40B4-BE49-F238E27FC236}">
                <a16:creationId xmlns:a16="http://schemas.microsoft.com/office/drawing/2014/main" id="{5F251DF4-72B8-4C39-B7B7-258F76EBE8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2284F9-D857-466E-8338-89095D972BEB}"/>
              </a:ext>
            </a:extLst>
          </p:cNvPr>
          <p:cNvSpPr>
            <a:spLocks noGrp="1"/>
          </p:cNvSpPr>
          <p:nvPr>
            <p:ph type="sldNum" sz="quarter" idx="12"/>
          </p:nvPr>
        </p:nvSpPr>
        <p:spPr/>
        <p:txBody>
          <a:bodyPr/>
          <a:lstStyle/>
          <a:p>
            <a:fld id="{D17B34E5-DD5E-49BC-9017-094EE33D21F0}" type="slidenum">
              <a:rPr lang="en-US" smtClean="0"/>
              <a:t>‹#›</a:t>
            </a:fld>
            <a:endParaRPr lang="en-US"/>
          </a:p>
        </p:txBody>
      </p:sp>
    </p:spTree>
    <p:extLst>
      <p:ext uri="{BB962C8B-B14F-4D97-AF65-F5344CB8AC3E}">
        <p14:creationId xmlns:p14="http://schemas.microsoft.com/office/powerpoint/2010/main" val="16279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305C-DDA6-4495-BD28-73CC4CC751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0B8317-4F06-4265-9C60-B4172471D05E}"/>
              </a:ext>
            </a:extLst>
          </p:cNvPr>
          <p:cNvSpPr>
            <a:spLocks noGrp="1"/>
          </p:cNvSpPr>
          <p:nvPr>
            <p:ph type="dt" sz="half" idx="10"/>
          </p:nvPr>
        </p:nvSpPr>
        <p:spPr/>
        <p:txBody>
          <a:bodyPr/>
          <a:lstStyle/>
          <a:p>
            <a:fld id="{A6FE6316-9331-41BD-82F6-AA4CFE2944FE}" type="datetimeFigureOut">
              <a:rPr lang="en-US" smtClean="0"/>
              <a:t>5/10/2021</a:t>
            </a:fld>
            <a:endParaRPr lang="en-US"/>
          </a:p>
        </p:txBody>
      </p:sp>
      <p:sp>
        <p:nvSpPr>
          <p:cNvPr id="4" name="Footer Placeholder 3">
            <a:extLst>
              <a:ext uri="{FF2B5EF4-FFF2-40B4-BE49-F238E27FC236}">
                <a16:creationId xmlns:a16="http://schemas.microsoft.com/office/drawing/2014/main" id="{7216627D-28F5-4E9F-AD16-AB111137AD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FE8046-8D90-4B23-85AC-7A8550ADD429}"/>
              </a:ext>
            </a:extLst>
          </p:cNvPr>
          <p:cNvSpPr>
            <a:spLocks noGrp="1"/>
          </p:cNvSpPr>
          <p:nvPr>
            <p:ph type="sldNum" sz="quarter" idx="12"/>
          </p:nvPr>
        </p:nvSpPr>
        <p:spPr/>
        <p:txBody>
          <a:bodyPr/>
          <a:lstStyle/>
          <a:p>
            <a:fld id="{D17B34E5-DD5E-49BC-9017-094EE33D21F0}" type="slidenum">
              <a:rPr lang="en-US" smtClean="0"/>
              <a:t>‹#›</a:t>
            </a:fld>
            <a:endParaRPr lang="en-US"/>
          </a:p>
        </p:txBody>
      </p:sp>
    </p:spTree>
    <p:extLst>
      <p:ext uri="{BB962C8B-B14F-4D97-AF65-F5344CB8AC3E}">
        <p14:creationId xmlns:p14="http://schemas.microsoft.com/office/powerpoint/2010/main" val="195275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79BD1-32E2-4E88-900B-8FA7026C974E}"/>
              </a:ext>
            </a:extLst>
          </p:cNvPr>
          <p:cNvSpPr>
            <a:spLocks noGrp="1"/>
          </p:cNvSpPr>
          <p:nvPr>
            <p:ph type="dt" sz="half" idx="10"/>
          </p:nvPr>
        </p:nvSpPr>
        <p:spPr/>
        <p:txBody>
          <a:bodyPr/>
          <a:lstStyle/>
          <a:p>
            <a:fld id="{A6FE6316-9331-41BD-82F6-AA4CFE2944FE}" type="datetimeFigureOut">
              <a:rPr lang="en-US" smtClean="0"/>
              <a:t>5/10/2021</a:t>
            </a:fld>
            <a:endParaRPr lang="en-US"/>
          </a:p>
        </p:txBody>
      </p:sp>
      <p:sp>
        <p:nvSpPr>
          <p:cNvPr id="3" name="Footer Placeholder 2">
            <a:extLst>
              <a:ext uri="{FF2B5EF4-FFF2-40B4-BE49-F238E27FC236}">
                <a16:creationId xmlns:a16="http://schemas.microsoft.com/office/drawing/2014/main" id="{B9234AAD-35C6-45F7-86C6-305DBC343A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DFBA2A-1D6F-44FF-95E3-E12D3F8ACDB6}"/>
              </a:ext>
            </a:extLst>
          </p:cNvPr>
          <p:cNvSpPr>
            <a:spLocks noGrp="1"/>
          </p:cNvSpPr>
          <p:nvPr>
            <p:ph type="sldNum" sz="quarter" idx="12"/>
          </p:nvPr>
        </p:nvSpPr>
        <p:spPr/>
        <p:txBody>
          <a:bodyPr/>
          <a:lstStyle/>
          <a:p>
            <a:fld id="{D17B34E5-DD5E-49BC-9017-094EE33D21F0}" type="slidenum">
              <a:rPr lang="en-US" smtClean="0"/>
              <a:t>‹#›</a:t>
            </a:fld>
            <a:endParaRPr lang="en-US"/>
          </a:p>
        </p:txBody>
      </p:sp>
    </p:spTree>
    <p:extLst>
      <p:ext uri="{BB962C8B-B14F-4D97-AF65-F5344CB8AC3E}">
        <p14:creationId xmlns:p14="http://schemas.microsoft.com/office/powerpoint/2010/main" val="81799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7537-0F78-4696-93AC-E4198921C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99BA73-7C1E-4816-8AC6-25C74826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5B22C8-4A65-4C5E-BC62-89A98455A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D59A8-D050-49A9-AAF2-026CB57124C0}"/>
              </a:ext>
            </a:extLst>
          </p:cNvPr>
          <p:cNvSpPr>
            <a:spLocks noGrp="1"/>
          </p:cNvSpPr>
          <p:nvPr>
            <p:ph type="dt" sz="half" idx="10"/>
          </p:nvPr>
        </p:nvSpPr>
        <p:spPr/>
        <p:txBody>
          <a:bodyPr/>
          <a:lstStyle/>
          <a:p>
            <a:fld id="{A6FE6316-9331-41BD-82F6-AA4CFE2944FE}" type="datetimeFigureOut">
              <a:rPr lang="en-US" smtClean="0"/>
              <a:t>5/10/2021</a:t>
            </a:fld>
            <a:endParaRPr lang="en-US"/>
          </a:p>
        </p:txBody>
      </p:sp>
      <p:sp>
        <p:nvSpPr>
          <p:cNvPr id="6" name="Footer Placeholder 5">
            <a:extLst>
              <a:ext uri="{FF2B5EF4-FFF2-40B4-BE49-F238E27FC236}">
                <a16:creationId xmlns:a16="http://schemas.microsoft.com/office/drawing/2014/main" id="{D515DD78-9C9D-4324-8514-D28C28DB7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B288B-84EF-48D3-87CD-3C8F4D85CEB6}"/>
              </a:ext>
            </a:extLst>
          </p:cNvPr>
          <p:cNvSpPr>
            <a:spLocks noGrp="1"/>
          </p:cNvSpPr>
          <p:nvPr>
            <p:ph type="sldNum" sz="quarter" idx="12"/>
          </p:nvPr>
        </p:nvSpPr>
        <p:spPr/>
        <p:txBody>
          <a:bodyPr/>
          <a:lstStyle/>
          <a:p>
            <a:fld id="{D17B34E5-DD5E-49BC-9017-094EE33D21F0}" type="slidenum">
              <a:rPr lang="en-US" smtClean="0"/>
              <a:t>‹#›</a:t>
            </a:fld>
            <a:endParaRPr lang="en-US"/>
          </a:p>
        </p:txBody>
      </p:sp>
    </p:spTree>
    <p:extLst>
      <p:ext uri="{BB962C8B-B14F-4D97-AF65-F5344CB8AC3E}">
        <p14:creationId xmlns:p14="http://schemas.microsoft.com/office/powerpoint/2010/main" val="40601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3703-58E3-4ACF-8C5F-195C53FF7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0A08E9-2DFF-458B-A8F5-065727051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EA0E85-61C8-451F-A296-813E86AA8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26C4F6-F991-410A-9D71-22F309E09155}"/>
              </a:ext>
            </a:extLst>
          </p:cNvPr>
          <p:cNvSpPr>
            <a:spLocks noGrp="1"/>
          </p:cNvSpPr>
          <p:nvPr>
            <p:ph type="dt" sz="half" idx="10"/>
          </p:nvPr>
        </p:nvSpPr>
        <p:spPr/>
        <p:txBody>
          <a:bodyPr/>
          <a:lstStyle/>
          <a:p>
            <a:fld id="{A6FE6316-9331-41BD-82F6-AA4CFE2944FE}" type="datetimeFigureOut">
              <a:rPr lang="en-US" smtClean="0"/>
              <a:t>5/10/2021</a:t>
            </a:fld>
            <a:endParaRPr lang="en-US"/>
          </a:p>
        </p:txBody>
      </p:sp>
      <p:sp>
        <p:nvSpPr>
          <p:cNvPr id="6" name="Footer Placeholder 5">
            <a:extLst>
              <a:ext uri="{FF2B5EF4-FFF2-40B4-BE49-F238E27FC236}">
                <a16:creationId xmlns:a16="http://schemas.microsoft.com/office/drawing/2014/main" id="{9C32D7BF-36E7-4D14-A73C-6EAC32B95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CEE4E-E08B-4078-9BD8-96ADCF078456}"/>
              </a:ext>
            </a:extLst>
          </p:cNvPr>
          <p:cNvSpPr>
            <a:spLocks noGrp="1"/>
          </p:cNvSpPr>
          <p:nvPr>
            <p:ph type="sldNum" sz="quarter" idx="12"/>
          </p:nvPr>
        </p:nvSpPr>
        <p:spPr/>
        <p:txBody>
          <a:bodyPr/>
          <a:lstStyle/>
          <a:p>
            <a:fld id="{D17B34E5-DD5E-49BC-9017-094EE33D21F0}" type="slidenum">
              <a:rPr lang="en-US" smtClean="0"/>
              <a:t>‹#›</a:t>
            </a:fld>
            <a:endParaRPr lang="en-US"/>
          </a:p>
        </p:txBody>
      </p:sp>
    </p:spTree>
    <p:extLst>
      <p:ext uri="{BB962C8B-B14F-4D97-AF65-F5344CB8AC3E}">
        <p14:creationId xmlns:p14="http://schemas.microsoft.com/office/powerpoint/2010/main" val="369190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0E9C22-209C-49BE-A393-DFB8F3EE75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04CAB0-A7F7-4BEF-87AF-D1C28F1C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CD72A-B549-4A77-9D76-640A73A5B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E6316-9331-41BD-82F6-AA4CFE2944FE}" type="datetimeFigureOut">
              <a:rPr lang="en-US" smtClean="0"/>
              <a:t>5/10/2021</a:t>
            </a:fld>
            <a:endParaRPr lang="en-US"/>
          </a:p>
        </p:txBody>
      </p:sp>
      <p:sp>
        <p:nvSpPr>
          <p:cNvPr id="5" name="Footer Placeholder 4">
            <a:extLst>
              <a:ext uri="{FF2B5EF4-FFF2-40B4-BE49-F238E27FC236}">
                <a16:creationId xmlns:a16="http://schemas.microsoft.com/office/drawing/2014/main" id="{137C509C-71A6-4B03-B6D4-F76C54BCA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E60837-1BE1-4866-96A3-5450B29388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B34E5-DD5E-49BC-9017-094EE33D21F0}" type="slidenum">
              <a:rPr lang="en-US" smtClean="0"/>
              <a:t>‹#›</a:t>
            </a:fld>
            <a:endParaRPr lang="en-US"/>
          </a:p>
        </p:txBody>
      </p:sp>
    </p:spTree>
    <p:extLst>
      <p:ext uri="{BB962C8B-B14F-4D97-AF65-F5344CB8AC3E}">
        <p14:creationId xmlns:p14="http://schemas.microsoft.com/office/powerpoint/2010/main" val="3533446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4.emf"/><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emf"/></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5.emf"/><Relationship Id="rId4" Type="http://schemas.openxmlformats.org/officeDocument/2006/relationships/image" Target="../media/image44.emf"/></Relationships>
</file>

<file path=ppt/slides/_rels/slide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emf"/></Relationships>
</file>

<file path=ppt/slides/_rels/slide4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4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emf"/></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7" name="TextBox 6">
            <a:extLst>
              <a:ext uri="{FF2B5EF4-FFF2-40B4-BE49-F238E27FC236}">
                <a16:creationId xmlns:a16="http://schemas.microsoft.com/office/drawing/2014/main" id="{6D942A1E-BE77-4381-B8EF-FF71CF8394B6}"/>
              </a:ext>
            </a:extLst>
          </p:cNvPr>
          <p:cNvSpPr txBox="1"/>
          <p:nvPr/>
        </p:nvSpPr>
        <p:spPr>
          <a:xfrm>
            <a:off x="3665351" y="1023650"/>
            <a:ext cx="5532894" cy="1200329"/>
          </a:xfrm>
          <a:prstGeom prst="rect">
            <a:avLst/>
          </a:prstGeom>
          <a:noFill/>
        </p:spPr>
        <p:txBody>
          <a:bodyPr wrap="square" rtlCol="0">
            <a:spAutoFit/>
          </a:bodyPr>
          <a:lstStyle/>
          <a:p>
            <a:pPr algn="ctr"/>
            <a:r>
              <a:rPr lang="en-US" sz="7200" dirty="0">
                <a:solidFill>
                  <a:schemeClr val="bg1"/>
                </a:solidFill>
                <a:latin typeface="Angsana New" panose="02020603050405020304" pitchFamily="18" charset="-34"/>
                <a:cs typeface="Angsana New" panose="02020603050405020304" pitchFamily="18" charset="-34"/>
              </a:rPr>
              <a:t>Marine Corps League</a:t>
            </a:r>
          </a:p>
        </p:txBody>
      </p:sp>
      <p:sp>
        <p:nvSpPr>
          <p:cNvPr id="8" name="TextBox 7">
            <a:extLst>
              <a:ext uri="{FF2B5EF4-FFF2-40B4-BE49-F238E27FC236}">
                <a16:creationId xmlns:a16="http://schemas.microsoft.com/office/drawing/2014/main" id="{4FD15C83-BC00-41F5-AA3C-FC83A7DA771D}"/>
              </a:ext>
            </a:extLst>
          </p:cNvPr>
          <p:cNvSpPr txBox="1"/>
          <p:nvPr/>
        </p:nvSpPr>
        <p:spPr>
          <a:xfrm>
            <a:off x="3097079" y="2069991"/>
            <a:ext cx="6669438" cy="1785104"/>
          </a:xfrm>
          <a:prstGeom prst="rect">
            <a:avLst/>
          </a:prstGeom>
          <a:noFill/>
        </p:spPr>
        <p:txBody>
          <a:bodyPr wrap="square" rtlCol="0">
            <a:spAutoFit/>
          </a:bodyPr>
          <a:lstStyle/>
          <a:p>
            <a:pPr algn="ctr"/>
            <a:r>
              <a:rPr lang="en-US" sz="5500" dirty="0">
                <a:solidFill>
                  <a:schemeClr val="bg1"/>
                </a:solidFill>
                <a:latin typeface="Angsana New" panose="02020603050405020304" pitchFamily="18" charset="-34"/>
                <a:cs typeface="Angsana New" panose="02020603050405020304" pitchFamily="18" charset="-34"/>
              </a:rPr>
              <a:t>Professional Development</a:t>
            </a:r>
          </a:p>
          <a:p>
            <a:pPr algn="ctr"/>
            <a:r>
              <a:rPr lang="en-US" sz="5500" dirty="0">
                <a:solidFill>
                  <a:schemeClr val="bg1"/>
                </a:solidFill>
                <a:latin typeface="Angsana New" panose="02020603050405020304" pitchFamily="18" charset="-34"/>
                <a:cs typeface="Angsana New" panose="02020603050405020304" pitchFamily="18" charset="-34"/>
              </a:rPr>
              <a:t>Uniforms</a:t>
            </a:r>
          </a:p>
        </p:txBody>
      </p:sp>
      <p:sp>
        <p:nvSpPr>
          <p:cNvPr id="9" name="TextBox 8">
            <a:extLst>
              <a:ext uri="{FF2B5EF4-FFF2-40B4-BE49-F238E27FC236}">
                <a16:creationId xmlns:a16="http://schemas.microsoft.com/office/drawing/2014/main" id="{7BCDA4A8-0A43-4E79-829A-E8B486ABC75C}"/>
              </a:ext>
            </a:extLst>
          </p:cNvPr>
          <p:cNvSpPr txBox="1"/>
          <p:nvPr/>
        </p:nvSpPr>
        <p:spPr>
          <a:xfrm>
            <a:off x="4237012" y="5834350"/>
            <a:ext cx="4389571" cy="769441"/>
          </a:xfrm>
          <a:prstGeom prst="rect">
            <a:avLst/>
          </a:prstGeom>
          <a:noFill/>
        </p:spPr>
        <p:txBody>
          <a:bodyPr wrap="square" rtlCol="0">
            <a:spAutoFit/>
          </a:bodyPr>
          <a:lstStyle/>
          <a:p>
            <a:pPr algn="ctr"/>
            <a:r>
              <a:rPr lang="en-US" sz="4400" dirty="0">
                <a:solidFill>
                  <a:schemeClr val="bg1"/>
                </a:solidFill>
                <a:latin typeface="Angsana New" panose="02020603050405020304" pitchFamily="18" charset="-34"/>
                <a:cs typeface="Angsana New" panose="02020603050405020304" pitchFamily="18" charset="-34"/>
              </a:rPr>
              <a:t>Summer Convention 2021</a:t>
            </a:r>
          </a:p>
        </p:txBody>
      </p:sp>
      <p:sp>
        <p:nvSpPr>
          <p:cNvPr id="10" name="TextBox 9">
            <a:extLst>
              <a:ext uri="{FF2B5EF4-FFF2-40B4-BE49-F238E27FC236}">
                <a16:creationId xmlns:a16="http://schemas.microsoft.com/office/drawing/2014/main" id="{CC5FD6B2-5F2B-4175-B597-11A804EBDF3C}"/>
              </a:ext>
            </a:extLst>
          </p:cNvPr>
          <p:cNvSpPr txBox="1"/>
          <p:nvPr/>
        </p:nvSpPr>
        <p:spPr>
          <a:xfrm>
            <a:off x="4237012" y="3864581"/>
            <a:ext cx="4389571" cy="769441"/>
          </a:xfrm>
          <a:prstGeom prst="rect">
            <a:avLst/>
          </a:prstGeom>
          <a:noFill/>
        </p:spPr>
        <p:txBody>
          <a:bodyPr wrap="square" rtlCol="0">
            <a:spAutoFit/>
          </a:bodyPr>
          <a:lstStyle/>
          <a:p>
            <a:pPr algn="ctr"/>
            <a:r>
              <a:rPr lang="en-US" sz="4400" dirty="0">
                <a:solidFill>
                  <a:schemeClr val="bg1"/>
                </a:solidFill>
                <a:latin typeface="Angsana New" panose="02020603050405020304" pitchFamily="18" charset="-34"/>
                <a:cs typeface="Angsana New" panose="02020603050405020304" pitchFamily="18" charset="-34"/>
              </a:rPr>
              <a:t>Presented by: Dan Tolson</a:t>
            </a:r>
          </a:p>
        </p:txBody>
      </p:sp>
    </p:spTree>
    <p:extLst>
      <p:ext uri="{BB962C8B-B14F-4D97-AF65-F5344CB8AC3E}">
        <p14:creationId xmlns:p14="http://schemas.microsoft.com/office/powerpoint/2010/main" val="3151562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9" name="TextBox 8">
            <a:extLst>
              <a:ext uri="{FF2B5EF4-FFF2-40B4-BE49-F238E27FC236}">
                <a16:creationId xmlns:a16="http://schemas.microsoft.com/office/drawing/2014/main" id="{A73BFCBF-220D-4BD4-AB9C-FBCB5F745E0D}"/>
              </a:ext>
            </a:extLst>
          </p:cNvPr>
          <p:cNvSpPr txBox="1"/>
          <p:nvPr/>
        </p:nvSpPr>
        <p:spPr>
          <a:xfrm>
            <a:off x="5030174" y="0"/>
            <a:ext cx="2131652"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Placement</a:t>
            </a:r>
          </a:p>
        </p:txBody>
      </p:sp>
      <p:pic>
        <p:nvPicPr>
          <p:cNvPr id="5" name="Picture 4">
            <a:extLst>
              <a:ext uri="{FF2B5EF4-FFF2-40B4-BE49-F238E27FC236}">
                <a16:creationId xmlns:a16="http://schemas.microsoft.com/office/drawing/2014/main" id="{8EC284C8-8D4C-4D32-A64F-FC5DC5E91EC4}"/>
              </a:ext>
            </a:extLst>
          </p:cNvPr>
          <p:cNvPicPr>
            <a:picLocks noChangeAspect="1"/>
          </p:cNvPicPr>
          <p:nvPr/>
        </p:nvPicPr>
        <p:blipFill>
          <a:blip r:embed="rId3"/>
          <a:stretch>
            <a:fillRect/>
          </a:stretch>
        </p:blipFill>
        <p:spPr>
          <a:xfrm>
            <a:off x="2241357" y="805213"/>
            <a:ext cx="7709286" cy="5852160"/>
          </a:xfrm>
          <a:prstGeom prst="rect">
            <a:avLst/>
          </a:prstGeom>
        </p:spPr>
      </p:pic>
    </p:spTree>
    <p:extLst>
      <p:ext uri="{BB962C8B-B14F-4D97-AF65-F5344CB8AC3E}">
        <p14:creationId xmlns:p14="http://schemas.microsoft.com/office/powerpoint/2010/main" val="106233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2" name="TextBox 1">
            <a:extLst>
              <a:ext uri="{FF2B5EF4-FFF2-40B4-BE49-F238E27FC236}">
                <a16:creationId xmlns:a16="http://schemas.microsoft.com/office/drawing/2014/main" id="{1AB3D465-D16C-4D3A-86E2-DBD284D2C193}"/>
              </a:ext>
            </a:extLst>
          </p:cNvPr>
          <p:cNvSpPr txBox="1"/>
          <p:nvPr/>
        </p:nvSpPr>
        <p:spPr>
          <a:xfrm>
            <a:off x="4989279" y="331165"/>
            <a:ext cx="3029919"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Uniform Types</a:t>
            </a:r>
          </a:p>
        </p:txBody>
      </p:sp>
      <p:sp>
        <p:nvSpPr>
          <p:cNvPr id="10" name="TextBox 9">
            <a:extLst>
              <a:ext uri="{FF2B5EF4-FFF2-40B4-BE49-F238E27FC236}">
                <a16:creationId xmlns:a16="http://schemas.microsoft.com/office/drawing/2014/main" id="{3173B587-6F9B-4909-A2CE-C7BC93CB2552}"/>
              </a:ext>
            </a:extLst>
          </p:cNvPr>
          <p:cNvSpPr txBox="1"/>
          <p:nvPr/>
        </p:nvSpPr>
        <p:spPr>
          <a:xfrm>
            <a:off x="2312298" y="1511670"/>
            <a:ext cx="8383879" cy="4247317"/>
          </a:xfrm>
          <a:prstGeom prst="rect">
            <a:avLst/>
          </a:prstGeom>
          <a:noFill/>
        </p:spPr>
        <p:txBody>
          <a:bodyPr wrap="square" rtlCol="0">
            <a:spAutoFit/>
          </a:bodyPr>
          <a:lstStyle/>
          <a:p>
            <a:pPr marL="571500" indent="-571500">
              <a:buFont typeface="Arial" panose="020B0604020202020204" pitchFamily="34" charset="0"/>
              <a:buChar char="•"/>
            </a:pPr>
            <a:r>
              <a:rPr lang="en-US" sz="5400" dirty="0">
                <a:solidFill>
                  <a:schemeClr val="bg1"/>
                </a:solidFill>
                <a:latin typeface="Angsana New" panose="02020603050405020304" pitchFamily="18" charset="-34"/>
                <a:cs typeface="Angsana New" panose="02020603050405020304" pitchFamily="18" charset="-34"/>
              </a:rPr>
              <a:t>Casual</a:t>
            </a:r>
          </a:p>
          <a:p>
            <a:pPr marL="571500" indent="-571500">
              <a:buFont typeface="Arial" panose="020B0604020202020204" pitchFamily="34" charset="0"/>
              <a:buChar char="•"/>
            </a:pPr>
            <a:r>
              <a:rPr lang="en-US" sz="5400" dirty="0">
                <a:solidFill>
                  <a:schemeClr val="bg1"/>
                </a:solidFill>
                <a:latin typeface="Angsana New" panose="02020603050405020304" pitchFamily="18" charset="-34"/>
                <a:cs typeface="Angsana New" panose="02020603050405020304" pitchFamily="18" charset="-34"/>
              </a:rPr>
              <a:t>Undress</a:t>
            </a:r>
          </a:p>
          <a:p>
            <a:pPr marL="571500" indent="-571500">
              <a:buFont typeface="Arial" panose="020B0604020202020204" pitchFamily="34" charset="0"/>
              <a:buChar char="•"/>
            </a:pPr>
            <a:r>
              <a:rPr lang="en-US" sz="5400" dirty="0">
                <a:solidFill>
                  <a:schemeClr val="bg1"/>
                </a:solidFill>
                <a:latin typeface="Angsana New" panose="02020603050405020304" pitchFamily="18" charset="-34"/>
                <a:cs typeface="Angsana New" panose="02020603050405020304" pitchFamily="18" charset="-34"/>
              </a:rPr>
              <a:t>Women’s Undress</a:t>
            </a:r>
          </a:p>
          <a:p>
            <a:pPr marL="571500" indent="-571500">
              <a:buFont typeface="Arial" panose="020B0604020202020204" pitchFamily="34" charset="0"/>
              <a:buChar char="•"/>
            </a:pPr>
            <a:r>
              <a:rPr lang="en-US" sz="5400" dirty="0">
                <a:solidFill>
                  <a:schemeClr val="bg1"/>
                </a:solidFill>
                <a:latin typeface="Angsana New" panose="02020603050405020304" pitchFamily="18" charset="-34"/>
                <a:cs typeface="Angsana New" panose="02020603050405020304" pitchFamily="18" charset="-34"/>
              </a:rPr>
              <a:t>Women’s Casual</a:t>
            </a:r>
          </a:p>
          <a:p>
            <a:pPr marL="571500" indent="-571500">
              <a:buFont typeface="Arial" panose="020B0604020202020204" pitchFamily="34" charset="0"/>
              <a:buChar char="•"/>
            </a:pPr>
            <a:r>
              <a:rPr lang="en-US" sz="5400" dirty="0">
                <a:solidFill>
                  <a:schemeClr val="bg1"/>
                </a:solidFill>
                <a:latin typeface="Angsana New" panose="02020603050405020304" pitchFamily="18" charset="-34"/>
                <a:cs typeface="Angsana New" panose="02020603050405020304" pitchFamily="18" charset="-34"/>
              </a:rPr>
              <a:t>Formal Uniform</a:t>
            </a:r>
          </a:p>
        </p:txBody>
      </p:sp>
    </p:spTree>
    <p:extLst>
      <p:ext uri="{BB962C8B-B14F-4D97-AF65-F5344CB8AC3E}">
        <p14:creationId xmlns:p14="http://schemas.microsoft.com/office/powerpoint/2010/main" val="2132301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2" name="TextBox 1">
            <a:extLst>
              <a:ext uri="{FF2B5EF4-FFF2-40B4-BE49-F238E27FC236}">
                <a16:creationId xmlns:a16="http://schemas.microsoft.com/office/drawing/2014/main" id="{A3CEA83D-3416-4A14-AE4A-9791636E2D5E}"/>
              </a:ext>
            </a:extLst>
          </p:cNvPr>
          <p:cNvSpPr txBox="1"/>
          <p:nvPr/>
        </p:nvSpPr>
        <p:spPr>
          <a:xfrm>
            <a:off x="3673097" y="442267"/>
            <a:ext cx="4845804" cy="707886"/>
          </a:xfrm>
          <a:prstGeom prst="rect">
            <a:avLst/>
          </a:prstGeom>
          <a:noFill/>
        </p:spPr>
        <p:txBody>
          <a:bodyPr wrap="square" rtlCol="0">
            <a:spAutoFit/>
          </a:bodyPr>
          <a:lstStyle/>
          <a:p>
            <a:r>
              <a:rPr lang="en-US" altLang="en-US" sz="4000" dirty="0">
                <a:solidFill>
                  <a:schemeClr val="bg1"/>
                </a:solidFill>
                <a:latin typeface="Angsana New" panose="02020603050405020304" pitchFamily="18" charset="-34"/>
                <a:cs typeface="Angsana New" panose="02020603050405020304" pitchFamily="18" charset="-34"/>
              </a:rPr>
              <a:t>Nomenclature of MCL Uniforms</a:t>
            </a:r>
            <a:endParaRPr lang="en-US" sz="4000" dirty="0">
              <a:latin typeface="Angsana New" panose="02020603050405020304" pitchFamily="18" charset="-34"/>
              <a:cs typeface="Angsana New" panose="02020603050405020304" pitchFamily="18" charset="-34"/>
            </a:endParaRPr>
          </a:p>
        </p:txBody>
      </p:sp>
      <p:sp>
        <p:nvSpPr>
          <p:cNvPr id="5" name="Content Placeholder 4">
            <a:extLst>
              <a:ext uri="{FF2B5EF4-FFF2-40B4-BE49-F238E27FC236}">
                <a16:creationId xmlns:a16="http://schemas.microsoft.com/office/drawing/2014/main" id="{3D7AE6F2-C29E-4EA8-B769-C7D86E70BC3B}"/>
              </a:ext>
            </a:extLst>
          </p:cNvPr>
          <p:cNvSpPr>
            <a:spLocks noGrp="1"/>
          </p:cNvSpPr>
          <p:nvPr>
            <p:ph sz="half" idx="1"/>
          </p:nvPr>
        </p:nvSpPr>
        <p:spPr>
          <a:xfrm>
            <a:off x="1683495" y="1770204"/>
            <a:ext cx="5181600" cy="3710319"/>
          </a:xfrm>
        </p:spPr>
        <p:txBody>
          <a:bodyPr>
            <a:normAutofit lnSpcReduction="10000"/>
          </a:bodyPr>
          <a:lstStyle/>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Plain Black Socks</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Highly Shined Smooth Toe Black Lace-up Oxford Shoes</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Plain Black tie</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Marine Corps or Marine Corps League gold tie bar</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Black Standard or Pleated Trousers</a:t>
            </a:r>
          </a:p>
        </p:txBody>
      </p:sp>
      <p:sp>
        <p:nvSpPr>
          <p:cNvPr id="7" name="Content Placeholder 6">
            <a:extLst>
              <a:ext uri="{FF2B5EF4-FFF2-40B4-BE49-F238E27FC236}">
                <a16:creationId xmlns:a16="http://schemas.microsoft.com/office/drawing/2014/main" id="{02B83704-C8F7-4A57-A9B7-F005B3C9703C}"/>
              </a:ext>
            </a:extLst>
          </p:cNvPr>
          <p:cNvSpPr>
            <a:spLocks noGrp="1"/>
          </p:cNvSpPr>
          <p:nvPr>
            <p:ph sz="half" idx="2"/>
          </p:nvPr>
        </p:nvSpPr>
        <p:spPr>
          <a:xfrm>
            <a:off x="6916117" y="1770203"/>
            <a:ext cx="5181600" cy="3710319"/>
          </a:xfrm>
        </p:spPr>
        <p:txBody>
          <a:bodyPr>
            <a:normAutofit lnSpcReduction="10000"/>
          </a:bodyPr>
          <a:lstStyle/>
          <a:p>
            <a:r>
              <a:rPr lang="en-US" altLang="en-US" sz="3200" dirty="0">
                <a:solidFill>
                  <a:schemeClr val="bg1"/>
                </a:solidFill>
                <a:latin typeface="Angsana New" panose="02020603050405020304" pitchFamily="18" charset="-34"/>
                <a:cs typeface="Angsana New" panose="02020603050405020304" pitchFamily="18" charset="-34"/>
              </a:rPr>
              <a:t>Black belt and square gold buckle with the Marine Corps Emblem</a:t>
            </a:r>
          </a:p>
          <a:p>
            <a:r>
              <a:rPr lang="en-US" altLang="en-US" sz="3200" dirty="0">
                <a:solidFill>
                  <a:schemeClr val="bg1"/>
                </a:solidFill>
                <a:latin typeface="Angsana New" panose="02020603050405020304" pitchFamily="18" charset="-34"/>
                <a:cs typeface="Angsana New" panose="02020603050405020304" pitchFamily="18" charset="-34"/>
              </a:rPr>
              <a:t>White T-Shirt</a:t>
            </a:r>
          </a:p>
          <a:p>
            <a:r>
              <a:rPr lang="en-US" altLang="en-US" sz="3200" dirty="0">
                <a:solidFill>
                  <a:schemeClr val="bg1"/>
                </a:solidFill>
                <a:latin typeface="Angsana New" panose="02020603050405020304" pitchFamily="18" charset="-34"/>
                <a:cs typeface="Angsana New" panose="02020603050405020304" pitchFamily="18" charset="-34"/>
              </a:rPr>
              <a:t>White Shirt, standard collar</a:t>
            </a:r>
          </a:p>
          <a:p>
            <a:pPr defTabSz="914400">
              <a:lnSpc>
                <a:spcPct val="105000"/>
              </a:lnSpc>
              <a:spcBef>
                <a:spcPct val="10000"/>
              </a:spcBef>
            </a:pPr>
            <a:r>
              <a:rPr lang="en-US" altLang="en-US" sz="3200" dirty="0">
                <a:solidFill>
                  <a:schemeClr val="bg1"/>
                </a:solidFill>
                <a:latin typeface="Angsana New" panose="02020603050405020304" pitchFamily="18" charset="-34"/>
                <a:cs typeface="Angsana New" panose="02020603050405020304" pitchFamily="18" charset="-34"/>
              </a:rPr>
              <a:t>Gold tie bar</a:t>
            </a:r>
          </a:p>
          <a:p>
            <a:pPr defTabSz="914400">
              <a:lnSpc>
                <a:spcPct val="105000"/>
              </a:lnSpc>
              <a:spcBef>
                <a:spcPct val="10000"/>
              </a:spcBef>
            </a:pPr>
            <a:r>
              <a:rPr lang="en-US" altLang="en-US" sz="3200" dirty="0">
                <a:solidFill>
                  <a:schemeClr val="bg1"/>
                </a:solidFill>
                <a:latin typeface="Angsana New" panose="02020603050405020304" pitchFamily="18" charset="-34"/>
                <a:cs typeface="Angsana New" panose="02020603050405020304" pitchFamily="18" charset="-34"/>
              </a:rPr>
              <a:t>Red Blazer</a:t>
            </a:r>
          </a:p>
          <a:p>
            <a:pPr defTabSz="914400">
              <a:lnSpc>
                <a:spcPct val="105000"/>
              </a:lnSpc>
              <a:spcBef>
                <a:spcPct val="10000"/>
              </a:spcBef>
            </a:pPr>
            <a:r>
              <a:rPr lang="en-US" altLang="en-US" sz="3200" dirty="0">
                <a:solidFill>
                  <a:schemeClr val="bg1"/>
                </a:solidFill>
                <a:latin typeface="Angsana New" panose="02020603050405020304" pitchFamily="18" charset="-34"/>
                <a:cs typeface="Angsana New" panose="02020603050405020304" pitchFamily="18" charset="-34"/>
              </a:rPr>
              <a:t>Marine Corps League Cover</a:t>
            </a:r>
          </a:p>
        </p:txBody>
      </p:sp>
      <p:sp>
        <p:nvSpPr>
          <p:cNvPr id="8" name="TextBox 7">
            <a:extLst>
              <a:ext uri="{FF2B5EF4-FFF2-40B4-BE49-F238E27FC236}">
                <a16:creationId xmlns:a16="http://schemas.microsoft.com/office/drawing/2014/main" id="{695D6809-A5ED-461B-AAAB-A1005811FC0B}"/>
              </a:ext>
            </a:extLst>
          </p:cNvPr>
          <p:cNvSpPr txBox="1"/>
          <p:nvPr/>
        </p:nvSpPr>
        <p:spPr>
          <a:xfrm>
            <a:off x="4572879" y="1009492"/>
            <a:ext cx="3046239" cy="707886"/>
          </a:xfrm>
          <a:prstGeom prst="rect">
            <a:avLst/>
          </a:prstGeom>
          <a:noFill/>
        </p:spPr>
        <p:txBody>
          <a:bodyPr wrap="square" rtlCol="0">
            <a:spAutoFit/>
          </a:bodyPr>
          <a:lstStyle/>
          <a:p>
            <a:r>
              <a:rPr lang="en-US" sz="4000" dirty="0">
                <a:solidFill>
                  <a:schemeClr val="bg1"/>
                </a:solidFill>
                <a:latin typeface="Angsana New" panose="02020603050405020304" pitchFamily="18" charset="-34"/>
                <a:cs typeface="Angsana New" panose="02020603050405020304" pitchFamily="18" charset="-34"/>
              </a:rPr>
              <a:t>Casual – Red Blazer</a:t>
            </a:r>
          </a:p>
        </p:txBody>
      </p:sp>
      <p:sp>
        <p:nvSpPr>
          <p:cNvPr id="3" name="TextBox 2">
            <a:extLst>
              <a:ext uri="{FF2B5EF4-FFF2-40B4-BE49-F238E27FC236}">
                <a16:creationId xmlns:a16="http://schemas.microsoft.com/office/drawing/2014/main" id="{DDC25E4D-BF69-4CC5-B34B-A3A2310CA773}"/>
              </a:ext>
            </a:extLst>
          </p:cNvPr>
          <p:cNvSpPr txBox="1"/>
          <p:nvPr/>
        </p:nvSpPr>
        <p:spPr>
          <a:xfrm>
            <a:off x="1768728" y="5588128"/>
            <a:ext cx="10192734" cy="1200329"/>
          </a:xfrm>
          <a:prstGeom prst="rect">
            <a:avLst/>
          </a:prstGeom>
          <a:noFill/>
        </p:spPr>
        <p:txBody>
          <a:bodyPr wrap="square" rtlCol="0">
            <a:spAutoFit/>
          </a:bodyPr>
          <a:lstStyle/>
          <a:p>
            <a:pPr algn="l"/>
            <a:r>
              <a:rPr lang="en-US" sz="2400" b="0" i="0" u="none" strike="noStrike" baseline="0" dirty="0">
                <a:solidFill>
                  <a:schemeClr val="bg1"/>
                </a:solidFill>
                <a:latin typeface="Angsana New" panose="02020603050405020304" pitchFamily="18" charset="-34"/>
                <a:cs typeface="Angsana New" panose="02020603050405020304" pitchFamily="18" charset="-34"/>
              </a:rPr>
              <a:t>White Crew (Round Collar) T-Shirt should be worn under all MCL Uniform Shirts. Members participating in Memorial Services and who are in MCL Uniform may wear white gloves, at the discretion of the Senior Officer in charge of the detail. (Gloves shall be of the same type as worn by the Uniformed Services).</a:t>
            </a:r>
            <a:endParaRPr lang="en-US" sz="2400" dirty="0">
              <a:solidFill>
                <a:schemeClr val="bg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46183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2" name="TextBox 1">
            <a:extLst>
              <a:ext uri="{FF2B5EF4-FFF2-40B4-BE49-F238E27FC236}">
                <a16:creationId xmlns:a16="http://schemas.microsoft.com/office/drawing/2014/main" id="{A3CEA83D-3416-4A14-AE4A-9791636E2D5E}"/>
              </a:ext>
            </a:extLst>
          </p:cNvPr>
          <p:cNvSpPr txBox="1"/>
          <p:nvPr/>
        </p:nvSpPr>
        <p:spPr>
          <a:xfrm>
            <a:off x="3673097" y="315764"/>
            <a:ext cx="4845804" cy="707886"/>
          </a:xfrm>
          <a:prstGeom prst="rect">
            <a:avLst/>
          </a:prstGeom>
          <a:noFill/>
        </p:spPr>
        <p:txBody>
          <a:bodyPr wrap="square" rtlCol="0">
            <a:spAutoFit/>
          </a:bodyPr>
          <a:lstStyle/>
          <a:p>
            <a:r>
              <a:rPr lang="en-US" altLang="en-US" sz="4000" dirty="0">
                <a:solidFill>
                  <a:schemeClr val="bg1"/>
                </a:solidFill>
                <a:latin typeface="Angsana New" panose="02020603050405020304" pitchFamily="18" charset="-34"/>
                <a:cs typeface="Angsana New" panose="02020603050405020304" pitchFamily="18" charset="-34"/>
              </a:rPr>
              <a:t>Nomenclature of MCL Uniforms</a:t>
            </a:r>
            <a:endParaRPr lang="en-US" sz="4000" dirty="0">
              <a:latin typeface="Angsana New" panose="02020603050405020304" pitchFamily="18" charset="-34"/>
              <a:cs typeface="Angsana New" panose="02020603050405020304" pitchFamily="18" charset="-34"/>
            </a:endParaRPr>
          </a:p>
        </p:txBody>
      </p:sp>
      <p:sp>
        <p:nvSpPr>
          <p:cNvPr id="8" name="TextBox 7">
            <a:extLst>
              <a:ext uri="{FF2B5EF4-FFF2-40B4-BE49-F238E27FC236}">
                <a16:creationId xmlns:a16="http://schemas.microsoft.com/office/drawing/2014/main" id="{695D6809-A5ED-461B-AAAB-A1005811FC0B}"/>
              </a:ext>
            </a:extLst>
          </p:cNvPr>
          <p:cNvSpPr txBox="1"/>
          <p:nvPr/>
        </p:nvSpPr>
        <p:spPr>
          <a:xfrm>
            <a:off x="4572879" y="786810"/>
            <a:ext cx="3046239" cy="707886"/>
          </a:xfrm>
          <a:prstGeom prst="rect">
            <a:avLst/>
          </a:prstGeom>
          <a:noFill/>
        </p:spPr>
        <p:txBody>
          <a:bodyPr wrap="square" rtlCol="0">
            <a:spAutoFit/>
          </a:bodyPr>
          <a:lstStyle/>
          <a:p>
            <a:r>
              <a:rPr lang="en-US" sz="4000" dirty="0">
                <a:solidFill>
                  <a:schemeClr val="bg1"/>
                </a:solidFill>
                <a:latin typeface="Angsana New" panose="02020603050405020304" pitchFamily="18" charset="-34"/>
                <a:cs typeface="Angsana New" panose="02020603050405020304" pitchFamily="18" charset="-34"/>
              </a:rPr>
              <a:t>Casual – Red Blazer</a:t>
            </a:r>
          </a:p>
        </p:txBody>
      </p:sp>
      <p:pic>
        <p:nvPicPr>
          <p:cNvPr id="13" name="Picture 12">
            <a:extLst>
              <a:ext uri="{FF2B5EF4-FFF2-40B4-BE49-F238E27FC236}">
                <a16:creationId xmlns:a16="http://schemas.microsoft.com/office/drawing/2014/main" id="{3180629E-0680-4B4E-8969-CF3C5184E98E}"/>
              </a:ext>
            </a:extLst>
          </p:cNvPr>
          <p:cNvPicPr>
            <a:picLocks noChangeAspect="1"/>
          </p:cNvPicPr>
          <p:nvPr/>
        </p:nvPicPr>
        <p:blipFill>
          <a:blip r:embed="rId3"/>
          <a:stretch>
            <a:fillRect/>
          </a:stretch>
        </p:blipFill>
        <p:spPr>
          <a:xfrm>
            <a:off x="1937780" y="1969197"/>
            <a:ext cx="2938527" cy="4712616"/>
          </a:xfrm>
          <a:prstGeom prst="rect">
            <a:avLst/>
          </a:prstGeom>
        </p:spPr>
      </p:pic>
      <p:pic>
        <p:nvPicPr>
          <p:cNvPr id="15" name="Picture 14">
            <a:extLst>
              <a:ext uri="{FF2B5EF4-FFF2-40B4-BE49-F238E27FC236}">
                <a16:creationId xmlns:a16="http://schemas.microsoft.com/office/drawing/2014/main" id="{2E9713E5-B31D-4A04-978A-0AD7FB2AD63B}"/>
              </a:ext>
            </a:extLst>
          </p:cNvPr>
          <p:cNvPicPr>
            <a:picLocks noChangeAspect="1"/>
          </p:cNvPicPr>
          <p:nvPr/>
        </p:nvPicPr>
        <p:blipFill>
          <a:blip r:embed="rId4"/>
          <a:stretch>
            <a:fillRect/>
          </a:stretch>
        </p:blipFill>
        <p:spPr>
          <a:xfrm>
            <a:off x="5443151" y="1972653"/>
            <a:ext cx="2544286" cy="4709160"/>
          </a:xfrm>
          <a:prstGeom prst="rect">
            <a:avLst/>
          </a:prstGeom>
        </p:spPr>
      </p:pic>
      <p:pic>
        <p:nvPicPr>
          <p:cNvPr id="17" name="Picture 16">
            <a:extLst>
              <a:ext uri="{FF2B5EF4-FFF2-40B4-BE49-F238E27FC236}">
                <a16:creationId xmlns:a16="http://schemas.microsoft.com/office/drawing/2014/main" id="{1C2D073B-BDE4-4953-9C34-3C0FF73C02B8}"/>
              </a:ext>
            </a:extLst>
          </p:cNvPr>
          <p:cNvPicPr>
            <a:picLocks noChangeAspect="1"/>
          </p:cNvPicPr>
          <p:nvPr/>
        </p:nvPicPr>
        <p:blipFill>
          <a:blip r:embed="rId5"/>
          <a:stretch>
            <a:fillRect/>
          </a:stretch>
        </p:blipFill>
        <p:spPr>
          <a:xfrm>
            <a:off x="8686985" y="1969197"/>
            <a:ext cx="2360958" cy="4420306"/>
          </a:xfrm>
          <a:prstGeom prst="rect">
            <a:avLst/>
          </a:prstGeom>
        </p:spPr>
      </p:pic>
    </p:spTree>
    <p:extLst>
      <p:ext uri="{BB962C8B-B14F-4D97-AF65-F5344CB8AC3E}">
        <p14:creationId xmlns:p14="http://schemas.microsoft.com/office/powerpoint/2010/main" val="3932849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7" name="TextBox 6">
            <a:extLst>
              <a:ext uri="{FF2B5EF4-FFF2-40B4-BE49-F238E27FC236}">
                <a16:creationId xmlns:a16="http://schemas.microsoft.com/office/drawing/2014/main" id="{629438F4-BE60-4124-B63C-0E010A60350A}"/>
              </a:ext>
            </a:extLst>
          </p:cNvPr>
          <p:cNvSpPr txBox="1"/>
          <p:nvPr/>
        </p:nvSpPr>
        <p:spPr>
          <a:xfrm>
            <a:off x="3886905" y="301105"/>
            <a:ext cx="4418190"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Uniform Types – Cont. </a:t>
            </a:r>
          </a:p>
        </p:txBody>
      </p:sp>
      <p:sp>
        <p:nvSpPr>
          <p:cNvPr id="8" name="TextBox 7">
            <a:extLst>
              <a:ext uri="{FF2B5EF4-FFF2-40B4-BE49-F238E27FC236}">
                <a16:creationId xmlns:a16="http://schemas.microsoft.com/office/drawing/2014/main" id="{80DF90D2-679D-4984-B3FA-61EA0686E95A}"/>
              </a:ext>
            </a:extLst>
          </p:cNvPr>
          <p:cNvSpPr txBox="1"/>
          <p:nvPr/>
        </p:nvSpPr>
        <p:spPr>
          <a:xfrm>
            <a:off x="4167093" y="909847"/>
            <a:ext cx="4518929"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Casual – Red Blazer</a:t>
            </a:r>
          </a:p>
        </p:txBody>
      </p:sp>
      <p:sp>
        <p:nvSpPr>
          <p:cNvPr id="2" name="TextBox 1">
            <a:extLst>
              <a:ext uri="{FF2B5EF4-FFF2-40B4-BE49-F238E27FC236}">
                <a16:creationId xmlns:a16="http://schemas.microsoft.com/office/drawing/2014/main" id="{85A540F7-9CED-4F49-AE57-4A3EBA9A6E03}"/>
              </a:ext>
            </a:extLst>
          </p:cNvPr>
          <p:cNvSpPr txBox="1"/>
          <p:nvPr/>
        </p:nvSpPr>
        <p:spPr>
          <a:xfrm>
            <a:off x="1833730" y="2303998"/>
            <a:ext cx="9957912" cy="3693319"/>
          </a:xfrm>
          <a:prstGeom prst="rect">
            <a:avLst/>
          </a:prstGeom>
          <a:noFill/>
        </p:spPr>
        <p:txBody>
          <a:bodyPr wrap="square" rtlCol="0">
            <a:spAutoFit/>
          </a:bodyPr>
          <a:lstStyle/>
          <a:p>
            <a:pPr marL="457200" indent="-457200">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The red blazer is available at clothiers outside the Marine Corps League; see your Detachment Paymaster about ordering this item. </a:t>
            </a:r>
          </a:p>
          <a:p>
            <a:pPr marL="457200" indent="-457200">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All attached items are ordered through the Marine Corps League, see your Detachment Paymaster on how to order these items.</a:t>
            </a:r>
          </a:p>
          <a:p>
            <a:pPr marL="457200" indent="-457200">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The buttons it comes with must be removed and in their place Marine Corps League buttons sewn.  There will be two. </a:t>
            </a:r>
          </a:p>
          <a:p>
            <a:endParaRPr lang="en-US" dirty="0"/>
          </a:p>
        </p:txBody>
      </p:sp>
    </p:spTree>
    <p:extLst>
      <p:ext uri="{BB962C8B-B14F-4D97-AF65-F5344CB8AC3E}">
        <p14:creationId xmlns:p14="http://schemas.microsoft.com/office/powerpoint/2010/main" val="88718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2" name="TextBox 1">
            <a:extLst>
              <a:ext uri="{FF2B5EF4-FFF2-40B4-BE49-F238E27FC236}">
                <a16:creationId xmlns:a16="http://schemas.microsoft.com/office/drawing/2014/main" id="{A3CEA83D-3416-4A14-AE4A-9791636E2D5E}"/>
              </a:ext>
            </a:extLst>
          </p:cNvPr>
          <p:cNvSpPr txBox="1"/>
          <p:nvPr/>
        </p:nvSpPr>
        <p:spPr>
          <a:xfrm>
            <a:off x="3673097" y="362813"/>
            <a:ext cx="4845804" cy="707886"/>
          </a:xfrm>
          <a:prstGeom prst="rect">
            <a:avLst/>
          </a:prstGeom>
          <a:noFill/>
        </p:spPr>
        <p:txBody>
          <a:bodyPr wrap="square" rtlCol="0">
            <a:spAutoFit/>
          </a:bodyPr>
          <a:lstStyle/>
          <a:p>
            <a:r>
              <a:rPr lang="en-US" altLang="en-US" sz="4000" dirty="0">
                <a:solidFill>
                  <a:schemeClr val="bg1"/>
                </a:solidFill>
                <a:latin typeface="Angsana New" panose="02020603050405020304" pitchFamily="18" charset="-34"/>
                <a:cs typeface="Angsana New" panose="02020603050405020304" pitchFamily="18" charset="-34"/>
              </a:rPr>
              <a:t>Nomenclature of MCL Uniforms</a:t>
            </a:r>
            <a:endParaRPr lang="en-US" sz="4000" dirty="0">
              <a:latin typeface="Angsana New" panose="02020603050405020304" pitchFamily="18" charset="-34"/>
              <a:cs typeface="Angsana New" panose="02020603050405020304" pitchFamily="18" charset="-34"/>
            </a:endParaRPr>
          </a:p>
        </p:txBody>
      </p:sp>
      <p:sp>
        <p:nvSpPr>
          <p:cNvPr id="8" name="TextBox 7">
            <a:extLst>
              <a:ext uri="{FF2B5EF4-FFF2-40B4-BE49-F238E27FC236}">
                <a16:creationId xmlns:a16="http://schemas.microsoft.com/office/drawing/2014/main" id="{695D6809-A5ED-461B-AAAB-A1005811FC0B}"/>
              </a:ext>
            </a:extLst>
          </p:cNvPr>
          <p:cNvSpPr txBox="1"/>
          <p:nvPr/>
        </p:nvSpPr>
        <p:spPr>
          <a:xfrm>
            <a:off x="4572879" y="907368"/>
            <a:ext cx="3046239" cy="707886"/>
          </a:xfrm>
          <a:prstGeom prst="rect">
            <a:avLst/>
          </a:prstGeom>
          <a:noFill/>
        </p:spPr>
        <p:txBody>
          <a:bodyPr wrap="square" rtlCol="0">
            <a:spAutoFit/>
          </a:bodyPr>
          <a:lstStyle/>
          <a:p>
            <a:r>
              <a:rPr lang="en-US" sz="4000" dirty="0">
                <a:solidFill>
                  <a:schemeClr val="bg1"/>
                </a:solidFill>
                <a:latin typeface="Angsana New" panose="02020603050405020304" pitchFamily="18" charset="-34"/>
                <a:cs typeface="Angsana New" panose="02020603050405020304" pitchFamily="18" charset="-34"/>
              </a:rPr>
              <a:t>Casual – Red Blazer</a:t>
            </a:r>
          </a:p>
        </p:txBody>
      </p:sp>
      <p:pic>
        <p:nvPicPr>
          <p:cNvPr id="9" name="Picture 2" descr="C:\Users\Dave.DAVIDHSARGENT.002\Pictures\Downloaded Albums\Scubamarine\CROPPED MCL UNIFORMS\IMG_1867.jpg">
            <a:extLst>
              <a:ext uri="{FF2B5EF4-FFF2-40B4-BE49-F238E27FC236}">
                <a16:creationId xmlns:a16="http://schemas.microsoft.com/office/drawing/2014/main" id="{786E0D26-01A2-434A-9899-F667C7922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871" y="2159809"/>
            <a:ext cx="329491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Users\Dave.DAVIDHSARGENT.002\Pictures\Downloaded Albums\Scubamarine\CROPPED MCL UNIFORMS\IMG_1865.jpg">
            <a:extLst>
              <a:ext uri="{FF2B5EF4-FFF2-40B4-BE49-F238E27FC236}">
                <a16:creationId xmlns:a16="http://schemas.microsoft.com/office/drawing/2014/main" id="{CC64EEFF-29F4-401B-80A7-9FCBBEF75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015" y="2159809"/>
            <a:ext cx="3071589"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Users\Dave.DAVIDHSARGENT.002\Pictures\Downloaded Albums\Scubamarine\CROPPED MCL UNIFORMS\IMG_1866.jpg">
            <a:extLst>
              <a:ext uri="{FF2B5EF4-FFF2-40B4-BE49-F238E27FC236}">
                <a16:creationId xmlns:a16="http://schemas.microsoft.com/office/drawing/2014/main" id="{4A778FEA-929B-428E-BB95-CD2F205A9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723" y="2159809"/>
            <a:ext cx="3154922"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38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7" name="TextBox 6">
            <a:extLst>
              <a:ext uri="{FF2B5EF4-FFF2-40B4-BE49-F238E27FC236}">
                <a16:creationId xmlns:a16="http://schemas.microsoft.com/office/drawing/2014/main" id="{0C446D15-E8E8-40AF-ACD7-734F32C89657}"/>
              </a:ext>
            </a:extLst>
          </p:cNvPr>
          <p:cNvSpPr txBox="1"/>
          <p:nvPr/>
        </p:nvSpPr>
        <p:spPr>
          <a:xfrm>
            <a:off x="4168751" y="282184"/>
            <a:ext cx="3854498" cy="923330"/>
          </a:xfrm>
          <a:prstGeom prst="rect">
            <a:avLst/>
          </a:prstGeom>
          <a:noFill/>
        </p:spPr>
        <p:txBody>
          <a:bodyPr wrap="square" rtlCol="0">
            <a:spAutoFit/>
          </a:bodyPr>
          <a:lstStyle/>
          <a:p>
            <a:r>
              <a:rPr lang="en-US" altLang="en-US" sz="5400" dirty="0">
                <a:solidFill>
                  <a:schemeClr val="bg1"/>
                </a:solidFill>
                <a:latin typeface="Angsana New" panose="02020603050405020304" pitchFamily="18" charset="-34"/>
                <a:cs typeface="Angsana New" panose="02020603050405020304" pitchFamily="18" charset="-34"/>
              </a:rPr>
              <a:t>THE MCL CREST</a:t>
            </a:r>
            <a:endParaRPr lang="en-US" sz="5400" dirty="0">
              <a:solidFill>
                <a:schemeClr val="bg1"/>
              </a:solidFill>
              <a:latin typeface="Angsana New" panose="02020603050405020304" pitchFamily="18" charset="-34"/>
              <a:cs typeface="Angsana New" panose="02020603050405020304" pitchFamily="18" charset="-34"/>
            </a:endParaRPr>
          </a:p>
        </p:txBody>
      </p:sp>
      <p:sp>
        <p:nvSpPr>
          <p:cNvPr id="2" name="TextBox 1">
            <a:extLst>
              <a:ext uri="{FF2B5EF4-FFF2-40B4-BE49-F238E27FC236}">
                <a16:creationId xmlns:a16="http://schemas.microsoft.com/office/drawing/2014/main" id="{783DBD68-2003-4540-83F5-BF3780814E36}"/>
              </a:ext>
            </a:extLst>
          </p:cNvPr>
          <p:cNvSpPr txBox="1"/>
          <p:nvPr/>
        </p:nvSpPr>
        <p:spPr>
          <a:xfrm>
            <a:off x="1833730" y="1338081"/>
            <a:ext cx="6318378" cy="5078313"/>
          </a:xfrm>
          <a:prstGeom prst="rect">
            <a:avLst/>
          </a:prstGeom>
          <a:noFill/>
        </p:spPr>
        <p:txBody>
          <a:bodyPr wrap="square" rtlCol="0">
            <a:spAutoFit/>
          </a:bodyPr>
          <a:lstStyle/>
          <a:p>
            <a:pPr marL="571500" indent="-571500">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The Marine Corps League Crest is worn on the left breast pocket, about 1/4" below the lower half of the pocket cuff and centered on the pocket.</a:t>
            </a:r>
          </a:p>
          <a:p>
            <a:pPr marL="571500" indent="-571500">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The Marine Corps League Crest pocket insert may be worn in place of the standard crest, and the commercially sold plastic sleeve insert with permanently set Marine Corps Seal may also be worn.</a:t>
            </a:r>
            <a:endParaRPr lang="en-US" altLang="en-US" sz="3600" dirty="0">
              <a:latin typeface="Angsana New" panose="02020603050405020304" pitchFamily="18" charset="-34"/>
              <a:cs typeface="Angsana New" panose="02020603050405020304" pitchFamily="18" charset="-34"/>
            </a:endParaRPr>
          </a:p>
        </p:txBody>
      </p:sp>
      <p:pic>
        <p:nvPicPr>
          <p:cNvPr id="3" name="Picture 2">
            <a:extLst>
              <a:ext uri="{FF2B5EF4-FFF2-40B4-BE49-F238E27FC236}">
                <a16:creationId xmlns:a16="http://schemas.microsoft.com/office/drawing/2014/main" id="{8F0B0C18-469A-4DE9-BF9D-B324A0B5D020}"/>
              </a:ext>
            </a:extLst>
          </p:cNvPr>
          <p:cNvPicPr>
            <a:picLocks noChangeAspect="1"/>
          </p:cNvPicPr>
          <p:nvPr/>
        </p:nvPicPr>
        <p:blipFill>
          <a:blip r:embed="rId3"/>
          <a:stretch>
            <a:fillRect/>
          </a:stretch>
        </p:blipFill>
        <p:spPr>
          <a:xfrm>
            <a:off x="8575164" y="2231317"/>
            <a:ext cx="3301242" cy="3291840"/>
          </a:xfrm>
          <a:prstGeom prst="rect">
            <a:avLst/>
          </a:prstGeom>
        </p:spPr>
      </p:pic>
    </p:spTree>
    <p:extLst>
      <p:ext uri="{BB962C8B-B14F-4D97-AF65-F5344CB8AC3E}">
        <p14:creationId xmlns:p14="http://schemas.microsoft.com/office/powerpoint/2010/main" val="250067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7" name="TextBox 6">
            <a:extLst>
              <a:ext uri="{FF2B5EF4-FFF2-40B4-BE49-F238E27FC236}">
                <a16:creationId xmlns:a16="http://schemas.microsoft.com/office/drawing/2014/main" id="{0C446D15-E8E8-40AF-ACD7-734F32C89657}"/>
              </a:ext>
            </a:extLst>
          </p:cNvPr>
          <p:cNvSpPr txBox="1"/>
          <p:nvPr/>
        </p:nvSpPr>
        <p:spPr>
          <a:xfrm>
            <a:off x="2112935" y="315175"/>
            <a:ext cx="7966129" cy="646331"/>
          </a:xfrm>
          <a:prstGeom prst="rect">
            <a:avLst/>
          </a:prstGeom>
          <a:noFill/>
        </p:spPr>
        <p:txBody>
          <a:bodyPr wrap="square" rtlCol="0">
            <a:spAutoFit/>
          </a:bodyPr>
          <a:lstStyle/>
          <a:p>
            <a:pPr algn="l"/>
            <a:r>
              <a:rPr lang="en-US" sz="3600" b="0" i="0" u="none" strike="noStrike" baseline="0" dirty="0">
                <a:solidFill>
                  <a:schemeClr val="bg1"/>
                </a:solidFill>
                <a:latin typeface="Angsana New" panose="02020603050405020304" pitchFamily="18" charset="-34"/>
                <a:cs typeface="Angsana New" panose="02020603050405020304" pitchFamily="18" charset="-34"/>
              </a:rPr>
              <a:t>RED BLAZER OR EVENING DRESS JACKET LAPEL PINS</a:t>
            </a:r>
            <a:endParaRPr lang="en-US" sz="8800" dirty="0">
              <a:solidFill>
                <a:schemeClr val="bg1"/>
              </a:solidFill>
              <a:latin typeface="Angsana New" panose="02020603050405020304" pitchFamily="18" charset="-34"/>
              <a:cs typeface="Angsana New" panose="02020603050405020304" pitchFamily="18" charset="-34"/>
            </a:endParaRPr>
          </a:p>
        </p:txBody>
      </p:sp>
      <p:sp>
        <p:nvSpPr>
          <p:cNvPr id="2" name="TextBox 1">
            <a:extLst>
              <a:ext uri="{FF2B5EF4-FFF2-40B4-BE49-F238E27FC236}">
                <a16:creationId xmlns:a16="http://schemas.microsoft.com/office/drawing/2014/main" id="{F4479D3E-9EF9-4600-865E-7C096DB20A9E}"/>
              </a:ext>
            </a:extLst>
          </p:cNvPr>
          <p:cNvSpPr txBox="1"/>
          <p:nvPr/>
        </p:nvSpPr>
        <p:spPr>
          <a:xfrm>
            <a:off x="1931665" y="1023650"/>
            <a:ext cx="10110518" cy="5324535"/>
          </a:xfrm>
          <a:prstGeom prst="rect">
            <a:avLst/>
          </a:prstGeom>
          <a:noFill/>
        </p:spPr>
        <p:txBody>
          <a:bodyPr wrap="square" rtlCol="0">
            <a:spAutoFit/>
          </a:bodyPr>
          <a:lstStyle/>
          <a:p>
            <a:pPr algn="l"/>
            <a:r>
              <a:rPr lang="en-US" sz="2800" b="0" i="0" u="none" strike="noStrike" baseline="0" dirty="0">
                <a:solidFill>
                  <a:schemeClr val="bg1"/>
                </a:solidFill>
                <a:latin typeface="Angsana New" panose="02020603050405020304" pitchFamily="18" charset="-34"/>
                <a:cs typeface="Angsana New" panose="02020603050405020304" pitchFamily="18" charset="-34"/>
              </a:rPr>
              <a:t>The MCL Member, MCL Life Member, 5 Year, 10 Year, etc., pins are worn in the left lapel buttonhole. Other pins are also authorized, but never more than two (2) at a time, on the left lapel. </a:t>
            </a:r>
          </a:p>
          <a:p>
            <a:pPr marL="742950" lvl="1" indent="-285750">
              <a:buFont typeface="Arial" panose="020B0604020202020204" pitchFamily="34" charset="0"/>
              <a:buChar char="•"/>
            </a:pPr>
            <a:r>
              <a:rPr lang="en-US" sz="2500" b="1" i="0" u="none" strike="noStrike" baseline="0" dirty="0">
                <a:solidFill>
                  <a:schemeClr val="bg1"/>
                </a:solidFill>
                <a:latin typeface="Angsana New" panose="02020603050405020304" pitchFamily="18" charset="-34"/>
                <a:cs typeface="Angsana New" panose="02020603050405020304" pitchFamily="18" charset="-34"/>
              </a:rPr>
              <a:t>Past National Commandant Pin</a:t>
            </a:r>
          </a:p>
          <a:p>
            <a:pPr marL="742950" lvl="1" indent="-285750">
              <a:buFont typeface="Arial" panose="020B0604020202020204" pitchFamily="34" charset="0"/>
              <a:buChar char="•"/>
            </a:pPr>
            <a:r>
              <a:rPr lang="en-US" sz="2500" b="1" i="0" u="none" strike="noStrike" baseline="0" dirty="0">
                <a:solidFill>
                  <a:schemeClr val="bg1"/>
                </a:solidFill>
                <a:latin typeface="Angsana New" panose="02020603050405020304" pitchFamily="18" charset="-34"/>
                <a:cs typeface="Angsana New" panose="02020603050405020304" pitchFamily="18" charset="-34"/>
              </a:rPr>
              <a:t>National Marine of the Year Pin</a:t>
            </a:r>
          </a:p>
          <a:p>
            <a:pPr marL="742950" lvl="1" indent="-285750">
              <a:buFont typeface="Arial" panose="020B0604020202020204" pitchFamily="34" charset="0"/>
              <a:buChar char="•"/>
            </a:pPr>
            <a:r>
              <a:rPr lang="en-US" sz="2500" b="1" i="0" u="none" strike="noStrike" baseline="0" dirty="0">
                <a:solidFill>
                  <a:schemeClr val="bg1"/>
                </a:solidFill>
                <a:latin typeface="Angsana New" panose="02020603050405020304" pitchFamily="18" charset="-34"/>
                <a:cs typeface="Angsana New" panose="02020603050405020304" pitchFamily="18" charset="-34"/>
              </a:rPr>
              <a:t>Past Department Commandant Pin</a:t>
            </a:r>
          </a:p>
          <a:p>
            <a:pPr marL="742950" lvl="1" indent="-285750">
              <a:buFont typeface="Arial" panose="020B0604020202020204" pitchFamily="34" charset="0"/>
              <a:buChar char="•"/>
            </a:pPr>
            <a:r>
              <a:rPr lang="en-US" sz="2500" b="1" i="0" u="none" strike="noStrike" baseline="0" dirty="0">
                <a:solidFill>
                  <a:schemeClr val="bg1"/>
                </a:solidFill>
                <a:latin typeface="Angsana New" panose="02020603050405020304" pitchFamily="18" charset="-34"/>
                <a:cs typeface="Angsana New" panose="02020603050405020304" pitchFamily="18" charset="-34"/>
              </a:rPr>
              <a:t>Past Detachment Commandant Pin</a:t>
            </a:r>
          </a:p>
          <a:p>
            <a:pPr marL="742950" lvl="1" indent="-285750">
              <a:buFont typeface="Arial" panose="020B0604020202020204" pitchFamily="34" charset="0"/>
              <a:buChar char="•"/>
            </a:pPr>
            <a:r>
              <a:rPr lang="en-US" sz="2500" b="1" i="0" u="none" strike="noStrike" baseline="0" dirty="0">
                <a:solidFill>
                  <a:schemeClr val="bg1"/>
                </a:solidFill>
                <a:latin typeface="Angsana New" panose="02020603050405020304" pitchFamily="18" charset="-34"/>
                <a:cs typeface="Angsana New" panose="02020603050405020304" pitchFamily="18" charset="-34"/>
              </a:rPr>
              <a:t>Kennel Dog of the Year Pin</a:t>
            </a:r>
          </a:p>
          <a:p>
            <a:pPr marL="742950" lvl="1" indent="-285750">
              <a:buFont typeface="Arial" panose="020B0604020202020204" pitchFamily="34" charset="0"/>
              <a:buChar char="•"/>
            </a:pPr>
            <a:r>
              <a:rPr lang="en-US" sz="2500" b="1" i="0" u="none" strike="noStrike" baseline="0" dirty="0">
                <a:solidFill>
                  <a:schemeClr val="bg1"/>
                </a:solidFill>
                <a:latin typeface="Angsana New" panose="02020603050405020304" pitchFamily="18" charset="-34"/>
                <a:cs typeface="Angsana New" panose="02020603050405020304" pitchFamily="18" charset="-34"/>
              </a:rPr>
              <a:t>Chapel of Four Chaplains</a:t>
            </a:r>
          </a:p>
          <a:p>
            <a:pPr marL="742950" lvl="1" indent="-285750">
              <a:buFont typeface="Arial" panose="020B0604020202020204" pitchFamily="34" charset="0"/>
              <a:buChar char="•"/>
            </a:pPr>
            <a:r>
              <a:rPr lang="en-US" sz="2500" b="1" i="0" u="none" strike="noStrike" baseline="0" dirty="0">
                <a:solidFill>
                  <a:schemeClr val="bg1"/>
                </a:solidFill>
                <a:latin typeface="Angsana New" panose="02020603050405020304" pitchFamily="18" charset="-34"/>
                <a:cs typeface="Angsana New" panose="02020603050405020304" pitchFamily="18" charset="-34"/>
              </a:rPr>
              <a:t>MCL Membership Pin</a:t>
            </a:r>
          </a:p>
          <a:p>
            <a:pPr marL="742950" lvl="1" indent="-285750">
              <a:buFont typeface="Arial" panose="020B0604020202020204" pitchFamily="34" charset="0"/>
              <a:buChar char="•"/>
            </a:pPr>
            <a:r>
              <a:rPr lang="en-US" sz="2500" b="1" i="0" u="none" strike="noStrike" baseline="0" dirty="0">
                <a:solidFill>
                  <a:schemeClr val="bg1"/>
                </a:solidFill>
                <a:latin typeface="Angsana New" panose="02020603050405020304" pitchFamily="18" charset="-34"/>
                <a:cs typeface="Angsana New" panose="02020603050405020304" pitchFamily="18" charset="-34"/>
              </a:rPr>
              <a:t>Retire Marine / Navy Pin</a:t>
            </a:r>
            <a:endParaRPr lang="en-US" sz="2500" b="0" i="0" u="none" strike="noStrike" baseline="0" dirty="0">
              <a:solidFill>
                <a:schemeClr val="bg1"/>
              </a:solidFill>
              <a:latin typeface="Angsana New" panose="02020603050405020304" pitchFamily="18" charset="-34"/>
              <a:cs typeface="Angsana New" panose="02020603050405020304" pitchFamily="18" charset="-34"/>
            </a:endParaRPr>
          </a:p>
          <a:p>
            <a:pPr algn="l"/>
            <a:r>
              <a:rPr lang="en-US" sz="2800" b="0" i="0" u="none" strike="noStrike" baseline="0" dirty="0">
                <a:solidFill>
                  <a:schemeClr val="bg1"/>
                </a:solidFill>
                <a:latin typeface="Angsana New" panose="02020603050405020304" pitchFamily="18" charset="-34"/>
                <a:cs typeface="Angsana New" panose="02020603050405020304" pitchFamily="18" charset="-34"/>
              </a:rPr>
              <a:t>The Past National Commandant pin may be worn inboard with the National Marine of the Year outboard.</a:t>
            </a:r>
          </a:p>
          <a:p>
            <a:pPr algn="l"/>
            <a:r>
              <a:rPr lang="en-US" sz="2800" b="0" i="0" u="none" strike="noStrike" baseline="0" dirty="0">
                <a:solidFill>
                  <a:schemeClr val="bg1"/>
                </a:solidFill>
                <a:latin typeface="Angsana New" panose="02020603050405020304" pitchFamily="18" charset="-34"/>
                <a:cs typeface="Angsana New" panose="02020603050405020304" pitchFamily="18" charset="-34"/>
              </a:rPr>
              <a:t>National Marine of the Year pin may be worn inboard, with a Past Department or Detachment Commandant, or other Member pin outboard.</a:t>
            </a:r>
            <a:endParaRPr lang="en-US" sz="2800" dirty="0">
              <a:solidFill>
                <a:schemeClr val="bg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429225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7" name="TextBox 6">
            <a:extLst>
              <a:ext uri="{FF2B5EF4-FFF2-40B4-BE49-F238E27FC236}">
                <a16:creationId xmlns:a16="http://schemas.microsoft.com/office/drawing/2014/main" id="{629438F4-BE60-4124-B63C-0E010A60350A}"/>
              </a:ext>
            </a:extLst>
          </p:cNvPr>
          <p:cNvSpPr txBox="1"/>
          <p:nvPr/>
        </p:nvSpPr>
        <p:spPr>
          <a:xfrm>
            <a:off x="4963039" y="901653"/>
            <a:ext cx="2265922"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Name Tags</a:t>
            </a:r>
          </a:p>
        </p:txBody>
      </p:sp>
      <p:sp>
        <p:nvSpPr>
          <p:cNvPr id="8" name="TextBox 7">
            <a:extLst>
              <a:ext uri="{FF2B5EF4-FFF2-40B4-BE49-F238E27FC236}">
                <a16:creationId xmlns:a16="http://schemas.microsoft.com/office/drawing/2014/main" id="{80DF90D2-679D-4984-B3FA-61EA0686E95A}"/>
              </a:ext>
            </a:extLst>
          </p:cNvPr>
          <p:cNvSpPr txBox="1"/>
          <p:nvPr/>
        </p:nvSpPr>
        <p:spPr>
          <a:xfrm>
            <a:off x="4138376" y="288720"/>
            <a:ext cx="4518929"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Casual – Red Blazer</a:t>
            </a:r>
          </a:p>
        </p:txBody>
      </p:sp>
      <p:sp>
        <p:nvSpPr>
          <p:cNvPr id="2" name="TextBox 1">
            <a:extLst>
              <a:ext uri="{FF2B5EF4-FFF2-40B4-BE49-F238E27FC236}">
                <a16:creationId xmlns:a16="http://schemas.microsoft.com/office/drawing/2014/main" id="{85A540F7-9CED-4F49-AE57-4A3EBA9A6E03}"/>
              </a:ext>
            </a:extLst>
          </p:cNvPr>
          <p:cNvSpPr txBox="1"/>
          <p:nvPr/>
        </p:nvSpPr>
        <p:spPr>
          <a:xfrm>
            <a:off x="1833729" y="2141031"/>
            <a:ext cx="9957912" cy="3693319"/>
          </a:xfrm>
          <a:prstGeom prst="rect">
            <a:avLst/>
          </a:prstGeom>
          <a:noFill/>
        </p:spPr>
        <p:txBody>
          <a:bodyPr wrap="square" rtlCol="0">
            <a:spAutoFit/>
          </a:bodyPr>
          <a:lstStyle/>
          <a:p>
            <a:pPr marL="571500" indent="-571500">
              <a:lnSpc>
                <a:spcPct val="105000"/>
              </a:lnSpc>
              <a:spcBef>
                <a:spcPct val="10000"/>
              </a:spcBef>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The name tag is not worn with this uniform.</a:t>
            </a:r>
          </a:p>
          <a:p>
            <a:pPr marL="571500" indent="-571500">
              <a:lnSpc>
                <a:spcPct val="105000"/>
              </a:lnSpc>
              <a:spcBef>
                <a:spcPct val="10000"/>
              </a:spcBef>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Sunburst insignia are never to be worn with the red blazer.</a:t>
            </a:r>
          </a:p>
          <a:p>
            <a:pPr marL="571500" indent="-571500">
              <a:lnSpc>
                <a:spcPct val="105000"/>
              </a:lnSpc>
              <a:spcBef>
                <a:spcPct val="10000"/>
              </a:spcBef>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Miniature medals, ribbons, and badges are not to be worn on the red blazer, except when the blazer is worn as an optional jacket of the Formal Uniform, and then miniature medals may be worn or a maximum of three large Medals.</a:t>
            </a:r>
            <a:endParaRPr lang="en-US" sz="3600" dirty="0">
              <a:solidFill>
                <a:schemeClr val="bg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295957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7" name="TextBox 6">
            <a:extLst>
              <a:ext uri="{FF2B5EF4-FFF2-40B4-BE49-F238E27FC236}">
                <a16:creationId xmlns:a16="http://schemas.microsoft.com/office/drawing/2014/main" id="{71462953-0058-4CE0-9660-F542619B9D91}"/>
              </a:ext>
            </a:extLst>
          </p:cNvPr>
          <p:cNvSpPr txBox="1"/>
          <p:nvPr/>
        </p:nvSpPr>
        <p:spPr>
          <a:xfrm>
            <a:off x="3886905" y="254542"/>
            <a:ext cx="4418190"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Casual – White Shirt</a:t>
            </a:r>
          </a:p>
        </p:txBody>
      </p:sp>
      <p:sp>
        <p:nvSpPr>
          <p:cNvPr id="2" name="TextBox 1">
            <a:extLst>
              <a:ext uri="{FF2B5EF4-FFF2-40B4-BE49-F238E27FC236}">
                <a16:creationId xmlns:a16="http://schemas.microsoft.com/office/drawing/2014/main" id="{1181641B-FFF3-47DF-9A83-B726675B26B2}"/>
              </a:ext>
            </a:extLst>
          </p:cNvPr>
          <p:cNvSpPr txBox="1"/>
          <p:nvPr/>
        </p:nvSpPr>
        <p:spPr>
          <a:xfrm>
            <a:off x="1914041" y="1177872"/>
            <a:ext cx="9845636" cy="5663089"/>
          </a:xfrm>
          <a:prstGeom prst="rect">
            <a:avLst/>
          </a:prstGeom>
          <a:noFill/>
        </p:spPr>
        <p:txBody>
          <a:bodyPr wrap="square" rtlCol="0">
            <a:spAutoFit/>
          </a:bodyPr>
          <a:lstStyle/>
          <a:p>
            <a:pPr marL="285750" indent="-28575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shirt can be either long sleeve or short sleeve but must be plain white in color.</a:t>
            </a:r>
          </a:p>
          <a:p>
            <a:pPr marL="285750" indent="-28575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This shirt can be purchased at any clothing store.</a:t>
            </a:r>
          </a:p>
          <a:p>
            <a:pPr marL="285750" indent="-28575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shirt should have a plain collar.  It will not be the </a:t>
            </a:r>
            <a:r>
              <a:rPr lang="ja-JP" altLang="en-US" sz="2800" dirty="0">
                <a:solidFill>
                  <a:schemeClr val="bg1"/>
                </a:solidFill>
                <a:latin typeface="Angsana New" panose="02020603050405020304" pitchFamily="18" charset="-34"/>
                <a:cs typeface="Angsana New" panose="02020603050405020304" pitchFamily="18" charset="-34"/>
              </a:rPr>
              <a:t>“</a:t>
            </a:r>
            <a:r>
              <a:rPr lang="en-US" altLang="ja-JP" sz="2800" dirty="0">
                <a:solidFill>
                  <a:schemeClr val="bg1"/>
                </a:solidFill>
                <a:latin typeface="Angsana New" panose="02020603050405020304" pitchFamily="18" charset="-34"/>
                <a:cs typeface="Angsana New" panose="02020603050405020304" pitchFamily="18" charset="-34"/>
              </a:rPr>
              <a:t>aviator</a:t>
            </a:r>
            <a:r>
              <a:rPr lang="ja-JP" altLang="en-US" sz="2800" dirty="0">
                <a:solidFill>
                  <a:schemeClr val="bg1"/>
                </a:solidFill>
                <a:latin typeface="Angsana New" panose="02020603050405020304" pitchFamily="18" charset="-34"/>
                <a:cs typeface="Angsana New" panose="02020603050405020304" pitchFamily="18" charset="-34"/>
              </a:rPr>
              <a:t>”</a:t>
            </a:r>
            <a:r>
              <a:rPr lang="en-US" altLang="ja-JP" sz="2800" dirty="0">
                <a:solidFill>
                  <a:schemeClr val="bg1"/>
                </a:solidFill>
                <a:latin typeface="Angsana New" panose="02020603050405020304" pitchFamily="18" charset="-34"/>
                <a:cs typeface="Angsana New" panose="02020603050405020304" pitchFamily="18" charset="-34"/>
              </a:rPr>
              <a:t> style shirt worn with the Undress Uniform.</a:t>
            </a:r>
          </a:p>
          <a:p>
            <a:pPr marL="285750" indent="-28575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Sunburst insignias are not worn with the </a:t>
            </a:r>
            <a:r>
              <a:rPr lang="ja-JP" altLang="en-US" sz="2800" dirty="0">
                <a:solidFill>
                  <a:schemeClr val="bg1"/>
                </a:solidFill>
                <a:latin typeface="Angsana New" panose="02020603050405020304" pitchFamily="18" charset="-34"/>
                <a:cs typeface="Angsana New" panose="02020603050405020304" pitchFamily="18" charset="-34"/>
              </a:rPr>
              <a:t>“</a:t>
            </a:r>
            <a:r>
              <a:rPr lang="en-US" altLang="ja-JP" sz="2800" dirty="0">
                <a:solidFill>
                  <a:schemeClr val="bg1"/>
                </a:solidFill>
                <a:latin typeface="Angsana New" panose="02020603050405020304" pitchFamily="18" charset="-34"/>
                <a:cs typeface="Angsana New" panose="02020603050405020304" pitchFamily="18" charset="-34"/>
              </a:rPr>
              <a:t>Casual</a:t>
            </a:r>
            <a:r>
              <a:rPr lang="ja-JP" altLang="en-US" sz="2800" dirty="0">
                <a:solidFill>
                  <a:schemeClr val="bg1"/>
                </a:solidFill>
                <a:latin typeface="Angsana New" panose="02020603050405020304" pitchFamily="18" charset="-34"/>
                <a:cs typeface="Angsana New" panose="02020603050405020304" pitchFamily="18" charset="-34"/>
              </a:rPr>
              <a:t>”</a:t>
            </a:r>
            <a:r>
              <a:rPr lang="en-US" altLang="ja-JP" sz="2800" dirty="0">
                <a:solidFill>
                  <a:schemeClr val="bg1"/>
                </a:solidFill>
                <a:latin typeface="Angsana New" panose="02020603050405020304" pitchFamily="18" charset="-34"/>
                <a:cs typeface="Angsana New" panose="02020603050405020304" pitchFamily="18" charset="-34"/>
              </a:rPr>
              <a:t> uniform. </a:t>
            </a:r>
            <a:r>
              <a:rPr lang="en-US" altLang="en-US" sz="2800" dirty="0">
                <a:solidFill>
                  <a:schemeClr val="bg1"/>
                </a:solidFill>
                <a:latin typeface="Angsana New" panose="02020603050405020304" pitchFamily="18" charset="-34"/>
                <a:cs typeface="Angsana New" panose="02020603050405020304" pitchFamily="18" charset="-34"/>
              </a:rPr>
              <a:t>Ribbons and badges are not to be worn with the Casual</a:t>
            </a:r>
            <a:r>
              <a:rPr lang="en-US" altLang="ja-JP" sz="2800" dirty="0">
                <a:solidFill>
                  <a:schemeClr val="bg1"/>
                </a:solidFill>
                <a:latin typeface="Angsana New" panose="02020603050405020304" pitchFamily="18" charset="-34"/>
                <a:cs typeface="Angsana New" panose="02020603050405020304" pitchFamily="18" charset="-34"/>
              </a:rPr>
              <a:t> </a:t>
            </a:r>
            <a:r>
              <a:rPr lang="en-US" altLang="en-US" sz="2800" dirty="0">
                <a:solidFill>
                  <a:schemeClr val="bg1"/>
                </a:solidFill>
                <a:latin typeface="Angsana New" panose="02020603050405020304" pitchFamily="18" charset="-34"/>
                <a:cs typeface="Angsana New" panose="02020603050405020304" pitchFamily="18" charset="-34"/>
              </a:rPr>
              <a:t>Uniform.</a:t>
            </a:r>
          </a:p>
          <a:p>
            <a:pPr marL="285750" indent="-28575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Patches are not worn with the "Casual" uniform.</a:t>
            </a:r>
          </a:p>
          <a:p>
            <a:pPr marL="285750" indent="-28575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No devices, pins, badges or patches of any kind are to be worn with the "Casual</a:t>
            </a:r>
            <a:r>
              <a:rPr lang="ja-JP" altLang="en-US" sz="2800" dirty="0">
                <a:solidFill>
                  <a:schemeClr val="bg1"/>
                </a:solidFill>
                <a:latin typeface="Angsana New" panose="02020603050405020304" pitchFamily="18" charset="-34"/>
                <a:cs typeface="Angsana New" panose="02020603050405020304" pitchFamily="18" charset="-34"/>
              </a:rPr>
              <a:t>“</a:t>
            </a:r>
            <a:r>
              <a:rPr lang="en-US" altLang="ja-JP" sz="2800" dirty="0">
                <a:solidFill>
                  <a:schemeClr val="bg1"/>
                </a:solidFill>
                <a:latin typeface="Angsana New" panose="02020603050405020304" pitchFamily="18" charset="-34"/>
                <a:cs typeface="Angsana New" panose="02020603050405020304" pitchFamily="18" charset="-34"/>
              </a:rPr>
              <a:t> uniform.  Just the shirt, field scarf, and prescribed tie bar. </a:t>
            </a:r>
          </a:p>
          <a:p>
            <a:pPr marL="285750" indent="-28575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Nothing more!</a:t>
            </a:r>
          </a:p>
          <a:p>
            <a:pPr>
              <a:buFontTx/>
              <a:buNone/>
            </a:pPr>
            <a:endParaRPr lang="en-US" altLang="en-US" sz="3200" dirty="0">
              <a:solidFill>
                <a:schemeClr val="bg1"/>
              </a:solidFill>
              <a:latin typeface="Angsana New" panose="02020603050405020304" pitchFamily="18" charset="-34"/>
              <a:cs typeface="Angsana New" panose="02020603050405020304" pitchFamily="18" charset="-34"/>
            </a:endParaRPr>
          </a:p>
          <a:p>
            <a:pPr>
              <a:buFontTx/>
              <a:buNone/>
            </a:pPr>
            <a:r>
              <a:rPr lang="en-US" altLang="en-US" sz="3200" dirty="0">
                <a:solidFill>
                  <a:schemeClr val="bg1"/>
                </a:solidFill>
                <a:latin typeface="Angsana New" panose="02020603050405020304" pitchFamily="18" charset="-34"/>
                <a:cs typeface="Angsana New" panose="02020603050405020304" pitchFamily="18" charset="-34"/>
              </a:rPr>
              <a:t>* </a:t>
            </a:r>
            <a:r>
              <a:rPr lang="en-US" altLang="en-US" sz="2800" dirty="0">
                <a:solidFill>
                  <a:schemeClr val="bg1"/>
                </a:solidFill>
                <a:latin typeface="Angsana New" panose="02020603050405020304" pitchFamily="18" charset="-34"/>
                <a:cs typeface="Angsana New" panose="02020603050405020304" pitchFamily="18" charset="-34"/>
              </a:rPr>
              <a:t>Note: The Marine of the Year Neck Ribbon may be worn.</a:t>
            </a:r>
          </a:p>
          <a:p>
            <a:endParaRPr lang="en-US" dirty="0"/>
          </a:p>
        </p:txBody>
      </p:sp>
    </p:spTree>
    <p:extLst>
      <p:ext uri="{BB962C8B-B14F-4D97-AF65-F5344CB8AC3E}">
        <p14:creationId xmlns:p14="http://schemas.microsoft.com/office/powerpoint/2010/main" val="278654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2831976" y="240450"/>
            <a:ext cx="8167457"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The Standard Marine Corps League Cover</a:t>
            </a:r>
          </a:p>
        </p:txBody>
      </p:sp>
      <p:sp>
        <p:nvSpPr>
          <p:cNvPr id="2" name="TextBox 1">
            <a:extLst>
              <a:ext uri="{FF2B5EF4-FFF2-40B4-BE49-F238E27FC236}">
                <a16:creationId xmlns:a16="http://schemas.microsoft.com/office/drawing/2014/main" id="{D081B970-0CB1-42D3-AAC4-CC004EFE081F}"/>
              </a:ext>
            </a:extLst>
          </p:cNvPr>
          <p:cNvSpPr txBox="1"/>
          <p:nvPr/>
        </p:nvSpPr>
        <p:spPr>
          <a:xfrm>
            <a:off x="2034988" y="1024455"/>
            <a:ext cx="9738804" cy="4401205"/>
          </a:xfrm>
          <a:prstGeom prst="rect">
            <a:avLst/>
          </a:prstGeom>
          <a:noFill/>
        </p:spPr>
        <p:txBody>
          <a:bodyPr wrap="square" rtlCol="0">
            <a:spAutoFit/>
          </a:bodyPr>
          <a:lstStyle/>
          <a:p>
            <a:pPr marL="285750" indent="-28575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basic uniform of the Marine Corps League is the unique cover that identifies the members of the Marine Corps League.</a:t>
            </a:r>
          </a:p>
          <a:p>
            <a:pPr marL="285750" indent="-285750" algn="l">
              <a:buFont typeface="Arial" panose="020B0604020202020204" pitchFamily="34" charset="0"/>
              <a:buChar char="•"/>
            </a:pPr>
            <a:r>
              <a:rPr lang="en-US" sz="2800" dirty="0">
                <a:solidFill>
                  <a:schemeClr val="bg1"/>
                </a:solidFill>
                <a:latin typeface="Angsana New" panose="02020603050405020304" pitchFamily="18" charset="-34"/>
                <a:cs typeface="Angsana New" panose="02020603050405020304" pitchFamily="18" charset="-34"/>
              </a:rPr>
              <a:t>A</a:t>
            </a:r>
            <a:r>
              <a:rPr lang="en-US" sz="2800" b="0" i="0" u="none" strike="noStrike" baseline="0" dirty="0">
                <a:solidFill>
                  <a:schemeClr val="bg1"/>
                </a:solidFill>
                <a:latin typeface="Angsana New" panose="02020603050405020304" pitchFamily="18" charset="-34"/>
                <a:cs typeface="Angsana New" panose="02020603050405020304" pitchFamily="18" charset="-34"/>
              </a:rPr>
              <a:t>ll other parts of the uniform that are designated in this presentation are optional, the cover remains as the only consistent identifier for Marine Corps League members, which is why the cover is worn indoors at appropriate Marine Corps League functions.</a:t>
            </a:r>
          </a:p>
          <a:p>
            <a:pPr marL="285750" indent="-28575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When Marine Corps League Members are wearing the appropriate cover, as listed below, they are considered to be in uniform.</a:t>
            </a:r>
          </a:p>
          <a:p>
            <a:r>
              <a:rPr lang="en-US" sz="2800" i="0" u="none" strike="noStrike" baseline="0" dirty="0">
                <a:solidFill>
                  <a:schemeClr val="bg1"/>
                </a:solidFill>
                <a:latin typeface="Angsana New" panose="02020603050405020304" pitchFamily="18" charset="-34"/>
                <a:cs typeface="Angsana New" panose="02020603050405020304" pitchFamily="18" charset="-34"/>
              </a:rPr>
              <a:t>NO OTHER TYPE OF COVER MAY BE WORN AT A MARINE CORPS LEAGUE FUNCTION OR MEETING.</a:t>
            </a:r>
          </a:p>
          <a:p>
            <a:pPr marL="285750" indent="-285750" algn="l">
              <a:buFont typeface="Arial" panose="020B0604020202020204" pitchFamily="34" charset="0"/>
              <a:buChar char="•"/>
            </a:pPr>
            <a:endParaRPr lang="en-US" sz="2800" dirty="0">
              <a:solidFill>
                <a:schemeClr val="bg1"/>
              </a:solidFill>
              <a:latin typeface="Angsana New" panose="02020603050405020304" pitchFamily="18" charset="-34"/>
              <a:cs typeface="Angsana New" panose="02020603050405020304" pitchFamily="18" charset="-34"/>
            </a:endParaRPr>
          </a:p>
        </p:txBody>
      </p:sp>
      <p:pic>
        <p:nvPicPr>
          <p:cNvPr id="7" name="Picture 6">
            <a:extLst>
              <a:ext uri="{FF2B5EF4-FFF2-40B4-BE49-F238E27FC236}">
                <a16:creationId xmlns:a16="http://schemas.microsoft.com/office/drawing/2014/main" id="{9EE0804C-1FC3-4607-B2CF-782094E38D8B}"/>
              </a:ext>
            </a:extLst>
          </p:cNvPr>
          <p:cNvPicPr>
            <a:picLocks noChangeAspect="1"/>
          </p:cNvPicPr>
          <p:nvPr/>
        </p:nvPicPr>
        <p:blipFill>
          <a:blip r:embed="rId3"/>
          <a:stretch>
            <a:fillRect/>
          </a:stretch>
        </p:blipFill>
        <p:spPr>
          <a:xfrm>
            <a:off x="4223723" y="5044407"/>
            <a:ext cx="4494149" cy="1688553"/>
          </a:xfrm>
          <a:prstGeom prst="rect">
            <a:avLst/>
          </a:prstGeom>
        </p:spPr>
      </p:pic>
    </p:spTree>
    <p:extLst>
      <p:ext uri="{BB962C8B-B14F-4D97-AF65-F5344CB8AC3E}">
        <p14:creationId xmlns:p14="http://schemas.microsoft.com/office/powerpoint/2010/main" val="83548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7" name="TextBox 6">
            <a:extLst>
              <a:ext uri="{FF2B5EF4-FFF2-40B4-BE49-F238E27FC236}">
                <a16:creationId xmlns:a16="http://schemas.microsoft.com/office/drawing/2014/main" id="{72377705-A980-48F5-95E6-A76290077C4C}"/>
              </a:ext>
            </a:extLst>
          </p:cNvPr>
          <p:cNvSpPr txBox="1"/>
          <p:nvPr/>
        </p:nvSpPr>
        <p:spPr>
          <a:xfrm>
            <a:off x="4114631" y="428820"/>
            <a:ext cx="4418190"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Casual – White Shirt</a:t>
            </a:r>
          </a:p>
        </p:txBody>
      </p:sp>
      <p:pic>
        <p:nvPicPr>
          <p:cNvPr id="2" name="Picture 1">
            <a:extLst>
              <a:ext uri="{FF2B5EF4-FFF2-40B4-BE49-F238E27FC236}">
                <a16:creationId xmlns:a16="http://schemas.microsoft.com/office/drawing/2014/main" id="{45DC4ABA-D67D-4387-815B-6A8F022FA24B}"/>
              </a:ext>
            </a:extLst>
          </p:cNvPr>
          <p:cNvPicPr>
            <a:picLocks noChangeAspect="1"/>
          </p:cNvPicPr>
          <p:nvPr/>
        </p:nvPicPr>
        <p:blipFill>
          <a:blip r:embed="rId3"/>
          <a:stretch>
            <a:fillRect/>
          </a:stretch>
        </p:blipFill>
        <p:spPr>
          <a:xfrm>
            <a:off x="1905533" y="2207377"/>
            <a:ext cx="3962743" cy="3450635"/>
          </a:xfrm>
          <a:prstGeom prst="rect">
            <a:avLst/>
          </a:prstGeom>
        </p:spPr>
      </p:pic>
      <p:pic>
        <p:nvPicPr>
          <p:cNvPr id="3" name="Picture 2">
            <a:extLst>
              <a:ext uri="{FF2B5EF4-FFF2-40B4-BE49-F238E27FC236}">
                <a16:creationId xmlns:a16="http://schemas.microsoft.com/office/drawing/2014/main" id="{8FFAC66A-CD6E-4608-8A1D-1BA7B003D516}"/>
              </a:ext>
            </a:extLst>
          </p:cNvPr>
          <p:cNvPicPr>
            <a:picLocks noChangeAspect="1"/>
          </p:cNvPicPr>
          <p:nvPr/>
        </p:nvPicPr>
        <p:blipFill>
          <a:blip r:embed="rId4"/>
          <a:stretch>
            <a:fillRect/>
          </a:stretch>
        </p:blipFill>
        <p:spPr>
          <a:xfrm>
            <a:off x="6323726" y="2207377"/>
            <a:ext cx="2064665" cy="2064665"/>
          </a:xfrm>
          <a:prstGeom prst="rect">
            <a:avLst/>
          </a:prstGeom>
        </p:spPr>
      </p:pic>
      <p:pic>
        <p:nvPicPr>
          <p:cNvPr id="5" name="Picture 4">
            <a:extLst>
              <a:ext uri="{FF2B5EF4-FFF2-40B4-BE49-F238E27FC236}">
                <a16:creationId xmlns:a16="http://schemas.microsoft.com/office/drawing/2014/main" id="{6E396905-F570-4B64-99E2-97D7E6D17F99}"/>
              </a:ext>
            </a:extLst>
          </p:cNvPr>
          <p:cNvPicPr>
            <a:picLocks noChangeAspect="1"/>
          </p:cNvPicPr>
          <p:nvPr/>
        </p:nvPicPr>
        <p:blipFill>
          <a:blip r:embed="rId5"/>
          <a:stretch>
            <a:fillRect/>
          </a:stretch>
        </p:blipFill>
        <p:spPr>
          <a:xfrm>
            <a:off x="8788830" y="2207377"/>
            <a:ext cx="2066544" cy="2066544"/>
          </a:xfrm>
          <a:prstGeom prst="rect">
            <a:avLst/>
          </a:prstGeom>
        </p:spPr>
      </p:pic>
      <p:pic>
        <p:nvPicPr>
          <p:cNvPr id="1026" name="Picture 2" descr="USMC Marine Corps Emblem Tie Clasp Bar">
            <a:extLst>
              <a:ext uri="{FF2B5EF4-FFF2-40B4-BE49-F238E27FC236}">
                <a16:creationId xmlns:a16="http://schemas.microsoft.com/office/drawing/2014/main" id="{3A965D2C-2112-46AB-ACF3-CE482B61A6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588" y="4480625"/>
            <a:ext cx="2066544" cy="206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54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7" name="TextBox 6">
            <a:extLst>
              <a:ext uri="{FF2B5EF4-FFF2-40B4-BE49-F238E27FC236}">
                <a16:creationId xmlns:a16="http://schemas.microsoft.com/office/drawing/2014/main" id="{44713E0C-C25F-46CE-8FD4-C9A62D150B52}"/>
              </a:ext>
            </a:extLst>
          </p:cNvPr>
          <p:cNvSpPr txBox="1"/>
          <p:nvPr/>
        </p:nvSpPr>
        <p:spPr>
          <a:xfrm>
            <a:off x="4388307" y="222318"/>
            <a:ext cx="4784397"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Casual – Black Trousers</a:t>
            </a:r>
          </a:p>
        </p:txBody>
      </p:sp>
      <p:sp>
        <p:nvSpPr>
          <p:cNvPr id="2" name="TextBox 1">
            <a:extLst>
              <a:ext uri="{FF2B5EF4-FFF2-40B4-BE49-F238E27FC236}">
                <a16:creationId xmlns:a16="http://schemas.microsoft.com/office/drawing/2014/main" id="{62EA26E3-BCB5-4462-BCAA-83EDF2F6E77C}"/>
              </a:ext>
            </a:extLst>
          </p:cNvPr>
          <p:cNvSpPr txBox="1"/>
          <p:nvPr/>
        </p:nvSpPr>
        <p:spPr>
          <a:xfrm>
            <a:off x="1929537" y="1123626"/>
            <a:ext cx="9701939" cy="5776966"/>
          </a:xfrm>
          <a:prstGeom prst="rect">
            <a:avLst/>
          </a:prstGeom>
          <a:noFill/>
        </p:spPr>
        <p:txBody>
          <a:bodyPr wrap="square" rtlCol="0">
            <a:spAutoFit/>
          </a:bodyPr>
          <a:lstStyle/>
          <a:p>
            <a:pPr marL="342900" indent="-342900" defTabSz="9144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Black trousers with a black belt and square gold buckle with the Marine Corps Emblem are to be worn with the Casual Uniform.</a:t>
            </a:r>
          </a:p>
          <a:p>
            <a:pPr marL="342900" indent="-342900" defTabSz="9144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belt can be either the wide leather belt or the narrow dress belt.</a:t>
            </a:r>
          </a:p>
          <a:p>
            <a:pPr marL="342900" indent="-342900" defTabSz="9144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wide leather belt is worn with the large square buckle with the Marine Corps Emblem on it.</a:t>
            </a:r>
          </a:p>
          <a:p>
            <a:pPr marL="342900" indent="-342900" defTabSz="9144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Both are available through National.</a:t>
            </a:r>
          </a:p>
          <a:p>
            <a:pPr marL="342900" indent="-342900" algn="l">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narrow dress belt with the smaller buckle, also having the Marine Corps Emblem, satisfies the black dress belt option.</a:t>
            </a:r>
          </a:p>
          <a:p>
            <a:pPr marL="342900" indent="-3429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See your Detachment Paymaster about how to order these items.</a:t>
            </a:r>
          </a:p>
          <a:p>
            <a:pPr marL="342900" indent="-3429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trousers are purchased at any clothing store.</a:t>
            </a:r>
          </a:p>
          <a:p>
            <a:pPr marL="342900" indent="-3429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bottom of the cuff, should just reach the top of the heel sole of the shoes.</a:t>
            </a:r>
          </a:p>
          <a:p>
            <a:pPr marL="342900" indent="-3429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Dress blue trousers with red stripe are not authorized with the Casual Uniform.</a:t>
            </a:r>
          </a:p>
          <a:p>
            <a:pPr marL="342900" indent="-3429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Sans a belt trousers are not authorized with the Casual Uniform.</a:t>
            </a:r>
            <a:endParaRPr lang="en-US" altLang="en-US" sz="2800" dirty="0">
              <a:solidFill>
                <a:schemeClr val="bg1"/>
              </a:solidFill>
              <a:latin typeface="Angsana New" panose="02020603050405020304" pitchFamily="18" charset="-34"/>
              <a:cs typeface="Angsana New" panose="02020603050405020304" pitchFamily="18" charset="-34"/>
            </a:endParaRPr>
          </a:p>
          <a:p>
            <a:endParaRPr lang="en-US" dirty="0"/>
          </a:p>
        </p:txBody>
      </p:sp>
    </p:spTree>
    <p:extLst>
      <p:ext uri="{BB962C8B-B14F-4D97-AF65-F5344CB8AC3E}">
        <p14:creationId xmlns:p14="http://schemas.microsoft.com/office/powerpoint/2010/main" val="336347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62585883-F2D3-461E-83A7-40199A960A2B}"/>
              </a:ext>
            </a:extLst>
          </p:cNvPr>
          <p:cNvSpPr txBox="1"/>
          <p:nvPr/>
        </p:nvSpPr>
        <p:spPr>
          <a:xfrm>
            <a:off x="3738673" y="561985"/>
            <a:ext cx="4714654"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Casual – Black Trousers</a:t>
            </a:r>
          </a:p>
        </p:txBody>
      </p:sp>
      <p:pic>
        <p:nvPicPr>
          <p:cNvPr id="7" name="Picture 2" descr="F:\Black Trousers.jpg">
            <a:extLst>
              <a:ext uri="{FF2B5EF4-FFF2-40B4-BE49-F238E27FC236}">
                <a16:creationId xmlns:a16="http://schemas.microsoft.com/office/drawing/2014/main" id="{C27EC391-E437-4D1F-9988-887FC047A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831" y="2040698"/>
            <a:ext cx="3202579" cy="409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Marine Corps Belt Buckles | USAMM">
            <a:extLst>
              <a:ext uri="{FF2B5EF4-FFF2-40B4-BE49-F238E27FC236}">
                <a16:creationId xmlns:a16="http://schemas.microsoft.com/office/drawing/2014/main" id="{E5FB38D0-8AA5-432D-91DC-C193BA6060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3485" y="3056059"/>
            <a:ext cx="2066544" cy="20665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rass USMC Emblem Web Belt Buckle">
            <a:extLst>
              <a:ext uri="{FF2B5EF4-FFF2-40B4-BE49-F238E27FC236}">
                <a16:creationId xmlns:a16="http://schemas.microsoft.com/office/drawing/2014/main" id="{EF7B5FFC-BC3A-4C81-90B0-28AC33C67E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447" y="3056059"/>
            <a:ext cx="2894319" cy="206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57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42F6445F-16F3-4BA6-83A0-D749239F2324}"/>
              </a:ext>
            </a:extLst>
          </p:cNvPr>
          <p:cNvSpPr txBox="1"/>
          <p:nvPr/>
        </p:nvSpPr>
        <p:spPr>
          <a:xfrm>
            <a:off x="3492284" y="371341"/>
            <a:ext cx="5207431"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Casual – Field Scarf  (Tie)</a:t>
            </a:r>
          </a:p>
        </p:txBody>
      </p:sp>
      <p:sp>
        <p:nvSpPr>
          <p:cNvPr id="2" name="TextBox 1">
            <a:extLst>
              <a:ext uri="{FF2B5EF4-FFF2-40B4-BE49-F238E27FC236}">
                <a16:creationId xmlns:a16="http://schemas.microsoft.com/office/drawing/2014/main" id="{B582F02F-AB8D-439A-8A08-4C0BB8C8B761}"/>
              </a:ext>
            </a:extLst>
          </p:cNvPr>
          <p:cNvSpPr txBox="1"/>
          <p:nvPr/>
        </p:nvSpPr>
        <p:spPr>
          <a:xfrm>
            <a:off x="1898542" y="1495586"/>
            <a:ext cx="6695268" cy="5109091"/>
          </a:xfrm>
          <a:prstGeom prst="rect">
            <a:avLst/>
          </a:prstGeom>
          <a:noFill/>
        </p:spPr>
        <p:txBody>
          <a:bodyPr wrap="square" rtlCol="0">
            <a:spAutoFit/>
          </a:bodyPr>
          <a:lstStyle/>
          <a:p>
            <a:pPr marL="457200" indent="-45720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field scarf should be a plain flat black tie with a Marine Corps League or Marine Corps gold tie bar.</a:t>
            </a:r>
          </a:p>
          <a:p>
            <a:pPr marL="457200" indent="-45720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field scarf is available at any clothing store, but the tie bar is purchased through the Marine Corps League, or you may wear the Marine Corps issued gold tie bar.</a:t>
            </a:r>
          </a:p>
          <a:p>
            <a:pPr marL="457200" indent="-45720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No other tie bar is authorized.</a:t>
            </a:r>
          </a:p>
          <a:p>
            <a:pPr marL="457200" indent="-45720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No tie tacks, no field scarf colors other than black, and no embroidered or other designs on the field scarf are authorized.  Just a simple, plain, black, field scarf .</a:t>
            </a:r>
          </a:p>
          <a:p>
            <a:pPr marL="457200" indent="-45720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A clip-on field scarf may be worn, or if using a regular field scarf , a four in hand knot is recommended.</a:t>
            </a:r>
          </a:p>
          <a:p>
            <a:endParaRPr lang="en-US" dirty="0"/>
          </a:p>
        </p:txBody>
      </p:sp>
      <p:pic>
        <p:nvPicPr>
          <p:cNvPr id="4098" name="Picture 2" descr="Amazon.com: Mens Black Tie">
            <a:extLst>
              <a:ext uri="{FF2B5EF4-FFF2-40B4-BE49-F238E27FC236}">
                <a16:creationId xmlns:a16="http://schemas.microsoft.com/office/drawing/2014/main" id="{64FA8ACA-C93C-4F84-BC00-0C9481827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7281" y="1662251"/>
            <a:ext cx="2825035" cy="407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290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E1F2EA5-8E5D-44A5-92F1-2D78675FE1FF}"/>
              </a:ext>
            </a:extLst>
          </p:cNvPr>
          <p:cNvSpPr txBox="1"/>
          <p:nvPr/>
        </p:nvSpPr>
        <p:spPr>
          <a:xfrm>
            <a:off x="4574202" y="100320"/>
            <a:ext cx="3043595"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Casual – Shoes</a:t>
            </a:r>
          </a:p>
        </p:txBody>
      </p:sp>
      <p:sp>
        <p:nvSpPr>
          <p:cNvPr id="2" name="TextBox 1">
            <a:extLst>
              <a:ext uri="{FF2B5EF4-FFF2-40B4-BE49-F238E27FC236}">
                <a16:creationId xmlns:a16="http://schemas.microsoft.com/office/drawing/2014/main" id="{3AA5B7BF-F68A-4141-B0C2-054796C0616B}"/>
              </a:ext>
            </a:extLst>
          </p:cNvPr>
          <p:cNvSpPr txBox="1"/>
          <p:nvPr/>
        </p:nvSpPr>
        <p:spPr>
          <a:xfrm>
            <a:off x="1929539" y="733246"/>
            <a:ext cx="6865749" cy="6124754"/>
          </a:xfrm>
          <a:prstGeom prst="rect">
            <a:avLst/>
          </a:prstGeom>
          <a:noFill/>
        </p:spPr>
        <p:txBody>
          <a:bodyPr wrap="square" rtlCol="0">
            <a:spAutoFit/>
          </a:bodyPr>
          <a:lstStyle/>
          <a:p>
            <a:pPr algn="l"/>
            <a:r>
              <a:rPr lang="en-US" sz="2800" dirty="0">
                <a:solidFill>
                  <a:schemeClr val="bg1"/>
                </a:solidFill>
                <a:latin typeface="Angsana New" panose="02020603050405020304" pitchFamily="18" charset="-34"/>
                <a:cs typeface="Angsana New" panose="02020603050405020304" pitchFamily="18" charset="-34"/>
              </a:rPr>
              <a:t>MALE</a:t>
            </a:r>
          </a:p>
          <a:p>
            <a:pPr marL="342900" indent="-342900" algn="l">
              <a:buFont typeface="Arial" panose="020B0604020202020204" pitchFamily="34" charset="0"/>
              <a:buChar char="•"/>
            </a:pPr>
            <a:r>
              <a:rPr lang="en-US" sz="2800" dirty="0">
                <a:solidFill>
                  <a:schemeClr val="bg1"/>
                </a:solidFill>
                <a:latin typeface="Angsana New" panose="02020603050405020304" pitchFamily="18" charset="-34"/>
                <a:cs typeface="Angsana New" panose="02020603050405020304" pitchFamily="18" charset="-34"/>
              </a:rPr>
              <a:t>The shoes should be black leather oxfords, either </a:t>
            </a:r>
            <a:r>
              <a:rPr lang="en-US" sz="2800" dirty="0" err="1">
                <a:solidFill>
                  <a:schemeClr val="bg1"/>
                </a:solidFill>
                <a:latin typeface="Angsana New" panose="02020603050405020304" pitchFamily="18" charset="-34"/>
                <a:cs typeface="Angsana New" panose="02020603050405020304" pitchFamily="18" charset="-34"/>
              </a:rPr>
              <a:t>Corfam</a:t>
            </a:r>
            <a:r>
              <a:rPr lang="en-US" sz="2800" dirty="0">
                <a:solidFill>
                  <a:schemeClr val="bg1"/>
                </a:solidFill>
                <a:latin typeface="Angsana New" panose="02020603050405020304" pitchFamily="18" charset="-34"/>
                <a:cs typeface="Angsana New" panose="02020603050405020304" pitchFamily="18" charset="-34"/>
              </a:rPr>
              <a:t>© type, or highly shined.</a:t>
            </a:r>
          </a:p>
          <a:p>
            <a:pPr marL="342900" indent="-342900" algn="l">
              <a:buFont typeface="Arial" panose="020B0604020202020204" pitchFamily="34" charset="0"/>
              <a:buChar char="•"/>
            </a:pPr>
            <a:r>
              <a:rPr lang="en-US" sz="2800" dirty="0">
                <a:solidFill>
                  <a:schemeClr val="bg1"/>
                </a:solidFill>
                <a:latin typeface="Angsana New" panose="02020603050405020304" pitchFamily="18" charset="-34"/>
                <a:cs typeface="Angsana New" panose="02020603050405020304" pitchFamily="18" charset="-34"/>
              </a:rPr>
              <a:t>The uppers on the toes should be flat leather, with no seams.</a:t>
            </a:r>
          </a:p>
          <a:p>
            <a:pPr marL="342900" indent="-342900" algn="l">
              <a:buFont typeface="Arial" panose="020B0604020202020204" pitchFamily="34" charset="0"/>
              <a:buChar char="•"/>
            </a:pPr>
            <a:r>
              <a:rPr lang="en-US" sz="2800" dirty="0">
                <a:solidFill>
                  <a:schemeClr val="bg1"/>
                </a:solidFill>
                <a:latin typeface="Angsana New" panose="02020603050405020304" pitchFamily="18" charset="-34"/>
                <a:cs typeface="Angsana New" panose="02020603050405020304" pitchFamily="18" charset="-34"/>
              </a:rPr>
              <a:t>Rubber or leather soles may be worn.</a:t>
            </a:r>
          </a:p>
          <a:p>
            <a:pPr marL="342900" indent="-342900" algn="l">
              <a:buFont typeface="Arial" panose="020B0604020202020204" pitchFamily="34" charset="0"/>
              <a:buChar char="•"/>
            </a:pPr>
            <a:r>
              <a:rPr lang="en-US" sz="2800" dirty="0">
                <a:solidFill>
                  <a:schemeClr val="bg1"/>
                </a:solidFill>
                <a:latin typeface="Angsana New" panose="02020603050405020304" pitchFamily="18" charset="-34"/>
                <a:cs typeface="Angsana New" panose="02020603050405020304" pitchFamily="18" charset="-34"/>
              </a:rPr>
              <a:t>Black socks, shall be worn.</a:t>
            </a:r>
          </a:p>
          <a:p>
            <a:pPr marL="342900" indent="-342900" algn="l">
              <a:buFont typeface="Arial" panose="020B0604020202020204" pitchFamily="34" charset="0"/>
              <a:buChar char="•"/>
            </a:pPr>
            <a:r>
              <a:rPr lang="en-US" sz="2800" dirty="0">
                <a:solidFill>
                  <a:schemeClr val="bg1"/>
                </a:solidFill>
                <a:latin typeface="Angsana New" panose="02020603050405020304" pitchFamily="18" charset="-34"/>
                <a:cs typeface="Angsana New" panose="02020603050405020304" pitchFamily="18" charset="-34"/>
              </a:rPr>
              <a:t>Shoes, black oxford patent leather with trousers.</a:t>
            </a:r>
          </a:p>
          <a:p>
            <a:pPr marL="342900" indent="-342900" algn="l">
              <a:buFont typeface="Arial" panose="020B0604020202020204" pitchFamily="34" charset="0"/>
              <a:buChar char="•"/>
            </a:pPr>
            <a:r>
              <a:rPr lang="en-US" sz="2800" dirty="0">
                <a:solidFill>
                  <a:schemeClr val="bg1"/>
                </a:solidFill>
                <a:latin typeface="Angsana New" panose="02020603050405020304" pitchFamily="18" charset="-34"/>
                <a:cs typeface="Angsana New" panose="02020603050405020304" pitchFamily="18" charset="-34"/>
              </a:rPr>
              <a:t>The same shoes and socks are worn with the Undress Uniform, as with the Casual Uniform.</a:t>
            </a:r>
          </a:p>
          <a:p>
            <a:pPr algn="l"/>
            <a:endParaRPr lang="en-US" sz="2800" dirty="0">
              <a:solidFill>
                <a:schemeClr val="bg1"/>
              </a:solidFill>
              <a:latin typeface="Angsana New" panose="02020603050405020304" pitchFamily="18" charset="-34"/>
              <a:cs typeface="Angsana New" panose="02020603050405020304" pitchFamily="18" charset="-34"/>
            </a:endParaRPr>
          </a:p>
          <a:p>
            <a:pPr algn="l"/>
            <a:r>
              <a:rPr lang="en-US" sz="2800" dirty="0">
                <a:solidFill>
                  <a:schemeClr val="bg1"/>
                </a:solidFill>
                <a:latin typeface="Angsana New" panose="02020603050405020304" pitchFamily="18" charset="-34"/>
                <a:cs typeface="Angsana New" panose="02020603050405020304" pitchFamily="18" charset="-34"/>
              </a:rPr>
              <a:t>FEMALE</a:t>
            </a:r>
          </a:p>
          <a:p>
            <a:pPr marL="342900" indent="-342900" algn="l">
              <a:buFont typeface="Arial" panose="020B0604020202020204" pitchFamily="34" charset="0"/>
              <a:buChar char="•"/>
            </a:pPr>
            <a:r>
              <a:rPr lang="en-US" sz="2800" dirty="0">
                <a:solidFill>
                  <a:schemeClr val="bg1"/>
                </a:solidFill>
                <a:latin typeface="Angsana New" panose="02020603050405020304" pitchFamily="18" charset="-34"/>
                <a:cs typeface="Angsana New" panose="02020603050405020304" pitchFamily="18" charset="-34"/>
              </a:rPr>
              <a:t>Patent leather flats or pumps with skirt.</a:t>
            </a:r>
          </a:p>
          <a:p>
            <a:pPr marL="342900" indent="-342900" algn="l">
              <a:buFont typeface="Arial" panose="020B0604020202020204" pitchFamily="34" charset="0"/>
              <a:buChar char="•"/>
            </a:pPr>
            <a:r>
              <a:rPr lang="en-US" sz="2800" dirty="0">
                <a:solidFill>
                  <a:schemeClr val="bg1"/>
                </a:solidFill>
                <a:latin typeface="Angsana New" panose="02020603050405020304" pitchFamily="18" charset="-34"/>
                <a:cs typeface="Angsana New" panose="02020603050405020304" pitchFamily="18" charset="-34"/>
              </a:rPr>
              <a:t>Heels for pumps will measure up to 2" in height.</a:t>
            </a:r>
          </a:p>
          <a:p>
            <a:pPr marL="342900" indent="-342900" algn="l">
              <a:buFont typeface="Arial" panose="020B0604020202020204" pitchFamily="34" charset="0"/>
              <a:buChar char="•"/>
            </a:pPr>
            <a:r>
              <a:rPr lang="en-US" sz="2800" dirty="0">
                <a:solidFill>
                  <a:schemeClr val="bg1"/>
                </a:solidFill>
                <a:latin typeface="Angsana New" panose="02020603050405020304" pitchFamily="18" charset="-34"/>
                <a:cs typeface="Angsana New" panose="02020603050405020304" pitchFamily="18" charset="-34"/>
              </a:rPr>
              <a:t>Hose, nylon, black (with pumps) or socks, black, (with trousers)</a:t>
            </a:r>
          </a:p>
        </p:txBody>
      </p:sp>
      <p:pic>
        <p:nvPicPr>
          <p:cNvPr id="5122" name="Picture 2" descr="Amazon.com | U.S. Military Men's Corfam Glossy Uniform Dress Shoes, New,  Black | Oxfords">
            <a:extLst>
              <a:ext uri="{FF2B5EF4-FFF2-40B4-BE49-F238E27FC236}">
                <a16:creationId xmlns:a16="http://schemas.microsoft.com/office/drawing/2014/main" id="{B569B72F-1EA8-4770-8885-9C733E8CD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693" y="1547265"/>
            <a:ext cx="2349737" cy="20665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lack Corfam Pumps – The Marine Shop">
            <a:extLst>
              <a:ext uri="{FF2B5EF4-FFF2-40B4-BE49-F238E27FC236}">
                <a16:creationId xmlns:a16="http://schemas.microsoft.com/office/drawing/2014/main" id="{2B63772D-36D9-4E3E-94BC-23591B6F9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4289" y="4528379"/>
            <a:ext cx="2066544" cy="206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25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2" name="TextBox 1">
            <a:extLst>
              <a:ext uri="{FF2B5EF4-FFF2-40B4-BE49-F238E27FC236}">
                <a16:creationId xmlns:a16="http://schemas.microsoft.com/office/drawing/2014/main" id="{A3CEA83D-3416-4A14-AE4A-9791636E2D5E}"/>
              </a:ext>
            </a:extLst>
          </p:cNvPr>
          <p:cNvSpPr txBox="1"/>
          <p:nvPr/>
        </p:nvSpPr>
        <p:spPr>
          <a:xfrm>
            <a:off x="3673097" y="442267"/>
            <a:ext cx="4845804" cy="707886"/>
          </a:xfrm>
          <a:prstGeom prst="rect">
            <a:avLst/>
          </a:prstGeom>
          <a:noFill/>
        </p:spPr>
        <p:txBody>
          <a:bodyPr wrap="square" rtlCol="0">
            <a:spAutoFit/>
          </a:bodyPr>
          <a:lstStyle/>
          <a:p>
            <a:r>
              <a:rPr lang="en-US" altLang="en-US" sz="4000" dirty="0">
                <a:solidFill>
                  <a:schemeClr val="bg1"/>
                </a:solidFill>
                <a:latin typeface="Angsana New" panose="02020603050405020304" pitchFamily="18" charset="-34"/>
                <a:cs typeface="Angsana New" panose="02020603050405020304" pitchFamily="18" charset="-34"/>
              </a:rPr>
              <a:t>Nomenclature of MCL Uniforms</a:t>
            </a:r>
            <a:endParaRPr lang="en-US" sz="4000" dirty="0">
              <a:latin typeface="Angsana New" panose="02020603050405020304" pitchFamily="18" charset="-34"/>
              <a:cs typeface="Angsana New" panose="02020603050405020304" pitchFamily="18" charset="-34"/>
            </a:endParaRPr>
          </a:p>
        </p:txBody>
      </p:sp>
      <p:sp>
        <p:nvSpPr>
          <p:cNvPr id="5" name="Content Placeholder 4">
            <a:extLst>
              <a:ext uri="{FF2B5EF4-FFF2-40B4-BE49-F238E27FC236}">
                <a16:creationId xmlns:a16="http://schemas.microsoft.com/office/drawing/2014/main" id="{3D7AE6F2-C29E-4EA8-B769-C7D86E70BC3B}"/>
              </a:ext>
            </a:extLst>
          </p:cNvPr>
          <p:cNvSpPr>
            <a:spLocks noGrp="1"/>
          </p:cNvSpPr>
          <p:nvPr>
            <p:ph sz="half" idx="1"/>
          </p:nvPr>
        </p:nvSpPr>
        <p:spPr>
          <a:xfrm>
            <a:off x="1683495" y="1946702"/>
            <a:ext cx="5181600" cy="3710319"/>
          </a:xfrm>
        </p:spPr>
        <p:txBody>
          <a:bodyPr>
            <a:noAutofit/>
          </a:bodyPr>
          <a:lstStyle/>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Plain Black Socks</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Highly Shined Smooth Toe Black Lace-up Oxford Shoes</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Plain Black tie</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Marine Corps or Marine Corps League gold tie bar</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Black Standard or Pleated Trousers</a:t>
            </a:r>
          </a:p>
          <a:p>
            <a:r>
              <a:rPr lang="en-US" altLang="en-US" sz="3200" dirty="0">
                <a:solidFill>
                  <a:schemeClr val="bg1"/>
                </a:solidFill>
                <a:latin typeface="Angsana New" panose="02020603050405020304" pitchFamily="18" charset="-34"/>
                <a:cs typeface="Angsana New" panose="02020603050405020304" pitchFamily="18" charset="-34"/>
              </a:rPr>
              <a:t>Black belt and square gold buckle with the Marine Corps Emblem</a:t>
            </a:r>
          </a:p>
        </p:txBody>
      </p:sp>
      <p:sp>
        <p:nvSpPr>
          <p:cNvPr id="7" name="Content Placeholder 6">
            <a:extLst>
              <a:ext uri="{FF2B5EF4-FFF2-40B4-BE49-F238E27FC236}">
                <a16:creationId xmlns:a16="http://schemas.microsoft.com/office/drawing/2014/main" id="{02B83704-C8F7-4A57-A9B7-F005B3C9703C}"/>
              </a:ext>
            </a:extLst>
          </p:cNvPr>
          <p:cNvSpPr>
            <a:spLocks noGrp="1"/>
          </p:cNvSpPr>
          <p:nvPr>
            <p:ph sz="half" idx="2"/>
          </p:nvPr>
        </p:nvSpPr>
        <p:spPr>
          <a:xfrm>
            <a:off x="6916117" y="1946701"/>
            <a:ext cx="5181600" cy="3710319"/>
          </a:xfrm>
        </p:spPr>
        <p:txBody>
          <a:bodyPr>
            <a:noAutofit/>
          </a:bodyPr>
          <a:lstStyle/>
          <a:p>
            <a:r>
              <a:rPr lang="en-US" altLang="en-US" sz="3200" dirty="0">
                <a:solidFill>
                  <a:schemeClr val="bg1"/>
                </a:solidFill>
                <a:latin typeface="Angsana New" panose="02020603050405020304" pitchFamily="18" charset="-34"/>
                <a:cs typeface="Angsana New" panose="02020603050405020304" pitchFamily="18" charset="-34"/>
              </a:rPr>
              <a:t>Marine Corps web belt and brass buckle</a:t>
            </a:r>
          </a:p>
          <a:p>
            <a:r>
              <a:rPr lang="en-US" altLang="en-US" sz="3200" dirty="0">
                <a:solidFill>
                  <a:schemeClr val="bg1"/>
                </a:solidFill>
                <a:latin typeface="Angsana New" panose="02020603050405020304" pitchFamily="18" charset="-34"/>
                <a:cs typeface="Angsana New" panose="02020603050405020304" pitchFamily="18" charset="-34"/>
              </a:rPr>
              <a:t>White T-Shirt</a:t>
            </a:r>
          </a:p>
          <a:p>
            <a:pPr defTabSz="914400">
              <a:lnSpc>
                <a:spcPct val="105000"/>
              </a:lnSpc>
              <a:spcBef>
                <a:spcPct val="10000"/>
              </a:spcBef>
            </a:pPr>
            <a:r>
              <a:rPr lang="en-US" altLang="en-US" sz="3200" dirty="0">
                <a:solidFill>
                  <a:schemeClr val="bg1"/>
                </a:solidFill>
                <a:latin typeface="Angsana New" panose="02020603050405020304" pitchFamily="18" charset="-34"/>
                <a:cs typeface="Angsana New" panose="02020603050405020304" pitchFamily="18" charset="-34"/>
              </a:rPr>
              <a:t>Marine Corps League Cover</a:t>
            </a:r>
          </a:p>
          <a:p>
            <a:pPr defTabSz="914400">
              <a:lnSpc>
                <a:spcPct val="105000"/>
              </a:lnSpc>
              <a:spcBef>
                <a:spcPct val="10000"/>
              </a:spcBef>
            </a:pPr>
            <a:r>
              <a:rPr lang="en-US" altLang="en-US" sz="3200" dirty="0">
                <a:solidFill>
                  <a:schemeClr val="bg1"/>
                </a:solidFill>
                <a:latin typeface="Angsana New" panose="02020603050405020304" pitchFamily="18" charset="-34"/>
                <a:cs typeface="Angsana New" panose="02020603050405020304" pitchFamily="18" charset="-34"/>
              </a:rPr>
              <a:t>Blue Trousers with </a:t>
            </a:r>
            <a:r>
              <a:rPr lang="en-US" altLang="en-US" sz="3200" b="1" dirty="0">
                <a:solidFill>
                  <a:schemeClr val="bg1"/>
                </a:solidFill>
                <a:latin typeface="Angsana New" panose="02020603050405020304" pitchFamily="18" charset="-34"/>
                <a:cs typeface="Angsana New" panose="02020603050405020304" pitchFamily="18" charset="-34"/>
              </a:rPr>
              <a:t>NCO</a:t>
            </a:r>
            <a:r>
              <a:rPr lang="en-US" altLang="en-US" sz="3200" dirty="0">
                <a:solidFill>
                  <a:schemeClr val="bg1"/>
                </a:solidFill>
                <a:latin typeface="Angsana New" panose="02020603050405020304" pitchFamily="18" charset="-34"/>
                <a:cs typeface="Angsana New" panose="02020603050405020304" pitchFamily="18" charset="-34"/>
              </a:rPr>
              <a:t> Stripe</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White Shirt w/epilates, 2 Breast Pockets w/button Flaps, Long Sleeve (2)</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White Shirt w/epilates, 2 Breast Pockets w/button Flaps, Short Sleeve</a:t>
            </a:r>
          </a:p>
        </p:txBody>
      </p:sp>
      <p:sp>
        <p:nvSpPr>
          <p:cNvPr id="8" name="TextBox 7">
            <a:extLst>
              <a:ext uri="{FF2B5EF4-FFF2-40B4-BE49-F238E27FC236}">
                <a16:creationId xmlns:a16="http://schemas.microsoft.com/office/drawing/2014/main" id="{695D6809-A5ED-461B-AAAB-A1005811FC0B}"/>
              </a:ext>
            </a:extLst>
          </p:cNvPr>
          <p:cNvSpPr txBox="1"/>
          <p:nvPr/>
        </p:nvSpPr>
        <p:spPr>
          <a:xfrm>
            <a:off x="4822493" y="957686"/>
            <a:ext cx="2547012" cy="707886"/>
          </a:xfrm>
          <a:prstGeom prst="rect">
            <a:avLst/>
          </a:prstGeom>
          <a:noFill/>
        </p:spPr>
        <p:txBody>
          <a:bodyPr wrap="square" rtlCol="0">
            <a:spAutoFit/>
          </a:bodyPr>
          <a:lstStyle/>
          <a:p>
            <a:r>
              <a:rPr lang="en-US" sz="4000" dirty="0">
                <a:solidFill>
                  <a:schemeClr val="bg1"/>
                </a:solidFill>
                <a:latin typeface="Angsana New" panose="02020603050405020304" pitchFamily="18" charset="-34"/>
                <a:cs typeface="Angsana New" panose="02020603050405020304" pitchFamily="18" charset="-34"/>
              </a:rPr>
              <a:t>Undress Uniform</a:t>
            </a:r>
          </a:p>
        </p:txBody>
      </p:sp>
    </p:spTree>
    <p:extLst>
      <p:ext uri="{BB962C8B-B14F-4D97-AF65-F5344CB8AC3E}">
        <p14:creationId xmlns:p14="http://schemas.microsoft.com/office/powerpoint/2010/main" val="418697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B5E3F72-33FC-444E-85BE-AF68D160E5B1}"/>
              </a:ext>
            </a:extLst>
          </p:cNvPr>
          <p:cNvSpPr txBox="1"/>
          <p:nvPr/>
        </p:nvSpPr>
        <p:spPr>
          <a:xfrm>
            <a:off x="4348039" y="249327"/>
            <a:ext cx="3495921"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Undress Uniform</a:t>
            </a:r>
          </a:p>
        </p:txBody>
      </p:sp>
      <p:sp>
        <p:nvSpPr>
          <p:cNvPr id="2" name="TextBox 1">
            <a:extLst>
              <a:ext uri="{FF2B5EF4-FFF2-40B4-BE49-F238E27FC236}">
                <a16:creationId xmlns:a16="http://schemas.microsoft.com/office/drawing/2014/main" id="{B916CA44-8B9E-4430-B96A-CEEF98DC12FE}"/>
              </a:ext>
            </a:extLst>
          </p:cNvPr>
          <p:cNvSpPr txBox="1"/>
          <p:nvPr/>
        </p:nvSpPr>
        <p:spPr>
          <a:xfrm>
            <a:off x="1933313" y="1023650"/>
            <a:ext cx="4829452" cy="5650778"/>
          </a:xfrm>
          <a:prstGeom prst="rect">
            <a:avLst/>
          </a:prstGeom>
          <a:noFill/>
        </p:spPr>
        <p:txBody>
          <a:bodyPr wrap="square" rtlCol="0">
            <a:spAutoFit/>
          </a:bodyPr>
          <a:lstStyle/>
          <a:p>
            <a:pPr marL="457200" indent="-457200" eaLnBrk="1" hangingPunct="1">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There's more to the Undress Uniform than just taking off your red blazer.</a:t>
            </a:r>
          </a:p>
          <a:p>
            <a:pPr marL="457200" indent="-457200" eaLnBrk="1" hangingPunct="1">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Dress Blue trousers with the red </a:t>
            </a:r>
            <a:r>
              <a:rPr lang="en-US" altLang="en-US" sz="2800" u="sng" dirty="0">
                <a:solidFill>
                  <a:schemeClr val="bg1"/>
                </a:solidFill>
                <a:latin typeface="Angsana New" panose="02020603050405020304" pitchFamily="18" charset="-34"/>
                <a:cs typeface="Angsana New" panose="02020603050405020304" pitchFamily="18" charset="-34"/>
              </a:rPr>
              <a:t>NCO</a:t>
            </a:r>
            <a:r>
              <a:rPr lang="en-US" altLang="en-US" sz="2800" dirty="0">
                <a:solidFill>
                  <a:schemeClr val="bg1"/>
                </a:solidFill>
                <a:latin typeface="Angsana New" panose="02020603050405020304" pitchFamily="18" charset="-34"/>
                <a:cs typeface="Angsana New" panose="02020603050405020304" pitchFamily="18" charset="-34"/>
              </a:rPr>
              <a:t> stripe are worn with the Undress Uniform, along with the Marine Corps web belt and brass buckle.</a:t>
            </a:r>
          </a:p>
          <a:p>
            <a:pPr marL="457200" indent="-457200" eaLnBrk="1" hangingPunct="1">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Dress Blue trousers have the red </a:t>
            </a:r>
            <a:r>
              <a:rPr lang="en-US" altLang="en-US" sz="2800" u="sng" dirty="0">
                <a:solidFill>
                  <a:schemeClr val="bg1"/>
                </a:solidFill>
                <a:latin typeface="Angsana New" panose="02020603050405020304" pitchFamily="18" charset="-34"/>
                <a:cs typeface="Angsana New" panose="02020603050405020304" pitchFamily="18" charset="-34"/>
              </a:rPr>
              <a:t>NCO</a:t>
            </a:r>
            <a:r>
              <a:rPr lang="en-US" altLang="en-US" sz="2800" dirty="0">
                <a:solidFill>
                  <a:schemeClr val="bg1"/>
                </a:solidFill>
                <a:latin typeface="Angsana New" panose="02020603050405020304" pitchFamily="18" charset="-34"/>
                <a:cs typeface="Angsana New" panose="02020603050405020304" pitchFamily="18" charset="-34"/>
              </a:rPr>
              <a:t> stripe, not the wider Officers stripe.</a:t>
            </a:r>
          </a:p>
          <a:p>
            <a:pPr marL="457200" indent="-4572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Black Trousers may be worn as an option with both Undress Uniforms, having the same belt and buckle options as with the Casual Uniform.</a:t>
            </a:r>
          </a:p>
        </p:txBody>
      </p:sp>
      <p:sp>
        <p:nvSpPr>
          <p:cNvPr id="3" name="TextBox 2">
            <a:extLst>
              <a:ext uri="{FF2B5EF4-FFF2-40B4-BE49-F238E27FC236}">
                <a16:creationId xmlns:a16="http://schemas.microsoft.com/office/drawing/2014/main" id="{4BC332B4-A18F-4C57-A23C-E3E382929576}"/>
              </a:ext>
            </a:extLst>
          </p:cNvPr>
          <p:cNvSpPr txBox="1"/>
          <p:nvPr/>
        </p:nvSpPr>
        <p:spPr>
          <a:xfrm>
            <a:off x="7421732" y="1023650"/>
            <a:ext cx="4337945" cy="3557897"/>
          </a:xfrm>
          <a:prstGeom prst="rect">
            <a:avLst/>
          </a:prstGeom>
          <a:noFill/>
        </p:spPr>
        <p:txBody>
          <a:bodyPr wrap="square" rtlCol="0">
            <a:spAutoFit/>
          </a:bodyPr>
          <a:lstStyle/>
          <a:p>
            <a:pPr marL="457200" indent="-45720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same shoes and socks are worn with the Undress Uniform, as with the Casual Uniform.</a:t>
            </a:r>
          </a:p>
          <a:p>
            <a:pPr marL="457200" indent="-457200">
              <a:lnSpc>
                <a:spcPct val="105000"/>
              </a:lnSpc>
              <a:spcBef>
                <a:spcPct val="10000"/>
              </a:spcBef>
              <a:buFont typeface="Arial" panose="020B0604020202020204" pitchFamily="34" charset="0"/>
              <a:buChar char="•"/>
            </a:pPr>
            <a:r>
              <a:rPr lang="en-US" altLang="en-US" sz="2800" dirty="0">
                <a:solidFill>
                  <a:srgbClr val="FBFBFB"/>
                </a:solidFill>
                <a:latin typeface="Angsana New" panose="02020603050405020304" pitchFamily="18" charset="-34"/>
                <a:cs typeface="Angsana New" panose="02020603050405020304" pitchFamily="18" charset="-34"/>
              </a:rPr>
              <a:t>Sunburst insignia and ribbons are worn the same as the long sleeve shirt.</a:t>
            </a:r>
          </a:p>
          <a:p>
            <a:pPr marL="457200" indent="-457200">
              <a:lnSpc>
                <a:spcPct val="105000"/>
              </a:lnSpc>
              <a:spcBef>
                <a:spcPct val="10000"/>
              </a:spcBef>
              <a:buFont typeface="Arial" panose="020B0604020202020204" pitchFamily="34" charset="0"/>
              <a:buChar char="•"/>
            </a:pPr>
            <a:r>
              <a:rPr lang="en-US" altLang="en-US" sz="2800" dirty="0">
                <a:solidFill>
                  <a:srgbClr val="FBFBFB"/>
                </a:solidFill>
                <a:latin typeface="Angsana New" panose="02020603050405020304" pitchFamily="18" charset="-34"/>
                <a:cs typeface="Angsana New" panose="02020603050405020304" pitchFamily="18" charset="-34"/>
              </a:rPr>
              <a:t>The optional name tag is worn the same way as with the long sleeve shirt.</a:t>
            </a:r>
            <a:endParaRPr lang="en-US" altLang="en-US" sz="2800" dirty="0">
              <a:solidFill>
                <a:schemeClr val="bg1"/>
              </a:solidFill>
              <a:latin typeface="Angsana New" panose="02020603050405020304" pitchFamily="18" charset="-34"/>
              <a:cs typeface="Angsana New" panose="02020603050405020304" pitchFamily="18" charset="-34"/>
            </a:endParaRPr>
          </a:p>
          <a:p>
            <a:endParaRPr lang="en-US" dirty="0"/>
          </a:p>
        </p:txBody>
      </p:sp>
    </p:spTree>
    <p:extLst>
      <p:ext uri="{BB962C8B-B14F-4D97-AF65-F5344CB8AC3E}">
        <p14:creationId xmlns:p14="http://schemas.microsoft.com/office/powerpoint/2010/main" val="2474642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ED20E0EB-2FBB-4CC1-902E-B8A79B0A5219}"/>
              </a:ext>
            </a:extLst>
          </p:cNvPr>
          <p:cNvSpPr txBox="1"/>
          <p:nvPr/>
        </p:nvSpPr>
        <p:spPr>
          <a:xfrm>
            <a:off x="4410183" y="222318"/>
            <a:ext cx="3371633"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Undress Uniform</a:t>
            </a:r>
          </a:p>
        </p:txBody>
      </p:sp>
      <p:pic>
        <p:nvPicPr>
          <p:cNvPr id="1030" name="Picture 6" descr="Marine Corps. Web Belt with Hi Polished Solid Brass Buckle and Tip –  Jackster Inc.">
            <a:extLst>
              <a:ext uri="{FF2B5EF4-FFF2-40B4-BE49-F238E27FC236}">
                <a16:creationId xmlns:a16="http://schemas.microsoft.com/office/drawing/2014/main" id="{D5D91318-11A4-4F45-BB8B-009AF1705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277" y="4084042"/>
            <a:ext cx="2377441" cy="23774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860063C-2889-4657-872F-31DA0EDFFCB4}"/>
              </a:ext>
            </a:extLst>
          </p:cNvPr>
          <p:cNvPicPr>
            <a:picLocks noChangeAspect="1"/>
          </p:cNvPicPr>
          <p:nvPr/>
        </p:nvPicPr>
        <p:blipFill>
          <a:blip r:embed="rId4"/>
          <a:stretch>
            <a:fillRect/>
          </a:stretch>
        </p:blipFill>
        <p:spPr>
          <a:xfrm>
            <a:off x="8160241" y="1577601"/>
            <a:ext cx="3412835" cy="2011679"/>
          </a:xfrm>
          <a:prstGeom prst="rect">
            <a:avLst/>
          </a:prstGeom>
        </p:spPr>
      </p:pic>
      <p:pic>
        <p:nvPicPr>
          <p:cNvPr id="15" name="Picture 14">
            <a:extLst>
              <a:ext uri="{FF2B5EF4-FFF2-40B4-BE49-F238E27FC236}">
                <a16:creationId xmlns:a16="http://schemas.microsoft.com/office/drawing/2014/main" id="{F7E6831B-2C7E-4C3E-8082-AAB46E9B02C4}"/>
              </a:ext>
            </a:extLst>
          </p:cNvPr>
          <p:cNvPicPr>
            <a:picLocks noChangeAspect="1"/>
          </p:cNvPicPr>
          <p:nvPr/>
        </p:nvPicPr>
        <p:blipFill>
          <a:blip r:embed="rId5"/>
          <a:stretch>
            <a:fillRect/>
          </a:stretch>
        </p:blipFill>
        <p:spPr>
          <a:xfrm>
            <a:off x="2056498" y="1577601"/>
            <a:ext cx="5759617" cy="4883882"/>
          </a:xfrm>
          <a:prstGeom prst="rect">
            <a:avLst/>
          </a:prstGeom>
        </p:spPr>
      </p:pic>
    </p:spTree>
    <p:extLst>
      <p:ext uri="{BB962C8B-B14F-4D97-AF65-F5344CB8AC3E}">
        <p14:creationId xmlns:p14="http://schemas.microsoft.com/office/powerpoint/2010/main" val="679570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ED8E9F39-A7B3-4310-BF95-F087A939A7CD}"/>
              </a:ext>
            </a:extLst>
          </p:cNvPr>
          <p:cNvSpPr txBox="1"/>
          <p:nvPr/>
        </p:nvSpPr>
        <p:spPr>
          <a:xfrm>
            <a:off x="4574202" y="222318"/>
            <a:ext cx="3539988"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Long Sleeve Shirt</a:t>
            </a:r>
          </a:p>
        </p:txBody>
      </p:sp>
      <p:sp>
        <p:nvSpPr>
          <p:cNvPr id="2" name="TextBox 1">
            <a:extLst>
              <a:ext uri="{FF2B5EF4-FFF2-40B4-BE49-F238E27FC236}">
                <a16:creationId xmlns:a16="http://schemas.microsoft.com/office/drawing/2014/main" id="{ADBCECD2-C1AF-4F8A-A7B8-32319A5D1552}"/>
              </a:ext>
            </a:extLst>
          </p:cNvPr>
          <p:cNvSpPr txBox="1"/>
          <p:nvPr/>
        </p:nvSpPr>
        <p:spPr>
          <a:xfrm>
            <a:off x="1962657" y="1120910"/>
            <a:ext cx="4820575" cy="5570756"/>
          </a:xfrm>
          <a:prstGeom prst="rect">
            <a:avLst/>
          </a:prstGeom>
          <a:noFill/>
        </p:spPr>
        <p:txBody>
          <a:bodyPr wrap="square" rtlCol="0">
            <a:spAutoFit/>
          </a:bodyPr>
          <a:lstStyle/>
          <a:p>
            <a:pPr marL="457200" indent="-457200">
              <a:buFont typeface="Arial" panose="020B0604020202020204" pitchFamily="34" charset="0"/>
              <a:buChar char="•"/>
            </a:pPr>
            <a:r>
              <a:rPr lang="en-US" altLang="en-US" sz="2600" dirty="0">
                <a:solidFill>
                  <a:schemeClr val="bg1"/>
                </a:solidFill>
                <a:latin typeface="Angsana New" panose="02020603050405020304" pitchFamily="18" charset="-34"/>
                <a:cs typeface="Angsana New" panose="02020603050405020304" pitchFamily="18" charset="-34"/>
              </a:rPr>
              <a:t>The Long Sleeve Undress Uniform shirt will be an aviator style shirt, with two (2) button down breast pockets and shoulder epaulets.</a:t>
            </a:r>
          </a:p>
          <a:p>
            <a:pPr marL="457200" indent="-457200">
              <a:buFont typeface="Arial" panose="020B0604020202020204" pitchFamily="34" charset="0"/>
              <a:buChar char="•"/>
            </a:pPr>
            <a:r>
              <a:rPr lang="en-US" altLang="en-US" sz="2600" dirty="0">
                <a:solidFill>
                  <a:schemeClr val="bg1"/>
                </a:solidFill>
                <a:latin typeface="Angsana New" panose="02020603050405020304" pitchFamily="18" charset="-34"/>
                <a:cs typeface="Angsana New" panose="02020603050405020304" pitchFamily="18" charset="-34"/>
              </a:rPr>
              <a:t>It will have a military crease running top to bottom, centered on each pocket and three creases on the back.</a:t>
            </a:r>
          </a:p>
          <a:p>
            <a:pPr marL="457200" indent="-457200">
              <a:buFont typeface="Arial" panose="020B0604020202020204" pitchFamily="34" charset="0"/>
              <a:buChar char="•"/>
            </a:pPr>
            <a:r>
              <a:rPr lang="en-US" altLang="en-US" sz="2600" dirty="0">
                <a:solidFill>
                  <a:schemeClr val="bg1"/>
                </a:solidFill>
                <a:latin typeface="Angsana New" panose="02020603050405020304" pitchFamily="18" charset="-34"/>
                <a:cs typeface="Angsana New" panose="02020603050405020304" pitchFamily="18" charset="-34"/>
              </a:rPr>
              <a:t>The Marine Corps League Shoulder Patch is worn on the left shoulder, centered on the crease, 1-1/2" down from the shoulder seam.</a:t>
            </a:r>
          </a:p>
          <a:p>
            <a:pPr marL="457200" indent="-457200">
              <a:buFont typeface="Arial" panose="020B0604020202020204" pitchFamily="34" charset="0"/>
              <a:buChar char="•"/>
            </a:pPr>
            <a:r>
              <a:rPr lang="en-US" altLang="en-US" sz="2600" dirty="0">
                <a:solidFill>
                  <a:schemeClr val="bg1"/>
                </a:solidFill>
                <a:latin typeface="Angsana New" panose="02020603050405020304" pitchFamily="18" charset="-34"/>
                <a:cs typeface="Angsana New" panose="02020603050405020304" pitchFamily="18" charset="-34"/>
              </a:rPr>
              <a:t>The Field Forward American Flag or Devil Dog patch will be worn on the right shoulder, centered on the crease, 1-1/2" down from the shoulder seam.</a:t>
            </a:r>
          </a:p>
          <a:p>
            <a:endParaRPr lang="en-US" dirty="0"/>
          </a:p>
        </p:txBody>
      </p:sp>
      <p:pic>
        <p:nvPicPr>
          <p:cNvPr id="7" name="Picture 6">
            <a:extLst>
              <a:ext uri="{FF2B5EF4-FFF2-40B4-BE49-F238E27FC236}">
                <a16:creationId xmlns:a16="http://schemas.microsoft.com/office/drawing/2014/main" id="{9B788A87-19AC-46EA-8469-900DF2C53EA0}"/>
              </a:ext>
            </a:extLst>
          </p:cNvPr>
          <p:cNvPicPr>
            <a:picLocks noChangeAspect="1"/>
          </p:cNvPicPr>
          <p:nvPr/>
        </p:nvPicPr>
        <p:blipFill>
          <a:blip r:embed="rId3"/>
          <a:stretch>
            <a:fillRect/>
          </a:stretch>
        </p:blipFill>
        <p:spPr>
          <a:xfrm>
            <a:off x="7414612" y="1598436"/>
            <a:ext cx="3425024" cy="4125646"/>
          </a:xfrm>
          <a:prstGeom prst="rect">
            <a:avLst/>
          </a:prstGeom>
        </p:spPr>
      </p:pic>
    </p:spTree>
    <p:extLst>
      <p:ext uri="{BB962C8B-B14F-4D97-AF65-F5344CB8AC3E}">
        <p14:creationId xmlns:p14="http://schemas.microsoft.com/office/powerpoint/2010/main" val="398824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ED8E9F39-A7B3-4310-BF95-F087A939A7CD}"/>
              </a:ext>
            </a:extLst>
          </p:cNvPr>
          <p:cNvSpPr txBox="1"/>
          <p:nvPr/>
        </p:nvSpPr>
        <p:spPr>
          <a:xfrm>
            <a:off x="4326006" y="36670"/>
            <a:ext cx="3539988"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Short Sleeve Shirt</a:t>
            </a:r>
          </a:p>
        </p:txBody>
      </p:sp>
      <p:sp>
        <p:nvSpPr>
          <p:cNvPr id="2" name="TextBox 1">
            <a:extLst>
              <a:ext uri="{FF2B5EF4-FFF2-40B4-BE49-F238E27FC236}">
                <a16:creationId xmlns:a16="http://schemas.microsoft.com/office/drawing/2014/main" id="{ADBCECD2-C1AF-4F8A-A7B8-32319A5D1552}"/>
              </a:ext>
            </a:extLst>
          </p:cNvPr>
          <p:cNvSpPr txBox="1"/>
          <p:nvPr/>
        </p:nvSpPr>
        <p:spPr>
          <a:xfrm>
            <a:off x="1962657" y="960000"/>
            <a:ext cx="4820575" cy="5693866"/>
          </a:xfrm>
          <a:prstGeom prst="rect">
            <a:avLst/>
          </a:prstGeom>
          <a:noFill/>
        </p:spPr>
        <p:txBody>
          <a:bodyPr wrap="square" rtlCol="0">
            <a:spAutoFit/>
          </a:bodyPr>
          <a:lstStyle/>
          <a:p>
            <a:pPr marL="342900" indent="-342900">
              <a:buFont typeface="Arial" panose="020B0604020202020204" pitchFamily="34" charset="0"/>
              <a:buChar char="•"/>
            </a:pPr>
            <a:r>
              <a:rPr lang="en-US" altLang="en-US" sz="2800" dirty="0">
                <a:solidFill>
                  <a:srgbClr val="FBFBFB"/>
                </a:solidFill>
                <a:latin typeface="Angsana New" panose="02020603050405020304" pitchFamily="18" charset="-34"/>
                <a:cs typeface="Angsana New" panose="02020603050405020304" pitchFamily="18" charset="-34"/>
              </a:rPr>
              <a:t>The Short Sleeve Undress Uniform is same as long sleeve except in sleeve length.</a:t>
            </a:r>
          </a:p>
          <a:p>
            <a:pPr marL="342900" indent="-342900">
              <a:buFont typeface="Arial" panose="020B0604020202020204" pitchFamily="34" charset="0"/>
              <a:buChar char="•"/>
            </a:pPr>
            <a:r>
              <a:rPr lang="en-US" altLang="en-US" sz="2800" dirty="0">
                <a:solidFill>
                  <a:srgbClr val="FBFBFB"/>
                </a:solidFill>
                <a:latin typeface="Angsana New" panose="02020603050405020304" pitchFamily="18" charset="-34"/>
                <a:cs typeface="Angsana New" panose="02020603050405020304" pitchFamily="18" charset="-34"/>
              </a:rPr>
              <a:t>It has the same pockets, shoulder epaulets, creases and patches.</a:t>
            </a:r>
          </a:p>
          <a:p>
            <a:pPr marL="342900" indent="-342900">
              <a:buFont typeface="Arial" panose="020B0604020202020204" pitchFamily="34" charset="0"/>
              <a:buChar char="•"/>
            </a:pPr>
            <a:r>
              <a:rPr lang="en-US" altLang="en-US" sz="2800" dirty="0">
                <a:solidFill>
                  <a:srgbClr val="FBFBFB"/>
                </a:solidFill>
                <a:latin typeface="Angsana New" panose="02020603050405020304" pitchFamily="18" charset="-34"/>
                <a:cs typeface="Angsana New" panose="02020603050405020304" pitchFamily="18" charset="-34"/>
              </a:rPr>
              <a:t>The top most button is left open and a tie is never worn with the short sleeve Undress Uniform shirt.</a:t>
            </a:r>
          </a:p>
          <a:p>
            <a:pPr marL="342900" indent="-342900">
              <a:buFont typeface="Arial" panose="020B0604020202020204" pitchFamily="34" charset="0"/>
              <a:buChar char="•"/>
            </a:pPr>
            <a:r>
              <a:rPr lang="en-US" altLang="en-US" sz="2800" dirty="0">
                <a:solidFill>
                  <a:srgbClr val="FBFBFB"/>
                </a:solidFill>
                <a:latin typeface="Angsana New" panose="02020603050405020304" pitchFamily="18" charset="-34"/>
                <a:cs typeface="Angsana New" panose="02020603050405020304" pitchFamily="18" charset="-34"/>
              </a:rPr>
              <a:t>The dress  blue trousers with red NCO stripe are to be worn with this uniform, the black trousers are an option.</a:t>
            </a:r>
          </a:p>
          <a:p>
            <a:pPr marL="342900" indent="-342900">
              <a:buFont typeface="Arial" panose="020B0604020202020204" pitchFamily="34" charset="0"/>
              <a:buChar char="•"/>
            </a:pPr>
            <a:r>
              <a:rPr lang="en-US" altLang="en-US" sz="2800" dirty="0">
                <a:solidFill>
                  <a:srgbClr val="FBFBFB"/>
                </a:solidFill>
                <a:latin typeface="Angsana New" panose="02020603050405020304" pitchFamily="18" charset="-34"/>
                <a:cs typeface="Angsana New" panose="02020603050405020304" pitchFamily="18" charset="-34"/>
              </a:rPr>
              <a:t>The same belts and belt options are worn with the short sleeve Undress Uniform as  with the long sleeve Undress Uniform.</a:t>
            </a:r>
          </a:p>
        </p:txBody>
      </p:sp>
      <p:pic>
        <p:nvPicPr>
          <p:cNvPr id="7" name="Picture 6">
            <a:extLst>
              <a:ext uri="{FF2B5EF4-FFF2-40B4-BE49-F238E27FC236}">
                <a16:creationId xmlns:a16="http://schemas.microsoft.com/office/drawing/2014/main" id="{9B788A87-19AC-46EA-8469-900DF2C53EA0}"/>
              </a:ext>
            </a:extLst>
          </p:cNvPr>
          <p:cNvPicPr>
            <a:picLocks noChangeAspect="1"/>
          </p:cNvPicPr>
          <p:nvPr/>
        </p:nvPicPr>
        <p:blipFill>
          <a:blip r:embed="rId3"/>
          <a:stretch>
            <a:fillRect/>
          </a:stretch>
        </p:blipFill>
        <p:spPr>
          <a:xfrm>
            <a:off x="7414612" y="1598436"/>
            <a:ext cx="3425024" cy="4125646"/>
          </a:xfrm>
          <a:prstGeom prst="rect">
            <a:avLst/>
          </a:prstGeom>
        </p:spPr>
      </p:pic>
    </p:spTree>
    <p:extLst>
      <p:ext uri="{BB962C8B-B14F-4D97-AF65-F5344CB8AC3E}">
        <p14:creationId xmlns:p14="http://schemas.microsoft.com/office/powerpoint/2010/main" val="251105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2831976" y="240450"/>
            <a:ext cx="8167457"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The Standard Marine Corps League Cover</a:t>
            </a:r>
          </a:p>
        </p:txBody>
      </p:sp>
      <p:sp>
        <p:nvSpPr>
          <p:cNvPr id="2" name="TextBox 1">
            <a:extLst>
              <a:ext uri="{FF2B5EF4-FFF2-40B4-BE49-F238E27FC236}">
                <a16:creationId xmlns:a16="http://schemas.microsoft.com/office/drawing/2014/main" id="{D081B970-0CB1-42D3-AAC4-CC004EFE081F}"/>
              </a:ext>
            </a:extLst>
          </p:cNvPr>
          <p:cNvSpPr txBox="1"/>
          <p:nvPr/>
        </p:nvSpPr>
        <p:spPr>
          <a:xfrm>
            <a:off x="1913137" y="1015578"/>
            <a:ext cx="9738804" cy="5262979"/>
          </a:xfrm>
          <a:prstGeom prst="rect">
            <a:avLst/>
          </a:prstGeom>
          <a:noFill/>
        </p:spPr>
        <p:txBody>
          <a:bodyPr wrap="square" rtlCol="0">
            <a:spAutoFit/>
          </a:bodyPr>
          <a:lstStyle/>
          <a:p>
            <a:pPr marL="342900" indent="-342900" algn="l">
              <a:buFont typeface="Arial" panose="020B0604020202020204" pitchFamily="34" charset="0"/>
              <a:buChar char="•"/>
            </a:pPr>
            <a:r>
              <a:rPr lang="en-US" sz="2400" i="0" u="none" strike="noStrike" baseline="0" dirty="0">
                <a:solidFill>
                  <a:schemeClr val="bg1"/>
                </a:solidFill>
                <a:latin typeface="Angsana New" panose="02020603050405020304" pitchFamily="18" charset="-34"/>
                <a:cs typeface="Angsana New" panose="02020603050405020304" pitchFamily="18" charset="-34"/>
              </a:rPr>
              <a:t>All members of the Marine Corps League are authorized to wear the RED COVER.</a:t>
            </a:r>
          </a:p>
          <a:p>
            <a:pPr marL="800100" lvl="1" indent="-342900">
              <a:buFont typeface="Arial" panose="020B0604020202020204" pitchFamily="34" charset="0"/>
              <a:buChar char="•"/>
            </a:pPr>
            <a:r>
              <a:rPr lang="en-US" sz="2400" i="0" u="none" strike="noStrike" baseline="0" dirty="0">
                <a:solidFill>
                  <a:schemeClr val="bg1"/>
                </a:solidFill>
                <a:latin typeface="Angsana New" panose="02020603050405020304" pitchFamily="18" charset="-34"/>
                <a:cs typeface="Angsana New" panose="02020603050405020304" pitchFamily="18" charset="-34"/>
              </a:rPr>
              <a:t>Members Elected or Appointed at the Department Level are authorized to wear the RED COVER with a GOLD CROWN.</a:t>
            </a:r>
          </a:p>
          <a:p>
            <a:pPr marL="800100" lvl="1" indent="-342900">
              <a:buFont typeface="Arial" panose="020B0604020202020204" pitchFamily="34" charset="0"/>
              <a:buChar char="•"/>
            </a:pPr>
            <a:r>
              <a:rPr lang="en-US" sz="2400" i="0" u="none" strike="noStrike" baseline="0" dirty="0">
                <a:solidFill>
                  <a:schemeClr val="bg1"/>
                </a:solidFill>
                <a:latin typeface="Angsana New" panose="02020603050405020304" pitchFamily="18" charset="-34"/>
                <a:cs typeface="Angsana New" panose="02020603050405020304" pitchFamily="18" charset="-34"/>
              </a:rPr>
              <a:t>Members Elected to a National Office or Appointed to a National Staff/Committee are authorized to wear GOLD COVERS.</a:t>
            </a:r>
          </a:p>
          <a:p>
            <a:pPr marL="800100" lvl="1" indent="-342900">
              <a:buFont typeface="Arial" panose="020B0604020202020204" pitchFamily="34" charset="0"/>
              <a:buChar char="•"/>
            </a:pPr>
            <a:r>
              <a:rPr lang="en-US" sz="2400" i="0" u="none" strike="noStrike" baseline="0" dirty="0">
                <a:solidFill>
                  <a:schemeClr val="bg1"/>
                </a:solidFill>
                <a:latin typeface="Angsana New" panose="02020603050405020304" pitchFamily="18" charset="-34"/>
                <a:cs typeface="Angsana New" panose="02020603050405020304" pitchFamily="18" charset="-34"/>
              </a:rPr>
              <a:t>The National Commandant will wear a WHITE COVER.</a:t>
            </a:r>
          </a:p>
          <a:p>
            <a:pPr marL="800100" lvl="1" indent="-342900">
              <a:buFont typeface="Arial" panose="020B0604020202020204" pitchFamily="34" charset="0"/>
              <a:buChar char="•"/>
            </a:pPr>
            <a:r>
              <a:rPr lang="en-US" sz="2400" i="0" u="none" strike="noStrike" baseline="0" dirty="0">
                <a:solidFill>
                  <a:schemeClr val="bg1"/>
                </a:solidFill>
                <a:latin typeface="Angsana New" panose="02020603050405020304" pitchFamily="18" charset="-34"/>
                <a:cs typeface="Angsana New" panose="02020603050405020304" pitchFamily="18" charset="-34"/>
              </a:rPr>
              <a:t>Past National Commandants are authorized to wear a GOLD COVER with WHITE CROWN.</a:t>
            </a:r>
          </a:p>
          <a:p>
            <a:pPr marL="800100" lvl="1" indent="-342900">
              <a:buFont typeface="Arial" panose="020B0604020202020204" pitchFamily="34" charset="0"/>
              <a:buChar char="•"/>
            </a:pPr>
            <a:r>
              <a:rPr lang="en-US" sz="2400" i="0" u="none" strike="noStrike" baseline="0" dirty="0">
                <a:solidFill>
                  <a:schemeClr val="bg1"/>
                </a:solidFill>
                <a:latin typeface="Angsana New" panose="02020603050405020304" pitchFamily="18" charset="-34"/>
                <a:cs typeface="Angsana New" panose="02020603050405020304" pitchFamily="18" charset="-34"/>
              </a:rPr>
              <a:t>Past Chief Devil Dogs are authorized to wear a GOLD COVER with a BLACK CROWN.</a:t>
            </a:r>
          </a:p>
          <a:p>
            <a:pPr marL="800100" lvl="1" indent="-342900">
              <a:buFont typeface="Arial" panose="020B0604020202020204" pitchFamily="34" charset="0"/>
              <a:buChar char="•"/>
            </a:pPr>
            <a:r>
              <a:rPr lang="en-US" sz="2400" i="0" u="none" strike="noStrike" baseline="0" dirty="0">
                <a:solidFill>
                  <a:schemeClr val="bg1"/>
                </a:solidFill>
                <a:latin typeface="Angsana New" panose="02020603050405020304" pitchFamily="18" charset="-34"/>
                <a:cs typeface="Angsana New" panose="02020603050405020304" pitchFamily="18" charset="-34"/>
              </a:rPr>
              <a:t>Past National Vice Commandants of Divisions, Past National Directors, and Past Department Cover National Directors of Young Marines are authorized to wear a GOLD COVER with a GOLD CROWN.</a:t>
            </a:r>
          </a:p>
          <a:p>
            <a:pPr marL="800100" lvl="1" indent="-342900">
              <a:buFont typeface="Arial" panose="020B0604020202020204" pitchFamily="34" charset="0"/>
              <a:buChar char="•"/>
            </a:pPr>
            <a:r>
              <a:rPr lang="en-US" sz="2400" i="0" u="none" strike="noStrike" baseline="0" dirty="0">
                <a:solidFill>
                  <a:schemeClr val="bg1"/>
                </a:solidFill>
                <a:latin typeface="Angsana New" panose="02020603050405020304" pitchFamily="18" charset="-34"/>
                <a:cs typeface="Angsana New" panose="02020603050405020304" pitchFamily="18" charset="-34"/>
              </a:rPr>
              <a:t>Past Department Commandants and Past Pack Leaders are authorized to wear a RED COVER with a GOLD CROWN.</a:t>
            </a:r>
          </a:p>
          <a:p>
            <a:pPr marL="800100" lvl="1" indent="-342900">
              <a:buFont typeface="Arial" panose="020B0604020202020204" pitchFamily="34" charset="0"/>
              <a:buChar char="•"/>
            </a:pPr>
            <a:r>
              <a:rPr lang="en-US" sz="2400" i="0" u="none" strike="noStrike" baseline="0" dirty="0">
                <a:solidFill>
                  <a:schemeClr val="bg1"/>
                </a:solidFill>
                <a:latin typeface="Angsana New" panose="02020603050405020304" pitchFamily="18" charset="-34"/>
                <a:cs typeface="Angsana New" panose="02020603050405020304" pitchFamily="18" charset="-34"/>
              </a:rPr>
              <a:t>Past Detachment Commandants and Past Pound Keepers are authorized to wear a RED COVER with a RED CROWN.</a:t>
            </a:r>
            <a:endParaRPr lang="en-US" sz="2400" dirty="0">
              <a:solidFill>
                <a:schemeClr val="bg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344236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D641CD7-9EB4-4BF4-809B-BD8C9097565C}"/>
              </a:ext>
            </a:extLst>
          </p:cNvPr>
          <p:cNvSpPr txBox="1"/>
          <p:nvPr/>
        </p:nvSpPr>
        <p:spPr>
          <a:xfrm>
            <a:off x="5033577" y="240156"/>
            <a:ext cx="3431818"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Undress Uniform</a:t>
            </a:r>
          </a:p>
        </p:txBody>
      </p:sp>
      <p:pic>
        <p:nvPicPr>
          <p:cNvPr id="3" name="Picture 2">
            <a:extLst>
              <a:ext uri="{FF2B5EF4-FFF2-40B4-BE49-F238E27FC236}">
                <a16:creationId xmlns:a16="http://schemas.microsoft.com/office/drawing/2014/main" id="{293D83EF-3436-47DD-A3C2-2B89ADE2A526}"/>
              </a:ext>
            </a:extLst>
          </p:cNvPr>
          <p:cNvPicPr>
            <a:picLocks noChangeAspect="1"/>
          </p:cNvPicPr>
          <p:nvPr/>
        </p:nvPicPr>
        <p:blipFill>
          <a:blip r:embed="rId3"/>
          <a:stretch>
            <a:fillRect/>
          </a:stretch>
        </p:blipFill>
        <p:spPr>
          <a:xfrm>
            <a:off x="1966431" y="1314324"/>
            <a:ext cx="2620727" cy="5303520"/>
          </a:xfrm>
          <a:prstGeom prst="rect">
            <a:avLst/>
          </a:prstGeom>
        </p:spPr>
      </p:pic>
      <p:pic>
        <p:nvPicPr>
          <p:cNvPr id="8" name="Picture 7">
            <a:extLst>
              <a:ext uri="{FF2B5EF4-FFF2-40B4-BE49-F238E27FC236}">
                <a16:creationId xmlns:a16="http://schemas.microsoft.com/office/drawing/2014/main" id="{9B046B7C-1470-4E24-8971-52F200FD64EB}"/>
              </a:ext>
            </a:extLst>
          </p:cNvPr>
          <p:cNvPicPr>
            <a:picLocks noChangeAspect="1"/>
          </p:cNvPicPr>
          <p:nvPr/>
        </p:nvPicPr>
        <p:blipFill>
          <a:blip r:embed="rId4"/>
          <a:stretch>
            <a:fillRect/>
          </a:stretch>
        </p:blipFill>
        <p:spPr>
          <a:xfrm>
            <a:off x="5488571" y="1314324"/>
            <a:ext cx="2521830" cy="5303520"/>
          </a:xfrm>
          <a:prstGeom prst="rect">
            <a:avLst/>
          </a:prstGeom>
        </p:spPr>
      </p:pic>
      <p:pic>
        <p:nvPicPr>
          <p:cNvPr id="10" name="Picture 9">
            <a:extLst>
              <a:ext uri="{FF2B5EF4-FFF2-40B4-BE49-F238E27FC236}">
                <a16:creationId xmlns:a16="http://schemas.microsoft.com/office/drawing/2014/main" id="{A88ED195-D1A5-4F6A-A8E8-817476BBBD45}"/>
              </a:ext>
            </a:extLst>
          </p:cNvPr>
          <p:cNvPicPr>
            <a:picLocks noChangeAspect="1"/>
          </p:cNvPicPr>
          <p:nvPr/>
        </p:nvPicPr>
        <p:blipFill>
          <a:blip r:embed="rId5"/>
          <a:stretch>
            <a:fillRect/>
          </a:stretch>
        </p:blipFill>
        <p:spPr>
          <a:xfrm>
            <a:off x="8920386" y="1314324"/>
            <a:ext cx="2428635" cy="5303520"/>
          </a:xfrm>
          <a:prstGeom prst="rect">
            <a:avLst/>
          </a:prstGeom>
        </p:spPr>
      </p:pic>
    </p:spTree>
    <p:extLst>
      <p:ext uri="{BB962C8B-B14F-4D97-AF65-F5344CB8AC3E}">
        <p14:creationId xmlns:p14="http://schemas.microsoft.com/office/powerpoint/2010/main" val="3514664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F683B5BA-5855-49A8-B924-B2583C961C9A}"/>
              </a:ext>
            </a:extLst>
          </p:cNvPr>
          <p:cNvSpPr txBox="1"/>
          <p:nvPr/>
        </p:nvSpPr>
        <p:spPr>
          <a:xfrm>
            <a:off x="5230829" y="222318"/>
            <a:ext cx="3469288"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Sunburst Insignia</a:t>
            </a:r>
          </a:p>
        </p:txBody>
      </p:sp>
      <p:sp>
        <p:nvSpPr>
          <p:cNvPr id="3" name="TextBox 2">
            <a:extLst>
              <a:ext uri="{FF2B5EF4-FFF2-40B4-BE49-F238E27FC236}">
                <a16:creationId xmlns:a16="http://schemas.microsoft.com/office/drawing/2014/main" id="{78226807-2F54-4B32-8BE7-F7C4384CA3F6}"/>
              </a:ext>
            </a:extLst>
          </p:cNvPr>
          <p:cNvSpPr txBox="1"/>
          <p:nvPr/>
        </p:nvSpPr>
        <p:spPr>
          <a:xfrm>
            <a:off x="1935332" y="1003371"/>
            <a:ext cx="5539665" cy="5693866"/>
          </a:xfrm>
          <a:prstGeom prst="rect">
            <a:avLst/>
          </a:prstGeom>
          <a:noFill/>
        </p:spPr>
        <p:txBody>
          <a:bodyPr wrap="square" rtlCol="0">
            <a:spAutoFit/>
          </a:bodyPr>
          <a:lstStyle/>
          <a:p>
            <a:pPr marL="342900" indent="-3429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The Sunburst Insignias are worn on each collar, centered, 1/2" from both edges, with the eagles wings parallel to the deck, with anchors facing inboard.</a:t>
            </a:r>
          </a:p>
          <a:p>
            <a:pPr marL="342900" indent="-3429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The nametag may be worn above the right breast pocket, centered and 1/8“ above the top of the flap.</a:t>
            </a:r>
          </a:p>
          <a:p>
            <a:pPr marL="342900" indent="-3429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Either Marine Corps League ribbons </a:t>
            </a:r>
            <a:r>
              <a:rPr lang="en-US" sz="2600" b="1" i="0" u="none" strike="noStrike" baseline="0" dirty="0">
                <a:solidFill>
                  <a:schemeClr val="bg1"/>
                </a:solidFill>
                <a:latin typeface="Angsana New" panose="02020603050405020304" pitchFamily="18" charset="-34"/>
                <a:cs typeface="Angsana New" panose="02020603050405020304" pitchFamily="18" charset="-34"/>
              </a:rPr>
              <a:t>or </a:t>
            </a:r>
            <a:r>
              <a:rPr lang="en-US" sz="2600" b="0" i="0" u="none" strike="noStrike" baseline="0" dirty="0">
                <a:solidFill>
                  <a:schemeClr val="bg1"/>
                </a:solidFill>
                <a:latin typeface="Angsana New" panose="02020603050405020304" pitchFamily="18" charset="-34"/>
                <a:cs typeface="Angsana New" panose="02020603050405020304" pitchFamily="18" charset="-34"/>
              </a:rPr>
              <a:t>Department of Defense ribbons and badges may be worn above the left breast pocket, centered, 1/8" above the top of the flap.</a:t>
            </a:r>
          </a:p>
          <a:p>
            <a:pPr marL="342900" indent="-3429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Marine Corps League and Department of Defense ribbons cannot be mixed.</a:t>
            </a:r>
          </a:p>
          <a:p>
            <a:pPr marL="342900" indent="-3429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Ribbons are to be worn in rows not exceeding four ribbons per row. If the top row has fewer ribbons than the lower rows, they are to be centered on the lower rows.</a:t>
            </a:r>
            <a:endParaRPr lang="en-US" sz="2600" dirty="0">
              <a:solidFill>
                <a:schemeClr val="bg1"/>
              </a:solidFill>
              <a:latin typeface="Angsana New" panose="02020603050405020304" pitchFamily="18" charset="-34"/>
              <a:cs typeface="Angsana New" panose="02020603050405020304" pitchFamily="18" charset="-34"/>
            </a:endParaRPr>
          </a:p>
        </p:txBody>
      </p:sp>
      <p:pic>
        <p:nvPicPr>
          <p:cNvPr id="15" name="Picture 14" descr="Diagram&#10;&#10;Description automatically generated">
            <a:extLst>
              <a:ext uri="{FF2B5EF4-FFF2-40B4-BE49-F238E27FC236}">
                <a16:creationId xmlns:a16="http://schemas.microsoft.com/office/drawing/2014/main" id="{E7690B0B-6E17-4681-B468-168D704F5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599" y="2844464"/>
            <a:ext cx="3990914" cy="2011680"/>
          </a:xfrm>
          <a:prstGeom prst="rect">
            <a:avLst/>
          </a:prstGeom>
        </p:spPr>
      </p:pic>
    </p:spTree>
    <p:extLst>
      <p:ext uri="{BB962C8B-B14F-4D97-AF65-F5344CB8AC3E}">
        <p14:creationId xmlns:p14="http://schemas.microsoft.com/office/powerpoint/2010/main" val="2363294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2" name="TextBox 1">
            <a:extLst>
              <a:ext uri="{FF2B5EF4-FFF2-40B4-BE49-F238E27FC236}">
                <a16:creationId xmlns:a16="http://schemas.microsoft.com/office/drawing/2014/main" id="{A3CEA83D-3416-4A14-AE4A-9791636E2D5E}"/>
              </a:ext>
            </a:extLst>
          </p:cNvPr>
          <p:cNvSpPr txBox="1"/>
          <p:nvPr/>
        </p:nvSpPr>
        <p:spPr>
          <a:xfrm>
            <a:off x="3673097" y="442267"/>
            <a:ext cx="4845804" cy="707886"/>
          </a:xfrm>
          <a:prstGeom prst="rect">
            <a:avLst/>
          </a:prstGeom>
          <a:noFill/>
        </p:spPr>
        <p:txBody>
          <a:bodyPr wrap="square" rtlCol="0">
            <a:spAutoFit/>
          </a:bodyPr>
          <a:lstStyle/>
          <a:p>
            <a:r>
              <a:rPr lang="en-US" altLang="en-US" sz="4000" dirty="0">
                <a:solidFill>
                  <a:schemeClr val="bg1"/>
                </a:solidFill>
                <a:latin typeface="Angsana New" panose="02020603050405020304" pitchFamily="18" charset="-34"/>
                <a:cs typeface="Angsana New" panose="02020603050405020304" pitchFamily="18" charset="-34"/>
              </a:rPr>
              <a:t>Nomenclature of MCL Uniforms</a:t>
            </a:r>
            <a:endParaRPr lang="en-US" sz="4000" dirty="0">
              <a:latin typeface="Angsana New" panose="02020603050405020304" pitchFamily="18" charset="-34"/>
              <a:cs typeface="Angsana New" panose="02020603050405020304" pitchFamily="18" charset="-34"/>
            </a:endParaRPr>
          </a:p>
        </p:txBody>
      </p:sp>
      <p:sp>
        <p:nvSpPr>
          <p:cNvPr id="5" name="Content Placeholder 4">
            <a:extLst>
              <a:ext uri="{FF2B5EF4-FFF2-40B4-BE49-F238E27FC236}">
                <a16:creationId xmlns:a16="http://schemas.microsoft.com/office/drawing/2014/main" id="{3D7AE6F2-C29E-4EA8-B769-C7D86E70BC3B}"/>
              </a:ext>
            </a:extLst>
          </p:cNvPr>
          <p:cNvSpPr>
            <a:spLocks noGrp="1"/>
          </p:cNvSpPr>
          <p:nvPr>
            <p:ph sz="half" idx="1"/>
          </p:nvPr>
        </p:nvSpPr>
        <p:spPr>
          <a:xfrm>
            <a:off x="1683495" y="2047299"/>
            <a:ext cx="5181600" cy="4588383"/>
          </a:xfrm>
        </p:spPr>
        <p:txBody>
          <a:bodyPr>
            <a:normAutofit lnSpcReduction="10000"/>
          </a:bodyPr>
          <a:lstStyle/>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Plain Black Socks</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Highly Shined Smooth Toe Black Lace-up Oxford Shoes</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Black Standard or Pleated Trousers</a:t>
            </a:r>
          </a:p>
          <a:p>
            <a:r>
              <a:rPr lang="en-US" sz="3200" b="0" i="0" u="none" strike="noStrike" baseline="0" dirty="0">
                <a:solidFill>
                  <a:schemeClr val="bg1"/>
                </a:solidFill>
                <a:latin typeface="Angsana New" panose="02020603050405020304" pitchFamily="18" charset="-34"/>
                <a:cs typeface="Angsana New" panose="02020603050405020304" pitchFamily="18" charset="-34"/>
              </a:rPr>
              <a:t>Black Nylons</a:t>
            </a:r>
          </a:p>
          <a:p>
            <a:r>
              <a:rPr lang="en-US" sz="3200" b="0" i="0" u="none" strike="noStrike" baseline="0" dirty="0">
                <a:solidFill>
                  <a:schemeClr val="bg1"/>
                </a:solidFill>
                <a:latin typeface="Angsana New" panose="02020603050405020304" pitchFamily="18" charset="-34"/>
                <a:cs typeface="Angsana New" panose="02020603050405020304" pitchFamily="18" charset="-34"/>
              </a:rPr>
              <a:t>Black Pumps</a:t>
            </a:r>
            <a:endParaRPr lang="en-US" sz="3200" dirty="0">
              <a:solidFill>
                <a:schemeClr val="bg1"/>
              </a:solidFill>
              <a:latin typeface="Angsana New" panose="02020603050405020304" pitchFamily="18" charset="-34"/>
              <a:cs typeface="Angsana New" panose="02020603050405020304" pitchFamily="18" charset="-34"/>
            </a:endParaRPr>
          </a:p>
          <a:p>
            <a:r>
              <a:rPr lang="en-US" sz="3200" b="0" i="0" u="none" strike="noStrike" baseline="0" dirty="0">
                <a:solidFill>
                  <a:schemeClr val="bg1"/>
                </a:solidFill>
                <a:latin typeface="Angsana New" panose="02020603050405020304" pitchFamily="18" charset="-34"/>
                <a:cs typeface="Angsana New" panose="02020603050405020304" pitchFamily="18" charset="-34"/>
              </a:rPr>
              <a:t>Women's white blouse that is worn with the USMC Dress Blues</a:t>
            </a:r>
          </a:p>
          <a:p>
            <a:r>
              <a:rPr lang="en-US" sz="3200" b="0" i="0" u="none" strike="noStrike" baseline="0" dirty="0">
                <a:solidFill>
                  <a:schemeClr val="bg1"/>
                </a:solidFill>
                <a:latin typeface="Angsana New" panose="02020603050405020304" pitchFamily="18" charset="-34"/>
                <a:cs typeface="Angsana New" panose="02020603050405020304" pitchFamily="18" charset="-34"/>
              </a:rPr>
              <a:t>Black cross over (Marine Corps Style) tie</a:t>
            </a:r>
            <a:endParaRPr lang="en-US" altLang="en-US" sz="3200" dirty="0">
              <a:solidFill>
                <a:schemeClr val="bg1"/>
              </a:solidFill>
              <a:latin typeface="Angsana New" panose="02020603050405020304" pitchFamily="18" charset="-34"/>
              <a:cs typeface="Angsana New" panose="02020603050405020304" pitchFamily="18" charset="-34"/>
            </a:endParaRPr>
          </a:p>
        </p:txBody>
      </p:sp>
      <p:sp>
        <p:nvSpPr>
          <p:cNvPr id="7" name="Content Placeholder 6">
            <a:extLst>
              <a:ext uri="{FF2B5EF4-FFF2-40B4-BE49-F238E27FC236}">
                <a16:creationId xmlns:a16="http://schemas.microsoft.com/office/drawing/2014/main" id="{02B83704-C8F7-4A57-A9B7-F005B3C9703C}"/>
              </a:ext>
            </a:extLst>
          </p:cNvPr>
          <p:cNvSpPr>
            <a:spLocks noGrp="1"/>
          </p:cNvSpPr>
          <p:nvPr>
            <p:ph sz="half" idx="2"/>
          </p:nvPr>
        </p:nvSpPr>
        <p:spPr>
          <a:xfrm>
            <a:off x="6916118" y="2047300"/>
            <a:ext cx="5181600" cy="3710319"/>
          </a:xfrm>
        </p:spPr>
        <p:txBody>
          <a:bodyPr>
            <a:normAutofit lnSpcReduction="10000"/>
          </a:bodyPr>
          <a:lstStyle/>
          <a:p>
            <a:r>
              <a:rPr lang="en-US" altLang="en-US" sz="3200" dirty="0">
                <a:solidFill>
                  <a:schemeClr val="bg1"/>
                </a:solidFill>
                <a:latin typeface="Angsana New" panose="02020603050405020304" pitchFamily="18" charset="-34"/>
                <a:cs typeface="Angsana New" panose="02020603050405020304" pitchFamily="18" charset="-34"/>
              </a:rPr>
              <a:t>White T-Shirt</a:t>
            </a:r>
          </a:p>
          <a:p>
            <a:pPr defTabSz="914400">
              <a:lnSpc>
                <a:spcPct val="105000"/>
              </a:lnSpc>
              <a:spcBef>
                <a:spcPct val="10000"/>
              </a:spcBef>
            </a:pPr>
            <a:r>
              <a:rPr lang="en-US" altLang="en-US" sz="3200" dirty="0">
                <a:solidFill>
                  <a:schemeClr val="bg1"/>
                </a:solidFill>
                <a:latin typeface="Angsana New" panose="02020603050405020304" pitchFamily="18" charset="-34"/>
                <a:cs typeface="Angsana New" panose="02020603050405020304" pitchFamily="18" charset="-34"/>
              </a:rPr>
              <a:t>Red Blazer</a:t>
            </a:r>
          </a:p>
          <a:p>
            <a:pPr defTabSz="914400">
              <a:lnSpc>
                <a:spcPct val="105000"/>
              </a:lnSpc>
              <a:spcBef>
                <a:spcPct val="10000"/>
              </a:spcBef>
            </a:pPr>
            <a:r>
              <a:rPr lang="en-US" altLang="en-US" sz="3200" dirty="0">
                <a:solidFill>
                  <a:schemeClr val="bg1"/>
                </a:solidFill>
                <a:latin typeface="Angsana New" panose="02020603050405020304" pitchFamily="18" charset="-34"/>
                <a:cs typeface="Angsana New" panose="02020603050405020304" pitchFamily="18" charset="-34"/>
              </a:rPr>
              <a:t>Marine Corps League Cover</a:t>
            </a:r>
          </a:p>
          <a:p>
            <a:pPr>
              <a:lnSpc>
                <a:spcPct val="105000"/>
              </a:lnSpc>
              <a:spcBef>
                <a:spcPct val="10000"/>
              </a:spcBef>
            </a:pPr>
            <a:r>
              <a:rPr lang="en-US" sz="3200" b="0" i="0" u="none" strike="noStrike" baseline="0" dirty="0">
                <a:solidFill>
                  <a:schemeClr val="bg1"/>
                </a:solidFill>
                <a:latin typeface="Angsana New" panose="02020603050405020304" pitchFamily="18" charset="-34"/>
                <a:cs typeface="Angsana New" panose="02020603050405020304" pitchFamily="18" charset="-34"/>
              </a:rPr>
              <a:t>Plain black "A" line skirt</a:t>
            </a:r>
          </a:p>
          <a:p>
            <a:pPr>
              <a:lnSpc>
                <a:spcPct val="105000"/>
              </a:lnSpc>
              <a:spcBef>
                <a:spcPct val="10000"/>
              </a:spcBef>
            </a:pPr>
            <a:r>
              <a:rPr lang="en-US" sz="3200" b="0" i="0" u="none" strike="noStrike" baseline="0" dirty="0">
                <a:solidFill>
                  <a:schemeClr val="bg1"/>
                </a:solidFill>
                <a:latin typeface="Angsana New" panose="02020603050405020304" pitchFamily="18" charset="-34"/>
                <a:cs typeface="Angsana New" panose="02020603050405020304" pitchFamily="18" charset="-34"/>
              </a:rPr>
              <a:t>Black belt and square gold buckle with the Marine Corps Emblem</a:t>
            </a:r>
            <a:endParaRPr lang="en-US" altLang="en-US" sz="7200" dirty="0">
              <a:solidFill>
                <a:schemeClr val="bg1"/>
              </a:solidFill>
              <a:latin typeface="Angsana New" panose="02020603050405020304" pitchFamily="18" charset="-34"/>
              <a:cs typeface="Angsana New" panose="02020603050405020304" pitchFamily="18" charset="-34"/>
            </a:endParaRPr>
          </a:p>
        </p:txBody>
      </p:sp>
      <p:sp>
        <p:nvSpPr>
          <p:cNvPr id="8" name="TextBox 7">
            <a:extLst>
              <a:ext uri="{FF2B5EF4-FFF2-40B4-BE49-F238E27FC236}">
                <a16:creationId xmlns:a16="http://schemas.microsoft.com/office/drawing/2014/main" id="{695D6809-A5ED-461B-AAAB-A1005811FC0B}"/>
              </a:ext>
            </a:extLst>
          </p:cNvPr>
          <p:cNvSpPr txBox="1"/>
          <p:nvPr/>
        </p:nvSpPr>
        <p:spPr>
          <a:xfrm>
            <a:off x="4644939" y="957686"/>
            <a:ext cx="2902119" cy="707886"/>
          </a:xfrm>
          <a:prstGeom prst="rect">
            <a:avLst/>
          </a:prstGeom>
          <a:noFill/>
        </p:spPr>
        <p:txBody>
          <a:bodyPr wrap="square" rtlCol="0">
            <a:spAutoFit/>
          </a:bodyPr>
          <a:lstStyle/>
          <a:p>
            <a:r>
              <a:rPr lang="en-US" sz="4000" dirty="0">
                <a:solidFill>
                  <a:schemeClr val="bg1"/>
                </a:solidFill>
                <a:latin typeface="Angsana New" panose="02020603050405020304" pitchFamily="18" charset="-34"/>
                <a:cs typeface="Angsana New" panose="02020603050405020304" pitchFamily="18" charset="-34"/>
              </a:rPr>
              <a:t>Women’s Uniform</a:t>
            </a:r>
          </a:p>
        </p:txBody>
      </p:sp>
    </p:spTree>
    <p:extLst>
      <p:ext uri="{BB962C8B-B14F-4D97-AF65-F5344CB8AC3E}">
        <p14:creationId xmlns:p14="http://schemas.microsoft.com/office/powerpoint/2010/main" val="2022503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3389251" y="222318"/>
            <a:ext cx="5413497"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Women’s Undress Uniform</a:t>
            </a:r>
          </a:p>
        </p:txBody>
      </p:sp>
      <p:sp>
        <p:nvSpPr>
          <p:cNvPr id="2" name="TextBox 1">
            <a:extLst>
              <a:ext uri="{FF2B5EF4-FFF2-40B4-BE49-F238E27FC236}">
                <a16:creationId xmlns:a16="http://schemas.microsoft.com/office/drawing/2014/main" id="{1010DDDE-34E1-47A3-B336-0446ED959FDD}"/>
              </a:ext>
            </a:extLst>
          </p:cNvPr>
          <p:cNvSpPr txBox="1"/>
          <p:nvPr/>
        </p:nvSpPr>
        <p:spPr>
          <a:xfrm>
            <a:off x="2219417" y="1491449"/>
            <a:ext cx="9072979" cy="3111621"/>
          </a:xfrm>
          <a:prstGeom prst="rect">
            <a:avLst/>
          </a:prstGeom>
          <a:noFill/>
        </p:spPr>
        <p:txBody>
          <a:bodyPr wrap="square" rtlCol="0">
            <a:spAutoFit/>
          </a:bodyPr>
          <a:lstStyle/>
          <a:p>
            <a:pPr marL="571500" indent="-571500" eaLnBrk="1" hangingPunct="1">
              <a:lnSpc>
                <a:spcPct val="105000"/>
              </a:lnSpc>
              <a:spcBef>
                <a:spcPct val="10000"/>
              </a:spcBef>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Dress blue trousers with red NCO stripe may be worn, with Marine Corps web belt and brass buckle, when in Color Guard.</a:t>
            </a:r>
          </a:p>
          <a:p>
            <a:pPr marL="571500" indent="-571500" eaLnBrk="1" hangingPunct="1">
              <a:lnSpc>
                <a:spcPct val="105000"/>
              </a:lnSpc>
              <a:spcBef>
                <a:spcPct val="10000"/>
              </a:spcBef>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Black nylon hosiery and a black, plain toe, closed pump are worn with this uniform.</a:t>
            </a:r>
          </a:p>
          <a:p>
            <a:pPr marL="571500" indent="-571500" eaLnBrk="1" hangingPunct="1">
              <a:lnSpc>
                <a:spcPct val="105000"/>
              </a:lnSpc>
              <a:spcBef>
                <a:spcPct val="10000"/>
              </a:spcBef>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When wearing trousers, plain, black oxfords may be worn.</a:t>
            </a:r>
            <a:endParaRPr lang="en-US"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988281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B3BCB8A7-8DA2-4BBF-A558-677345EBB6D4}"/>
              </a:ext>
            </a:extLst>
          </p:cNvPr>
          <p:cNvSpPr txBox="1"/>
          <p:nvPr/>
        </p:nvSpPr>
        <p:spPr>
          <a:xfrm>
            <a:off x="5230829" y="222318"/>
            <a:ext cx="3327245"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Women’s Shirts</a:t>
            </a:r>
          </a:p>
        </p:txBody>
      </p:sp>
      <p:sp>
        <p:nvSpPr>
          <p:cNvPr id="2" name="TextBox 1">
            <a:extLst>
              <a:ext uri="{FF2B5EF4-FFF2-40B4-BE49-F238E27FC236}">
                <a16:creationId xmlns:a16="http://schemas.microsoft.com/office/drawing/2014/main" id="{55D9E703-BFB9-4D3C-A581-577CD92068AD}"/>
              </a:ext>
            </a:extLst>
          </p:cNvPr>
          <p:cNvSpPr txBox="1"/>
          <p:nvPr/>
        </p:nvSpPr>
        <p:spPr>
          <a:xfrm>
            <a:off x="2015231" y="1074198"/>
            <a:ext cx="9676660" cy="5863144"/>
          </a:xfrm>
          <a:prstGeom prst="rect">
            <a:avLst/>
          </a:prstGeom>
          <a:noFill/>
        </p:spPr>
        <p:txBody>
          <a:bodyPr wrap="square" rtlCol="0">
            <a:spAutoFit/>
          </a:bodyPr>
          <a:lstStyle/>
          <a:p>
            <a:pPr marL="457200" indent="-45720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A long sleeve or short sleeve white shirt, with shoulder epaulets, military creases and two button down flap pockets, similar to the men's shirt, is worn.</a:t>
            </a:r>
          </a:p>
          <a:p>
            <a:pPr marL="457200" indent="-457200">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An option is the women's white blouse that is worn with the USMC Dress Blues. Either Marine Corps League ribbons or Department of Defense ribbons and badges may be worn, but not mixed.</a:t>
            </a:r>
          </a:p>
          <a:p>
            <a:pPr marL="457200" indent="-4572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With the long sleeve version of this uniform, either the black cross over (Marine Corps Style) tie -OR- black field scarf with MC or MCL gold tie bar will be worn.</a:t>
            </a:r>
          </a:p>
          <a:p>
            <a:pPr marL="457200" indent="-4572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Sunburst insignias, shoulder patches and name tag are all worn the same as is prescribed with the men's uniform.</a:t>
            </a:r>
          </a:p>
          <a:p>
            <a:pPr marL="457200" indent="-4572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A plain black "A" line skirt or black slacks are worn the same as with the casual uniform.</a:t>
            </a:r>
          </a:p>
          <a:p>
            <a:pPr marL="457200" indent="-4572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When the trousers are worn, the same belts that are authorized with the Casual Uniform may be worn.</a:t>
            </a:r>
            <a:endParaRPr lang="en-US" altLang="en-US" sz="2800" dirty="0">
              <a:latin typeface="Angsana New" panose="02020603050405020304" pitchFamily="18" charset="-34"/>
              <a:cs typeface="Angsana New" panose="02020603050405020304" pitchFamily="18" charset="-34"/>
            </a:endParaRPr>
          </a:p>
          <a:p>
            <a:endParaRPr lang="en-US" dirty="0"/>
          </a:p>
        </p:txBody>
      </p:sp>
    </p:spTree>
    <p:extLst>
      <p:ext uri="{BB962C8B-B14F-4D97-AF65-F5344CB8AC3E}">
        <p14:creationId xmlns:p14="http://schemas.microsoft.com/office/powerpoint/2010/main" val="2981310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FC5097F2-CC51-4F1A-BEFA-7B1196EF9203}"/>
              </a:ext>
            </a:extLst>
          </p:cNvPr>
          <p:cNvSpPr txBox="1"/>
          <p:nvPr/>
        </p:nvSpPr>
        <p:spPr>
          <a:xfrm>
            <a:off x="3446956" y="100696"/>
            <a:ext cx="5298088"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Women’s Undress Uniform</a:t>
            </a:r>
          </a:p>
        </p:txBody>
      </p:sp>
      <p:pic>
        <p:nvPicPr>
          <p:cNvPr id="3" name="Picture 2">
            <a:extLst>
              <a:ext uri="{FF2B5EF4-FFF2-40B4-BE49-F238E27FC236}">
                <a16:creationId xmlns:a16="http://schemas.microsoft.com/office/drawing/2014/main" id="{72F054E3-F3CD-44FC-93CD-35109F1A39BD}"/>
              </a:ext>
            </a:extLst>
          </p:cNvPr>
          <p:cNvPicPr>
            <a:picLocks noChangeAspect="1"/>
          </p:cNvPicPr>
          <p:nvPr/>
        </p:nvPicPr>
        <p:blipFill>
          <a:blip r:embed="rId3"/>
          <a:stretch>
            <a:fillRect/>
          </a:stretch>
        </p:blipFill>
        <p:spPr>
          <a:xfrm>
            <a:off x="2911669" y="1145437"/>
            <a:ext cx="3184331" cy="5459391"/>
          </a:xfrm>
          <a:prstGeom prst="rect">
            <a:avLst/>
          </a:prstGeom>
        </p:spPr>
      </p:pic>
      <p:pic>
        <p:nvPicPr>
          <p:cNvPr id="8" name="Picture 7">
            <a:extLst>
              <a:ext uri="{FF2B5EF4-FFF2-40B4-BE49-F238E27FC236}">
                <a16:creationId xmlns:a16="http://schemas.microsoft.com/office/drawing/2014/main" id="{7CEFF3CB-4994-4877-A4FF-8CC7FEF39339}"/>
              </a:ext>
            </a:extLst>
          </p:cNvPr>
          <p:cNvPicPr>
            <a:picLocks noChangeAspect="1"/>
          </p:cNvPicPr>
          <p:nvPr/>
        </p:nvPicPr>
        <p:blipFill>
          <a:blip r:embed="rId4"/>
          <a:stretch>
            <a:fillRect/>
          </a:stretch>
        </p:blipFill>
        <p:spPr>
          <a:xfrm>
            <a:off x="7129242" y="1145648"/>
            <a:ext cx="2290364" cy="5458968"/>
          </a:xfrm>
          <a:prstGeom prst="rect">
            <a:avLst/>
          </a:prstGeom>
        </p:spPr>
      </p:pic>
    </p:spTree>
    <p:extLst>
      <p:ext uri="{BB962C8B-B14F-4D97-AF65-F5344CB8AC3E}">
        <p14:creationId xmlns:p14="http://schemas.microsoft.com/office/powerpoint/2010/main" val="3498696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5178102" y="524159"/>
            <a:ext cx="1835796"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Earrings</a:t>
            </a:r>
          </a:p>
        </p:txBody>
      </p:sp>
      <p:sp>
        <p:nvSpPr>
          <p:cNvPr id="2" name="TextBox 1">
            <a:extLst>
              <a:ext uri="{FF2B5EF4-FFF2-40B4-BE49-F238E27FC236}">
                <a16:creationId xmlns:a16="http://schemas.microsoft.com/office/drawing/2014/main" id="{2C124527-4D58-4174-AA0D-59F52D2BBCA1}"/>
              </a:ext>
            </a:extLst>
          </p:cNvPr>
          <p:cNvSpPr txBox="1"/>
          <p:nvPr/>
        </p:nvSpPr>
        <p:spPr>
          <a:xfrm>
            <a:off x="1833730" y="1589102"/>
            <a:ext cx="8815526" cy="4653582"/>
          </a:xfrm>
          <a:prstGeom prst="rect">
            <a:avLst/>
          </a:prstGeom>
          <a:noFill/>
        </p:spPr>
        <p:txBody>
          <a:bodyPr wrap="square" rtlCol="0">
            <a:spAutoFit/>
          </a:bodyPr>
          <a:lstStyle/>
          <a:p>
            <a:pPr marL="457200" indent="-457200">
              <a:lnSpc>
                <a:spcPct val="105000"/>
              </a:lnSpc>
              <a:spcBef>
                <a:spcPct val="10000"/>
              </a:spcBef>
              <a:buFont typeface="Arial" panose="020B0604020202020204" pitchFamily="34" charset="0"/>
              <a:buChar char="•"/>
            </a:pPr>
            <a:r>
              <a:rPr lang="en-US" altLang="en-US" sz="3200" dirty="0">
                <a:solidFill>
                  <a:schemeClr val="bg1"/>
                </a:solidFill>
                <a:latin typeface="Angsana New" panose="02020603050405020304" pitchFamily="18" charset="-34"/>
                <a:cs typeface="Angsana New" panose="02020603050405020304" pitchFamily="18" charset="-34"/>
              </a:rPr>
              <a:t>Although earrings aren't mentioned in the Women's Casual Uniform section of the National Bylaws, Enclosure (3), it is written in the section on the Women's Undress Uniform and is believed to apply to all uniforms.</a:t>
            </a:r>
          </a:p>
          <a:p>
            <a:pPr marL="457200" indent="-457200">
              <a:lnSpc>
                <a:spcPct val="105000"/>
              </a:lnSpc>
              <a:spcBef>
                <a:spcPct val="10000"/>
              </a:spcBef>
              <a:buFont typeface="Arial" panose="020B0604020202020204" pitchFamily="34" charset="0"/>
              <a:buChar char="•"/>
            </a:pPr>
            <a:r>
              <a:rPr lang="en-US" altLang="en-US" sz="3200" dirty="0">
                <a:solidFill>
                  <a:schemeClr val="bg1"/>
                </a:solidFill>
                <a:latin typeface="Angsana New" panose="02020603050405020304" pitchFamily="18" charset="-34"/>
                <a:cs typeface="Angsana New" panose="02020603050405020304" pitchFamily="18" charset="-34"/>
              </a:rPr>
              <a:t>Earrings may be worn with this uniform.</a:t>
            </a:r>
          </a:p>
          <a:p>
            <a:pPr marL="457200" indent="-457200">
              <a:lnSpc>
                <a:spcPct val="105000"/>
              </a:lnSpc>
              <a:spcBef>
                <a:spcPct val="10000"/>
              </a:spcBef>
              <a:buFont typeface="Arial" panose="020B0604020202020204" pitchFamily="34" charset="0"/>
              <a:buChar char="•"/>
            </a:pPr>
            <a:r>
              <a:rPr lang="en-US" altLang="en-US" sz="3200" dirty="0">
                <a:solidFill>
                  <a:schemeClr val="bg1"/>
                </a:solidFill>
                <a:latin typeface="Angsana New" panose="02020603050405020304" pitchFamily="18" charset="-34"/>
                <a:cs typeface="Angsana New" panose="02020603050405020304" pitchFamily="18" charset="-34"/>
              </a:rPr>
              <a:t>They must either be small, round, white pearl (or pearl like), or gold earrings, not to exceed 9mm in size.</a:t>
            </a:r>
          </a:p>
          <a:p>
            <a:pPr marL="457200" indent="-457200">
              <a:lnSpc>
                <a:spcPct val="105000"/>
              </a:lnSpc>
              <a:spcBef>
                <a:spcPct val="10000"/>
              </a:spcBef>
              <a:buFont typeface="Arial" panose="020B0604020202020204" pitchFamily="34" charset="0"/>
              <a:buChar char="•"/>
            </a:pPr>
            <a:r>
              <a:rPr lang="en-US" altLang="en-US" sz="3200" dirty="0">
                <a:solidFill>
                  <a:schemeClr val="bg1"/>
                </a:solidFill>
                <a:latin typeface="Angsana New" panose="02020603050405020304" pitchFamily="18" charset="-34"/>
                <a:cs typeface="Angsana New" panose="02020603050405020304" pitchFamily="18" charset="-34"/>
              </a:rPr>
              <a:t>When worn, they will fit tight against the lobe of  the ear and not extend below the earlobe.</a:t>
            </a:r>
          </a:p>
          <a:p>
            <a:endParaRPr lang="en-US" dirty="0"/>
          </a:p>
        </p:txBody>
      </p:sp>
    </p:spTree>
    <p:extLst>
      <p:ext uri="{BB962C8B-B14F-4D97-AF65-F5344CB8AC3E}">
        <p14:creationId xmlns:p14="http://schemas.microsoft.com/office/powerpoint/2010/main" val="3475312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3482467" y="222318"/>
            <a:ext cx="5227066"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Women’s Casual Uniform</a:t>
            </a:r>
          </a:p>
        </p:txBody>
      </p:sp>
      <p:sp>
        <p:nvSpPr>
          <p:cNvPr id="2" name="TextBox 1">
            <a:extLst>
              <a:ext uri="{FF2B5EF4-FFF2-40B4-BE49-F238E27FC236}">
                <a16:creationId xmlns:a16="http://schemas.microsoft.com/office/drawing/2014/main" id="{02536400-880D-471D-BDF7-B516E07F3CF2}"/>
              </a:ext>
            </a:extLst>
          </p:cNvPr>
          <p:cNvSpPr txBox="1"/>
          <p:nvPr/>
        </p:nvSpPr>
        <p:spPr>
          <a:xfrm>
            <a:off x="1780680" y="1367589"/>
            <a:ext cx="4696288" cy="5155257"/>
          </a:xfrm>
          <a:prstGeom prst="rect">
            <a:avLst/>
          </a:prstGeom>
          <a:noFill/>
        </p:spPr>
        <p:txBody>
          <a:bodyPr wrap="square" rtlCol="0">
            <a:spAutoFit/>
          </a:bodyPr>
          <a:lstStyle/>
          <a:p>
            <a:pPr marL="457200" indent="-4572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Women's Casual Uniform will consist of the red blazer, with the buttons arranged as is on the Men's Casual Uniform or the Women’s Red Blazer which is fitted differently, and the front buttons are on the opposite side, from the men's red blazer worn.</a:t>
            </a:r>
          </a:p>
          <a:p>
            <a:pPr marL="457200" indent="-4572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Like the Men's Casual Uniform, black dress pants are worn.</a:t>
            </a:r>
          </a:p>
          <a:p>
            <a:pPr marL="457200" indent="-4572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Both are available through an outside clothier.</a:t>
            </a:r>
          </a:p>
        </p:txBody>
      </p:sp>
      <p:pic>
        <p:nvPicPr>
          <p:cNvPr id="7" name="Picture 7" descr="100_0042">
            <a:extLst>
              <a:ext uri="{FF2B5EF4-FFF2-40B4-BE49-F238E27FC236}">
                <a16:creationId xmlns:a16="http://schemas.microsoft.com/office/drawing/2014/main" id="{F074CE81-77F6-485C-979A-9BF9CF438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233" y="1367589"/>
            <a:ext cx="2423160"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C2921F1-A4FE-4B10-A8A9-EA4A7C313522}"/>
              </a:ext>
            </a:extLst>
          </p:cNvPr>
          <p:cNvPicPr>
            <a:picLocks noChangeAspect="1"/>
          </p:cNvPicPr>
          <p:nvPr/>
        </p:nvPicPr>
        <p:blipFill>
          <a:blip r:embed="rId4"/>
          <a:stretch>
            <a:fillRect/>
          </a:stretch>
        </p:blipFill>
        <p:spPr>
          <a:xfrm>
            <a:off x="10071956" y="1367589"/>
            <a:ext cx="1444101" cy="1454343"/>
          </a:xfrm>
          <a:prstGeom prst="rect">
            <a:avLst/>
          </a:prstGeom>
        </p:spPr>
      </p:pic>
      <p:pic>
        <p:nvPicPr>
          <p:cNvPr id="14" name="Picture 13" descr="A picture containing clothing, suit&#10;&#10;Description automatically generated">
            <a:extLst>
              <a:ext uri="{FF2B5EF4-FFF2-40B4-BE49-F238E27FC236}">
                <a16:creationId xmlns:a16="http://schemas.microsoft.com/office/drawing/2014/main" id="{65BC39A1-63F2-4D0A-B23F-A383D3CE8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5307" y="3287434"/>
            <a:ext cx="2057400" cy="2926475"/>
          </a:xfrm>
          <a:prstGeom prst="rect">
            <a:avLst/>
          </a:prstGeom>
        </p:spPr>
      </p:pic>
    </p:spTree>
    <p:extLst>
      <p:ext uri="{BB962C8B-B14F-4D97-AF65-F5344CB8AC3E}">
        <p14:creationId xmlns:p14="http://schemas.microsoft.com/office/powerpoint/2010/main" val="38926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3233892" y="222318"/>
            <a:ext cx="5724216"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Associate Member’s Uniform</a:t>
            </a:r>
          </a:p>
        </p:txBody>
      </p:sp>
      <p:sp>
        <p:nvSpPr>
          <p:cNvPr id="2" name="TextBox 1">
            <a:extLst>
              <a:ext uri="{FF2B5EF4-FFF2-40B4-BE49-F238E27FC236}">
                <a16:creationId xmlns:a16="http://schemas.microsoft.com/office/drawing/2014/main" id="{FB2A1269-3F6C-45F3-B807-AB43999B45C6}"/>
              </a:ext>
            </a:extLst>
          </p:cNvPr>
          <p:cNvSpPr txBox="1"/>
          <p:nvPr/>
        </p:nvSpPr>
        <p:spPr>
          <a:xfrm>
            <a:off x="2121763" y="1251751"/>
            <a:ext cx="9637914" cy="4275016"/>
          </a:xfrm>
          <a:prstGeom prst="rect">
            <a:avLst/>
          </a:prstGeom>
          <a:noFill/>
        </p:spPr>
        <p:txBody>
          <a:bodyPr wrap="square" rtlCol="0">
            <a:spAutoFit/>
          </a:bodyPr>
          <a:lstStyle/>
          <a:p>
            <a:pPr marL="571500" indent="-571500" eaLnBrk="1" hangingPunct="1">
              <a:lnSpc>
                <a:spcPct val="105000"/>
              </a:lnSpc>
              <a:spcBef>
                <a:spcPct val="10000"/>
              </a:spcBef>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The Associate Member is not to wear the Marine Corps Emblem.  This Emblem is highly honored by all Marines and only those who earn it, may wear it.</a:t>
            </a:r>
          </a:p>
          <a:p>
            <a:pPr marL="571500" indent="-571500" eaLnBrk="1" hangingPunct="1">
              <a:lnSpc>
                <a:spcPct val="105000"/>
              </a:lnSpc>
              <a:spcBef>
                <a:spcPct val="10000"/>
              </a:spcBef>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The regulations for Associate Member Uniforms are the same as Regular Member Uniforms, except as follows:</a:t>
            </a:r>
          </a:p>
          <a:p>
            <a:pPr marL="1485900" lvl="2" indent="-571500">
              <a:lnSpc>
                <a:spcPct val="105000"/>
              </a:lnSpc>
              <a:spcBef>
                <a:spcPct val="10000"/>
              </a:spcBef>
              <a:buFont typeface="Arial" panose="020B0604020202020204" pitchFamily="34" charset="0"/>
              <a:buChar char="•"/>
            </a:pPr>
            <a:r>
              <a:rPr lang="en-US" altLang="en-US" sz="3600" dirty="0">
                <a:solidFill>
                  <a:schemeClr val="bg1"/>
                </a:solidFill>
                <a:latin typeface="Angsana New" panose="02020603050405020304" pitchFamily="18" charset="-34"/>
                <a:cs typeface="Angsana New" panose="02020603050405020304" pitchFamily="18" charset="-34"/>
              </a:rPr>
              <a:t>The Marine Corps Emblem on the Basic Cover is replaced with a Starburst Emblem with Forward Facing Anchor.</a:t>
            </a:r>
            <a:endParaRPr lang="en-US"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426741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2740241" y="800573"/>
            <a:ext cx="6711518" cy="707886"/>
          </a:xfrm>
          <a:prstGeom prst="rect">
            <a:avLst/>
          </a:prstGeom>
          <a:noFill/>
        </p:spPr>
        <p:txBody>
          <a:bodyPr wrap="square" rtlCol="0">
            <a:spAutoFit/>
          </a:bodyPr>
          <a:lstStyle/>
          <a:p>
            <a:r>
              <a:rPr lang="en-US" altLang="en-US" sz="4000" dirty="0">
                <a:solidFill>
                  <a:schemeClr val="bg1"/>
                </a:solidFill>
                <a:latin typeface="Angsana New" panose="02020603050405020304" pitchFamily="18" charset="-34"/>
                <a:cs typeface="Angsana New" panose="02020603050405020304" pitchFamily="18" charset="-34"/>
              </a:rPr>
              <a:t>Crest, Sunburst, American Flag and MCL Patch</a:t>
            </a:r>
            <a:endParaRPr lang="en-US" sz="4000" dirty="0">
              <a:solidFill>
                <a:schemeClr val="bg1"/>
              </a:solidFill>
              <a:latin typeface="Angsana New" panose="02020603050405020304" pitchFamily="18" charset="-34"/>
              <a:cs typeface="Angsana New" panose="02020603050405020304" pitchFamily="18" charset="-34"/>
            </a:endParaRPr>
          </a:p>
        </p:txBody>
      </p:sp>
      <p:sp>
        <p:nvSpPr>
          <p:cNvPr id="2" name="TextBox 1">
            <a:extLst>
              <a:ext uri="{FF2B5EF4-FFF2-40B4-BE49-F238E27FC236}">
                <a16:creationId xmlns:a16="http://schemas.microsoft.com/office/drawing/2014/main" id="{16598710-880B-42FC-A172-996FCE0B80B8}"/>
              </a:ext>
            </a:extLst>
          </p:cNvPr>
          <p:cNvSpPr txBox="1"/>
          <p:nvPr/>
        </p:nvSpPr>
        <p:spPr>
          <a:xfrm>
            <a:off x="1833730" y="1899820"/>
            <a:ext cx="7292515" cy="3970318"/>
          </a:xfrm>
          <a:prstGeom prst="rect">
            <a:avLst/>
          </a:prstGeom>
          <a:noFill/>
        </p:spPr>
        <p:txBody>
          <a:bodyPr wrap="square" rtlCol="0">
            <a:spAutoFit/>
          </a:bodyPr>
          <a:lstStyle/>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On the Casual Uniform, the Crest or Bullion Seal is not worn.</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Sunburst Insignias on the Undress Uniform is replaced with 1/2" x 1/2“ gold MCL insignias.</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field forward American flag patch is worn on the right shoulder and the Marine Corps League patch with an Associate Rocker attached at the bottom will be worn on the left shoulder.</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They are to be worn in the same way as prescribed on the Regular Member Undress uniforms.</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Dress blue trousers may be worn, but without the red NCO stripe.</a:t>
            </a:r>
            <a:endParaRPr lang="en-US" sz="2800" dirty="0">
              <a:solidFill>
                <a:schemeClr val="bg1"/>
              </a:solidFill>
              <a:latin typeface="Angsana New" panose="02020603050405020304" pitchFamily="18" charset="-34"/>
              <a:cs typeface="Angsana New" panose="02020603050405020304" pitchFamily="18" charset="-34"/>
            </a:endParaRPr>
          </a:p>
        </p:txBody>
      </p:sp>
      <p:sp>
        <p:nvSpPr>
          <p:cNvPr id="7" name="TextBox 6">
            <a:extLst>
              <a:ext uri="{FF2B5EF4-FFF2-40B4-BE49-F238E27FC236}">
                <a16:creationId xmlns:a16="http://schemas.microsoft.com/office/drawing/2014/main" id="{6568C05A-1A8F-4BC5-8A68-8D4ABB848056}"/>
              </a:ext>
            </a:extLst>
          </p:cNvPr>
          <p:cNvSpPr txBox="1"/>
          <p:nvPr/>
        </p:nvSpPr>
        <p:spPr>
          <a:xfrm>
            <a:off x="4077540" y="143228"/>
            <a:ext cx="4036920"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Associate Member’s</a:t>
            </a:r>
          </a:p>
        </p:txBody>
      </p:sp>
      <p:pic>
        <p:nvPicPr>
          <p:cNvPr id="8" name="Picture 7">
            <a:extLst>
              <a:ext uri="{FF2B5EF4-FFF2-40B4-BE49-F238E27FC236}">
                <a16:creationId xmlns:a16="http://schemas.microsoft.com/office/drawing/2014/main" id="{0632A90D-255D-4A89-8F82-1C29E31FE1F1}"/>
              </a:ext>
            </a:extLst>
          </p:cNvPr>
          <p:cNvPicPr>
            <a:picLocks noChangeAspect="1"/>
          </p:cNvPicPr>
          <p:nvPr/>
        </p:nvPicPr>
        <p:blipFill>
          <a:blip r:embed="rId3"/>
          <a:stretch>
            <a:fillRect/>
          </a:stretch>
        </p:blipFill>
        <p:spPr>
          <a:xfrm>
            <a:off x="9126245" y="2227513"/>
            <a:ext cx="2568606" cy="776046"/>
          </a:xfrm>
          <a:prstGeom prst="rect">
            <a:avLst/>
          </a:prstGeom>
        </p:spPr>
      </p:pic>
      <p:pic>
        <p:nvPicPr>
          <p:cNvPr id="10" name="Picture 9">
            <a:extLst>
              <a:ext uri="{FF2B5EF4-FFF2-40B4-BE49-F238E27FC236}">
                <a16:creationId xmlns:a16="http://schemas.microsoft.com/office/drawing/2014/main" id="{76AAA849-F975-406D-B363-90C7BC86CD71}"/>
              </a:ext>
            </a:extLst>
          </p:cNvPr>
          <p:cNvPicPr>
            <a:picLocks noChangeAspect="1"/>
          </p:cNvPicPr>
          <p:nvPr/>
        </p:nvPicPr>
        <p:blipFill>
          <a:blip r:embed="rId4"/>
          <a:stretch>
            <a:fillRect/>
          </a:stretch>
        </p:blipFill>
        <p:spPr>
          <a:xfrm>
            <a:off x="9327502" y="3429000"/>
            <a:ext cx="2326003" cy="2469122"/>
          </a:xfrm>
          <a:prstGeom prst="rect">
            <a:avLst/>
          </a:prstGeom>
        </p:spPr>
      </p:pic>
    </p:spTree>
    <p:extLst>
      <p:ext uri="{BB962C8B-B14F-4D97-AF65-F5344CB8AC3E}">
        <p14:creationId xmlns:p14="http://schemas.microsoft.com/office/powerpoint/2010/main" val="155043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2796465" y="100320"/>
            <a:ext cx="8167457"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The Standard Marine Corps League Cover</a:t>
            </a:r>
          </a:p>
        </p:txBody>
      </p:sp>
      <p:sp>
        <p:nvSpPr>
          <p:cNvPr id="2" name="TextBox 1">
            <a:extLst>
              <a:ext uri="{FF2B5EF4-FFF2-40B4-BE49-F238E27FC236}">
                <a16:creationId xmlns:a16="http://schemas.microsoft.com/office/drawing/2014/main" id="{D081B970-0CB1-42D3-AAC4-CC004EFE081F}"/>
              </a:ext>
            </a:extLst>
          </p:cNvPr>
          <p:cNvSpPr txBox="1"/>
          <p:nvPr/>
        </p:nvSpPr>
        <p:spPr>
          <a:xfrm>
            <a:off x="2010791" y="1326296"/>
            <a:ext cx="9738804" cy="5016758"/>
          </a:xfrm>
          <a:prstGeom prst="rect">
            <a:avLst/>
          </a:prstGeom>
          <a:noFill/>
        </p:spPr>
        <p:txBody>
          <a:bodyPr wrap="square" rtlCol="0">
            <a:spAutoFit/>
          </a:bodyPr>
          <a:lstStyle/>
          <a:p>
            <a:pPr marL="285750" indent="-285750" algn="l">
              <a:buFont typeface="Arial" panose="020B0604020202020204" pitchFamily="34" charset="0"/>
              <a:buChar char="•"/>
            </a:pPr>
            <a:r>
              <a:rPr lang="en-US" sz="3200" b="0" i="0" u="none" strike="noStrike" baseline="0" dirty="0">
                <a:solidFill>
                  <a:schemeClr val="bg1"/>
                </a:solidFill>
                <a:latin typeface="Angsana New" panose="02020603050405020304" pitchFamily="18" charset="-34"/>
                <a:cs typeface="Angsana New" panose="02020603050405020304" pitchFamily="18" charset="-34"/>
              </a:rPr>
              <a:t>All Past Officers, listed above, will identify their Past Office with a title strip or embroidery, and will display the years that they held that office.</a:t>
            </a:r>
          </a:p>
          <a:p>
            <a:pPr marL="285750" indent="-285750" algn="l">
              <a:buFont typeface="Arial" panose="020B0604020202020204" pitchFamily="34" charset="0"/>
              <a:buChar char="•"/>
            </a:pPr>
            <a:r>
              <a:rPr lang="en-US" sz="3200" b="0" i="0" u="none" strike="noStrike" baseline="0" dirty="0">
                <a:solidFill>
                  <a:schemeClr val="bg1"/>
                </a:solidFill>
                <a:latin typeface="Angsana New" panose="02020603050405020304" pitchFamily="18" charset="-34"/>
                <a:cs typeface="Angsana New" panose="02020603050405020304" pitchFamily="18" charset="-34"/>
              </a:rPr>
              <a:t>With the exception of Past National Commandants and Past Chief Devil Dogs, they all will also display the organization where they held that office. (i.e. Southeast Division, Department of Ohio, Chattanooga Detachment, etc.).</a:t>
            </a:r>
          </a:p>
          <a:p>
            <a:pPr marL="285750" indent="-285750" algn="l">
              <a:buFont typeface="Arial" panose="020B0604020202020204" pitchFamily="34" charset="0"/>
              <a:buChar char="•"/>
            </a:pPr>
            <a:r>
              <a:rPr lang="en-US" sz="3200" b="0" i="0" u="none" strike="noStrike" baseline="0" dirty="0">
                <a:solidFill>
                  <a:schemeClr val="bg1"/>
                </a:solidFill>
                <a:latin typeface="Angsana New" panose="02020603050405020304" pitchFamily="18" charset="-34"/>
                <a:cs typeface="Angsana New" panose="02020603050405020304" pitchFamily="18" charset="-34"/>
              </a:rPr>
              <a:t>Only the officers listed in this paragraph are authorized to retain the Cover for their previous office after they leave that office.</a:t>
            </a:r>
          </a:p>
          <a:p>
            <a:pPr marL="285750" indent="-285750" algn="l">
              <a:buFont typeface="Arial" panose="020B0604020202020204" pitchFamily="34" charset="0"/>
              <a:buChar char="•"/>
            </a:pPr>
            <a:r>
              <a:rPr lang="en-US" sz="3200" b="0" i="0" u="none" strike="noStrike" baseline="0" dirty="0">
                <a:solidFill>
                  <a:schemeClr val="bg1"/>
                </a:solidFill>
                <a:latin typeface="Angsana New" panose="02020603050405020304" pitchFamily="18" charset="-34"/>
                <a:cs typeface="Angsana New" panose="02020603050405020304" pitchFamily="18" charset="-34"/>
              </a:rPr>
              <a:t>All other members will revert back to the appropriate cover for the elected or appointed office currently held, and if any, removing the officer identification STRIP(S) for prior offices no longer held.</a:t>
            </a:r>
            <a:endParaRPr lang="en-US" sz="4000" dirty="0">
              <a:solidFill>
                <a:schemeClr val="bg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294357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2" name="TextBox 1">
            <a:extLst>
              <a:ext uri="{FF2B5EF4-FFF2-40B4-BE49-F238E27FC236}">
                <a16:creationId xmlns:a16="http://schemas.microsoft.com/office/drawing/2014/main" id="{A3CEA83D-3416-4A14-AE4A-9791636E2D5E}"/>
              </a:ext>
            </a:extLst>
          </p:cNvPr>
          <p:cNvSpPr txBox="1"/>
          <p:nvPr/>
        </p:nvSpPr>
        <p:spPr>
          <a:xfrm>
            <a:off x="3673097" y="442267"/>
            <a:ext cx="4845804" cy="707886"/>
          </a:xfrm>
          <a:prstGeom prst="rect">
            <a:avLst/>
          </a:prstGeom>
          <a:noFill/>
        </p:spPr>
        <p:txBody>
          <a:bodyPr wrap="square" rtlCol="0">
            <a:spAutoFit/>
          </a:bodyPr>
          <a:lstStyle/>
          <a:p>
            <a:r>
              <a:rPr lang="en-US" altLang="en-US" sz="4000" dirty="0">
                <a:solidFill>
                  <a:schemeClr val="bg1"/>
                </a:solidFill>
                <a:latin typeface="Angsana New" panose="02020603050405020304" pitchFamily="18" charset="-34"/>
                <a:cs typeface="Angsana New" panose="02020603050405020304" pitchFamily="18" charset="-34"/>
              </a:rPr>
              <a:t>Nomenclature of MCL Uniforms</a:t>
            </a:r>
            <a:endParaRPr lang="en-US" sz="4000" dirty="0">
              <a:latin typeface="Angsana New" panose="02020603050405020304" pitchFamily="18" charset="-34"/>
              <a:cs typeface="Angsana New" panose="02020603050405020304" pitchFamily="18" charset="-34"/>
            </a:endParaRPr>
          </a:p>
        </p:txBody>
      </p:sp>
      <p:sp>
        <p:nvSpPr>
          <p:cNvPr id="5" name="Content Placeholder 4">
            <a:extLst>
              <a:ext uri="{FF2B5EF4-FFF2-40B4-BE49-F238E27FC236}">
                <a16:creationId xmlns:a16="http://schemas.microsoft.com/office/drawing/2014/main" id="{3D7AE6F2-C29E-4EA8-B769-C7D86E70BC3B}"/>
              </a:ext>
            </a:extLst>
          </p:cNvPr>
          <p:cNvSpPr>
            <a:spLocks noGrp="1"/>
          </p:cNvSpPr>
          <p:nvPr>
            <p:ph sz="half" idx="1"/>
          </p:nvPr>
        </p:nvSpPr>
        <p:spPr>
          <a:xfrm>
            <a:off x="1683495" y="2047299"/>
            <a:ext cx="5181600" cy="4588383"/>
          </a:xfrm>
        </p:spPr>
        <p:txBody>
          <a:bodyPr>
            <a:normAutofit/>
          </a:bodyPr>
          <a:lstStyle/>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Plain Black Socks</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Highly Shined Smooth Toe Black Lace-up Oxford Shoes</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Black Standard or Pleated Trousers</a:t>
            </a:r>
          </a:p>
          <a:p>
            <a:pPr>
              <a:lnSpc>
                <a:spcPct val="90000"/>
              </a:lnSpc>
            </a:pPr>
            <a:r>
              <a:rPr lang="en-US" altLang="en-US" sz="3200" dirty="0">
                <a:solidFill>
                  <a:schemeClr val="bg1"/>
                </a:solidFill>
                <a:latin typeface="Angsana New" panose="02020603050405020304" pitchFamily="18" charset="-34"/>
                <a:cs typeface="Angsana New" panose="02020603050405020304" pitchFamily="18" charset="-34"/>
              </a:rPr>
              <a:t>Blue Trousers w/ NCO Stripe</a:t>
            </a:r>
          </a:p>
          <a:p>
            <a:r>
              <a:rPr lang="en-US" sz="3200" b="0" i="0" u="none" strike="noStrike" baseline="0" dirty="0">
                <a:solidFill>
                  <a:schemeClr val="bg1"/>
                </a:solidFill>
                <a:latin typeface="Angsana New" panose="02020603050405020304" pitchFamily="18" charset="-34"/>
                <a:cs typeface="Angsana New" panose="02020603050405020304" pitchFamily="18" charset="-34"/>
              </a:rPr>
              <a:t>Black Tuxedo Trousers</a:t>
            </a:r>
          </a:p>
          <a:p>
            <a:r>
              <a:rPr lang="en-US" sz="3200" b="0" i="0" u="none" strike="noStrike" baseline="0" dirty="0">
                <a:solidFill>
                  <a:schemeClr val="bg1"/>
                </a:solidFill>
                <a:latin typeface="Angsana New" panose="02020603050405020304" pitchFamily="18" charset="-34"/>
                <a:cs typeface="Angsana New" panose="02020603050405020304" pitchFamily="18" charset="-34"/>
              </a:rPr>
              <a:t>Formal pleated shirt with a standard collar and no ruffles</a:t>
            </a:r>
          </a:p>
        </p:txBody>
      </p:sp>
      <p:sp>
        <p:nvSpPr>
          <p:cNvPr id="7" name="Content Placeholder 6">
            <a:extLst>
              <a:ext uri="{FF2B5EF4-FFF2-40B4-BE49-F238E27FC236}">
                <a16:creationId xmlns:a16="http://schemas.microsoft.com/office/drawing/2014/main" id="{02B83704-C8F7-4A57-A9B7-F005B3C9703C}"/>
              </a:ext>
            </a:extLst>
          </p:cNvPr>
          <p:cNvSpPr>
            <a:spLocks noGrp="1"/>
          </p:cNvSpPr>
          <p:nvPr>
            <p:ph sz="half" idx="2"/>
          </p:nvPr>
        </p:nvSpPr>
        <p:spPr>
          <a:xfrm>
            <a:off x="6916118" y="2047300"/>
            <a:ext cx="5181600" cy="3710319"/>
          </a:xfrm>
        </p:spPr>
        <p:txBody>
          <a:bodyPr>
            <a:normAutofit/>
          </a:bodyPr>
          <a:lstStyle/>
          <a:p>
            <a:r>
              <a:rPr lang="en-US" sz="3200" b="0" i="0" u="none" strike="noStrike" baseline="0" dirty="0">
                <a:solidFill>
                  <a:schemeClr val="bg1"/>
                </a:solidFill>
                <a:latin typeface="Angsana New" panose="02020603050405020304" pitchFamily="18" charset="-34"/>
                <a:cs typeface="Angsana New" panose="02020603050405020304" pitchFamily="18" charset="-34"/>
              </a:rPr>
              <a:t>Military Bow Tie - Black</a:t>
            </a:r>
            <a:endParaRPr lang="en-US" altLang="en-US" sz="3200" dirty="0">
              <a:solidFill>
                <a:schemeClr val="bg1"/>
              </a:solidFill>
              <a:latin typeface="Angsana New" panose="02020603050405020304" pitchFamily="18" charset="-34"/>
              <a:cs typeface="Angsana New" panose="02020603050405020304" pitchFamily="18" charset="-34"/>
            </a:endParaRPr>
          </a:p>
          <a:p>
            <a:r>
              <a:rPr lang="en-US" altLang="en-US" sz="3200" dirty="0">
                <a:solidFill>
                  <a:schemeClr val="bg1"/>
                </a:solidFill>
                <a:latin typeface="Angsana New" panose="02020603050405020304" pitchFamily="18" charset="-34"/>
                <a:cs typeface="Angsana New" panose="02020603050405020304" pitchFamily="18" charset="-34"/>
              </a:rPr>
              <a:t>White T-Shirt</a:t>
            </a:r>
          </a:p>
          <a:p>
            <a:pPr defTabSz="914400">
              <a:lnSpc>
                <a:spcPct val="105000"/>
              </a:lnSpc>
              <a:spcBef>
                <a:spcPct val="10000"/>
              </a:spcBef>
            </a:pPr>
            <a:r>
              <a:rPr lang="en-US" altLang="en-US" sz="3200" dirty="0">
                <a:solidFill>
                  <a:schemeClr val="bg1"/>
                </a:solidFill>
                <a:latin typeface="Angsana New" panose="02020603050405020304" pitchFamily="18" charset="-34"/>
                <a:cs typeface="Angsana New" panose="02020603050405020304" pitchFamily="18" charset="-34"/>
              </a:rPr>
              <a:t>Marine Corps League Cover</a:t>
            </a:r>
          </a:p>
          <a:p>
            <a:r>
              <a:rPr lang="en-US" sz="3200" b="0" i="0" u="none" strike="noStrike" baseline="0" dirty="0">
                <a:solidFill>
                  <a:schemeClr val="bg1"/>
                </a:solidFill>
                <a:latin typeface="Angsana New" panose="02020603050405020304" pitchFamily="18" charset="-34"/>
                <a:cs typeface="Angsana New" panose="02020603050405020304" pitchFamily="18" charset="-34"/>
              </a:rPr>
              <a:t>Marine Corps black field scarf and Marine Corps or Marine Corps League Gold cuff links and gold studs</a:t>
            </a:r>
          </a:p>
          <a:p>
            <a:r>
              <a:rPr lang="en-US" sz="3200" b="0" i="0" u="none" strike="noStrike" baseline="0" dirty="0">
                <a:solidFill>
                  <a:schemeClr val="bg1"/>
                </a:solidFill>
                <a:latin typeface="Angsana New" panose="02020603050405020304" pitchFamily="18" charset="-34"/>
                <a:cs typeface="Angsana New" panose="02020603050405020304" pitchFamily="18" charset="-34"/>
              </a:rPr>
              <a:t>Red Mess Jacket</a:t>
            </a:r>
            <a:endParaRPr lang="en-US" altLang="en-US" sz="3200" dirty="0">
              <a:solidFill>
                <a:schemeClr val="bg1"/>
              </a:solidFill>
              <a:latin typeface="Angsana New" panose="02020603050405020304" pitchFamily="18" charset="-34"/>
              <a:cs typeface="Angsana New" panose="02020603050405020304" pitchFamily="18" charset="-34"/>
            </a:endParaRPr>
          </a:p>
        </p:txBody>
      </p:sp>
      <p:sp>
        <p:nvSpPr>
          <p:cNvPr id="8" name="TextBox 7">
            <a:extLst>
              <a:ext uri="{FF2B5EF4-FFF2-40B4-BE49-F238E27FC236}">
                <a16:creationId xmlns:a16="http://schemas.microsoft.com/office/drawing/2014/main" id="{695D6809-A5ED-461B-AAAB-A1005811FC0B}"/>
              </a:ext>
            </a:extLst>
          </p:cNvPr>
          <p:cNvSpPr txBox="1"/>
          <p:nvPr/>
        </p:nvSpPr>
        <p:spPr>
          <a:xfrm>
            <a:off x="4782543" y="987265"/>
            <a:ext cx="2626911" cy="707886"/>
          </a:xfrm>
          <a:prstGeom prst="rect">
            <a:avLst/>
          </a:prstGeom>
          <a:noFill/>
        </p:spPr>
        <p:txBody>
          <a:bodyPr wrap="square" rtlCol="0">
            <a:spAutoFit/>
          </a:bodyPr>
          <a:lstStyle/>
          <a:p>
            <a:r>
              <a:rPr lang="en-US" sz="4000" dirty="0">
                <a:solidFill>
                  <a:schemeClr val="bg1"/>
                </a:solidFill>
                <a:latin typeface="Angsana New" panose="02020603050405020304" pitchFamily="18" charset="-34"/>
                <a:cs typeface="Angsana New" panose="02020603050405020304" pitchFamily="18" charset="-34"/>
              </a:rPr>
              <a:t>Formal Uniform</a:t>
            </a:r>
          </a:p>
        </p:txBody>
      </p:sp>
    </p:spTree>
    <p:extLst>
      <p:ext uri="{BB962C8B-B14F-4D97-AF65-F5344CB8AC3E}">
        <p14:creationId xmlns:p14="http://schemas.microsoft.com/office/powerpoint/2010/main" val="2723317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4325845" y="302217"/>
            <a:ext cx="3540309"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Formal Uniform</a:t>
            </a:r>
          </a:p>
        </p:txBody>
      </p:sp>
      <p:sp>
        <p:nvSpPr>
          <p:cNvPr id="2" name="TextBox 1">
            <a:extLst>
              <a:ext uri="{FF2B5EF4-FFF2-40B4-BE49-F238E27FC236}">
                <a16:creationId xmlns:a16="http://schemas.microsoft.com/office/drawing/2014/main" id="{113E5754-880A-4418-9122-F1B46BE56B48}"/>
              </a:ext>
            </a:extLst>
          </p:cNvPr>
          <p:cNvSpPr txBox="1"/>
          <p:nvPr/>
        </p:nvSpPr>
        <p:spPr>
          <a:xfrm>
            <a:off x="1833730" y="1393794"/>
            <a:ext cx="5379868" cy="4401205"/>
          </a:xfrm>
          <a:prstGeom prst="rect">
            <a:avLst/>
          </a:prstGeom>
          <a:noFill/>
        </p:spPr>
        <p:txBody>
          <a:bodyPr wrap="square" rtlCol="0">
            <a:spAutoFit/>
          </a:bodyPr>
          <a:lstStyle/>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Formal Uniform will consist of the Basic Cover, as with all other uniforms.</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shirt will be a formal pleated shirt with a standard collar and no ruffles.</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tie will be a black, military bow tie.</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shirt will have gold cuff links and gold studs.</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Chapel of Four Chaplains medal may be worn with this uniform as an option and the Marine Corps League Blazer Crest or Bullion is optional when miniature medals are worn.</a:t>
            </a:r>
            <a:endParaRPr lang="en-US" sz="2800" dirty="0">
              <a:solidFill>
                <a:schemeClr val="bg1"/>
              </a:solidFill>
              <a:latin typeface="Angsana New" panose="02020603050405020304" pitchFamily="18" charset="-34"/>
              <a:cs typeface="Angsana New" panose="02020603050405020304" pitchFamily="18" charset="-34"/>
            </a:endParaRPr>
          </a:p>
        </p:txBody>
      </p:sp>
      <p:pic>
        <p:nvPicPr>
          <p:cNvPr id="7" name="Picture 6">
            <a:extLst>
              <a:ext uri="{FF2B5EF4-FFF2-40B4-BE49-F238E27FC236}">
                <a16:creationId xmlns:a16="http://schemas.microsoft.com/office/drawing/2014/main" id="{5B2B7133-4C3D-422A-987B-8149C578F7BB}"/>
              </a:ext>
            </a:extLst>
          </p:cNvPr>
          <p:cNvPicPr>
            <a:picLocks noChangeAspect="1"/>
          </p:cNvPicPr>
          <p:nvPr/>
        </p:nvPicPr>
        <p:blipFill>
          <a:blip r:embed="rId3"/>
          <a:stretch>
            <a:fillRect/>
          </a:stretch>
        </p:blipFill>
        <p:spPr>
          <a:xfrm>
            <a:off x="8479340" y="1545997"/>
            <a:ext cx="2262639" cy="2552129"/>
          </a:xfrm>
          <a:prstGeom prst="rect">
            <a:avLst/>
          </a:prstGeom>
        </p:spPr>
      </p:pic>
      <p:pic>
        <p:nvPicPr>
          <p:cNvPr id="9" name="Picture 8">
            <a:extLst>
              <a:ext uri="{FF2B5EF4-FFF2-40B4-BE49-F238E27FC236}">
                <a16:creationId xmlns:a16="http://schemas.microsoft.com/office/drawing/2014/main" id="{2B73C027-3D47-4234-88B0-86067E04AFF8}"/>
              </a:ext>
            </a:extLst>
          </p:cNvPr>
          <p:cNvPicPr>
            <a:picLocks noChangeAspect="1"/>
          </p:cNvPicPr>
          <p:nvPr/>
        </p:nvPicPr>
        <p:blipFill>
          <a:blip r:embed="rId4"/>
          <a:stretch>
            <a:fillRect/>
          </a:stretch>
        </p:blipFill>
        <p:spPr>
          <a:xfrm>
            <a:off x="7866154" y="4645950"/>
            <a:ext cx="1561488" cy="754829"/>
          </a:xfrm>
          <a:prstGeom prst="rect">
            <a:avLst/>
          </a:prstGeom>
        </p:spPr>
      </p:pic>
      <p:pic>
        <p:nvPicPr>
          <p:cNvPr id="11" name="Picture 10">
            <a:extLst>
              <a:ext uri="{FF2B5EF4-FFF2-40B4-BE49-F238E27FC236}">
                <a16:creationId xmlns:a16="http://schemas.microsoft.com/office/drawing/2014/main" id="{9ECF5016-ABB3-4C93-BC35-0CB6329D7AB6}"/>
              </a:ext>
            </a:extLst>
          </p:cNvPr>
          <p:cNvPicPr>
            <a:picLocks noChangeAspect="1"/>
          </p:cNvPicPr>
          <p:nvPr/>
        </p:nvPicPr>
        <p:blipFill>
          <a:blip r:embed="rId5"/>
          <a:stretch>
            <a:fillRect/>
          </a:stretch>
        </p:blipFill>
        <p:spPr>
          <a:xfrm>
            <a:off x="9860402" y="4643889"/>
            <a:ext cx="1763153" cy="758952"/>
          </a:xfrm>
          <a:prstGeom prst="rect">
            <a:avLst/>
          </a:prstGeom>
        </p:spPr>
      </p:pic>
    </p:spTree>
    <p:extLst>
      <p:ext uri="{BB962C8B-B14F-4D97-AF65-F5344CB8AC3E}">
        <p14:creationId xmlns:p14="http://schemas.microsoft.com/office/powerpoint/2010/main" val="1158572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3735480" y="222318"/>
            <a:ext cx="4721039"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Formal Uniform – Cont.</a:t>
            </a:r>
          </a:p>
        </p:txBody>
      </p:sp>
      <p:sp>
        <p:nvSpPr>
          <p:cNvPr id="2" name="TextBox 1">
            <a:extLst>
              <a:ext uri="{FF2B5EF4-FFF2-40B4-BE49-F238E27FC236}">
                <a16:creationId xmlns:a16="http://schemas.microsoft.com/office/drawing/2014/main" id="{B569E845-0702-40C2-A222-3AC14BA65E6D}"/>
              </a:ext>
            </a:extLst>
          </p:cNvPr>
          <p:cNvSpPr txBox="1"/>
          <p:nvPr/>
        </p:nvSpPr>
        <p:spPr>
          <a:xfrm>
            <a:off x="2130641" y="1269507"/>
            <a:ext cx="9463596" cy="2092881"/>
          </a:xfrm>
          <a:prstGeom prst="rect">
            <a:avLst/>
          </a:prstGeom>
          <a:noFill/>
        </p:spPr>
        <p:txBody>
          <a:bodyPr wrap="square" rtlCol="0">
            <a:spAutoFit/>
          </a:bodyPr>
          <a:lstStyle/>
          <a:p>
            <a:pPr marL="342900" indent="-3429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The red mess jacket is worn with this uniform, but the red blazer may be worn as an option, due to the high cost of the red mess jacket, which is ordered through an outside clothier.</a:t>
            </a:r>
          </a:p>
          <a:p>
            <a:pPr marL="342900" indent="-3429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If the red mess jacket is worn, it will be a medium weight gabardine material with Marine Corps League buttons, a gold waist chain and the Sunburst Insignia in locating holes in the jacket collar.</a:t>
            </a:r>
          </a:p>
          <a:p>
            <a:pPr marL="342900" indent="-3429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The buttons are sewn on, three to a sleeve and three on either side of the waist, as illustrated.</a:t>
            </a:r>
            <a:endParaRPr lang="en-US" sz="2600" dirty="0">
              <a:solidFill>
                <a:schemeClr val="bg1"/>
              </a:solidFill>
              <a:latin typeface="Angsana New" panose="02020603050405020304" pitchFamily="18" charset="-34"/>
              <a:cs typeface="Angsana New" panose="02020603050405020304" pitchFamily="18" charset="-34"/>
            </a:endParaRPr>
          </a:p>
        </p:txBody>
      </p:sp>
      <p:pic>
        <p:nvPicPr>
          <p:cNvPr id="7" name="Picture 6">
            <a:extLst>
              <a:ext uri="{FF2B5EF4-FFF2-40B4-BE49-F238E27FC236}">
                <a16:creationId xmlns:a16="http://schemas.microsoft.com/office/drawing/2014/main" id="{AA4CF723-31C8-4F2C-BF4F-34444D5135FF}"/>
              </a:ext>
            </a:extLst>
          </p:cNvPr>
          <p:cNvPicPr>
            <a:picLocks noChangeAspect="1"/>
          </p:cNvPicPr>
          <p:nvPr/>
        </p:nvPicPr>
        <p:blipFill>
          <a:blip r:embed="rId3"/>
          <a:stretch>
            <a:fillRect/>
          </a:stretch>
        </p:blipFill>
        <p:spPr>
          <a:xfrm>
            <a:off x="2325092" y="3578200"/>
            <a:ext cx="2157949" cy="3108960"/>
          </a:xfrm>
          <a:prstGeom prst="rect">
            <a:avLst/>
          </a:prstGeom>
        </p:spPr>
      </p:pic>
      <p:pic>
        <p:nvPicPr>
          <p:cNvPr id="11" name="Picture 10">
            <a:extLst>
              <a:ext uri="{FF2B5EF4-FFF2-40B4-BE49-F238E27FC236}">
                <a16:creationId xmlns:a16="http://schemas.microsoft.com/office/drawing/2014/main" id="{D3C96021-C7DD-4AA1-836E-72CF0BF56A23}"/>
              </a:ext>
            </a:extLst>
          </p:cNvPr>
          <p:cNvPicPr>
            <a:picLocks noChangeAspect="1"/>
          </p:cNvPicPr>
          <p:nvPr/>
        </p:nvPicPr>
        <p:blipFill>
          <a:blip r:embed="rId4"/>
          <a:stretch>
            <a:fillRect/>
          </a:stretch>
        </p:blipFill>
        <p:spPr>
          <a:xfrm>
            <a:off x="8818471" y="3578200"/>
            <a:ext cx="2096873" cy="3108960"/>
          </a:xfrm>
          <a:prstGeom prst="rect">
            <a:avLst/>
          </a:prstGeom>
        </p:spPr>
      </p:pic>
      <p:pic>
        <p:nvPicPr>
          <p:cNvPr id="13" name="Picture 12">
            <a:extLst>
              <a:ext uri="{FF2B5EF4-FFF2-40B4-BE49-F238E27FC236}">
                <a16:creationId xmlns:a16="http://schemas.microsoft.com/office/drawing/2014/main" id="{80BB6E8B-6DB9-4B24-888F-53758E61F93A}"/>
              </a:ext>
            </a:extLst>
          </p:cNvPr>
          <p:cNvPicPr>
            <a:picLocks noChangeAspect="1"/>
          </p:cNvPicPr>
          <p:nvPr/>
        </p:nvPicPr>
        <p:blipFill>
          <a:blip r:embed="rId5"/>
          <a:stretch>
            <a:fillRect/>
          </a:stretch>
        </p:blipFill>
        <p:spPr>
          <a:xfrm>
            <a:off x="5679863" y="3578200"/>
            <a:ext cx="2029098" cy="3108960"/>
          </a:xfrm>
          <a:prstGeom prst="rect">
            <a:avLst/>
          </a:prstGeom>
        </p:spPr>
      </p:pic>
    </p:spTree>
    <p:extLst>
      <p:ext uri="{BB962C8B-B14F-4D97-AF65-F5344CB8AC3E}">
        <p14:creationId xmlns:p14="http://schemas.microsoft.com/office/powerpoint/2010/main" val="2320228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3770991" y="118452"/>
            <a:ext cx="4650018"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Formal Uniform – Cont.</a:t>
            </a:r>
          </a:p>
        </p:txBody>
      </p:sp>
      <p:sp>
        <p:nvSpPr>
          <p:cNvPr id="2" name="TextBox 1">
            <a:extLst>
              <a:ext uri="{FF2B5EF4-FFF2-40B4-BE49-F238E27FC236}">
                <a16:creationId xmlns:a16="http://schemas.microsoft.com/office/drawing/2014/main" id="{8B5B1365-0771-46E1-8689-9BB0DB4E24D8}"/>
              </a:ext>
            </a:extLst>
          </p:cNvPr>
          <p:cNvSpPr txBox="1"/>
          <p:nvPr/>
        </p:nvSpPr>
        <p:spPr>
          <a:xfrm>
            <a:off x="1935332" y="1023650"/>
            <a:ext cx="6024038" cy="5693866"/>
          </a:xfrm>
          <a:prstGeom prst="rect">
            <a:avLst/>
          </a:prstGeom>
          <a:noFill/>
        </p:spPr>
        <p:txBody>
          <a:bodyPr wrap="square" rtlCol="0">
            <a:spAutoFit/>
          </a:bodyPr>
          <a:lstStyle/>
          <a:p>
            <a:pPr marL="457200" indent="-4572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A gold cummerbund or gold vest front can be worn with either Jacket.</a:t>
            </a:r>
          </a:p>
          <a:p>
            <a:pPr marL="457200" indent="-4572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They are both sold through National.</a:t>
            </a:r>
          </a:p>
          <a:p>
            <a:pPr marL="457200" indent="-4572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Blue trousers with NCO Stripe or Black tuxedo trousers are worn with the Evening Dress jacket, but black trousers are an accepted option.</a:t>
            </a:r>
          </a:p>
          <a:p>
            <a:pPr marL="457200" indent="-4572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The belt and buckle can be either of the belts worn with the Casual Uniform.</a:t>
            </a:r>
          </a:p>
          <a:p>
            <a:pPr marL="457200" indent="-4572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When wearing the Red Evening Dress jacket, large medals may not be worn.</a:t>
            </a:r>
          </a:p>
          <a:p>
            <a:pPr marL="457200" indent="-4572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When wearing the red blazer, miniature medals are authorized as described below, or up to three large medals may be worn.</a:t>
            </a:r>
          </a:p>
          <a:p>
            <a:pPr marL="457200" indent="-4572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Shoes and socks are the same as the Casual Uniform.</a:t>
            </a:r>
            <a:endParaRPr lang="en-US" sz="2600" dirty="0">
              <a:solidFill>
                <a:schemeClr val="bg1"/>
              </a:solidFill>
              <a:latin typeface="Angsana New" panose="02020603050405020304" pitchFamily="18" charset="-34"/>
              <a:cs typeface="Angsana New" panose="02020603050405020304" pitchFamily="18" charset="-34"/>
            </a:endParaRPr>
          </a:p>
        </p:txBody>
      </p:sp>
      <p:pic>
        <p:nvPicPr>
          <p:cNvPr id="7" name="Picture 6">
            <a:extLst>
              <a:ext uri="{FF2B5EF4-FFF2-40B4-BE49-F238E27FC236}">
                <a16:creationId xmlns:a16="http://schemas.microsoft.com/office/drawing/2014/main" id="{ADB7AA72-EF6F-40CF-9966-3A60C883E4E5}"/>
              </a:ext>
            </a:extLst>
          </p:cNvPr>
          <p:cNvPicPr>
            <a:picLocks noChangeAspect="1"/>
          </p:cNvPicPr>
          <p:nvPr/>
        </p:nvPicPr>
        <p:blipFill>
          <a:blip r:embed="rId3"/>
          <a:stretch>
            <a:fillRect/>
          </a:stretch>
        </p:blipFill>
        <p:spPr>
          <a:xfrm>
            <a:off x="9192453" y="1218823"/>
            <a:ext cx="1901674" cy="2651760"/>
          </a:xfrm>
          <a:prstGeom prst="rect">
            <a:avLst/>
          </a:prstGeom>
        </p:spPr>
      </p:pic>
      <p:pic>
        <p:nvPicPr>
          <p:cNvPr id="9" name="Picture 8">
            <a:extLst>
              <a:ext uri="{FF2B5EF4-FFF2-40B4-BE49-F238E27FC236}">
                <a16:creationId xmlns:a16="http://schemas.microsoft.com/office/drawing/2014/main" id="{05B3DE2D-9492-46B3-831F-C0EC1D9057B6}"/>
              </a:ext>
            </a:extLst>
          </p:cNvPr>
          <p:cNvPicPr>
            <a:picLocks noChangeAspect="1"/>
          </p:cNvPicPr>
          <p:nvPr/>
        </p:nvPicPr>
        <p:blipFill>
          <a:blip r:embed="rId4"/>
          <a:stretch>
            <a:fillRect/>
          </a:stretch>
        </p:blipFill>
        <p:spPr>
          <a:xfrm>
            <a:off x="8979109" y="4613356"/>
            <a:ext cx="2328362" cy="1188720"/>
          </a:xfrm>
          <a:prstGeom prst="rect">
            <a:avLst/>
          </a:prstGeom>
        </p:spPr>
      </p:pic>
    </p:spTree>
    <p:extLst>
      <p:ext uri="{BB962C8B-B14F-4D97-AF65-F5344CB8AC3E}">
        <p14:creationId xmlns:p14="http://schemas.microsoft.com/office/powerpoint/2010/main" val="697550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3769832" y="249327"/>
            <a:ext cx="4652335"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Formal Uniform – Cont.</a:t>
            </a:r>
          </a:p>
        </p:txBody>
      </p:sp>
      <p:pic>
        <p:nvPicPr>
          <p:cNvPr id="3" name="Picture 2">
            <a:extLst>
              <a:ext uri="{FF2B5EF4-FFF2-40B4-BE49-F238E27FC236}">
                <a16:creationId xmlns:a16="http://schemas.microsoft.com/office/drawing/2014/main" id="{ADA4BC95-6E09-4B26-9776-6391DDEB7970}"/>
              </a:ext>
            </a:extLst>
          </p:cNvPr>
          <p:cNvPicPr>
            <a:picLocks noChangeAspect="1"/>
          </p:cNvPicPr>
          <p:nvPr/>
        </p:nvPicPr>
        <p:blipFill>
          <a:blip r:embed="rId3"/>
          <a:stretch>
            <a:fillRect/>
          </a:stretch>
        </p:blipFill>
        <p:spPr>
          <a:xfrm>
            <a:off x="2209347" y="1349624"/>
            <a:ext cx="1919007" cy="5029200"/>
          </a:xfrm>
          <a:prstGeom prst="rect">
            <a:avLst/>
          </a:prstGeom>
        </p:spPr>
      </p:pic>
      <p:pic>
        <p:nvPicPr>
          <p:cNvPr id="10" name="Picture 9">
            <a:extLst>
              <a:ext uri="{FF2B5EF4-FFF2-40B4-BE49-F238E27FC236}">
                <a16:creationId xmlns:a16="http://schemas.microsoft.com/office/drawing/2014/main" id="{6557AE86-9027-4408-AA8A-66ADC9937A0A}"/>
              </a:ext>
            </a:extLst>
          </p:cNvPr>
          <p:cNvPicPr>
            <a:picLocks noChangeAspect="1"/>
          </p:cNvPicPr>
          <p:nvPr/>
        </p:nvPicPr>
        <p:blipFill>
          <a:blip r:embed="rId4"/>
          <a:stretch>
            <a:fillRect/>
          </a:stretch>
        </p:blipFill>
        <p:spPr>
          <a:xfrm>
            <a:off x="8063643" y="1349188"/>
            <a:ext cx="2675247" cy="5029200"/>
          </a:xfrm>
          <a:prstGeom prst="rect">
            <a:avLst/>
          </a:prstGeom>
        </p:spPr>
      </p:pic>
      <p:pic>
        <p:nvPicPr>
          <p:cNvPr id="12" name="Picture 11" descr="A picture containing suit, person, wall, person&#10;&#10;Description automatically generated">
            <a:extLst>
              <a:ext uri="{FF2B5EF4-FFF2-40B4-BE49-F238E27FC236}">
                <a16:creationId xmlns:a16="http://schemas.microsoft.com/office/drawing/2014/main" id="{144D3DBC-5EA9-4390-9DC1-3220E94890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5228" y="1349188"/>
            <a:ext cx="2781541" cy="5029636"/>
          </a:xfrm>
          <a:prstGeom prst="rect">
            <a:avLst/>
          </a:prstGeom>
        </p:spPr>
      </p:pic>
    </p:spTree>
    <p:extLst>
      <p:ext uri="{BB962C8B-B14F-4D97-AF65-F5344CB8AC3E}">
        <p14:creationId xmlns:p14="http://schemas.microsoft.com/office/powerpoint/2010/main" val="1279347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4068393" y="100320"/>
            <a:ext cx="4055214"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Mounting of Medals</a:t>
            </a:r>
          </a:p>
        </p:txBody>
      </p:sp>
      <p:sp>
        <p:nvSpPr>
          <p:cNvPr id="2" name="TextBox 1">
            <a:extLst>
              <a:ext uri="{FF2B5EF4-FFF2-40B4-BE49-F238E27FC236}">
                <a16:creationId xmlns:a16="http://schemas.microsoft.com/office/drawing/2014/main" id="{6D95285C-E9E5-476D-BB3A-C9632CC613C6}"/>
              </a:ext>
            </a:extLst>
          </p:cNvPr>
          <p:cNvSpPr txBox="1"/>
          <p:nvPr/>
        </p:nvSpPr>
        <p:spPr>
          <a:xfrm>
            <a:off x="2034988" y="1023650"/>
            <a:ext cx="8833282" cy="5818516"/>
          </a:xfrm>
          <a:prstGeom prst="rect">
            <a:avLst/>
          </a:prstGeom>
          <a:noFill/>
        </p:spPr>
        <p:txBody>
          <a:bodyPr wrap="square" rtlCol="0">
            <a:spAutoFit/>
          </a:bodyPr>
          <a:lstStyle/>
          <a:p>
            <a:pPr marL="342900" indent="-3429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When more than one medal is worn, they shall be suspended from a holding bar of metal or other material of sufficient stiffness to support the weight of the medals.</a:t>
            </a:r>
          </a:p>
          <a:p>
            <a:pPr marL="342900" indent="-3429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When eleven (11) medals are worn, there will be five (5) medals on the first row, and six (6) medals on the second row (medallions cannot be even top to bottom).</a:t>
            </a:r>
          </a:p>
          <a:p>
            <a:pPr marL="342900" indent="-3429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One to ten medals can be mounted on one (1) row.</a:t>
            </a:r>
          </a:p>
          <a:p>
            <a:pPr marL="342900" indent="-342900" defTabSz="914400" eaLnBrk="1" hangingPunct="1">
              <a:lnSpc>
                <a:spcPct val="105000"/>
              </a:lnSpc>
              <a:spcBef>
                <a:spcPct val="10000"/>
              </a:spcBef>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In the case of Marine Corps League issued medals only, in lieu of overlapping mini-medal mounting, the commercially available mini-medal mounting bars, which display the mini-medals in rows of four (or rows of five, when five, ten, fifteen or twenty are worn), or partial additional rows of one, two or three mini-medals, without overlapping, may be worn.</a:t>
            </a:r>
          </a:p>
          <a:p>
            <a:pPr marL="342900" indent="-342900" defTabSz="914400" eaLnBrk="1" hangingPunct="1">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When eight or more medals are worn, the lower row will contain the same number as, or one more than, the upper row and overlap evenly, up to seven medals.</a:t>
            </a:r>
          </a:p>
          <a:p>
            <a:pPr defTabSz="914400" eaLnBrk="1" hangingPunct="1">
              <a:lnSpc>
                <a:spcPct val="105000"/>
              </a:lnSpc>
              <a:spcBef>
                <a:spcPct val="10000"/>
              </a:spcBef>
              <a:buFontTx/>
              <a:buNone/>
            </a:pPr>
            <a:endParaRPr lang="en-US" dirty="0">
              <a:solidFill>
                <a:schemeClr val="bg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197487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3401627" y="222318"/>
            <a:ext cx="5388746"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Mounting of Medals – Cont.</a:t>
            </a:r>
          </a:p>
        </p:txBody>
      </p:sp>
      <p:sp>
        <p:nvSpPr>
          <p:cNvPr id="3" name="TextBox 2">
            <a:extLst>
              <a:ext uri="{FF2B5EF4-FFF2-40B4-BE49-F238E27FC236}">
                <a16:creationId xmlns:a16="http://schemas.microsoft.com/office/drawing/2014/main" id="{DD12CD6C-3F0D-4ADF-85FE-4C18E122472A}"/>
              </a:ext>
            </a:extLst>
          </p:cNvPr>
          <p:cNvSpPr txBox="1"/>
          <p:nvPr/>
        </p:nvSpPr>
        <p:spPr>
          <a:xfrm>
            <a:off x="1833730" y="1324862"/>
            <a:ext cx="9673425" cy="4336572"/>
          </a:xfrm>
          <a:prstGeom prst="rect">
            <a:avLst/>
          </a:prstGeom>
          <a:noFill/>
        </p:spPr>
        <p:txBody>
          <a:bodyPr wrap="square" rtlCol="0">
            <a:spAutoFit/>
          </a:bodyPr>
          <a:lstStyle/>
          <a:p>
            <a:pPr marL="457200" indent="-457200" defTabSz="914400" eaLnBrk="1" hangingPunct="1">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upper row will be side by side up to four medals, then overlapping if the second row is more than Four medals and less than seven.</a:t>
            </a:r>
          </a:p>
          <a:p>
            <a:pPr marL="457200" indent="-4572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The upper row, should never be more than one medal greater in number than the lower row.</a:t>
            </a:r>
          </a:p>
          <a:p>
            <a:pPr marL="457200" indent="-4572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If more than fourteen medals are worn, they are to be placed on three rows, with the lower and middle rows containing the same number of medals and the top row, either the same number or one less than the middle row.</a:t>
            </a:r>
          </a:p>
          <a:p>
            <a:pPr marL="457200" indent="-4572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At no time are there to be more than seven medals to a row.</a:t>
            </a:r>
          </a:p>
          <a:p>
            <a:pPr marL="457200" indent="-457200">
              <a:lnSpc>
                <a:spcPct val="105000"/>
              </a:lnSpc>
              <a:spcBef>
                <a:spcPct val="10000"/>
              </a:spcBef>
              <a:buFont typeface="Arial" panose="020B0604020202020204" pitchFamily="34" charset="0"/>
              <a:buChar char="•"/>
            </a:pPr>
            <a:r>
              <a:rPr lang="en-US" altLang="en-US" sz="2800" dirty="0">
                <a:solidFill>
                  <a:schemeClr val="bg1"/>
                </a:solidFill>
                <a:latin typeface="Angsana New" panose="02020603050405020304" pitchFamily="18" charset="-34"/>
                <a:cs typeface="Angsana New" panose="02020603050405020304" pitchFamily="18" charset="-34"/>
              </a:rPr>
              <a:t>Any time there are more than four medals to a row, they are to be overlapped evenly (no more than 50%) and the upper rows will have no more than one more medal than the next lower row.</a:t>
            </a:r>
          </a:p>
        </p:txBody>
      </p:sp>
    </p:spTree>
    <p:extLst>
      <p:ext uri="{BB962C8B-B14F-4D97-AF65-F5344CB8AC3E}">
        <p14:creationId xmlns:p14="http://schemas.microsoft.com/office/powerpoint/2010/main" val="3286386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3278280" y="222318"/>
            <a:ext cx="5635439"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Wearing of Miniature Medals</a:t>
            </a:r>
          </a:p>
        </p:txBody>
      </p:sp>
      <p:sp>
        <p:nvSpPr>
          <p:cNvPr id="7" name="TextBox 6">
            <a:extLst>
              <a:ext uri="{FF2B5EF4-FFF2-40B4-BE49-F238E27FC236}">
                <a16:creationId xmlns:a16="http://schemas.microsoft.com/office/drawing/2014/main" id="{051C77E7-0886-4B70-B1B2-188C5A444464}"/>
              </a:ext>
            </a:extLst>
          </p:cNvPr>
          <p:cNvSpPr txBox="1"/>
          <p:nvPr/>
        </p:nvSpPr>
        <p:spPr>
          <a:xfrm>
            <a:off x="4402314" y="827480"/>
            <a:ext cx="3387370" cy="830997"/>
          </a:xfrm>
          <a:prstGeom prst="rect">
            <a:avLst/>
          </a:prstGeom>
          <a:noFill/>
        </p:spPr>
        <p:txBody>
          <a:bodyPr wrap="square" rtlCol="0">
            <a:spAutoFit/>
          </a:bodyPr>
          <a:lstStyle/>
          <a:p>
            <a:r>
              <a:rPr lang="en-US" sz="4800" dirty="0">
                <a:solidFill>
                  <a:schemeClr val="bg1"/>
                </a:solidFill>
                <a:latin typeface="Angsana New" panose="02020603050405020304" pitchFamily="18" charset="-34"/>
                <a:cs typeface="Angsana New" panose="02020603050405020304" pitchFamily="18" charset="-34"/>
              </a:rPr>
              <a:t>Formal Dress Only</a:t>
            </a:r>
          </a:p>
        </p:txBody>
      </p:sp>
      <p:sp>
        <p:nvSpPr>
          <p:cNvPr id="2" name="TextBox 1">
            <a:extLst>
              <a:ext uri="{FF2B5EF4-FFF2-40B4-BE49-F238E27FC236}">
                <a16:creationId xmlns:a16="http://schemas.microsoft.com/office/drawing/2014/main" id="{B277644E-4DF3-43C7-845E-E27FBA06330A}"/>
              </a:ext>
            </a:extLst>
          </p:cNvPr>
          <p:cNvSpPr txBox="1"/>
          <p:nvPr/>
        </p:nvSpPr>
        <p:spPr>
          <a:xfrm>
            <a:off x="2034988" y="1746993"/>
            <a:ext cx="8948691" cy="4401205"/>
          </a:xfrm>
          <a:prstGeom prst="rect">
            <a:avLst/>
          </a:prstGeom>
          <a:noFill/>
        </p:spPr>
        <p:txBody>
          <a:bodyPr wrap="square" rtlCol="0">
            <a:spAutoFit/>
          </a:bodyPr>
          <a:lstStyle/>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Miniature Marine Corps League or Miniature Department of Defense Medals may be worn only with the FORMAL DRESS UNIFORM, either on the Evening Dress Jacket, or on the MCL Red Blazer when worn as the optional jacket for the FORMAL DRESS UNIFORM.</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They shall be worn centered on the left lapel of the Formal Jacket with the medals placed evenly between the left lapel notch and the top edge of the breast pocket and one inch out from the edge of the inside of the left lapel.</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Additional holding bars on the Red Blazer shall be placed under the top row in such a manner that the medallions of the upper row are in line immediately above the medallions of the succeeding row, unless medal count is uneven.</a:t>
            </a:r>
            <a:endParaRPr lang="en-US" sz="2800" dirty="0">
              <a:solidFill>
                <a:schemeClr val="bg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727635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pic>
        <p:nvPicPr>
          <p:cNvPr id="2050" name="Picture 2" descr="MCL Ribbon Chart - SCHWAB DET. 857 MARINE CORPS LEAGUE">
            <a:extLst>
              <a:ext uri="{FF2B5EF4-FFF2-40B4-BE49-F238E27FC236}">
                <a16:creationId xmlns:a16="http://schemas.microsoft.com/office/drawing/2014/main" id="{DE014B8B-DFFD-40B1-8D24-4F93EB28F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722" y="137160"/>
            <a:ext cx="5053583" cy="658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775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2976238" y="91819"/>
            <a:ext cx="6239522"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Military Order of the Devil Dogs</a:t>
            </a:r>
          </a:p>
        </p:txBody>
      </p:sp>
      <p:sp>
        <p:nvSpPr>
          <p:cNvPr id="7" name="TextBox 6">
            <a:extLst>
              <a:ext uri="{FF2B5EF4-FFF2-40B4-BE49-F238E27FC236}">
                <a16:creationId xmlns:a16="http://schemas.microsoft.com/office/drawing/2014/main" id="{BFF4121C-1D71-48FB-B50E-64CD1796A2E9}"/>
              </a:ext>
            </a:extLst>
          </p:cNvPr>
          <p:cNvSpPr txBox="1"/>
          <p:nvPr/>
        </p:nvSpPr>
        <p:spPr>
          <a:xfrm>
            <a:off x="4060423" y="632172"/>
            <a:ext cx="4071151"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Uniform Regulations</a:t>
            </a:r>
          </a:p>
        </p:txBody>
      </p:sp>
      <p:sp>
        <p:nvSpPr>
          <p:cNvPr id="2" name="TextBox 1">
            <a:extLst>
              <a:ext uri="{FF2B5EF4-FFF2-40B4-BE49-F238E27FC236}">
                <a16:creationId xmlns:a16="http://schemas.microsoft.com/office/drawing/2014/main" id="{D9B94370-A349-4B3E-AAEC-429C28783DDD}"/>
              </a:ext>
            </a:extLst>
          </p:cNvPr>
          <p:cNvSpPr txBox="1"/>
          <p:nvPr/>
        </p:nvSpPr>
        <p:spPr>
          <a:xfrm>
            <a:off x="1833730" y="1541980"/>
            <a:ext cx="10127205" cy="5093702"/>
          </a:xfrm>
          <a:prstGeom prst="rect">
            <a:avLst/>
          </a:prstGeom>
          <a:noFill/>
        </p:spPr>
        <p:txBody>
          <a:bodyPr wrap="square" rtlCol="0">
            <a:spAutoFit/>
          </a:bodyPr>
          <a:lstStyle/>
          <a:p>
            <a:pPr marL="342900" indent="-342900" algn="l">
              <a:buFont typeface="Arial" panose="020B0604020202020204" pitchFamily="34" charset="0"/>
              <a:buChar char="•"/>
            </a:pPr>
            <a:r>
              <a:rPr lang="en-US" sz="2500" b="0" i="0" u="none" strike="noStrike" baseline="0" dirty="0">
                <a:solidFill>
                  <a:schemeClr val="bg1"/>
                </a:solidFill>
                <a:latin typeface="Angsana New" panose="02020603050405020304" pitchFamily="18" charset="-34"/>
                <a:cs typeface="Angsana New" panose="02020603050405020304" pitchFamily="18" charset="-34"/>
              </a:rPr>
              <a:t>The cover patch of the Military Order of the Devil Dogs, Inc. is to be sewn on the right-hand side of the Marine Corps League Cover centered over the piping, (gold piping on the Detachment member and Department Officer cover, red piping on the National Officer cover) so that one half of the patch extends from either side of the piping.</a:t>
            </a:r>
          </a:p>
          <a:p>
            <a:pPr marL="342900" indent="-342900" algn="l">
              <a:buFont typeface="Arial" panose="020B0604020202020204" pitchFamily="34" charset="0"/>
              <a:buChar char="•"/>
            </a:pPr>
            <a:r>
              <a:rPr lang="en-US" sz="2500" b="0" i="0" u="none" strike="noStrike" baseline="0" dirty="0">
                <a:solidFill>
                  <a:schemeClr val="bg1"/>
                </a:solidFill>
                <a:latin typeface="Angsana New" panose="02020603050405020304" pitchFamily="18" charset="-34"/>
                <a:cs typeface="Angsana New" panose="02020603050405020304" pitchFamily="18" charset="-34"/>
              </a:rPr>
              <a:t>The eyes of the Bulldog on the Patch should be level to the deck and the Gold Trench Helmet will be canted to the left side of the Bulldog’s head.</a:t>
            </a:r>
          </a:p>
          <a:p>
            <a:pPr marL="342900" indent="-342900" algn="l">
              <a:buFont typeface="Arial" panose="020B0604020202020204" pitchFamily="34" charset="0"/>
              <a:buChar char="•"/>
            </a:pPr>
            <a:r>
              <a:rPr lang="en-US" sz="2500" b="0" i="0" u="none" strike="noStrike" baseline="0" dirty="0">
                <a:solidFill>
                  <a:schemeClr val="bg1"/>
                </a:solidFill>
                <a:latin typeface="Angsana New" panose="02020603050405020304" pitchFamily="18" charset="-34"/>
                <a:cs typeface="Angsana New" panose="02020603050405020304" pitchFamily="18" charset="-34"/>
              </a:rPr>
              <a:t>The bottom line of the helmet touching the Bulldog’s head on either side should be parallel to the piping on the cover.</a:t>
            </a:r>
          </a:p>
          <a:p>
            <a:pPr marL="342900" indent="-342900" algn="l">
              <a:buFont typeface="Arial" panose="020B0604020202020204" pitchFamily="34" charset="0"/>
              <a:buChar char="•"/>
            </a:pPr>
            <a:r>
              <a:rPr lang="en-US" sz="2500" b="0" i="0" u="none" strike="noStrike" baseline="0" dirty="0">
                <a:solidFill>
                  <a:schemeClr val="bg1"/>
                </a:solidFill>
                <a:latin typeface="Angsana New" panose="02020603050405020304" pitchFamily="18" charset="-34"/>
                <a:cs typeface="Angsana New" panose="02020603050405020304" pitchFamily="18" charset="-34"/>
              </a:rPr>
              <a:t>The Patch shall not touch the piping on the top of the cover, or the bottom edge of the cover, nor shall it touch any lettering on the cover.</a:t>
            </a:r>
          </a:p>
          <a:p>
            <a:pPr marL="342900" indent="-342900" algn="l">
              <a:buFont typeface="Arial" panose="020B0604020202020204" pitchFamily="34" charset="0"/>
              <a:buChar char="•"/>
            </a:pPr>
            <a:r>
              <a:rPr lang="en-US" sz="2500" b="0" i="0" u="none" strike="noStrike" baseline="0" dirty="0">
                <a:solidFill>
                  <a:schemeClr val="bg1"/>
                </a:solidFill>
                <a:latin typeface="Angsana New" panose="02020603050405020304" pitchFamily="18" charset="-34"/>
                <a:cs typeface="Angsana New" panose="02020603050405020304" pitchFamily="18" charset="-34"/>
              </a:rPr>
              <a:t>No pins, stars, medals, or any other devices shall be worn on the cover.</a:t>
            </a:r>
          </a:p>
          <a:p>
            <a:pPr marL="342900" indent="-342900" algn="l">
              <a:buFont typeface="Arial" panose="020B0604020202020204" pitchFamily="34" charset="0"/>
              <a:buChar char="•"/>
            </a:pPr>
            <a:r>
              <a:rPr lang="en-US" sz="2500" b="0" i="0" u="none" strike="noStrike" baseline="0" dirty="0">
                <a:solidFill>
                  <a:schemeClr val="bg1"/>
                </a:solidFill>
                <a:latin typeface="Angsana New" panose="02020603050405020304" pitchFamily="18" charset="-34"/>
                <a:cs typeface="Angsana New" panose="02020603050405020304" pitchFamily="18" charset="-34"/>
              </a:rPr>
              <a:t>Kennel officers may wear gold covers but must revert to the cover they are authorized after their term of office. </a:t>
            </a:r>
          </a:p>
          <a:p>
            <a:pPr marL="342900" indent="-342900" algn="l">
              <a:buFont typeface="Arial" panose="020B0604020202020204" pitchFamily="34" charset="0"/>
              <a:buChar char="•"/>
            </a:pPr>
            <a:r>
              <a:rPr lang="en-US" sz="2500" b="0" i="0" u="none" strike="noStrike" baseline="0" dirty="0">
                <a:solidFill>
                  <a:schemeClr val="bg1"/>
                </a:solidFill>
                <a:latin typeface="Angsana New" panose="02020603050405020304" pitchFamily="18" charset="-34"/>
                <a:cs typeface="Angsana New" panose="02020603050405020304" pitchFamily="18" charset="-34"/>
              </a:rPr>
              <a:t>Past Chief Devil Dogs are authorized to wear a Gold with black crown.</a:t>
            </a:r>
            <a:endParaRPr lang="en-US" sz="2500" dirty="0">
              <a:solidFill>
                <a:schemeClr val="bg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79529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2796465" y="100320"/>
            <a:ext cx="8167457"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The Standard Marine Corps League Cover</a:t>
            </a:r>
          </a:p>
        </p:txBody>
      </p:sp>
      <p:sp>
        <p:nvSpPr>
          <p:cNvPr id="2" name="TextBox 1">
            <a:extLst>
              <a:ext uri="{FF2B5EF4-FFF2-40B4-BE49-F238E27FC236}">
                <a16:creationId xmlns:a16="http://schemas.microsoft.com/office/drawing/2014/main" id="{D081B970-0CB1-42D3-AAC4-CC004EFE081F}"/>
              </a:ext>
            </a:extLst>
          </p:cNvPr>
          <p:cNvSpPr txBox="1"/>
          <p:nvPr/>
        </p:nvSpPr>
        <p:spPr>
          <a:xfrm>
            <a:off x="2010791" y="1326296"/>
            <a:ext cx="9738804" cy="4832092"/>
          </a:xfrm>
          <a:prstGeom prst="rect">
            <a:avLst/>
          </a:prstGeom>
          <a:noFill/>
        </p:spPr>
        <p:txBody>
          <a:bodyPr wrap="square" rtlCol="0">
            <a:spAutoFit/>
          </a:bodyPr>
          <a:lstStyle/>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only insignia authorized for wear on the Marine Corps League Covers is the 1-1/2" X 1-1/2" Anodized Solid Gold Color or Polished Brass Marine Corps Emblem (Enlisted Style Only) on the Left Side.</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Devil Dog patch, if authorized, will be worn up front on the right side of the cover.</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identification strips, i.e., Department or Detachment strip, or embroidering, will be centered on the right side.</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If the "LIFE“ strip is worn, it will be to the rear of the right side.</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"LIFE MEMBER" strip will be worn the same as the identification strips are worn, and should be worn above other strips. </a:t>
            </a:r>
          </a:p>
          <a:p>
            <a:pPr algn="l"/>
            <a:r>
              <a:rPr lang="en-US" sz="2800" b="0" i="0" u="none" strike="noStrike" baseline="0" dirty="0">
                <a:solidFill>
                  <a:schemeClr val="bg1"/>
                </a:solidFill>
                <a:latin typeface="Angsana New" panose="02020603050405020304" pitchFamily="18" charset="-34"/>
                <a:cs typeface="Angsana New" panose="02020603050405020304" pitchFamily="18" charset="-34"/>
              </a:rPr>
              <a:t>NO DIVISION PINS OR OTHER PINS/ORNAMENTS ARE AUTHORIZED ON MARINE CORPS LEAGUE COVERS.</a:t>
            </a:r>
            <a:endParaRPr lang="en-US" sz="5400" dirty="0">
              <a:solidFill>
                <a:schemeClr val="bg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538937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2976239" y="222318"/>
            <a:ext cx="6239522"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Military Order of the Devil Dogs</a:t>
            </a:r>
          </a:p>
        </p:txBody>
      </p:sp>
      <p:sp>
        <p:nvSpPr>
          <p:cNvPr id="7" name="TextBox 6">
            <a:extLst>
              <a:ext uri="{FF2B5EF4-FFF2-40B4-BE49-F238E27FC236}">
                <a16:creationId xmlns:a16="http://schemas.microsoft.com/office/drawing/2014/main" id="{BFF4121C-1D71-48FB-B50E-64CD1796A2E9}"/>
              </a:ext>
            </a:extLst>
          </p:cNvPr>
          <p:cNvSpPr txBox="1"/>
          <p:nvPr/>
        </p:nvSpPr>
        <p:spPr>
          <a:xfrm>
            <a:off x="3385721" y="818603"/>
            <a:ext cx="5589603"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Uniform Regulations – Cont.</a:t>
            </a:r>
          </a:p>
        </p:txBody>
      </p:sp>
      <p:sp>
        <p:nvSpPr>
          <p:cNvPr id="2" name="TextBox 1">
            <a:extLst>
              <a:ext uri="{FF2B5EF4-FFF2-40B4-BE49-F238E27FC236}">
                <a16:creationId xmlns:a16="http://schemas.microsoft.com/office/drawing/2014/main" id="{22B0B914-AB7A-44D4-9E73-22F50237CBB6}"/>
              </a:ext>
            </a:extLst>
          </p:cNvPr>
          <p:cNvSpPr txBox="1"/>
          <p:nvPr/>
        </p:nvSpPr>
        <p:spPr>
          <a:xfrm>
            <a:off x="1833730" y="1847799"/>
            <a:ext cx="9442605" cy="4401205"/>
          </a:xfrm>
          <a:prstGeom prst="rect">
            <a:avLst/>
          </a:prstGeom>
          <a:noFill/>
        </p:spPr>
        <p:txBody>
          <a:bodyPr wrap="square" rtlCol="0">
            <a:spAutoFit/>
          </a:bodyPr>
          <a:lstStyle/>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An embroidered official insignia may be worn on the right sleeve of the shirt with the top of the insignia 1-1/2 inches below the shoulder seam.</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official identification disc of the Military Order of the Devil Dogs, Inc. shall be a metal one, which can be gold or silver plat.</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disc shall be 1-1/4 inches in diameter on the face of which is the official insignia surrounded by the lettering of the official title of the order and below the insignia the words "Pound No." allowing space for the number of the member's Pound.</a:t>
            </a:r>
          </a:p>
          <a:p>
            <a:pPr marL="457200" indent="-4572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On the top of the reverse side shall appear the words "Presented to" below which shall be a space for the name and state of the member, at the bottom the words "License No." which is for the member's license number.</a:t>
            </a:r>
            <a:endParaRPr lang="en-US" sz="2800" dirty="0">
              <a:solidFill>
                <a:schemeClr val="bg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667032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2976239" y="222318"/>
            <a:ext cx="6239522"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Military Order of the Devil Dogs</a:t>
            </a:r>
          </a:p>
        </p:txBody>
      </p:sp>
      <p:sp>
        <p:nvSpPr>
          <p:cNvPr id="7" name="TextBox 6">
            <a:extLst>
              <a:ext uri="{FF2B5EF4-FFF2-40B4-BE49-F238E27FC236}">
                <a16:creationId xmlns:a16="http://schemas.microsoft.com/office/drawing/2014/main" id="{BFF4121C-1D71-48FB-B50E-64CD1796A2E9}"/>
              </a:ext>
            </a:extLst>
          </p:cNvPr>
          <p:cNvSpPr txBox="1"/>
          <p:nvPr/>
        </p:nvSpPr>
        <p:spPr>
          <a:xfrm>
            <a:off x="3385721" y="818603"/>
            <a:ext cx="5589603"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Uniform Regulations – Cont.</a:t>
            </a:r>
          </a:p>
        </p:txBody>
      </p:sp>
      <p:sp>
        <p:nvSpPr>
          <p:cNvPr id="2" name="TextBox 1">
            <a:extLst>
              <a:ext uri="{FF2B5EF4-FFF2-40B4-BE49-F238E27FC236}">
                <a16:creationId xmlns:a16="http://schemas.microsoft.com/office/drawing/2014/main" id="{22B0B914-AB7A-44D4-9E73-22F50237CBB6}"/>
              </a:ext>
            </a:extLst>
          </p:cNvPr>
          <p:cNvSpPr txBox="1"/>
          <p:nvPr/>
        </p:nvSpPr>
        <p:spPr>
          <a:xfrm>
            <a:off x="1718320" y="1741933"/>
            <a:ext cx="10242615" cy="4893647"/>
          </a:xfrm>
          <a:prstGeom prst="rect">
            <a:avLst/>
          </a:prstGeom>
          <a:noFill/>
        </p:spPr>
        <p:txBody>
          <a:bodyPr wrap="square" rtlCol="0">
            <a:spAutoFit/>
          </a:bodyPr>
          <a:lstStyle/>
          <a:p>
            <a:pPr marL="342900" indent="-3429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The disc is to be perforated and suspended by a 1inch ribbon of approximately 36 inches in length to permit the disc to be worn pendant about the neck in colors herein described:</a:t>
            </a:r>
          </a:p>
          <a:p>
            <a:pPr marL="1257300" lvl="2" indent="-342900">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All active PEDIGREED DEVIL DOGS shall wear a gold ribbon.</a:t>
            </a:r>
          </a:p>
          <a:p>
            <a:pPr marL="1257300" lvl="2" indent="-342900">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All active DEVIL DOGS shall wear a red ribbon.</a:t>
            </a:r>
          </a:p>
          <a:p>
            <a:pPr marL="1257300" lvl="2" indent="-342900">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All active PUPS shall wear a black ribbon.</a:t>
            </a:r>
          </a:p>
          <a:p>
            <a:pPr marL="1257300" lvl="2" indent="-342900">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Gold plated discs shall be worn by all Past Kennel Officers and bear the name of the highest office held and the fiscal year of tenure.</a:t>
            </a:r>
          </a:p>
          <a:p>
            <a:pPr marL="1257300" lvl="2" indent="-342900">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Silver plated discs shall be worn by all Past Pack and Pound Officers and shall be similarly inscribed as to the highest Pack or Pound office held and fiscal year of tenure.</a:t>
            </a:r>
          </a:p>
          <a:p>
            <a:pPr marL="1257300" lvl="2" indent="-342900">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All other members of the order shall wear the plain metal disc.</a:t>
            </a:r>
          </a:p>
          <a:p>
            <a:pPr marL="342900" indent="-342900" algn="l">
              <a:buFont typeface="Arial" panose="020B0604020202020204" pitchFamily="34" charset="0"/>
              <a:buChar char="•"/>
            </a:pPr>
            <a:r>
              <a:rPr lang="en-US" sz="2600" b="0" i="0" u="none" strike="noStrike" baseline="0" dirty="0">
                <a:solidFill>
                  <a:schemeClr val="bg1"/>
                </a:solidFill>
                <a:latin typeface="Angsana New" panose="02020603050405020304" pitchFamily="18" charset="-34"/>
                <a:cs typeface="Angsana New" panose="02020603050405020304" pitchFamily="18" charset="-34"/>
              </a:rPr>
              <a:t>These Devil Dog Items are those that affect the Marine Corps League authorized Uniforms; for complete information contact your Pound Keeper.</a:t>
            </a:r>
            <a:endParaRPr lang="en-US" sz="2600" dirty="0">
              <a:solidFill>
                <a:schemeClr val="bg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642696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4087827" y="423485"/>
            <a:ext cx="4884721" cy="1200329"/>
          </a:xfrm>
          <a:prstGeom prst="rect">
            <a:avLst/>
          </a:prstGeom>
          <a:noFill/>
        </p:spPr>
        <p:txBody>
          <a:bodyPr wrap="square" rtlCol="0">
            <a:spAutoFit/>
          </a:bodyPr>
          <a:lstStyle/>
          <a:p>
            <a:r>
              <a:rPr lang="en-US" sz="7200" dirty="0">
                <a:solidFill>
                  <a:schemeClr val="bg1"/>
                </a:solidFill>
                <a:latin typeface="Angsana New" panose="02020603050405020304" pitchFamily="18" charset="-34"/>
                <a:cs typeface="Angsana New" panose="02020603050405020304" pitchFamily="18" charset="-34"/>
              </a:rPr>
              <a:t>END OF LESSON</a:t>
            </a:r>
          </a:p>
        </p:txBody>
      </p:sp>
      <p:sp>
        <p:nvSpPr>
          <p:cNvPr id="7" name="TextBox 6">
            <a:extLst>
              <a:ext uri="{FF2B5EF4-FFF2-40B4-BE49-F238E27FC236}">
                <a16:creationId xmlns:a16="http://schemas.microsoft.com/office/drawing/2014/main" id="{D1A0305B-6E38-4233-A10F-BE10F95AF79C}"/>
              </a:ext>
            </a:extLst>
          </p:cNvPr>
          <p:cNvSpPr txBox="1"/>
          <p:nvPr/>
        </p:nvSpPr>
        <p:spPr>
          <a:xfrm>
            <a:off x="2620175" y="5300662"/>
            <a:ext cx="7820024" cy="1200329"/>
          </a:xfrm>
          <a:prstGeom prst="rect">
            <a:avLst/>
          </a:prstGeom>
          <a:noFill/>
        </p:spPr>
        <p:txBody>
          <a:bodyPr wrap="square" rtlCol="0">
            <a:spAutoFit/>
          </a:bodyPr>
          <a:lstStyle/>
          <a:p>
            <a:r>
              <a:rPr lang="en-US" sz="7200" dirty="0">
                <a:solidFill>
                  <a:schemeClr val="bg1"/>
                </a:solidFill>
                <a:latin typeface="Angsana New" panose="02020603050405020304" pitchFamily="18" charset="-34"/>
                <a:cs typeface="Angsana New" panose="02020603050405020304" pitchFamily="18" charset="-34"/>
              </a:rPr>
              <a:t>ENJOY THE CONVENTION</a:t>
            </a:r>
          </a:p>
        </p:txBody>
      </p:sp>
      <p:pic>
        <p:nvPicPr>
          <p:cNvPr id="1026" name="Picture 2" descr="MCL Recruitment Poster – Department of Oregon">
            <a:extLst>
              <a:ext uri="{FF2B5EF4-FFF2-40B4-BE49-F238E27FC236}">
                <a16:creationId xmlns:a16="http://schemas.microsoft.com/office/drawing/2014/main" id="{08EFD1EE-DF90-4E24-A32D-B4F849124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089" y="1557338"/>
            <a:ext cx="31242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69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4805408" y="233409"/>
            <a:ext cx="2581184"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Male Covers</a:t>
            </a:r>
          </a:p>
        </p:txBody>
      </p:sp>
      <p:pic>
        <p:nvPicPr>
          <p:cNvPr id="7" name="Picture 6">
            <a:extLst>
              <a:ext uri="{FF2B5EF4-FFF2-40B4-BE49-F238E27FC236}">
                <a16:creationId xmlns:a16="http://schemas.microsoft.com/office/drawing/2014/main" id="{03BAE21D-393A-4B56-B0F9-FF810E60204F}"/>
              </a:ext>
            </a:extLst>
          </p:cNvPr>
          <p:cNvPicPr>
            <a:picLocks noChangeAspect="1"/>
          </p:cNvPicPr>
          <p:nvPr/>
        </p:nvPicPr>
        <p:blipFill>
          <a:blip r:embed="rId3"/>
          <a:stretch>
            <a:fillRect/>
          </a:stretch>
        </p:blipFill>
        <p:spPr>
          <a:xfrm>
            <a:off x="2171056" y="3333163"/>
            <a:ext cx="3650566" cy="1243509"/>
          </a:xfrm>
          <a:prstGeom prst="rect">
            <a:avLst/>
          </a:prstGeom>
        </p:spPr>
      </p:pic>
      <p:pic>
        <p:nvPicPr>
          <p:cNvPr id="10" name="Picture 9">
            <a:extLst>
              <a:ext uri="{FF2B5EF4-FFF2-40B4-BE49-F238E27FC236}">
                <a16:creationId xmlns:a16="http://schemas.microsoft.com/office/drawing/2014/main" id="{8EA705EA-2A74-4BEF-97A0-14214B767571}"/>
              </a:ext>
            </a:extLst>
          </p:cNvPr>
          <p:cNvPicPr>
            <a:picLocks noChangeAspect="1"/>
          </p:cNvPicPr>
          <p:nvPr/>
        </p:nvPicPr>
        <p:blipFill>
          <a:blip r:embed="rId4"/>
          <a:stretch>
            <a:fillRect/>
          </a:stretch>
        </p:blipFill>
        <p:spPr>
          <a:xfrm>
            <a:off x="2171055" y="1824983"/>
            <a:ext cx="3650566" cy="1371600"/>
          </a:xfrm>
          <a:prstGeom prst="rect">
            <a:avLst/>
          </a:prstGeom>
        </p:spPr>
      </p:pic>
      <p:pic>
        <p:nvPicPr>
          <p:cNvPr id="12" name="Picture 11">
            <a:extLst>
              <a:ext uri="{FF2B5EF4-FFF2-40B4-BE49-F238E27FC236}">
                <a16:creationId xmlns:a16="http://schemas.microsoft.com/office/drawing/2014/main" id="{70664FE2-CCA7-4668-BD0D-309466E0B7D2}"/>
              </a:ext>
            </a:extLst>
          </p:cNvPr>
          <p:cNvPicPr>
            <a:picLocks noChangeAspect="1"/>
          </p:cNvPicPr>
          <p:nvPr/>
        </p:nvPicPr>
        <p:blipFill>
          <a:blip r:embed="rId5"/>
          <a:stretch>
            <a:fillRect/>
          </a:stretch>
        </p:blipFill>
        <p:spPr>
          <a:xfrm>
            <a:off x="2171055" y="5435871"/>
            <a:ext cx="3690284" cy="1188720"/>
          </a:xfrm>
          <a:prstGeom prst="rect">
            <a:avLst/>
          </a:prstGeom>
        </p:spPr>
      </p:pic>
      <p:pic>
        <p:nvPicPr>
          <p:cNvPr id="14" name="Picture 13">
            <a:extLst>
              <a:ext uri="{FF2B5EF4-FFF2-40B4-BE49-F238E27FC236}">
                <a16:creationId xmlns:a16="http://schemas.microsoft.com/office/drawing/2014/main" id="{1EDA1147-D2AD-42A7-8720-6661DC47B7E0}"/>
              </a:ext>
            </a:extLst>
          </p:cNvPr>
          <p:cNvPicPr>
            <a:picLocks noChangeAspect="1"/>
          </p:cNvPicPr>
          <p:nvPr/>
        </p:nvPicPr>
        <p:blipFill>
          <a:blip r:embed="rId6"/>
          <a:stretch>
            <a:fillRect/>
          </a:stretch>
        </p:blipFill>
        <p:spPr>
          <a:xfrm>
            <a:off x="7106804" y="4568563"/>
            <a:ext cx="3091430" cy="1737360"/>
          </a:xfrm>
          <a:prstGeom prst="rect">
            <a:avLst/>
          </a:prstGeom>
        </p:spPr>
      </p:pic>
      <p:sp>
        <p:nvSpPr>
          <p:cNvPr id="15" name="TextBox 14">
            <a:extLst>
              <a:ext uri="{FF2B5EF4-FFF2-40B4-BE49-F238E27FC236}">
                <a16:creationId xmlns:a16="http://schemas.microsoft.com/office/drawing/2014/main" id="{5E934D33-B504-464C-80E8-A4B99BC9B191}"/>
              </a:ext>
            </a:extLst>
          </p:cNvPr>
          <p:cNvSpPr txBox="1"/>
          <p:nvPr/>
        </p:nvSpPr>
        <p:spPr>
          <a:xfrm>
            <a:off x="2118622" y="1092503"/>
            <a:ext cx="3733296" cy="707886"/>
          </a:xfrm>
          <a:prstGeom prst="rect">
            <a:avLst/>
          </a:prstGeom>
          <a:noFill/>
        </p:spPr>
        <p:txBody>
          <a:bodyPr wrap="square" rtlCol="0">
            <a:spAutoFit/>
          </a:bodyPr>
          <a:lstStyle/>
          <a:p>
            <a:r>
              <a:rPr lang="en-US" sz="4000" dirty="0">
                <a:solidFill>
                  <a:schemeClr val="bg1"/>
                </a:solidFill>
                <a:latin typeface="Angsana New" panose="02020603050405020304" pitchFamily="18" charset="-34"/>
                <a:cs typeface="Angsana New" panose="02020603050405020304" pitchFamily="18" charset="-34"/>
              </a:rPr>
              <a:t>Male Detachment Cover</a:t>
            </a:r>
          </a:p>
        </p:txBody>
      </p:sp>
      <p:sp>
        <p:nvSpPr>
          <p:cNvPr id="17" name="TextBox 16">
            <a:extLst>
              <a:ext uri="{FF2B5EF4-FFF2-40B4-BE49-F238E27FC236}">
                <a16:creationId xmlns:a16="http://schemas.microsoft.com/office/drawing/2014/main" id="{7F6EA1C8-5082-4C2E-8F6C-6B2BC18B3C5C}"/>
              </a:ext>
            </a:extLst>
          </p:cNvPr>
          <p:cNvSpPr txBox="1"/>
          <p:nvPr/>
        </p:nvSpPr>
        <p:spPr>
          <a:xfrm>
            <a:off x="2171055" y="4729357"/>
            <a:ext cx="3733296" cy="707886"/>
          </a:xfrm>
          <a:prstGeom prst="rect">
            <a:avLst/>
          </a:prstGeom>
          <a:noFill/>
        </p:spPr>
        <p:txBody>
          <a:bodyPr wrap="square" rtlCol="0">
            <a:spAutoFit/>
          </a:bodyPr>
          <a:lstStyle/>
          <a:p>
            <a:r>
              <a:rPr lang="en-US" sz="4000" dirty="0">
                <a:solidFill>
                  <a:schemeClr val="bg1"/>
                </a:solidFill>
                <a:latin typeface="Angsana New" panose="02020603050405020304" pitchFamily="18" charset="-34"/>
                <a:cs typeface="Angsana New" panose="02020603050405020304" pitchFamily="18" charset="-34"/>
              </a:rPr>
              <a:t>Male National Cover</a:t>
            </a:r>
          </a:p>
        </p:txBody>
      </p:sp>
      <p:sp>
        <p:nvSpPr>
          <p:cNvPr id="13" name="TextBox 12">
            <a:extLst>
              <a:ext uri="{FF2B5EF4-FFF2-40B4-BE49-F238E27FC236}">
                <a16:creationId xmlns:a16="http://schemas.microsoft.com/office/drawing/2014/main" id="{0649DE65-C2FF-4309-9201-EB02DCF44347}"/>
              </a:ext>
            </a:extLst>
          </p:cNvPr>
          <p:cNvSpPr txBox="1"/>
          <p:nvPr/>
        </p:nvSpPr>
        <p:spPr>
          <a:xfrm>
            <a:off x="6785872" y="1096717"/>
            <a:ext cx="3733296" cy="707886"/>
          </a:xfrm>
          <a:prstGeom prst="rect">
            <a:avLst/>
          </a:prstGeom>
          <a:noFill/>
        </p:spPr>
        <p:txBody>
          <a:bodyPr wrap="square" rtlCol="0">
            <a:spAutoFit/>
          </a:bodyPr>
          <a:lstStyle/>
          <a:p>
            <a:r>
              <a:rPr lang="en-US" sz="4000" dirty="0">
                <a:solidFill>
                  <a:schemeClr val="bg1"/>
                </a:solidFill>
                <a:latin typeface="Angsana New" panose="02020603050405020304" pitchFamily="18" charset="-34"/>
                <a:cs typeface="Angsana New" panose="02020603050405020304" pitchFamily="18" charset="-34"/>
              </a:rPr>
              <a:t>Male Department Cover</a:t>
            </a:r>
          </a:p>
        </p:txBody>
      </p:sp>
      <p:pic>
        <p:nvPicPr>
          <p:cNvPr id="3" name="Picture 2">
            <a:extLst>
              <a:ext uri="{FF2B5EF4-FFF2-40B4-BE49-F238E27FC236}">
                <a16:creationId xmlns:a16="http://schemas.microsoft.com/office/drawing/2014/main" id="{6AE41720-70B9-4B8F-A52B-9B9A862BE48B}"/>
              </a:ext>
            </a:extLst>
          </p:cNvPr>
          <p:cNvPicPr>
            <a:picLocks noChangeAspect="1"/>
          </p:cNvPicPr>
          <p:nvPr/>
        </p:nvPicPr>
        <p:blipFill>
          <a:blip r:embed="rId7"/>
          <a:stretch>
            <a:fillRect/>
          </a:stretch>
        </p:blipFill>
        <p:spPr>
          <a:xfrm>
            <a:off x="6914692" y="1824983"/>
            <a:ext cx="3631843" cy="1371600"/>
          </a:xfrm>
          <a:prstGeom prst="rect">
            <a:avLst/>
          </a:prstGeom>
        </p:spPr>
      </p:pic>
      <p:sp>
        <p:nvSpPr>
          <p:cNvPr id="18" name="TextBox 17">
            <a:extLst>
              <a:ext uri="{FF2B5EF4-FFF2-40B4-BE49-F238E27FC236}">
                <a16:creationId xmlns:a16="http://schemas.microsoft.com/office/drawing/2014/main" id="{C5E26970-E4B7-4E0F-AC54-C383B938D91E}"/>
              </a:ext>
            </a:extLst>
          </p:cNvPr>
          <p:cNvSpPr txBox="1"/>
          <p:nvPr/>
        </p:nvSpPr>
        <p:spPr>
          <a:xfrm>
            <a:off x="7399751" y="3691320"/>
            <a:ext cx="2505537" cy="707886"/>
          </a:xfrm>
          <a:prstGeom prst="rect">
            <a:avLst/>
          </a:prstGeom>
          <a:noFill/>
        </p:spPr>
        <p:txBody>
          <a:bodyPr wrap="square" rtlCol="0">
            <a:spAutoFit/>
          </a:bodyPr>
          <a:lstStyle/>
          <a:p>
            <a:r>
              <a:rPr lang="en-US" sz="4000" dirty="0">
                <a:solidFill>
                  <a:schemeClr val="bg1"/>
                </a:solidFill>
                <a:latin typeface="Angsana New" panose="02020603050405020304" pitchFamily="18" charset="-34"/>
                <a:cs typeface="Angsana New" panose="02020603050405020304" pitchFamily="18" charset="-34"/>
              </a:rPr>
              <a:t>Associate Cover</a:t>
            </a:r>
          </a:p>
        </p:txBody>
      </p:sp>
    </p:spTree>
    <p:extLst>
      <p:ext uri="{BB962C8B-B14F-4D97-AF65-F5344CB8AC3E}">
        <p14:creationId xmlns:p14="http://schemas.microsoft.com/office/powerpoint/2010/main" val="85445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4505416" y="100320"/>
            <a:ext cx="3038384"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Female Covers</a:t>
            </a:r>
          </a:p>
        </p:txBody>
      </p:sp>
      <p:pic>
        <p:nvPicPr>
          <p:cNvPr id="9" name="Picture 8">
            <a:extLst>
              <a:ext uri="{FF2B5EF4-FFF2-40B4-BE49-F238E27FC236}">
                <a16:creationId xmlns:a16="http://schemas.microsoft.com/office/drawing/2014/main" id="{F0DFCE61-6E72-4764-AD47-380AE87C409A}"/>
              </a:ext>
            </a:extLst>
          </p:cNvPr>
          <p:cNvPicPr>
            <a:picLocks noChangeAspect="1"/>
          </p:cNvPicPr>
          <p:nvPr/>
        </p:nvPicPr>
        <p:blipFill>
          <a:blip r:embed="rId3"/>
          <a:stretch>
            <a:fillRect/>
          </a:stretch>
        </p:blipFill>
        <p:spPr>
          <a:xfrm>
            <a:off x="4371168" y="1824983"/>
            <a:ext cx="3190322" cy="4389120"/>
          </a:xfrm>
          <a:prstGeom prst="rect">
            <a:avLst/>
          </a:prstGeom>
        </p:spPr>
      </p:pic>
      <p:sp>
        <p:nvSpPr>
          <p:cNvPr id="16" name="TextBox 15">
            <a:extLst>
              <a:ext uri="{FF2B5EF4-FFF2-40B4-BE49-F238E27FC236}">
                <a16:creationId xmlns:a16="http://schemas.microsoft.com/office/drawing/2014/main" id="{F3FF8A98-9154-444C-BD07-6F53DC651728}"/>
              </a:ext>
            </a:extLst>
          </p:cNvPr>
          <p:cNvSpPr txBox="1"/>
          <p:nvPr/>
        </p:nvSpPr>
        <p:spPr>
          <a:xfrm>
            <a:off x="3971093" y="1023650"/>
            <a:ext cx="3990472" cy="707886"/>
          </a:xfrm>
          <a:prstGeom prst="rect">
            <a:avLst/>
          </a:prstGeom>
          <a:noFill/>
        </p:spPr>
        <p:txBody>
          <a:bodyPr wrap="square" rtlCol="0">
            <a:spAutoFit/>
          </a:bodyPr>
          <a:lstStyle/>
          <a:p>
            <a:r>
              <a:rPr lang="en-US" sz="4000" dirty="0">
                <a:solidFill>
                  <a:schemeClr val="bg1"/>
                </a:solidFill>
                <a:latin typeface="Angsana New" panose="02020603050405020304" pitchFamily="18" charset="-34"/>
                <a:cs typeface="Angsana New" panose="02020603050405020304" pitchFamily="18" charset="-34"/>
              </a:rPr>
              <a:t>Female Detachment Cover</a:t>
            </a:r>
          </a:p>
        </p:txBody>
      </p:sp>
    </p:spTree>
    <p:extLst>
      <p:ext uri="{BB962C8B-B14F-4D97-AF65-F5344CB8AC3E}">
        <p14:creationId xmlns:p14="http://schemas.microsoft.com/office/powerpoint/2010/main" val="393765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5" name="TextBox 4">
            <a:extLst>
              <a:ext uri="{FF2B5EF4-FFF2-40B4-BE49-F238E27FC236}">
                <a16:creationId xmlns:a16="http://schemas.microsoft.com/office/drawing/2014/main" id="{76C3ABED-6094-4789-9229-9615B93781F8}"/>
              </a:ext>
            </a:extLst>
          </p:cNvPr>
          <p:cNvSpPr txBox="1"/>
          <p:nvPr/>
        </p:nvSpPr>
        <p:spPr>
          <a:xfrm>
            <a:off x="3638031" y="151188"/>
            <a:ext cx="4915938"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NO PINS ON COVERS</a:t>
            </a:r>
          </a:p>
        </p:txBody>
      </p:sp>
      <p:sp>
        <p:nvSpPr>
          <p:cNvPr id="2" name="TextBox 1">
            <a:extLst>
              <a:ext uri="{FF2B5EF4-FFF2-40B4-BE49-F238E27FC236}">
                <a16:creationId xmlns:a16="http://schemas.microsoft.com/office/drawing/2014/main" id="{3CA3F457-6CBE-47B8-88B0-79A26BA2C5A7}"/>
              </a:ext>
            </a:extLst>
          </p:cNvPr>
          <p:cNvSpPr txBox="1"/>
          <p:nvPr/>
        </p:nvSpPr>
        <p:spPr>
          <a:xfrm>
            <a:off x="2034988" y="1023650"/>
            <a:ext cx="9344025" cy="461665"/>
          </a:xfrm>
          <a:prstGeom prst="rect">
            <a:avLst/>
          </a:prstGeom>
          <a:noFill/>
        </p:spPr>
        <p:txBody>
          <a:bodyPr wrap="square" rtlCol="0">
            <a:spAutoFit/>
          </a:bodyPr>
          <a:lstStyle/>
          <a:p>
            <a:pPr algn="l"/>
            <a:r>
              <a:rPr lang="en-US" sz="2400" b="1" i="0" u="none" strike="noStrike" baseline="0" dirty="0">
                <a:solidFill>
                  <a:schemeClr val="bg1"/>
                </a:solidFill>
                <a:latin typeface="Angsana New" panose="02020603050405020304" pitchFamily="18" charset="-34"/>
                <a:cs typeface="Angsana New" panose="02020603050405020304" pitchFamily="18" charset="-34"/>
              </a:rPr>
              <a:t>PINS, ORNAMENTS, OR RIBBONS ARE NOT AUTHORIZED FOR WEAR ON THE MCL COVER.</a:t>
            </a:r>
            <a:endParaRPr lang="en-US" sz="2400" dirty="0">
              <a:solidFill>
                <a:schemeClr val="bg1"/>
              </a:solidFill>
              <a:latin typeface="Angsana New" panose="02020603050405020304" pitchFamily="18" charset="-34"/>
              <a:cs typeface="Angsana New" panose="02020603050405020304" pitchFamily="18" charset="-34"/>
            </a:endParaRPr>
          </a:p>
        </p:txBody>
      </p:sp>
      <p:sp>
        <p:nvSpPr>
          <p:cNvPr id="3" name="TextBox 2">
            <a:extLst>
              <a:ext uri="{FF2B5EF4-FFF2-40B4-BE49-F238E27FC236}">
                <a16:creationId xmlns:a16="http://schemas.microsoft.com/office/drawing/2014/main" id="{86E877C0-B4A0-418C-8355-700DE00B09BD}"/>
              </a:ext>
            </a:extLst>
          </p:cNvPr>
          <p:cNvSpPr txBox="1"/>
          <p:nvPr/>
        </p:nvSpPr>
        <p:spPr>
          <a:xfrm>
            <a:off x="1833730" y="1485315"/>
            <a:ext cx="6232712" cy="5262979"/>
          </a:xfrm>
          <a:prstGeom prst="rect">
            <a:avLst/>
          </a:prstGeom>
          <a:noFill/>
        </p:spPr>
        <p:txBody>
          <a:bodyPr wrap="square" rtlCol="0">
            <a:spAutoFit/>
          </a:bodyPr>
          <a:lstStyle/>
          <a:p>
            <a:pPr marL="342900" indent="-3429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Nothing goes on the Basic Cover, except the Marine Corps Emblem on the left side and approved identification strips or embroidering on the right side.</a:t>
            </a:r>
          </a:p>
          <a:p>
            <a:pPr marL="342900" indent="-3429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The Marine Corps emblem should be the anodized solid gold color or polished brass MC emblem, not a Marine officer's gold and silver emblem.</a:t>
            </a:r>
          </a:p>
          <a:p>
            <a:pPr marL="342900" indent="-3429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Identification strips should be worn to indicate “current” offices only, except as authorized by the Uniform Code for “Past Commandants".</a:t>
            </a:r>
          </a:p>
          <a:p>
            <a:pPr marL="342900" indent="-342900" algn="l">
              <a:buFont typeface="Arial" panose="020B0604020202020204" pitchFamily="34" charset="0"/>
              <a:buChar char="•"/>
            </a:pPr>
            <a:r>
              <a:rPr lang="en-US" sz="2800" b="0" i="0" u="none" strike="noStrike" baseline="0" dirty="0">
                <a:solidFill>
                  <a:schemeClr val="bg1"/>
                </a:solidFill>
                <a:latin typeface="Angsana New" panose="02020603050405020304" pitchFamily="18" charset="-34"/>
                <a:cs typeface="Angsana New" panose="02020603050405020304" pitchFamily="18" charset="-34"/>
              </a:rPr>
              <a:t>“Past Commandant” may be embroidered, as this is a lifetime title. It must be small enough, as to be covered by a strip denoting any current office held.</a:t>
            </a:r>
            <a:endParaRPr lang="en-US" sz="2800" dirty="0">
              <a:solidFill>
                <a:schemeClr val="bg1"/>
              </a:solidFill>
              <a:latin typeface="Angsana New" panose="02020603050405020304" pitchFamily="18" charset="-34"/>
              <a:cs typeface="Angsana New" panose="02020603050405020304" pitchFamily="18" charset="-34"/>
            </a:endParaRPr>
          </a:p>
        </p:txBody>
      </p:sp>
      <p:pic>
        <p:nvPicPr>
          <p:cNvPr id="8" name="Picture 7">
            <a:extLst>
              <a:ext uri="{FF2B5EF4-FFF2-40B4-BE49-F238E27FC236}">
                <a16:creationId xmlns:a16="http://schemas.microsoft.com/office/drawing/2014/main" id="{6845B6D9-140C-4C36-AE46-AA4F99F96F32}"/>
              </a:ext>
            </a:extLst>
          </p:cNvPr>
          <p:cNvPicPr>
            <a:picLocks noChangeAspect="1"/>
          </p:cNvPicPr>
          <p:nvPr/>
        </p:nvPicPr>
        <p:blipFill>
          <a:blip r:embed="rId3"/>
          <a:stretch>
            <a:fillRect/>
          </a:stretch>
        </p:blipFill>
        <p:spPr>
          <a:xfrm>
            <a:off x="8267699" y="2447077"/>
            <a:ext cx="3335365" cy="822960"/>
          </a:xfrm>
          <a:prstGeom prst="rect">
            <a:avLst/>
          </a:prstGeom>
        </p:spPr>
      </p:pic>
      <p:pic>
        <p:nvPicPr>
          <p:cNvPr id="11" name="Picture 10">
            <a:extLst>
              <a:ext uri="{FF2B5EF4-FFF2-40B4-BE49-F238E27FC236}">
                <a16:creationId xmlns:a16="http://schemas.microsoft.com/office/drawing/2014/main" id="{EF4B4712-0933-4DA8-9A3E-AE5EE39630A7}"/>
              </a:ext>
            </a:extLst>
          </p:cNvPr>
          <p:cNvPicPr>
            <a:picLocks noChangeAspect="1"/>
          </p:cNvPicPr>
          <p:nvPr/>
        </p:nvPicPr>
        <p:blipFill>
          <a:blip r:embed="rId4"/>
          <a:stretch>
            <a:fillRect/>
          </a:stretch>
        </p:blipFill>
        <p:spPr>
          <a:xfrm>
            <a:off x="8267699" y="4603615"/>
            <a:ext cx="3335365" cy="822960"/>
          </a:xfrm>
          <a:prstGeom prst="rect">
            <a:avLst/>
          </a:prstGeom>
        </p:spPr>
      </p:pic>
    </p:spTree>
    <p:extLst>
      <p:ext uri="{BB962C8B-B14F-4D97-AF65-F5344CB8AC3E}">
        <p14:creationId xmlns:p14="http://schemas.microsoft.com/office/powerpoint/2010/main" val="330669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0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EA8BA-B59B-4CD5-9171-87B386E41C13}"/>
              </a:ext>
            </a:extLst>
          </p:cNvPr>
          <p:cNvSpPr/>
          <p:nvPr/>
        </p:nvSpPr>
        <p:spPr>
          <a:xfrm>
            <a:off x="432323" y="0"/>
            <a:ext cx="1200150" cy="6858000"/>
          </a:xfrm>
          <a:prstGeom prst="rect">
            <a:avLst/>
          </a:prstGeom>
          <a:solidFill>
            <a:srgbClr val="E922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65C9F21-F63C-44F5-A218-A240595EF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5" y="222318"/>
            <a:ext cx="1602665" cy="1602665"/>
          </a:xfrm>
          <a:prstGeom prst="rect">
            <a:avLst/>
          </a:prstGeom>
        </p:spPr>
      </p:pic>
      <p:sp>
        <p:nvSpPr>
          <p:cNvPr id="3" name="TextBox 2">
            <a:extLst>
              <a:ext uri="{FF2B5EF4-FFF2-40B4-BE49-F238E27FC236}">
                <a16:creationId xmlns:a16="http://schemas.microsoft.com/office/drawing/2014/main" id="{86E877C0-B4A0-418C-8355-700DE00B09BD}"/>
              </a:ext>
            </a:extLst>
          </p:cNvPr>
          <p:cNvSpPr txBox="1"/>
          <p:nvPr/>
        </p:nvSpPr>
        <p:spPr>
          <a:xfrm>
            <a:off x="1823490" y="1412348"/>
            <a:ext cx="10044660" cy="3785652"/>
          </a:xfrm>
          <a:prstGeom prst="rect">
            <a:avLst/>
          </a:prstGeom>
          <a:noFill/>
        </p:spPr>
        <p:txBody>
          <a:bodyPr wrap="square" rtlCol="0">
            <a:spAutoFit/>
          </a:bodyPr>
          <a:lstStyle/>
          <a:p>
            <a:pPr marL="457200" indent="-457200" algn="l">
              <a:buFont typeface="Arial" panose="020B0604020202020204" pitchFamily="34" charset="0"/>
              <a:buChar char="•"/>
            </a:pPr>
            <a:r>
              <a:rPr lang="en-US" sz="4000" dirty="0">
                <a:solidFill>
                  <a:schemeClr val="bg1"/>
                </a:solidFill>
                <a:latin typeface="Angsana New" panose="02020603050405020304" pitchFamily="18" charset="-34"/>
                <a:cs typeface="Angsana New" panose="02020603050405020304" pitchFamily="18" charset="-34"/>
              </a:rPr>
              <a:t>T</a:t>
            </a:r>
            <a:r>
              <a:rPr lang="en-US" sz="4000" b="0" i="0" u="none" strike="noStrike" baseline="0" dirty="0">
                <a:solidFill>
                  <a:schemeClr val="bg1"/>
                </a:solidFill>
                <a:latin typeface="Angsana New" panose="02020603050405020304" pitchFamily="18" charset="-34"/>
                <a:cs typeface="Angsana New" panose="02020603050405020304" pitchFamily="18" charset="-34"/>
              </a:rPr>
              <a:t>he Uniform Code says that the detachment name should be placed on the right side, 1/2" up from the bottom of the cover, centered left to right and abbreviated, if need be.</a:t>
            </a:r>
          </a:p>
          <a:p>
            <a:pPr marL="457200" indent="-457200" algn="l">
              <a:buFont typeface="Arial" panose="020B0604020202020204" pitchFamily="34" charset="0"/>
              <a:buChar char="•"/>
            </a:pPr>
            <a:r>
              <a:rPr lang="en-US" sz="4000" b="0" i="0" u="none" strike="noStrike" baseline="0" dirty="0">
                <a:solidFill>
                  <a:schemeClr val="bg1"/>
                </a:solidFill>
                <a:latin typeface="Angsana New" panose="02020603050405020304" pitchFamily="18" charset="-34"/>
                <a:cs typeface="Angsana New" panose="02020603050405020304" pitchFamily="18" charset="-34"/>
              </a:rPr>
              <a:t>The recommended font is Franklin Gothic Medium Condensed.</a:t>
            </a:r>
          </a:p>
          <a:p>
            <a:pPr marL="457200" indent="-457200" algn="l">
              <a:buFont typeface="Arial" panose="020B0604020202020204" pitchFamily="34" charset="0"/>
              <a:buChar char="•"/>
            </a:pPr>
            <a:r>
              <a:rPr lang="en-US" sz="4000" b="0" i="0" u="none" strike="noStrike" baseline="0" dirty="0">
                <a:solidFill>
                  <a:schemeClr val="bg1"/>
                </a:solidFill>
                <a:latin typeface="Angsana New" panose="02020603050405020304" pitchFamily="18" charset="-34"/>
                <a:cs typeface="Angsana New" panose="02020603050405020304" pitchFamily="18" charset="-34"/>
              </a:rPr>
              <a:t>Contact your Detachment about having the detachment’s name embroidered on your cover.</a:t>
            </a:r>
            <a:endParaRPr lang="en-US" sz="4000" dirty="0">
              <a:solidFill>
                <a:schemeClr val="bg1"/>
              </a:solidFill>
              <a:latin typeface="Angsana New" panose="02020603050405020304" pitchFamily="18" charset="-34"/>
              <a:cs typeface="Angsana New" panose="02020603050405020304" pitchFamily="18" charset="-34"/>
            </a:endParaRPr>
          </a:p>
        </p:txBody>
      </p:sp>
      <p:sp>
        <p:nvSpPr>
          <p:cNvPr id="9" name="TextBox 8">
            <a:extLst>
              <a:ext uri="{FF2B5EF4-FFF2-40B4-BE49-F238E27FC236}">
                <a16:creationId xmlns:a16="http://schemas.microsoft.com/office/drawing/2014/main" id="{A73BFCBF-220D-4BD4-AB9C-FBCB5F745E0D}"/>
              </a:ext>
            </a:extLst>
          </p:cNvPr>
          <p:cNvSpPr txBox="1"/>
          <p:nvPr/>
        </p:nvSpPr>
        <p:spPr>
          <a:xfrm>
            <a:off x="4135798" y="222318"/>
            <a:ext cx="3920404" cy="923330"/>
          </a:xfrm>
          <a:prstGeom prst="rect">
            <a:avLst/>
          </a:prstGeom>
          <a:noFill/>
        </p:spPr>
        <p:txBody>
          <a:bodyPr wrap="square" rtlCol="0">
            <a:spAutoFit/>
          </a:bodyPr>
          <a:lstStyle/>
          <a:p>
            <a:r>
              <a:rPr lang="en-US" sz="5400" dirty="0">
                <a:solidFill>
                  <a:schemeClr val="bg1"/>
                </a:solidFill>
                <a:latin typeface="Angsana New" panose="02020603050405020304" pitchFamily="18" charset="-34"/>
                <a:cs typeface="Angsana New" panose="02020603050405020304" pitchFamily="18" charset="-34"/>
              </a:rPr>
              <a:t>Life Member Strips</a:t>
            </a:r>
          </a:p>
        </p:txBody>
      </p:sp>
    </p:spTree>
    <p:extLst>
      <p:ext uri="{BB962C8B-B14F-4D97-AF65-F5344CB8AC3E}">
        <p14:creationId xmlns:p14="http://schemas.microsoft.com/office/powerpoint/2010/main" val="2219247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4514</Words>
  <Application>Microsoft Office PowerPoint</Application>
  <PresentationFormat>Widescreen</PresentationFormat>
  <Paragraphs>304</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Angsana New</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Tolson, Dan</dc:creator>
  <cp:lastModifiedBy>Tolson, Dan</cp:lastModifiedBy>
  <cp:revision>60</cp:revision>
  <dcterms:created xsi:type="dcterms:W3CDTF">2021-05-06T00:45:13Z</dcterms:created>
  <dcterms:modified xsi:type="dcterms:W3CDTF">2021-05-11T04:31:07Z</dcterms:modified>
</cp:coreProperties>
</file>