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89" r:id="rId3"/>
    <p:sldId id="292" r:id="rId4"/>
    <p:sldId id="326" r:id="rId5"/>
    <p:sldId id="343" r:id="rId6"/>
    <p:sldId id="344" r:id="rId7"/>
    <p:sldId id="338" r:id="rId8"/>
    <p:sldId id="327" r:id="rId9"/>
    <p:sldId id="335" r:id="rId10"/>
    <p:sldId id="308" r:id="rId11"/>
    <p:sldId id="340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2E223-415F-477B-AFD4-CE1F3E450B5C}" v="17" dt="2024-09-28T20:50:59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483146" cy="3686015"/>
          </a:xfrm>
        </p:spPr>
        <p:txBody>
          <a:bodyPr>
            <a:noAutofit/>
          </a:bodyPr>
          <a:lstStyle/>
          <a:p>
            <a:r>
              <a:rPr lang="en-US" sz="6000" dirty="0"/>
              <a:t>Poll-a-palooza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858688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Brian Colker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28, 2024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BEA-2AA5-438B-B464-F671DD72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263528"/>
            <a:ext cx="10058400" cy="1450757"/>
          </a:xfrm>
        </p:spPr>
        <p:txBody>
          <a:bodyPr/>
          <a:lstStyle/>
          <a:p>
            <a:r>
              <a:rPr lang="en-US" dirty="0"/>
              <a:t>Last Minute $$$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8A8A-60E1-4E75-B98B-DD5EE9D1A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067339"/>
            <a:ext cx="9500896" cy="3801754"/>
          </a:xfrm>
        </p:spPr>
        <p:txBody>
          <a:bodyPr>
            <a:normAutofit/>
          </a:bodyPr>
          <a:lstStyle/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DNC – they are pushing money down ballot! 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California House races: pick your favorite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Senate races: FL, MT, NE</a:t>
            </a:r>
            <a:endParaRPr lang="en-US" sz="2400" dirty="0">
              <a:solidFill>
                <a:srgbClr val="FF0000"/>
              </a:solidFill>
              <a:latin typeface="inherit"/>
            </a:endParaRP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50505"/>
              </a:solidFill>
              <a:latin typeface="inheri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573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E6BA-EBD6-6616-3B6F-E19A7247E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550F-5EDE-BAC4-6A81-07D1C565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263528"/>
            <a:ext cx="10058400" cy="1450757"/>
          </a:xfrm>
        </p:spPr>
        <p:txBody>
          <a:bodyPr/>
          <a:lstStyle/>
          <a:p>
            <a:r>
              <a:rPr lang="en-US" dirty="0"/>
              <a:t>Where I’m investing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3A7B-ECA6-617B-2D5D-8122EDE0C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067339"/>
            <a:ext cx="9500896" cy="3801754"/>
          </a:xfrm>
        </p:spPr>
        <p:txBody>
          <a:bodyPr>
            <a:normAutofit/>
          </a:bodyPr>
          <a:lstStyle/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CA House races: OC, Central Valley, CA27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Maricopa County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50505"/>
              </a:solidFill>
              <a:latin typeface="inheri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244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9AB04E8-3A0C-4F74-87F9-80A31FD0E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0" y="204379"/>
            <a:ext cx="8753305" cy="65649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0010B7-36BB-49C1-BA37-6B4EED6CA46B}"/>
              </a:ext>
            </a:extLst>
          </p:cNvPr>
          <p:cNvSpPr txBox="1"/>
          <p:nvPr/>
        </p:nvSpPr>
        <p:spPr>
          <a:xfrm>
            <a:off x="9293290" y="2118049"/>
            <a:ext cx="268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(It’s a big, beautiful world)</a:t>
            </a:r>
          </a:p>
        </p:txBody>
      </p:sp>
    </p:spTree>
    <p:extLst>
      <p:ext uri="{BB962C8B-B14F-4D97-AF65-F5344CB8AC3E}">
        <p14:creationId xmlns:p14="http://schemas.microsoft.com/office/powerpoint/2010/main" val="12737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758952"/>
            <a:ext cx="10584180" cy="4194048"/>
          </a:xfrm>
        </p:spPr>
        <p:txBody>
          <a:bodyPr anchor="ctr">
            <a:noAutofit/>
          </a:bodyPr>
          <a:lstStyle/>
          <a:p>
            <a:pPr lvl="0"/>
            <a:r>
              <a:rPr lang="en-US" sz="4000" b="0" i="0" dirty="0">
                <a:solidFill>
                  <a:srgbClr val="0F1419"/>
                </a:solidFill>
                <a:effectLst/>
              </a:rPr>
              <a:t>“</a:t>
            </a:r>
            <a:r>
              <a:rPr lang="en-US" sz="3600" b="0" i="0" dirty="0">
                <a:solidFill>
                  <a:srgbClr val="363737"/>
                </a:solidFill>
                <a:effectLst/>
                <a:latin typeface="+mn-lt"/>
              </a:rPr>
              <a:t>Absent an extraordinary upending event, Kamala Harris will win the national popular vote on November 5th. I’m confident of that not because she is ahead in the polling averages... I say it because in the MAGA Era the best predictor of how – and whether – someone will vote in the future is how – and whether – they have voted in the past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Michael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PodHorzer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(September 26, 2024)</a:t>
            </a:r>
          </a:p>
          <a:p>
            <a:r>
              <a:rPr lang="en-US" sz="11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       https://substack.com/@michaelpodhorzer/p-149428413</a:t>
            </a:r>
          </a:p>
        </p:txBody>
      </p:sp>
    </p:spTree>
    <p:extLst>
      <p:ext uri="{BB962C8B-B14F-4D97-AF65-F5344CB8AC3E}">
        <p14:creationId xmlns:p14="http://schemas.microsoft.com/office/powerpoint/2010/main" val="326592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BEA-2AA5-438B-B464-F671DD72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263528"/>
            <a:ext cx="10058400" cy="1450757"/>
          </a:xfrm>
        </p:spPr>
        <p:txBody>
          <a:bodyPr/>
          <a:lstStyle/>
          <a:p>
            <a:r>
              <a:rPr lang="en-US" dirty="0"/>
              <a:t>Burning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8A8A-60E1-4E75-B98B-DD5EE9D1A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021" y="2047836"/>
            <a:ext cx="10303329" cy="3914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What are the polls telling us?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What’s going on with independents, Latinos, and young voters?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050505"/>
                </a:solidFill>
                <a:effectLst/>
                <a:latin typeface="inherit"/>
              </a:rPr>
              <a:t>How is the Senate looking?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50505"/>
                </a:solidFill>
                <a:latin typeface="inherit"/>
              </a:rPr>
              <a:t>Where should we put our time and money? </a:t>
            </a:r>
            <a:endParaRPr lang="en-US" sz="2800" b="0" i="0" dirty="0">
              <a:solidFill>
                <a:srgbClr val="050505"/>
              </a:solidFill>
              <a:effectLst/>
              <a:latin typeface="inheri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dirty="0">
              <a:solidFill>
                <a:srgbClr val="050505"/>
              </a:solidFill>
              <a:effectLst/>
              <a:latin typeface="inheri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b="0" i="0" dirty="0">
              <a:solidFill>
                <a:srgbClr val="050505"/>
              </a:solidFill>
              <a:effectLst/>
              <a:latin typeface="inheri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4107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25F5-4488-866A-3B25-657C6B7B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50541" cy="1450757"/>
          </a:xfrm>
        </p:spPr>
        <p:txBody>
          <a:bodyPr/>
          <a:lstStyle/>
          <a:p>
            <a:r>
              <a:rPr lang="en-US" dirty="0"/>
              <a:t>Current National Polling: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124C-7E3E-4FFD-DE50-A5DCA608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7" y="1947398"/>
            <a:ext cx="5132620" cy="37481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Harris has reached Biden’s 2020 numbers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She is hitting 50% in numerous polls – a key polling milestone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is showing the Anti-MAGA coalition is coming back into focus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F376CC-6F97-F758-CFDC-FE5804D07D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5029548"/>
              </p:ext>
            </p:extLst>
          </p:nvPr>
        </p:nvGraphicFramePr>
        <p:xfrm>
          <a:off x="5748998" y="2120900"/>
          <a:ext cx="5406366" cy="238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22">
                  <a:extLst>
                    <a:ext uri="{9D8B030D-6E8A-4147-A177-3AD203B41FA5}">
                      <a16:colId xmlns:a16="http://schemas.microsoft.com/office/drawing/2014/main" val="3938890491"/>
                    </a:ext>
                  </a:extLst>
                </a:gridCol>
                <a:gridCol w="1802122">
                  <a:extLst>
                    <a:ext uri="{9D8B030D-6E8A-4147-A177-3AD203B41FA5}">
                      <a16:colId xmlns:a16="http://schemas.microsoft.com/office/drawing/2014/main" val="751323814"/>
                    </a:ext>
                  </a:extLst>
                </a:gridCol>
                <a:gridCol w="1802122">
                  <a:extLst>
                    <a:ext uri="{9D8B030D-6E8A-4147-A177-3AD203B41FA5}">
                      <a16:colId xmlns:a16="http://schemas.microsoft.com/office/drawing/2014/main" val="2883011553"/>
                    </a:ext>
                  </a:extLst>
                </a:gridCol>
              </a:tblGrid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Poll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54798"/>
                  </a:ext>
                </a:extLst>
              </a:tr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ABC 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47439"/>
                  </a:ext>
                </a:extLst>
              </a:tr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Morning Consult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446701"/>
                  </a:ext>
                </a:extLst>
              </a:tr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CBS 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56215"/>
                  </a:ext>
                </a:extLst>
              </a:tr>
            </a:tbl>
          </a:graphicData>
        </a:graphic>
      </p:graphicFrame>
      <p:pic>
        <p:nvPicPr>
          <p:cNvPr id="6" name="Graphic 5" descr="Angel face outline with solid fill">
            <a:extLst>
              <a:ext uri="{FF2B5EF4-FFF2-40B4-BE49-F238E27FC236}">
                <a16:creationId xmlns:a16="http://schemas.microsoft.com/office/drawing/2014/main" id="{F6ACFD2F-3CA8-11F4-48A9-1799D2918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141" y="286602"/>
            <a:ext cx="1834297" cy="18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25F5-4488-866A-3B25-657C6B7B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50541" cy="1450757"/>
          </a:xfrm>
        </p:spPr>
        <p:txBody>
          <a:bodyPr/>
          <a:lstStyle/>
          <a:p>
            <a:r>
              <a:rPr lang="en-US" dirty="0"/>
              <a:t>Blue Wall Polling: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124C-7E3E-4FFD-DE50-A5DCA608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7" y="2120901"/>
            <a:ext cx="5132620" cy="28168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Biden / Harris ground game in PA paying off – key early investments in Hispanic voters; Harris holds 13 pt lead among independents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WI, local teamsters endorsed Harris; Baldwin’s coattails might also help; 57% oppose repeal of Roe v. Wade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UAW backing Harris will matter in MI, where union membership is 13% of the vote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F376CC-6F97-F758-CFDC-FE5804D07D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5049230"/>
              </p:ext>
            </p:extLst>
          </p:nvPr>
        </p:nvGraphicFramePr>
        <p:xfrm>
          <a:off x="5748998" y="2120900"/>
          <a:ext cx="5406366" cy="238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22">
                  <a:extLst>
                    <a:ext uri="{9D8B030D-6E8A-4147-A177-3AD203B41FA5}">
                      <a16:colId xmlns:a16="http://schemas.microsoft.com/office/drawing/2014/main" val="3938890491"/>
                    </a:ext>
                  </a:extLst>
                </a:gridCol>
                <a:gridCol w="1802122">
                  <a:extLst>
                    <a:ext uri="{9D8B030D-6E8A-4147-A177-3AD203B41FA5}">
                      <a16:colId xmlns:a16="http://schemas.microsoft.com/office/drawing/2014/main" val="751323814"/>
                    </a:ext>
                  </a:extLst>
                </a:gridCol>
                <a:gridCol w="1802122">
                  <a:extLst>
                    <a:ext uri="{9D8B030D-6E8A-4147-A177-3AD203B41FA5}">
                      <a16:colId xmlns:a16="http://schemas.microsoft.com/office/drawing/2014/main" val="2883011553"/>
                    </a:ext>
                  </a:extLst>
                </a:gridCol>
              </a:tblGrid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recent Poll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RCP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54798"/>
                  </a:ext>
                </a:extLst>
              </a:tr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Wisconsin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47439"/>
                  </a:ext>
                </a:extLst>
              </a:tr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Michigan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446701"/>
                  </a:ext>
                </a:extLst>
              </a:tr>
              <a:tr h="595191">
                <a:tc>
                  <a:txBody>
                    <a:bodyPr/>
                    <a:lstStyle/>
                    <a:p>
                      <a:r>
                        <a:rPr lang="en-US" dirty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56215"/>
                  </a:ext>
                </a:extLst>
              </a:tr>
            </a:tbl>
          </a:graphicData>
        </a:graphic>
      </p:graphicFrame>
      <p:pic>
        <p:nvPicPr>
          <p:cNvPr id="7" name="Graphic 6" descr="Slippery outline">
            <a:extLst>
              <a:ext uri="{FF2B5EF4-FFF2-40B4-BE49-F238E27FC236}">
                <a16:creationId xmlns:a16="http://schemas.microsoft.com/office/drawing/2014/main" id="{FFC295E4-C235-B866-FABA-4A4E65B0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2548" y="470778"/>
            <a:ext cx="1392873" cy="1392873"/>
          </a:xfrm>
          <a:prstGeom prst="rect">
            <a:avLst/>
          </a:prstGeom>
        </p:spPr>
      </p:pic>
      <p:pic>
        <p:nvPicPr>
          <p:cNvPr id="8" name="Graphic 7" descr="Angel face outline with solid fill">
            <a:extLst>
              <a:ext uri="{FF2B5EF4-FFF2-40B4-BE49-F238E27FC236}">
                <a16:creationId xmlns:a16="http://schemas.microsoft.com/office/drawing/2014/main" id="{69FB3629-1CCC-6793-3983-ABE44CA15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6802" y="441835"/>
            <a:ext cx="1450757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6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7008-4997-B7E6-6439-FACDF0F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Swing States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14DD1F-AAC9-74FF-7BDC-8289A0AE65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4808982"/>
              </p:ext>
            </p:extLst>
          </p:nvPr>
        </p:nvGraphicFramePr>
        <p:xfrm>
          <a:off x="2330549" y="2106833"/>
          <a:ext cx="6981948" cy="330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316">
                  <a:extLst>
                    <a:ext uri="{9D8B030D-6E8A-4147-A177-3AD203B41FA5}">
                      <a16:colId xmlns:a16="http://schemas.microsoft.com/office/drawing/2014/main" val="170101819"/>
                    </a:ext>
                  </a:extLst>
                </a:gridCol>
                <a:gridCol w="2327316">
                  <a:extLst>
                    <a:ext uri="{9D8B030D-6E8A-4147-A177-3AD203B41FA5}">
                      <a16:colId xmlns:a16="http://schemas.microsoft.com/office/drawing/2014/main" val="320003731"/>
                    </a:ext>
                  </a:extLst>
                </a:gridCol>
                <a:gridCol w="2327316">
                  <a:extLst>
                    <a:ext uri="{9D8B030D-6E8A-4147-A177-3AD203B41FA5}">
                      <a16:colId xmlns:a16="http://schemas.microsoft.com/office/drawing/2014/main" val="2164361778"/>
                    </a:ext>
                  </a:extLst>
                </a:gridCol>
              </a:tblGrid>
              <a:tr h="550757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Recent Poll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RCP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43514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en-US" dirty="0"/>
                        <a:t>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 +1.2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421677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 +4.1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19748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 +0.8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00607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en-US" dirty="0"/>
                        <a:t>Nevada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+7 (!)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35348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en-US" dirty="0"/>
                        <a:t>North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Harris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Trump +0.4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417751"/>
                  </a:ext>
                </a:extLst>
              </a:tr>
            </a:tbl>
          </a:graphicData>
        </a:graphic>
      </p:graphicFrame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CB2584AE-A4E3-85C8-3422-7315F4445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556" y="434310"/>
            <a:ext cx="1352843" cy="1352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8E924-3934-F34E-53F5-3FEB792D32E6}"/>
              </a:ext>
            </a:extLst>
          </p:cNvPr>
          <p:cNvSpPr txBox="1"/>
          <p:nvPr/>
        </p:nvSpPr>
        <p:spPr>
          <a:xfrm>
            <a:off x="1059765" y="5585689"/>
            <a:ext cx="1033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If Harris wins the blue wall, she needs to win ZERO of these states. </a:t>
            </a:r>
          </a:p>
        </p:txBody>
      </p:sp>
    </p:spTree>
    <p:extLst>
      <p:ext uri="{BB962C8B-B14F-4D97-AF65-F5344CB8AC3E}">
        <p14:creationId xmlns:p14="http://schemas.microsoft.com/office/powerpoint/2010/main" val="153458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F88BE-5DC3-A612-5F1F-EC405D14B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FA35-A752-3B7D-F203-7AA1008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with Key Voters: 9/19 Times/Siena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067B9-2AA8-B54E-3146-0EBCFCAF6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2427" y="1977814"/>
            <a:ext cx="10214186" cy="4450080"/>
          </a:xfrm>
        </p:spPr>
        <p:txBody>
          <a:bodyPr>
            <a:normAutofit/>
          </a:bodyPr>
          <a:lstStyle/>
          <a:p>
            <a:pPr marL="578358" lvl="1" indent="-285750"/>
            <a:r>
              <a:rPr lang="en-US" sz="2000" dirty="0"/>
              <a:t>+25 white college</a:t>
            </a:r>
          </a:p>
          <a:p>
            <a:pPr marL="578358" lvl="1" indent="-285750"/>
            <a:r>
              <a:rPr lang="en-US" sz="2000" dirty="0"/>
              <a:t>+24 non-white, non-college</a:t>
            </a:r>
          </a:p>
          <a:p>
            <a:pPr marL="578358" lvl="1" indent="-285750"/>
            <a:r>
              <a:rPr lang="en-US" sz="2000" dirty="0"/>
              <a:t>+21 with 18-29 year olds</a:t>
            </a:r>
          </a:p>
          <a:p>
            <a:pPr marL="578358" lvl="1" indent="-285750"/>
            <a:r>
              <a:rPr lang="en-US" sz="2000" dirty="0"/>
              <a:t>+17 suburban</a:t>
            </a:r>
          </a:p>
          <a:p>
            <a:pPr marL="578358" lvl="1" indent="-285750"/>
            <a:r>
              <a:rPr lang="en-US" sz="2000" dirty="0"/>
              <a:t>+12 with Hispanic</a:t>
            </a:r>
          </a:p>
          <a:p>
            <a:pPr marL="578358" lvl="1" indent="-285750"/>
            <a:r>
              <a:rPr lang="en-US" sz="2000" dirty="0"/>
              <a:t>+12 with women</a:t>
            </a:r>
          </a:p>
          <a:p>
            <a:pPr marL="578358" lvl="1" indent="-285750"/>
            <a:r>
              <a:rPr lang="en-US" sz="2000" dirty="0"/>
              <a:t>+4 with 30-44 year olds</a:t>
            </a:r>
          </a:p>
          <a:p>
            <a:pPr marL="578358" lvl="1" indent="-285750"/>
            <a:r>
              <a:rPr lang="en-US" sz="2000" dirty="0"/>
              <a:t> -3% with independents </a:t>
            </a:r>
          </a:p>
          <a:p>
            <a:pPr marL="578358" lvl="1" indent="-285750"/>
            <a:r>
              <a:rPr lang="en-US" sz="2000" dirty="0"/>
              <a:t>-36 rural</a:t>
            </a:r>
          </a:p>
          <a:p>
            <a:pPr marL="578358" lvl="1" indent="-285750"/>
            <a:r>
              <a:rPr lang="en-US" sz="2000" dirty="0"/>
              <a:t>-36 white, non-college</a:t>
            </a:r>
          </a:p>
        </p:txBody>
      </p:sp>
      <p:pic>
        <p:nvPicPr>
          <p:cNvPr id="5" name="Picture 4" descr="Close-up of graph on screen">
            <a:extLst>
              <a:ext uri="{FF2B5EF4-FFF2-40B4-BE49-F238E27FC236}">
                <a16:creationId xmlns:a16="http://schemas.microsoft.com/office/drawing/2014/main" id="{BA128AA9-7984-7878-180F-21D77923A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80" y="2078698"/>
            <a:ext cx="5158407" cy="34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25F5-4488-866A-3B25-657C6B7B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for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124C-7E3E-4FFD-DE50-A5DCA608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7" y="1947399"/>
            <a:ext cx="4872112" cy="4399214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Harris maintains huge cash advantage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Republican ground game is non-existent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Fewest # of undecided voters ever, possibl</a:t>
            </a:r>
            <a:r>
              <a:rPr lang="en-US" sz="7200" dirty="0">
                <a:solidFill>
                  <a:srgbClr val="404040"/>
                </a:solidFill>
                <a:latin typeface="Roboto Slab" pitchFamily="2" charset="0"/>
              </a:rPr>
              <a:t>y </a:t>
            </a:r>
            <a:endParaRPr lang="en-US" sz="7200" b="0" i="0" dirty="0">
              <a:solidFill>
                <a:srgbClr val="404040"/>
              </a:solidFill>
              <a:effectLst/>
              <a:latin typeface="Roboto Slab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404040"/>
                </a:solidFill>
                <a:latin typeface="Roboto Slab" pitchFamily="2" charset="0"/>
              </a:rPr>
              <a:t>Harris steadily recovering anti-MAGA coalition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Democratic enthusiasm skyrocketed from July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568AA9-55BE-F65C-2C80-2EA1D3B53C27}"/>
              </a:ext>
            </a:extLst>
          </p:cNvPr>
          <p:cNvSpPr txBox="1">
            <a:spLocks/>
          </p:cNvSpPr>
          <p:nvPr/>
        </p:nvSpPr>
        <p:spPr>
          <a:xfrm>
            <a:off x="6018627" y="1991946"/>
            <a:ext cx="5324622" cy="4005581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Republican down-ballot candidates horrible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404040"/>
                </a:solidFill>
                <a:latin typeface="Roboto Slab" pitchFamily="2" charset="0"/>
              </a:rPr>
              <a:t>RFK quickly becoming non-factor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Democrats continue to </a:t>
            </a:r>
            <a:r>
              <a:rPr lang="en-US" sz="7200" dirty="0">
                <a:solidFill>
                  <a:srgbClr val="404040"/>
                </a:solidFill>
                <a:latin typeface="Roboto Slab" pitchFamily="2" charset="0"/>
              </a:rPr>
              <a:t>hold the policy positions large majorities favor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404040"/>
                </a:solidFill>
                <a:effectLst/>
                <a:latin typeface="Roboto Slab" pitchFamily="2" charset="0"/>
              </a:rPr>
              <a:t>Trump is a worse candidate now than in ‘20, and much worse than ’16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404040"/>
                </a:solidFill>
                <a:latin typeface="Roboto Slab" pitchFamily="2" charset="0"/>
              </a:rPr>
              <a:t>Little evidence of “red wave” in data; post-Dobbs polling undercounts </a:t>
            </a:r>
            <a:r>
              <a:rPr lang="en-US" sz="7200" dirty="0" err="1">
                <a:solidFill>
                  <a:srgbClr val="404040"/>
                </a:solidFill>
                <a:latin typeface="Roboto Slab" pitchFamily="2" charset="0"/>
              </a:rPr>
              <a:t>dems</a:t>
            </a:r>
            <a:endParaRPr lang="en-US" sz="7200" dirty="0">
              <a:solidFill>
                <a:srgbClr val="404040"/>
              </a:solidFill>
              <a:latin typeface="Roboto Slab" pitchFamily="2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Smiling white dog">
            <a:extLst>
              <a:ext uri="{FF2B5EF4-FFF2-40B4-BE49-F238E27FC236}">
                <a16:creationId xmlns:a16="http://schemas.microsoft.com/office/drawing/2014/main" id="{EC286723-54F5-A7EF-1C5B-7B1CAA500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6" y="207031"/>
            <a:ext cx="3555865" cy="16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BB30-F200-A026-691D-E5780154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9434"/>
          </a:xfrm>
        </p:spPr>
        <p:txBody>
          <a:bodyPr/>
          <a:lstStyle/>
          <a:p>
            <a:r>
              <a:rPr lang="en-US" dirty="0"/>
              <a:t>Senate Map: Nailbiter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1BABC-825C-C58A-8354-093297281F9D}"/>
              </a:ext>
            </a:extLst>
          </p:cNvPr>
          <p:cNvSpPr txBox="1"/>
          <p:nvPr/>
        </p:nvSpPr>
        <p:spPr>
          <a:xfrm>
            <a:off x="2506132" y="4940672"/>
            <a:ext cx="711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can only afford to lose ONE seat</a:t>
            </a:r>
          </a:p>
        </p:txBody>
      </p:sp>
      <p:pic>
        <p:nvPicPr>
          <p:cNvPr id="10" name="Content Placeholder 9" descr="A scared face">
            <a:extLst>
              <a:ext uri="{FF2B5EF4-FFF2-40B4-BE49-F238E27FC236}">
                <a16:creationId xmlns:a16="http://schemas.microsoft.com/office/drawing/2014/main" id="{11F14001-79DC-C700-2855-10B05BBA0F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2496" y="155163"/>
            <a:ext cx="1105743" cy="123977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D34C2-595B-2E82-F190-701988CE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3" y="1288145"/>
            <a:ext cx="11210354" cy="33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055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Macintosh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inherit</vt:lpstr>
      <vt:lpstr>Roboto</vt:lpstr>
      <vt:lpstr>Roboto Slab</vt:lpstr>
      <vt:lpstr>Wingdings</vt:lpstr>
      <vt:lpstr>1_RetrospectVTI</vt:lpstr>
      <vt:lpstr>Poll-a-palooza</vt:lpstr>
      <vt:lpstr>“Absent an extraordinary upending event, Kamala Harris will win the national popular vote on November 5th. I’m confident of that not because she is ahead in the polling averages... I say it because in the MAGA Era the best predictor of how – and whether – someone will vote in the future is how – and whether – they have voted in the past</vt:lpstr>
      <vt:lpstr>Burning Questions</vt:lpstr>
      <vt:lpstr>Current National Polling: </vt:lpstr>
      <vt:lpstr>Blue Wall Polling: </vt:lpstr>
      <vt:lpstr>Other Swing States</vt:lpstr>
      <vt:lpstr>Harris with Key Voters: 9/19 Times/Siena</vt:lpstr>
      <vt:lpstr>Case for Optimism</vt:lpstr>
      <vt:lpstr>Senate Map: Nailbiter</vt:lpstr>
      <vt:lpstr>Last Minute $$$</vt:lpstr>
      <vt:lpstr>Where I’m investing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2020-09-26T17:32:04Z</dcterms:created>
  <dcterms:modified xsi:type="dcterms:W3CDTF">2024-10-02T19:11:33Z</dcterms:modified>
</cp:coreProperties>
</file>