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89" r:id="rId3"/>
    <p:sldId id="292" r:id="rId4"/>
    <p:sldId id="326" r:id="rId5"/>
    <p:sldId id="343" r:id="rId6"/>
    <p:sldId id="344" r:id="rId7"/>
    <p:sldId id="338" r:id="rId8"/>
    <p:sldId id="327" r:id="rId9"/>
    <p:sldId id="335" r:id="rId10"/>
    <p:sldId id="345" r:id="rId11"/>
    <p:sldId id="308" r:id="rId12"/>
    <p:sldId id="340" r:id="rId13"/>
    <p:sldId id="346" r:id="rId14"/>
    <p:sldId id="349" r:id="rId15"/>
    <p:sldId id="347" r:id="rId16"/>
    <p:sldId id="348"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01E9D-4B88-42A9-9ADB-E60734AD4D23}" v="1" dt="2025-10-25T19:31:13.778"/>
    <p1510:client id="{D8B3EEE9-A2CC-44A4-AC82-DB46345B04E7}" v="7" dt="2025-10-24T22:56:58.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14" d="100"/>
          <a:sy n="114"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10/27/25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10/27/25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10/27/25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10/27/25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10/27/25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10/27/25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10/27/25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10/27/25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10/27/25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10/27/25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10/27/25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10/27/25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substack.com/@anatosaurus"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483146" cy="3686015"/>
          </a:xfrm>
        </p:spPr>
        <p:txBody>
          <a:bodyPr>
            <a:noAutofit/>
          </a:bodyPr>
          <a:lstStyle/>
          <a:p>
            <a:r>
              <a:rPr lang="en-US" sz="6000" dirty="0"/>
              <a:t>Sure wish we could have a do-over</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8"/>
            <a:ext cx="6269347" cy="1858688"/>
          </a:xfrm>
        </p:spPr>
        <p:txBody>
          <a:bodyPr>
            <a:normAutofit/>
          </a:bodyPr>
          <a:lstStyle/>
          <a:p>
            <a:r>
              <a:rPr lang="en-US" sz="1100" dirty="0">
                <a:solidFill>
                  <a:schemeClr val="tx1">
                    <a:lumMod val="85000"/>
                    <a:lumOff val="15000"/>
                  </a:schemeClr>
                </a:solidFill>
              </a:rPr>
              <a:t>Brian Colker</a:t>
            </a:r>
          </a:p>
          <a:p>
            <a:r>
              <a:rPr lang="en-US" sz="1100" dirty="0">
                <a:solidFill>
                  <a:schemeClr val="tx1">
                    <a:lumMod val="85000"/>
                    <a:lumOff val="15000"/>
                  </a:schemeClr>
                </a:solidFill>
              </a:rPr>
              <a:t>October 26, 2025</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151" y="301084"/>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C45C-4848-65E9-96B1-9E6A4BFAB0E2}"/>
              </a:ext>
            </a:extLst>
          </p:cNvPr>
          <p:cNvSpPr>
            <a:spLocks noGrp="1"/>
          </p:cNvSpPr>
          <p:nvPr>
            <p:ph type="title"/>
          </p:nvPr>
        </p:nvSpPr>
        <p:spPr/>
        <p:txBody>
          <a:bodyPr/>
          <a:lstStyle/>
          <a:p>
            <a:r>
              <a:rPr lang="en-US" dirty="0"/>
              <a:t>Buyer’s Remorse</a:t>
            </a:r>
          </a:p>
        </p:txBody>
      </p:sp>
      <p:pic>
        <p:nvPicPr>
          <p:cNvPr id="6" name="Picture 5">
            <a:extLst>
              <a:ext uri="{FF2B5EF4-FFF2-40B4-BE49-F238E27FC236}">
                <a16:creationId xmlns:a16="http://schemas.microsoft.com/office/drawing/2014/main" id="{629139A0-D98E-CABA-B515-8FEB4F920A28}"/>
              </a:ext>
            </a:extLst>
          </p:cNvPr>
          <p:cNvPicPr>
            <a:picLocks noChangeAspect="1"/>
          </p:cNvPicPr>
          <p:nvPr/>
        </p:nvPicPr>
        <p:blipFill>
          <a:blip r:embed="rId2"/>
          <a:stretch>
            <a:fillRect/>
          </a:stretch>
        </p:blipFill>
        <p:spPr>
          <a:xfrm>
            <a:off x="3447002" y="1691983"/>
            <a:ext cx="8416291" cy="4573099"/>
          </a:xfrm>
          <a:prstGeom prst="rect">
            <a:avLst/>
          </a:prstGeom>
        </p:spPr>
      </p:pic>
      <p:sp>
        <p:nvSpPr>
          <p:cNvPr id="7" name="Content Placeholder 4">
            <a:extLst>
              <a:ext uri="{FF2B5EF4-FFF2-40B4-BE49-F238E27FC236}">
                <a16:creationId xmlns:a16="http://schemas.microsoft.com/office/drawing/2014/main" id="{B8E56666-B411-1D10-9CEC-A16EB594D0BF}"/>
              </a:ext>
            </a:extLst>
          </p:cNvPr>
          <p:cNvSpPr>
            <a:spLocks noGrp="1"/>
          </p:cNvSpPr>
          <p:nvPr>
            <p:ph sz="half" idx="1"/>
          </p:nvPr>
        </p:nvSpPr>
        <p:spPr>
          <a:xfrm>
            <a:off x="492369" y="2261577"/>
            <a:ext cx="3014532" cy="3748193"/>
          </a:xfrm>
        </p:spPr>
        <p:txBody>
          <a:bodyPr/>
          <a:lstStyle/>
          <a:p>
            <a:pPr>
              <a:buFont typeface="Wingdings" panose="05000000000000000000" pitchFamily="2" charset="2"/>
              <a:buChar char="§"/>
            </a:pPr>
            <a:r>
              <a:rPr lang="en-US" dirty="0"/>
              <a:t>Yeah, they feel bad</a:t>
            </a:r>
          </a:p>
          <a:p>
            <a:pPr>
              <a:buFont typeface="Wingdings" panose="05000000000000000000" pitchFamily="2" charset="2"/>
              <a:buChar char="§"/>
            </a:pPr>
            <a:r>
              <a:rPr lang="en-US" dirty="0"/>
              <a:t>The intensity of regret is pretty high as well</a:t>
            </a:r>
          </a:p>
          <a:p>
            <a:pPr marL="0" indent="0">
              <a:buNone/>
            </a:pPr>
            <a:endParaRPr lang="en-US" dirty="0"/>
          </a:p>
        </p:txBody>
      </p:sp>
    </p:spTree>
    <p:extLst>
      <p:ext uri="{BB962C8B-B14F-4D97-AF65-F5344CB8AC3E}">
        <p14:creationId xmlns:p14="http://schemas.microsoft.com/office/powerpoint/2010/main" val="1977960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4BEA-2AA5-438B-B464-F671DD72D453}"/>
              </a:ext>
            </a:extLst>
          </p:cNvPr>
          <p:cNvSpPr>
            <a:spLocks noGrp="1"/>
          </p:cNvSpPr>
          <p:nvPr>
            <p:ph type="title"/>
          </p:nvPr>
        </p:nvSpPr>
        <p:spPr>
          <a:xfrm>
            <a:off x="880109" y="263528"/>
            <a:ext cx="10874159" cy="1450757"/>
          </a:xfrm>
        </p:spPr>
        <p:txBody>
          <a:bodyPr/>
          <a:lstStyle/>
          <a:p>
            <a:r>
              <a:rPr lang="en-US" dirty="0"/>
              <a:t>Latino Non-Voters: Neutral on Dems</a:t>
            </a:r>
          </a:p>
        </p:txBody>
      </p:sp>
      <p:sp>
        <p:nvSpPr>
          <p:cNvPr id="3" name="Content Placeholder 2">
            <a:extLst>
              <a:ext uri="{FF2B5EF4-FFF2-40B4-BE49-F238E27FC236}">
                <a16:creationId xmlns:a16="http://schemas.microsoft.com/office/drawing/2014/main" id="{38CC8A8A-60E1-4E75-B98B-DD5EE9D1AF7D}"/>
              </a:ext>
            </a:extLst>
          </p:cNvPr>
          <p:cNvSpPr>
            <a:spLocks noGrp="1"/>
          </p:cNvSpPr>
          <p:nvPr>
            <p:ph sz="half" idx="1"/>
          </p:nvPr>
        </p:nvSpPr>
        <p:spPr>
          <a:xfrm>
            <a:off x="800100" y="2067339"/>
            <a:ext cx="3168276" cy="3801754"/>
          </a:xfrm>
        </p:spPr>
        <p:txBody>
          <a:bodyPr>
            <a:normAutofit fontScale="85000" lnSpcReduction="10000"/>
          </a:bodyPr>
          <a:lstStyle/>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Non-Voters generally are Democratic-friendly voters</a:t>
            </a:r>
          </a:p>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Hispanic are the least supportive (but still +3 net)</a:t>
            </a:r>
          </a:p>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Confirms that Democratic “brand” problem is not decisive</a:t>
            </a:r>
          </a:p>
          <a:p>
            <a:pPr marL="0" indent="0">
              <a:lnSpc>
                <a:spcPct val="120000"/>
              </a:lnSpc>
              <a:spcBef>
                <a:spcPts val="0"/>
              </a:spcBef>
              <a:spcAft>
                <a:spcPts val="0"/>
              </a:spcAft>
              <a:buClrTx/>
              <a:buNone/>
            </a:pPr>
            <a:endParaRPr lang="en-US" sz="2400" dirty="0">
              <a:solidFill>
                <a:srgbClr val="FF0000"/>
              </a:solidFill>
              <a:latin typeface="inherit"/>
            </a:endParaRPr>
          </a:p>
          <a:p>
            <a:pPr marL="201168" lvl="1" indent="0">
              <a:lnSpc>
                <a:spcPct val="120000"/>
              </a:lnSpc>
              <a:spcBef>
                <a:spcPts val="0"/>
              </a:spcBef>
              <a:spcAft>
                <a:spcPts val="0"/>
              </a:spcAft>
              <a:buNone/>
            </a:pPr>
            <a:endParaRPr lang="en-US" sz="2600" b="0" i="0" dirty="0">
              <a:solidFill>
                <a:srgbClr val="050505"/>
              </a:solidFill>
              <a:effectLst/>
              <a:latin typeface="inherit"/>
            </a:endParaRPr>
          </a:p>
          <a:p>
            <a:pPr algn="l">
              <a:lnSpc>
                <a:spcPct val="120000"/>
              </a:lnSpc>
              <a:spcBef>
                <a:spcPts val="0"/>
              </a:spcBef>
              <a:spcAft>
                <a:spcPts val="0"/>
              </a:spcAft>
            </a:pPr>
            <a:endParaRPr lang="en-US" sz="2800" dirty="0">
              <a:solidFill>
                <a:srgbClr val="050505"/>
              </a:solidFill>
              <a:latin typeface="inherit"/>
            </a:endParaRPr>
          </a:p>
          <a:p>
            <a:pPr marL="0" indent="0" algn="l">
              <a:lnSpc>
                <a:spcPct val="120000"/>
              </a:lnSpc>
              <a:spcBef>
                <a:spcPts val="0"/>
              </a:spcBef>
              <a:spcAft>
                <a:spcPts val="0"/>
              </a:spcAft>
              <a:buNone/>
            </a:pPr>
            <a:endParaRPr lang="en-US" sz="3200" dirty="0"/>
          </a:p>
        </p:txBody>
      </p:sp>
      <p:pic>
        <p:nvPicPr>
          <p:cNvPr id="5" name="Picture 4">
            <a:extLst>
              <a:ext uri="{FF2B5EF4-FFF2-40B4-BE49-F238E27FC236}">
                <a16:creationId xmlns:a16="http://schemas.microsoft.com/office/drawing/2014/main" id="{956785EA-879D-E9EF-A7EF-CB88D45AABFA}"/>
              </a:ext>
            </a:extLst>
          </p:cNvPr>
          <p:cNvPicPr>
            <a:picLocks noChangeAspect="1"/>
          </p:cNvPicPr>
          <p:nvPr/>
        </p:nvPicPr>
        <p:blipFill>
          <a:blip r:embed="rId2"/>
          <a:stretch>
            <a:fillRect/>
          </a:stretch>
        </p:blipFill>
        <p:spPr>
          <a:xfrm>
            <a:off x="4214608" y="1714285"/>
            <a:ext cx="7539661" cy="4262186"/>
          </a:xfrm>
          <a:prstGeom prst="rect">
            <a:avLst/>
          </a:prstGeom>
        </p:spPr>
      </p:pic>
    </p:spTree>
    <p:extLst>
      <p:ext uri="{BB962C8B-B14F-4D97-AF65-F5344CB8AC3E}">
        <p14:creationId xmlns:p14="http://schemas.microsoft.com/office/powerpoint/2010/main" val="116573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7E6BA-EBD6-6616-3B6F-E19A7247E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4550F-5EDE-BAC4-6A81-07D1C565877A}"/>
              </a:ext>
            </a:extLst>
          </p:cNvPr>
          <p:cNvSpPr>
            <a:spLocks noGrp="1"/>
          </p:cNvSpPr>
          <p:nvPr>
            <p:ph type="title"/>
          </p:nvPr>
        </p:nvSpPr>
        <p:spPr>
          <a:xfrm>
            <a:off x="880110" y="263528"/>
            <a:ext cx="10058400" cy="1450757"/>
          </a:xfrm>
        </p:spPr>
        <p:txBody>
          <a:bodyPr/>
          <a:lstStyle/>
          <a:p>
            <a:r>
              <a:rPr lang="en-US" dirty="0"/>
              <a:t>Looking good for mid-terms</a:t>
            </a:r>
          </a:p>
        </p:txBody>
      </p:sp>
      <p:sp>
        <p:nvSpPr>
          <p:cNvPr id="3" name="Content Placeholder 2">
            <a:extLst>
              <a:ext uri="{FF2B5EF4-FFF2-40B4-BE49-F238E27FC236}">
                <a16:creationId xmlns:a16="http://schemas.microsoft.com/office/drawing/2014/main" id="{9B713A7B-ECA6-617B-2D5D-8122EDE0C125}"/>
              </a:ext>
            </a:extLst>
          </p:cNvPr>
          <p:cNvSpPr>
            <a:spLocks noGrp="1"/>
          </p:cNvSpPr>
          <p:nvPr>
            <p:ph sz="half" idx="1"/>
          </p:nvPr>
        </p:nvSpPr>
        <p:spPr>
          <a:xfrm>
            <a:off x="800100" y="2067339"/>
            <a:ext cx="9500896" cy="3801754"/>
          </a:xfrm>
        </p:spPr>
        <p:txBody>
          <a:bodyPr>
            <a:normAutofit/>
          </a:bodyPr>
          <a:lstStyle/>
          <a:p>
            <a:pPr marL="201168" lvl="1" indent="0">
              <a:lnSpc>
                <a:spcPct val="120000"/>
              </a:lnSpc>
              <a:spcBef>
                <a:spcPts val="0"/>
              </a:spcBef>
              <a:spcAft>
                <a:spcPts val="0"/>
              </a:spcAft>
              <a:buNone/>
            </a:pPr>
            <a:endParaRPr lang="en-US" sz="2600" b="0" i="0" dirty="0">
              <a:solidFill>
                <a:srgbClr val="050505"/>
              </a:solidFill>
              <a:effectLst/>
              <a:latin typeface="inherit"/>
            </a:endParaRPr>
          </a:p>
          <a:p>
            <a:pPr algn="l">
              <a:lnSpc>
                <a:spcPct val="120000"/>
              </a:lnSpc>
              <a:spcBef>
                <a:spcPts val="0"/>
              </a:spcBef>
              <a:spcAft>
                <a:spcPts val="0"/>
              </a:spcAft>
            </a:pPr>
            <a:endParaRPr lang="en-US" sz="2800" dirty="0">
              <a:solidFill>
                <a:srgbClr val="050505"/>
              </a:solidFill>
              <a:latin typeface="inherit"/>
            </a:endParaRPr>
          </a:p>
          <a:p>
            <a:pPr marL="0" indent="0" algn="l">
              <a:lnSpc>
                <a:spcPct val="120000"/>
              </a:lnSpc>
              <a:spcBef>
                <a:spcPts val="0"/>
              </a:spcBef>
              <a:spcAft>
                <a:spcPts val="0"/>
              </a:spcAft>
              <a:buNone/>
            </a:pPr>
            <a:endParaRPr lang="en-US" sz="3200" dirty="0"/>
          </a:p>
        </p:txBody>
      </p:sp>
      <p:pic>
        <p:nvPicPr>
          <p:cNvPr id="5" name="Picture 4">
            <a:extLst>
              <a:ext uri="{FF2B5EF4-FFF2-40B4-BE49-F238E27FC236}">
                <a16:creationId xmlns:a16="http://schemas.microsoft.com/office/drawing/2014/main" id="{0AA380C7-6F72-A701-CA73-4FB914861499}"/>
              </a:ext>
            </a:extLst>
          </p:cNvPr>
          <p:cNvPicPr>
            <a:picLocks noChangeAspect="1"/>
          </p:cNvPicPr>
          <p:nvPr/>
        </p:nvPicPr>
        <p:blipFill>
          <a:blip r:embed="rId2"/>
          <a:stretch>
            <a:fillRect/>
          </a:stretch>
        </p:blipFill>
        <p:spPr>
          <a:xfrm>
            <a:off x="4128994" y="1860539"/>
            <a:ext cx="7824806" cy="4538681"/>
          </a:xfrm>
          <a:prstGeom prst="rect">
            <a:avLst/>
          </a:prstGeom>
        </p:spPr>
      </p:pic>
      <p:sp>
        <p:nvSpPr>
          <p:cNvPr id="6" name="Content Placeholder 4">
            <a:extLst>
              <a:ext uri="{FF2B5EF4-FFF2-40B4-BE49-F238E27FC236}">
                <a16:creationId xmlns:a16="http://schemas.microsoft.com/office/drawing/2014/main" id="{742BB04B-21B3-D0BF-2BF2-EFA58194E0E4}"/>
              </a:ext>
            </a:extLst>
          </p:cNvPr>
          <p:cNvSpPr txBox="1">
            <a:spLocks/>
          </p:cNvSpPr>
          <p:nvPr/>
        </p:nvSpPr>
        <p:spPr>
          <a:xfrm>
            <a:off x="957281" y="2120900"/>
            <a:ext cx="3014532" cy="3748193"/>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dirty="0"/>
              <a:t>Non-Voters are poised to support Democrats in ‘26</a:t>
            </a:r>
          </a:p>
          <a:p>
            <a:pPr>
              <a:buFont typeface="Wingdings" panose="05000000000000000000" pitchFamily="2" charset="2"/>
              <a:buChar char="§"/>
            </a:pPr>
            <a:r>
              <a:rPr lang="en-US" dirty="0"/>
              <a:t>Likely to be an anti-incumbent vote</a:t>
            </a:r>
          </a:p>
          <a:p>
            <a:pPr>
              <a:buFont typeface="Wingdings" panose="05000000000000000000" pitchFamily="2" charset="2"/>
              <a:buChar char="§"/>
            </a:pPr>
            <a:r>
              <a:rPr lang="en-US" dirty="0"/>
              <a:t>Under 30s are the most undecided</a:t>
            </a:r>
          </a:p>
        </p:txBody>
      </p:sp>
    </p:spTree>
    <p:extLst>
      <p:ext uri="{BB962C8B-B14F-4D97-AF65-F5344CB8AC3E}">
        <p14:creationId xmlns:p14="http://schemas.microsoft.com/office/powerpoint/2010/main" val="331244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8BCD-655E-F1A8-80B8-962157E9ECB0}"/>
              </a:ext>
            </a:extLst>
          </p:cNvPr>
          <p:cNvSpPr>
            <a:spLocks noGrp="1"/>
          </p:cNvSpPr>
          <p:nvPr>
            <p:ph type="title"/>
          </p:nvPr>
        </p:nvSpPr>
        <p:spPr/>
        <p:txBody>
          <a:bodyPr/>
          <a:lstStyle/>
          <a:p>
            <a:r>
              <a:rPr lang="en-US" dirty="0"/>
              <a:t>Regrets, I have a few</a:t>
            </a:r>
          </a:p>
        </p:txBody>
      </p:sp>
      <p:sp>
        <p:nvSpPr>
          <p:cNvPr id="7" name="Content Placeholder 2">
            <a:extLst>
              <a:ext uri="{FF2B5EF4-FFF2-40B4-BE49-F238E27FC236}">
                <a16:creationId xmlns:a16="http://schemas.microsoft.com/office/drawing/2014/main" id="{E686F25A-2310-5B88-3508-2594AEBECE59}"/>
              </a:ext>
            </a:extLst>
          </p:cNvPr>
          <p:cNvSpPr txBox="1">
            <a:spLocks/>
          </p:cNvSpPr>
          <p:nvPr/>
        </p:nvSpPr>
        <p:spPr>
          <a:xfrm>
            <a:off x="800099" y="2067339"/>
            <a:ext cx="3912577" cy="380175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19% drop in Hispanic approval in 9 months</a:t>
            </a:r>
          </a:p>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73% of Hispanic voters think country in going in wrong direction</a:t>
            </a:r>
          </a:p>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Hispanic Republican approval – 83%-&gt;66%</a:t>
            </a:r>
            <a:endParaRPr lang="en-US" sz="2600" dirty="0">
              <a:solidFill>
                <a:srgbClr val="050505"/>
              </a:solidFill>
              <a:latin typeface="inherit"/>
            </a:endParaRPr>
          </a:p>
          <a:p>
            <a:pPr>
              <a:lnSpc>
                <a:spcPct val="120000"/>
              </a:lnSpc>
              <a:spcBef>
                <a:spcPts val="0"/>
              </a:spcBef>
              <a:spcAft>
                <a:spcPts val="0"/>
              </a:spcAft>
            </a:pPr>
            <a:endParaRPr lang="en-US" sz="2800" dirty="0">
              <a:solidFill>
                <a:srgbClr val="050505"/>
              </a:solidFill>
              <a:latin typeface="inherit"/>
            </a:endParaRPr>
          </a:p>
          <a:p>
            <a:pPr marL="0" indent="0">
              <a:lnSpc>
                <a:spcPct val="120000"/>
              </a:lnSpc>
              <a:spcBef>
                <a:spcPts val="0"/>
              </a:spcBef>
              <a:spcAft>
                <a:spcPts val="0"/>
              </a:spcAft>
              <a:buFont typeface="Calibri" panose="020F0502020204030204" pitchFamily="34" charset="0"/>
              <a:buNone/>
            </a:pPr>
            <a:endParaRPr lang="en-US" sz="3200" dirty="0"/>
          </a:p>
        </p:txBody>
      </p:sp>
      <p:pic>
        <p:nvPicPr>
          <p:cNvPr id="11" name="Picture 10">
            <a:extLst>
              <a:ext uri="{FF2B5EF4-FFF2-40B4-BE49-F238E27FC236}">
                <a16:creationId xmlns:a16="http://schemas.microsoft.com/office/drawing/2014/main" id="{41F3A154-2B72-8B49-112E-3E59FD7B2E69}"/>
              </a:ext>
            </a:extLst>
          </p:cNvPr>
          <p:cNvPicPr>
            <a:picLocks noChangeAspect="1"/>
          </p:cNvPicPr>
          <p:nvPr/>
        </p:nvPicPr>
        <p:blipFill>
          <a:blip r:embed="rId2"/>
          <a:stretch>
            <a:fillRect/>
          </a:stretch>
        </p:blipFill>
        <p:spPr>
          <a:xfrm>
            <a:off x="5076624" y="1852706"/>
            <a:ext cx="7081557" cy="4577976"/>
          </a:xfrm>
          <a:prstGeom prst="rect">
            <a:avLst/>
          </a:prstGeom>
        </p:spPr>
      </p:pic>
    </p:spTree>
    <p:extLst>
      <p:ext uri="{BB962C8B-B14F-4D97-AF65-F5344CB8AC3E}">
        <p14:creationId xmlns:p14="http://schemas.microsoft.com/office/powerpoint/2010/main" val="11584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BB84-DBD7-42A6-733A-8B063217DDA6}"/>
              </a:ext>
            </a:extLst>
          </p:cNvPr>
          <p:cNvSpPr>
            <a:spLocks noGrp="1"/>
          </p:cNvSpPr>
          <p:nvPr>
            <p:ph type="title"/>
          </p:nvPr>
        </p:nvSpPr>
        <p:spPr/>
        <p:txBody>
          <a:bodyPr/>
          <a:lstStyle/>
          <a:p>
            <a:r>
              <a:rPr lang="en-US" dirty="0"/>
              <a:t>Hispanic Voter Regrets</a:t>
            </a:r>
          </a:p>
        </p:txBody>
      </p:sp>
      <p:pic>
        <p:nvPicPr>
          <p:cNvPr id="6" name="Picture 5">
            <a:extLst>
              <a:ext uri="{FF2B5EF4-FFF2-40B4-BE49-F238E27FC236}">
                <a16:creationId xmlns:a16="http://schemas.microsoft.com/office/drawing/2014/main" id="{B6B6CC54-F1A0-56AD-8293-3DC0E63BDE9E}"/>
              </a:ext>
            </a:extLst>
          </p:cNvPr>
          <p:cNvPicPr>
            <a:picLocks noChangeAspect="1"/>
          </p:cNvPicPr>
          <p:nvPr/>
        </p:nvPicPr>
        <p:blipFill>
          <a:blip r:embed="rId2"/>
          <a:stretch>
            <a:fillRect/>
          </a:stretch>
        </p:blipFill>
        <p:spPr>
          <a:xfrm>
            <a:off x="4602727" y="1906489"/>
            <a:ext cx="6820251" cy="3962604"/>
          </a:xfrm>
          <a:prstGeom prst="rect">
            <a:avLst/>
          </a:prstGeom>
        </p:spPr>
      </p:pic>
      <p:sp>
        <p:nvSpPr>
          <p:cNvPr id="7" name="Content Placeholder 2">
            <a:extLst>
              <a:ext uri="{FF2B5EF4-FFF2-40B4-BE49-F238E27FC236}">
                <a16:creationId xmlns:a16="http://schemas.microsoft.com/office/drawing/2014/main" id="{B7D149EC-6536-31DF-9C24-D8CA3065402C}"/>
              </a:ext>
            </a:extLst>
          </p:cNvPr>
          <p:cNvSpPr txBox="1">
            <a:spLocks/>
          </p:cNvSpPr>
          <p:nvPr/>
        </p:nvSpPr>
        <p:spPr>
          <a:xfrm>
            <a:off x="800099" y="2067339"/>
            <a:ext cx="3912577" cy="380175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Note Hispanic drop the largest of any group</a:t>
            </a:r>
            <a:endParaRPr lang="en-US" sz="2600" dirty="0">
              <a:solidFill>
                <a:srgbClr val="050505"/>
              </a:solidFill>
              <a:latin typeface="inherit"/>
            </a:endParaRPr>
          </a:p>
          <a:p>
            <a:pPr>
              <a:lnSpc>
                <a:spcPct val="120000"/>
              </a:lnSpc>
              <a:spcBef>
                <a:spcPts val="0"/>
              </a:spcBef>
              <a:spcAft>
                <a:spcPts val="0"/>
              </a:spcAft>
            </a:pPr>
            <a:endParaRPr lang="en-US" sz="2800" dirty="0">
              <a:solidFill>
                <a:srgbClr val="050505"/>
              </a:solidFill>
              <a:latin typeface="inherit"/>
            </a:endParaRPr>
          </a:p>
          <a:p>
            <a:pPr marL="0" indent="0">
              <a:lnSpc>
                <a:spcPct val="120000"/>
              </a:lnSpc>
              <a:spcBef>
                <a:spcPts val="0"/>
              </a:spcBef>
              <a:spcAft>
                <a:spcPts val="0"/>
              </a:spcAft>
              <a:buFont typeface="Calibri" panose="020F0502020204030204" pitchFamily="34" charset="0"/>
              <a:buNone/>
            </a:pPr>
            <a:endParaRPr lang="en-US" sz="3200" dirty="0"/>
          </a:p>
        </p:txBody>
      </p:sp>
    </p:spTree>
    <p:extLst>
      <p:ext uri="{BB962C8B-B14F-4D97-AF65-F5344CB8AC3E}">
        <p14:creationId xmlns:p14="http://schemas.microsoft.com/office/powerpoint/2010/main" val="102428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48CB1-12A3-D89C-C2BE-542A9806F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E9F1A-87C8-5F85-0CAE-4AEDDA875FAC}"/>
              </a:ext>
            </a:extLst>
          </p:cNvPr>
          <p:cNvSpPr>
            <a:spLocks noGrp="1"/>
          </p:cNvSpPr>
          <p:nvPr>
            <p:ph type="title"/>
          </p:nvPr>
        </p:nvSpPr>
        <p:spPr/>
        <p:txBody>
          <a:bodyPr/>
          <a:lstStyle/>
          <a:p>
            <a:r>
              <a:rPr lang="en-US" dirty="0"/>
              <a:t>Regrets, I have a few</a:t>
            </a:r>
          </a:p>
        </p:txBody>
      </p:sp>
      <p:pic>
        <p:nvPicPr>
          <p:cNvPr id="6" name="Content Placeholder 5">
            <a:extLst>
              <a:ext uri="{FF2B5EF4-FFF2-40B4-BE49-F238E27FC236}">
                <a16:creationId xmlns:a16="http://schemas.microsoft.com/office/drawing/2014/main" id="{CB3B39D0-8A09-A183-F483-5C16ACE038AF}"/>
              </a:ext>
            </a:extLst>
          </p:cNvPr>
          <p:cNvPicPr>
            <a:picLocks noGrp="1" noChangeAspect="1"/>
          </p:cNvPicPr>
          <p:nvPr>
            <p:ph sz="half" idx="1"/>
          </p:nvPr>
        </p:nvPicPr>
        <p:blipFill>
          <a:blip r:embed="rId2"/>
          <a:stretch>
            <a:fillRect/>
          </a:stretch>
        </p:blipFill>
        <p:spPr>
          <a:xfrm>
            <a:off x="4904567" y="1972540"/>
            <a:ext cx="6595420" cy="4170634"/>
          </a:xfrm>
          <a:prstGeom prst="rect">
            <a:avLst/>
          </a:prstGeom>
        </p:spPr>
      </p:pic>
      <p:sp>
        <p:nvSpPr>
          <p:cNvPr id="7" name="Content Placeholder 2">
            <a:extLst>
              <a:ext uri="{FF2B5EF4-FFF2-40B4-BE49-F238E27FC236}">
                <a16:creationId xmlns:a16="http://schemas.microsoft.com/office/drawing/2014/main" id="{79AA791B-B8E5-779C-9D66-B864EFF917BE}"/>
              </a:ext>
            </a:extLst>
          </p:cNvPr>
          <p:cNvSpPr txBox="1">
            <a:spLocks/>
          </p:cNvSpPr>
          <p:nvPr/>
        </p:nvSpPr>
        <p:spPr>
          <a:xfrm>
            <a:off x="800099" y="2067339"/>
            <a:ext cx="3912577" cy="3801754"/>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17% of Trump voters say they know a person who regrets their vote (double Harris)</a:t>
            </a:r>
          </a:p>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10% of Trump voters say they regret their own vote</a:t>
            </a:r>
          </a:p>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Young voters the most changed in opinion</a:t>
            </a:r>
            <a:endParaRPr lang="en-US" sz="2400" dirty="0">
              <a:solidFill>
                <a:srgbClr val="FF0000"/>
              </a:solidFill>
              <a:latin typeface="inherit"/>
            </a:endParaRPr>
          </a:p>
          <a:p>
            <a:pPr marL="201168" lvl="1" indent="0">
              <a:lnSpc>
                <a:spcPct val="120000"/>
              </a:lnSpc>
              <a:spcBef>
                <a:spcPts val="0"/>
              </a:spcBef>
              <a:spcAft>
                <a:spcPts val="0"/>
              </a:spcAft>
              <a:buFont typeface="Calibri" pitchFamily="34" charset="0"/>
              <a:buNone/>
            </a:pPr>
            <a:endParaRPr lang="en-US" sz="2600" dirty="0">
              <a:solidFill>
                <a:srgbClr val="050505"/>
              </a:solidFill>
              <a:latin typeface="inherit"/>
            </a:endParaRPr>
          </a:p>
          <a:p>
            <a:pPr>
              <a:lnSpc>
                <a:spcPct val="120000"/>
              </a:lnSpc>
              <a:spcBef>
                <a:spcPts val="0"/>
              </a:spcBef>
              <a:spcAft>
                <a:spcPts val="0"/>
              </a:spcAft>
            </a:pPr>
            <a:endParaRPr lang="en-US" sz="2800" dirty="0">
              <a:solidFill>
                <a:srgbClr val="050505"/>
              </a:solidFill>
              <a:latin typeface="inherit"/>
            </a:endParaRPr>
          </a:p>
          <a:p>
            <a:pPr marL="0" indent="0">
              <a:lnSpc>
                <a:spcPct val="120000"/>
              </a:lnSpc>
              <a:spcBef>
                <a:spcPts val="0"/>
              </a:spcBef>
              <a:spcAft>
                <a:spcPts val="0"/>
              </a:spcAft>
              <a:buFont typeface="Calibri" panose="020F0502020204030204" pitchFamily="34" charset="0"/>
              <a:buNone/>
            </a:pPr>
            <a:endParaRPr lang="en-US" sz="3200" dirty="0"/>
          </a:p>
        </p:txBody>
      </p:sp>
    </p:spTree>
    <p:extLst>
      <p:ext uri="{BB962C8B-B14F-4D97-AF65-F5344CB8AC3E}">
        <p14:creationId xmlns:p14="http://schemas.microsoft.com/office/powerpoint/2010/main" val="3814955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53ED-E58F-70ED-1CED-1B4A2CF97C9E}"/>
              </a:ext>
            </a:extLst>
          </p:cNvPr>
          <p:cNvSpPr>
            <a:spLocks noGrp="1"/>
          </p:cNvSpPr>
          <p:nvPr>
            <p:ph type="title"/>
          </p:nvPr>
        </p:nvSpPr>
        <p:spPr/>
        <p:txBody>
          <a:bodyPr/>
          <a:lstStyle/>
          <a:p>
            <a:r>
              <a:rPr lang="en-US" dirty="0"/>
              <a:t>What does this mean?</a:t>
            </a:r>
          </a:p>
        </p:txBody>
      </p:sp>
      <p:sp>
        <p:nvSpPr>
          <p:cNvPr id="3" name="Content Placeholder 2">
            <a:extLst>
              <a:ext uri="{FF2B5EF4-FFF2-40B4-BE49-F238E27FC236}">
                <a16:creationId xmlns:a16="http://schemas.microsoft.com/office/drawing/2014/main" id="{7A81255D-A246-A06B-FE83-A0A734405991}"/>
              </a:ext>
            </a:extLst>
          </p:cNvPr>
          <p:cNvSpPr>
            <a:spLocks noGrp="1"/>
          </p:cNvSpPr>
          <p:nvPr>
            <p:ph sz="half" idx="1"/>
          </p:nvPr>
        </p:nvSpPr>
        <p:spPr/>
        <p:txBody>
          <a:bodyPr/>
          <a:lstStyle/>
          <a:p>
            <a:pPr>
              <a:buFont typeface="Wingdings" panose="05000000000000000000" pitchFamily="2" charset="2"/>
              <a:buChar char="q"/>
            </a:pPr>
            <a:r>
              <a:rPr lang="en-US" dirty="0"/>
              <a:t>MAGA is as unpopular as always.</a:t>
            </a:r>
          </a:p>
          <a:p>
            <a:pPr>
              <a:buFont typeface="Wingdings" panose="05000000000000000000" pitchFamily="2" charset="2"/>
              <a:buChar char="q"/>
            </a:pPr>
            <a:r>
              <a:rPr lang="en-US" dirty="0"/>
              <a:t>A significant number of voters and non-voters did not know what Trump planned to do.</a:t>
            </a:r>
          </a:p>
          <a:p>
            <a:pPr>
              <a:buFont typeface="Wingdings" panose="05000000000000000000" pitchFamily="2" charset="2"/>
              <a:buChar char="q"/>
            </a:pPr>
            <a:r>
              <a:rPr lang="en-US" dirty="0"/>
              <a:t>A lot of people (in the millions) regret their decision to not vote or to vote for MAGA.</a:t>
            </a:r>
          </a:p>
          <a:p>
            <a:pPr>
              <a:buFont typeface="Wingdings" panose="05000000000000000000" pitchFamily="2" charset="2"/>
              <a:buChar char="q"/>
            </a:pPr>
            <a:r>
              <a:rPr lang="en-US" dirty="0"/>
              <a:t>These people are open to voting for the Democratic party. </a:t>
            </a:r>
          </a:p>
        </p:txBody>
      </p:sp>
      <p:sp>
        <p:nvSpPr>
          <p:cNvPr id="5" name="Content Placeholder 2">
            <a:extLst>
              <a:ext uri="{FF2B5EF4-FFF2-40B4-BE49-F238E27FC236}">
                <a16:creationId xmlns:a16="http://schemas.microsoft.com/office/drawing/2014/main" id="{1C8DCC0E-280B-B8D5-1730-3165B9B44CB2}"/>
              </a:ext>
            </a:extLst>
          </p:cNvPr>
          <p:cNvSpPr txBox="1">
            <a:spLocks/>
          </p:cNvSpPr>
          <p:nvPr/>
        </p:nvSpPr>
        <p:spPr>
          <a:xfrm>
            <a:off x="6220265" y="2062284"/>
            <a:ext cx="4639736" cy="3748193"/>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dirty="0"/>
              <a:t>They are attracted to someone willing to fight.</a:t>
            </a:r>
          </a:p>
          <a:p>
            <a:pPr>
              <a:buFont typeface="Wingdings" panose="05000000000000000000" pitchFamily="2" charset="2"/>
              <a:buChar char="q"/>
            </a:pPr>
            <a:r>
              <a:rPr lang="en-US" dirty="0"/>
              <a:t>Fighting against billionaires and a rigged system is the most popular framework to move non-voters. </a:t>
            </a:r>
          </a:p>
          <a:p>
            <a:pPr>
              <a:buFont typeface="Wingdings" panose="05000000000000000000" pitchFamily="2" charset="2"/>
              <a:buChar char="q"/>
            </a:pPr>
            <a:r>
              <a:rPr lang="en-US" dirty="0"/>
              <a:t>Most voters don’t want lists of policies and they don’t care about non-partisanship; they are moved by emotional commitment to a shared value</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83006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body of water with mountains in the background&#10;&#10;Description automatically generated with medium confidence">
            <a:extLst>
              <a:ext uri="{FF2B5EF4-FFF2-40B4-BE49-F238E27FC236}">
                <a16:creationId xmlns:a16="http://schemas.microsoft.com/office/drawing/2014/main" id="{E9AB04E8-3A0C-4F74-87F9-80A31FD0E0D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3090" y="204379"/>
            <a:ext cx="8753305" cy="6564980"/>
          </a:xfrm>
        </p:spPr>
      </p:pic>
      <p:sp>
        <p:nvSpPr>
          <p:cNvPr id="9" name="TextBox 8">
            <a:extLst>
              <a:ext uri="{FF2B5EF4-FFF2-40B4-BE49-F238E27FC236}">
                <a16:creationId xmlns:a16="http://schemas.microsoft.com/office/drawing/2014/main" id="{A70010B7-36BB-49C1-BA37-6B4EED6CA46B}"/>
              </a:ext>
            </a:extLst>
          </p:cNvPr>
          <p:cNvSpPr txBox="1"/>
          <p:nvPr/>
        </p:nvSpPr>
        <p:spPr>
          <a:xfrm>
            <a:off x="9293290" y="2118049"/>
            <a:ext cx="2688941" cy="369332"/>
          </a:xfrm>
          <a:prstGeom prst="rect">
            <a:avLst/>
          </a:prstGeom>
          <a:noFill/>
        </p:spPr>
        <p:txBody>
          <a:bodyPr wrap="none" rtlCol="0">
            <a:spAutoFit/>
          </a:bodyPr>
          <a:lstStyle/>
          <a:p>
            <a:r>
              <a:rPr lang="en-US" dirty="0"/>
              <a:t>(It’s a big, beautiful world)</a:t>
            </a:r>
          </a:p>
        </p:txBody>
      </p:sp>
      <p:sp>
        <p:nvSpPr>
          <p:cNvPr id="2" name="TextBox 1">
            <a:extLst>
              <a:ext uri="{FF2B5EF4-FFF2-40B4-BE49-F238E27FC236}">
                <a16:creationId xmlns:a16="http://schemas.microsoft.com/office/drawing/2014/main" id="{A347A50A-7A1F-4761-7362-BE805275CF0D}"/>
              </a:ext>
            </a:extLst>
          </p:cNvPr>
          <p:cNvSpPr txBox="1"/>
          <p:nvPr/>
        </p:nvSpPr>
        <p:spPr>
          <a:xfrm>
            <a:off x="9293289" y="3611569"/>
            <a:ext cx="2622046" cy="646331"/>
          </a:xfrm>
          <a:prstGeom prst="rect">
            <a:avLst/>
          </a:prstGeom>
          <a:noFill/>
        </p:spPr>
        <p:txBody>
          <a:bodyPr wrap="square" rtlCol="0">
            <a:spAutoFit/>
          </a:bodyPr>
          <a:lstStyle/>
          <a:p>
            <a:r>
              <a:rPr lang="en-US" dirty="0"/>
              <a:t>(especially far away from here)</a:t>
            </a:r>
          </a:p>
        </p:txBody>
      </p:sp>
    </p:spTree>
    <p:extLst>
      <p:ext uri="{BB962C8B-B14F-4D97-AF65-F5344CB8AC3E}">
        <p14:creationId xmlns:p14="http://schemas.microsoft.com/office/powerpoint/2010/main" val="12737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68680" y="758952"/>
            <a:ext cx="10584180" cy="4194048"/>
          </a:xfrm>
        </p:spPr>
        <p:txBody>
          <a:bodyPr anchor="ctr">
            <a:noAutofit/>
          </a:bodyPr>
          <a:lstStyle/>
          <a:p>
            <a:r>
              <a:rPr lang="en-US" sz="4000" b="0" i="0" dirty="0">
                <a:solidFill>
                  <a:srgbClr val="0F1419"/>
                </a:solidFill>
                <a:effectLst/>
              </a:rPr>
              <a:t>“</a:t>
            </a:r>
            <a:r>
              <a:rPr lang="en-US" sz="2800" dirty="0"/>
              <a:t>The American people need a Democratic Party that stands strong and pushes back against the Trump Administration. The president and his rich friends care more about giving tax breaks to the wealthy than making the costs of the things we buy go down or helping American workers. Democrats need to be the ones to unite the American people regardless of race, class, or zip code against this hostile government takeover and demand representation for all of us, not just the top 1%.”</a:t>
            </a:r>
            <a:endParaRPr lang="en-US" sz="40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fontScale="92500" lnSpcReduction="10000"/>
          </a:bodyPr>
          <a:lstStyle/>
          <a:p>
            <a:r>
              <a:rPr lang="en-US" sz="2400" b="0" i="0" dirty="0">
                <a:solidFill>
                  <a:schemeClr val="bg1"/>
                </a:solidFill>
                <a:effectLst/>
                <a:latin typeface="Roboto" panose="02000000000000000000" pitchFamily="2" charset="0"/>
              </a:rPr>
              <a:t>--Message 83% of 2024 Non-voters found somewhat or very persuasive (Lake Street Partners, April 2025)</a:t>
            </a:r>
          </a:p>
          <a:p>
            <a:r>
              <a:rPr lang="en-US" sz="1100" b="0" i="0" dirty="0">
                <a:solidFill>
                  <a:schemeClr val="bg1"/>
                </a:solidFill>
                <a:effectLst/>
                <a:latin typeface="Roboto" panose="02000000000000000000" pitchFamily="2" charset="0"/>
              </a:rPr>
              <a:t> </a:t>
            </a:r>
          </a:p>
        </p:txBody>
      </p:sp>
    </p:spTree>
    <p:extLst>
      <p:ext uri="{BB962C8B-B14F-4D97-AF65-F5344CB8AC3E}">
        <p14:creationId xmlns:p14="http://schemas.microsoft.com/office/powerpoint/2010/main" val="326592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4BEA-2AA5-438B-B464-F671DD72D453}"/>
              </a:ext>
            </a:extLst>
          </p:cNvPr>
          <p:cNvSpPr>
            <a:spLocks noGrp="1"/>
          </p:cNvSpPr>
          <p:nvPr>
            <p:ph type="title"/>
          </p:nvPr>
        </p:nvSpPr>
        <p:spPr>
          <a:xfrm>
            <a:off x="880110" y="263528"/>
            <a:ext cx="10058400" cy="1450757"/>
          </a:xfrm>
        </p:spPr>
        <p:txBody>
          <a:bodyPr/>
          <a:lstStyle/>
          <a:p>
            <a:r>
              <a:rPr lang="en-US" dirty="0"/>
              <a:t>Burning Questions</a:t>
            </a:r>
          </a:p>
        </p:txBody>
      </p:sp>
      <p:sp>
        <p:nvSpPr>
          <p:cNvPr id="3" name="Content Placeholder 2">
            <a:extLst>
              <a:ext uri="{FF2B5EF4-FFF2-40B4-BE49-F238E27FC236}">
                <a16:creationId xmlns:a16="http://schemas.microsoft.com/office/drawing/2014/main" id="{38CC8A8A-60E1-4E75-B98B-DD5EE9D1AF7D}"/>
              </a:ext>
            </a:extLst>
          </p:cNvPr>
          <p:cNvSpPr>
            <a:spLocks noGrp="1"/>
          </p:cNvSpPr>
          <p:nvPr>
            <p:ph sz="half" idx="1"/>
          </p:nvPr>
        </p:nvSpPr>
        <p:spPr>
          <a:xfrm>
            <a:off x="1066021" y="2047836"/>
            <a:ext cx="10303329" cy="3914563"/>
          </a:xfrm>
        </p:spPr>
        <p:txBody>
          <a:bodyPr>
            <a:normAutofit/>
          </a:bodyPr>
          <a:lstStyle/>
          <a:p>
            <a:pPr>
              <a:lnSpc>
                <a:spcPct val="120000"/>
              </a:lnSpc>
              <a:spcBef>
                <a:spcPts val="0"/>
              </a:spcBef>
              <a:spcAft>
                <a:spcPts val="0"/>
              </a:spcAft>
              <a:buFont typeface="Wingdings" panose="05000000000000000000" pitchFamily="2" charset="2"/>
              <a:buChar char="Ø"/>
            </a:pPr>
            <a:r>
              <a:rPr lang="en-US" sz="2800" dirty="0">
                <a:solidFill>
                  <a:srgbClr val="050505"/>
                </a:solidFill>
                <a:latin typeface="inherit"/>
              </a:rPr>
              <a:t>What happened last year? Where did the Anti-MAGA coalition go?</a:t>
            </a:r>
          </a:p>
          <a:p>
            <a:pPr>
              <a:lnSpc>
                <a:spcPct val="120000"/>
              </a:lnSpc>
              <a:spcBef>
                <a:spcPts val="0"/>
              </a:spcBef>
              <a:spcAft>
                <a:spcPts val="0"/>
              </a:spcAft>
              <a:buFont typeface="Wingdings" panose="05000000000000000000" pitchFamily="2" charset="2"/>
              <a:buChar char="Ø"/>
            </a:pPr>
            <a:r>
              <a:rPr lang="en-US" sz="2800" b="0" i="0" dirty="0">
                <a:solidFill>
                  <a:srgbClr val="050505"/>
                </a:solidFill>
                <a:effectLst/>
                <a:latin typeface="inherit"/>
              </a:rPr>
              <a:t>Do any voters and non-voters regret their decisions from 2024?</a:t>
            </a:r>
          </a:p>
          <a:p>
            <a:pPr>
              <a:lnSpc>
                <a:spcPct val="120000"/>
              </a:lnSpc>
              <a:spcBef>
                <a:spcPts val="0"/>
              </a:spcBef>
              <a:spcAft>
                <a:spcPts val="0"/>
              </a:spcAft>
              <a:buFont typeface="Wingdings" panose="05000000000000000000" pitchFamily="2" charset="2"/>
              <a:buChar char="Ø"/>
            </a:pPr>
            <a:r>
              <a:rPr lang="en-US" sz="2800" dirty="0">
                <a:solidFill>
                  <a:srgbClr val="050505"/>
                </a:solidFill>
                <a:latin typeface="inherit"/>
              </a:rPr>
              <a:t>What does this tell us about the way forward for 2026 and beyond?</a:t>
            </a:r>
            <a:endParaRPr lang="en-US" sz="2800" b="0" i="0" dirty="0">
              <a:solidFill>
                <a:srgbClr val="050505"/>
              </a:solidFill>
              <a:effectLst/>
              <a:latin typeface="inherit"/>
            </a:endParaRPr>
          </a:p>
          <a:p>
            <a:pPr marL="0" indent="0">
              <a:lnSpc>
                <a:spcPct val="120000"/>
              </a:lnSpc>
              <a:spcBef>
                <a:spcPts val="0"/>
              </a:spcBef>
              <a:spcAft>
                <a:spcPts val="0"/>
              </a:spcAft>
              <a:buNone/>
            </a:pPr>
            <a:endParaRPr lang="en-US" sz="2800" b="0" i="0" dirty="0">
              <a:solidFill>
                <a:srgbClr val="050505"/>
              </a:solidFill>
              <a:effectLst/>
              <a:latin typeface="inherit"/>
            </a:endParaRPr>
          </a:p>
          <a:p>
            <a:pPr>
              <a:lnSpc>
                <a:spcPct val="120000"/>
              </a:lnSpc>
              <a:spcBef>
                <a:spcPts val="0"/>
              </a:spcBef>
              <a:spcAft>
                <a:spcPts val="0"/>
              </a:spcAft>
              <a:buFont typeface="Wingdings" panose="05000000000000000000" pitchFamily="2" charset="2"/>
              <a:buChar char="Ø"/>
            </a:pPr>
            <a:endParaRPr lang="en-US" sz="2800" b="0" i="0" dirty="0">
              <a:solidFill>
                <a:srgbClr val="050505"/>
              </a:solidFill>
              <a:effectLst/>
              <a:latin typeface="inherit"/>
            </a:endParaRPr>
          </a:p>
          <a:p>
            <a:pPr>
              <a:lnSpc>
                <a:spcPct val="120000"/>
              </a:lnSpc>
              <a:spcBef>
                <a:spcPts val="0"/>
              </a:spcBef>
              <a:spcAft>
                <a:spcPts val="0"/>
              </a:spcAft>
              <a:buFont typeface="Wingdings" panose="05000000000000000000" pitchFamily="2" charset="2"/>
              <a:buChar char="Ø"/>
            </a:pPr>
            <a:endParaRPr lang="en-US" sz="2800" b="0" i="0" dirty="0">
              <a:solidFill>
                <a:srgbClr val="050505"/>
              </a:solidFill>
              <a:effectLst/>
              <a:latin typeface="inherit"/>
            </a:endParaRPr>
          </a:p>
        </p:txBody>
      </p:sp>
    </p:spTree>
    <p:extLst>
      <p:ext uri="{BB962C8B-B14F-4D97-AF65-F5344CB8AC3E}">
        <p14:creationId xmlns:p14="http://schemas.microsoft.com/office/powerpoint/2010/main" val="394107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25F5-4488-866A-3B25-657C6B7B8949}"/>
              </a:ext>
            </a:extLst>
          </p:cNvPr>
          <p:cNvSpPr>
            <a:spLocks noGrp="1"/>
          </p:cNvSpPr>
          <p:nvPr>
            <p:ph type="title"/>
          </p:nvPr>
        </p:nvSpPr>
        <p:spPr>
          <a:xfrm>
            <a:off x="1097279" y="286603"/>
            <a:ext cx="10850541" cy="1450757"/>
          </a:xfrm>
        </p:spPr>
        <p:txBody>
          <a:bodyPr/>
          <a:lstStyle/>
          <a:p>
            <a:r>
              <a:rPr lang="en-US" dirty="0"/>
              <a:t>Anti-MAGA coalition underperformed</a:t>
            </a:r>
          </a:p>
        </p:txBody>
      </p:sp>
      <p:sp>
        <p:nvSpPr>
          <p:cNvPr id="3" name="Content Placeholder 2">
            <a:extLst>
              <a:ext uri="{FF2B5EF4-FFF2-40B4-BE49-F238E27FC236}">
                <a16:creationId xmlns:a16="http://schemas.microsoft.com/office/drawing/2014/main" id="{5C73124C-7E3E-4FFD-DE50-A5DCA6082CAD}"/>
              </a:ext>
            </a:extLst>
          </p:cNvPr>
          <p:cNvSpPr>
            <a:spLocks noGrp="1"/>
          </p:cNvSpPr>
          <p:nvPr>
            <p:ph sz="half" idx="1"/>
          </p:nvPr>
        </p:nvSpPr>
        <p:spPr>
          <a:xfrm>
            <a:off x="323557" y="1947398"/>
            <a:ext cx="5997526" cy="3748193"/>
          </a:xfrm>
        </p:spPr>
        <p:txBody>
          <a:bodyPr>
            <a:normAutofit/>
          </a:bodyPr>
          <a:lstStyle/>
          <a:p>
            <a:pPr marL="457200" indent="-457200">
              <a:buFont typeface="+mj-lt"/>
              <a:buAutoNum type="arabicPeriod"/>
            </a:pPr>
            <a:r>
              <a:rPr lang="en-US" dirty="0"/>
              <a:t>Harris lost because Democratic turnout was lower in ‘24 that ’20</a:t>
            </a:r>
          </a:p>
          <a:p>
            <a:pPr marL="457200" indent="-457200">
              <a:buFont typeface="+mj-lt"/>
              <a:buAutoNum type="arabicPeriod"/>
            </a:pPr>
            <a:r>
              <a:rPr lang="en-US" b="1" dirty="0"/>
              <a:t>19 million </a:t>
            </a:r>
            <a:r>
              <a:rPr lang="en-US" dirty="0"/>
              <a:t>2020 Biden voters didn’t vote in ‘24</a:t>
            </a:r>
          </a:p>
          <a:p>
            <a:pPr marL="457200" indent="-457200">
              <a:buFont typeface="+mj-lt"/>
              <a:buAutoNum type="arabicPeriod"/>
            </a:pPr>
            <a:r>
              <a:rPr lang="en-US" dirty="0"/>
              <a:t>Voter intensity against Trump was significantly lower: 15 million fewer “anti-Trump” votes in ’24</a:t>
            </a:r>
          </a:p>
          <a:p>
            <a:pPr marL="457200" indent="-457200">
              <a:buFont typeface="+mj-lt"/>
              <a:buAutoNum type="arabicPeriod"/>
            </a:pPr>
            <a:r>
              <a:rPr lang="en-US" dirty="0"/>
              <a:t>Trump was not more popular in ’24 than in ’20; his support was stable (on the balance)</a:t>
            </a:r>
          </a:p>
          <a:p>
            <a:pPr marL="457200" indent="-457200">
              <a:buFont typeface="+mj-lt"/>
              <a:buAutoNum type="arabicPeriod"/>
            </a:pPr>
            <a:endParaRPr lang="en-US" dirty="0"/>
          </a:p>
        </p:txBody>
      </p:sp>
      <p:sp>
        <p:nvSpPr>
          <p:cNvPr id="7" name="Content Placeholder 6">
            <a:extLst>
              <a:ext uri="{FF2B5EF4-FFF2-40B4-BE49-F238E27FC236}">
                <a16:creationId xmlns:a16="http://schemas.microsoft.com/office/drawing/2014/main" id="{B0E4B8CF-780E-14AC-D91A-D27D275E3A9B}"/>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DAACBA29-BB64-770F-C70C-7C2E18D8CF82}"/>
              </a:ext>
            </a:extLst>
          </p:cNvPr>
          <p:cNvPicPr>
            <a:picLocks noChangeAspect="1"/>
          </p:cNvPicPr>
          <p:nvPr/>
        </p:nvPicPr>
        <p:blipFill>
          <a:blip r:embed="rId2"/>
          <a:stretch>
            <a:fillRect/>
          </a:stretch>
        </p:blipFill>
        <p:spPr>
          <a:xfrm>
            <a:off x="6515944" y="2120899"/>
            <a:ext cx="4877785" cy="3748193"/>
          </a:xfrm>
          <a:prstGeom prst="rect">
            <a:avLst/>
          </a:prstGeom>
        </p:spPr>
      </p:pic>
      <p:sp>
        <p:nvSpPr>
          <p:cNvPr id="11" name="TextBox 10">
            <a:extLst>
              <a:ext uri="{FF2B5EF4-FFF2-40B4-BE49-F238E27FC236}">
                <a16:creationId xmlns:a16="http://schemas.microsoft.com/office/drawing/2014/main" id="{02822E0E-6BAF-BF15-2A3C-B3A7B2F5E78E}"/>
              </a:ext>
            </a:extLst>
          </p:cNvPr>
          <p:cNvSpPr txBox="1"/>
          <p:nvPr/>
        </p:nvSpPr>
        <p:spPr>
          <a:xfrm>
            <a:off x="6806418" y="5991021"/>
            <a:ext cx="4480560" cy="261610"/>
          </a:xfrm>
          <a:prstGeom prst="rect">
            <a:avLst/>
          </a:prstGeom>
          <a:noFill/>
        </p:spPr>
        <p:txBody>
          <a:bodyPr wrap="square">
            <a:spAutoFit/>
          </a:bodyPr>
          <a:lstStyle/>
          <a:p>
            <a:r>
              <a:rPr lang="en-US" sz="1050" dirty="0"/>
              <a:t>Michael </a:t>
            </a:r>
            <a:r>
              <a:rPr lang="en-US" sz="1050" dirty="0" err="1"/>
              <a:t>Podhorzer</a:t>
            </a:r>
            <a:r>
              <a:rPr lang="en-US" sz="1050" dirty="0"/>
              <a:t> https://www.weekendreading.net/p/how-trump-won</a:t>
            </a:r>
          </a:p>
        </p:txBody>
      </p:sp>
    </p:spTree>
    <p:extLst>
      <p:ext uri="{BB962C8B-B14F-4D97-AF65-F5344CB8AC3E}">
        <p14:creationId xmlns:p14="http://schemas.microsoft.com/office/powerpoint/2010/main" val="258580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25F5-4488-866A-3B25-657C6B7B8949}"/>
              </a:ext>
            </a:extLst>
          </p:cNvPr>
          <p:cNvSpPr>
            <a:spLocks noGrp="1"/>
          </p:cNvSpPr>
          <p:nvPr>
            <p:ph type="title"/>
          </p:nvPr>
        </p:nvSpPr>
        <p:spPr>
          <a:xfrm>
            <a:off x="643466" y="786383"/>
            <a:ext cx="3517567" cy="2093975"/>
          </a:xfrm>
        </p:spPr>
        <p:txBody>
          <a:bodyPr anchor="b">
            <a:normAutofit/>
          </a:bodyPr>
          <a:lstStyle/>
          <a:p>
            <a:r>
              <a:rPr lang="en-US" dirty="0"/>
              <a:t>He won’t </a:t>
            </a:r>
            <a:r>
              <a:rPr lang="en-US" i="1" dirty="0"/>
              <a:t>really </a:t>
            </a:r>
            <a:r>
              <a:rPr lang="en-US" dirty="0"/>
              <a:t>do that, will he? </a:t>
            </a:r>
          </a:p>
        </p:txBody>
      </p:sp>
      <p:pic>
        <p:nvPicPr>
          <p:cNvPr id="10" name="Content Placeholder 9">
            <a:extLst>
              <a:ext uri="{FF2B5EF4-FFF2-40B4-BE49-F238E27FC236}">
                <a16:creationId xmlns:a16="http://schemas.microsoft.com/office/drawing/2014/main" id="{1642636B-DBBD-BEF2-B8B8-E58D3B96375B}"/>
              </a:ext>
            </a:extLst>
          </p:cNvPr>
          <p:cNvPicPr>
            <a:picLocks noGrp="1" noChangeAspect="1"/>
          </p:cNvPicPr>
          <p:nvPr>
            <p:ph idx="1"/>
          </p:nvPr>
        </p:nvPicPr>
        <p:blipFill>
          <a:blip r:embed="rId2"/>
          <a:stretch>
            <a:fillRect/>
          </a:stretch>
        </p:blipFill>
        <p:spPr>
          <a:xfrm>
            <a:off x="4984375" y="894091"/>
            <a:ext cx="6866965" cy="5166050"/>
          </a:xfrm>
          <a:prstGeom prst="rect">
            <a:avLst/>
          </a:prstGeom>
          <a:noFill/>
        </p:spPr>
      </p:pic>
      <p:sp>
        <p:nvSpPr>
          <p:cNvPr id="3" name="Content Placeholder 2">
            <a:extLst>
              <a:ext uri="{FF2B5EF4-FFF2-40B4-BE49-F238E27FC236}">
                <a16:creationId xmlns:a16="http://schemas.microsoft.com/office/drawing/2014/main" id="{5C73124C-7E3E-4FFD-DE50-A5DCA6082CAD}"/>
              </a:ext>
            </a:extLst>
          </p:cNvPr>
          <p:cNvSpPr>
            <a:spLocks noGrp="1"/>
          </p:cNvSpPr>
          <p:nvPr>
            <p:ph type="body" sz="half" idx="2"/>
          </p:nvPr>
        </p:nvSpPr>
        <p:spPr>
          <a:xfrm>
            <a:off x="643465" y="3043050"/>
            <a:ext cx="3517567" cy="3064505"/>
          </a:xfrm>
        </p:spPr>
        <p:txBody>
          <a:bodyPr>
            <a:normAutofit/>
          </a:bodyPr>
          <a:lstStyle/>
          <a:p>
            <a:pPr marL="457200" indent="-457200">
              <a:lnSpc>
                <a:spcPct val="100000"/>
              </a:lnSpc>
              <a:buFont typeface="+mj-lt"/>
              <a:buAutoNum type="arabicPeriod"/>
            </a:pPr>
            <a:r>
              <a:rPr lang="en-US" sz="1500" dirty="0"/>
              <a:t>Credulity Chasm*: many voters did not know what Trump planned to do</a:t>
            </a:r>
          </a:p>
          <a:p>
            <a:pPr marL="457200" indent="-457200">
              <a:lnSpc>
                <a:spcPct val="100000"/>
              </a:lnSpc>
              <a:buFont typeface="+mj-lt"/>
              <a:buAutoNum type="arabicPeriod"/>
            </a:pPr>
            <a:r>
              <a:rPr lang="en-US" sz="1500" dirty="0"/>
              <a:t>It was more a question of not knowing, not hearing about it and then rejecting it</a:t>
            </a:r>
          </a:p>
          <a:p>
            <a:pPr marL="457200" indent="-457200">
              <a:lnSpc>
                <a:spcPct val="100000"/>
              </a:lnSpc>
              <a:buFont typeface="+mj-lt"/>
              <a:buAutoNum type="arabicPeriod"/>
            </a:pPr>
            <a:r>
              <a:rPr lang="en-US" sz="1500" dirty="0"/>
              <a:t>Trump voters knew the least about his actual pans. </a:t>
            </a:r>
          </a:p>
        </p:txBody>
      </p:sp>
      <p:sp>
        <p:nvSpPr>
          <p:cNvPr id="5" name="TextBox 4">
            <a:extLst>
              <a:ext uri="{FF2B5EF4-FFF2-40B4-BE49-F238E27FC236}">
                <a16:creationId xmlns:a16="http://schemas.microsoft.com/office/drawing/2014/main" id="{3B1FE591-023B-8397-2115-2B1B7DC7D0C9}"/>
              </a:ext>
            </a:extLst>
          </p:cNvPr>
          <p:cNvSpPr txBox="1"/>
          <p:nvPr/>
        </p:nvSpPr>
        <p:spPr>
          <a:xfrm>
            <a:off x="1041202" y="5922889"/>
            <a:ext cx="6097190" cy="369332"/>
          </a:xfrm>
          <a:prstGeom prst="rect">
            <a:avLst/>
          </a:prstGeom>
          <a:noFill/>
        </p:spPr>
        <p:txBody>
          <a:bodyPr wrap="square">
            <a:spAutoFit/>
          </a:bodyPr>
          <a:lstStyle/>
          <a:p>
            <a:r>
              <a:rPr lang="en-US" b="0" i="0" cap="all" dirty="0">
                <a:effectLst/>
                <a:latin typeface="SF Compact"/>
                <a:hlinkClick r:id="rId3"/>
              </a:rPr>
              <a:t>Anat Shenker-Osorio</a:t>
            </a:r>
            <a:endParaRPr lang="en-US" dirty="0"/>
          </a:p>
        </p:txBody>
      </p:sp>
    </p:spTree>
    <p:extLst>
      <p:ext uri="{BB962C8B-B14F-4D97-AF65-F5344CB8AC3E}">
        <p14:creationId xmlns:p14="http://schemas.microsoft.com/office/powerpoint/2010/main" val="166396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7008-4997-B7E6-6439-FACDF0F11874}"/>
              </a:ext>
            </a:extLst>
          </p:cNvPr>
          <p:cNvSpPr>
            <a:spLocks noGrp="1"/>
          </p:cNvSpPr>
          <p:nvPr>
            <p:ph type="title"/>
          </p:nvPr>
        </p:nvSpPr>
        <p:spPr>
          <a:xfrm>
            <a:off x="643466" y="786383"/>
            <a:ext cx="3517567" cy="2093975"/>
          </a:xfrm>
        </p:spPr>
        <p:txBody>
          <a:bodyPr anchor="b">
            <a:normAutofit fontScale="90000"/>
          </a:bodyPr>
          <a:lstStyle/>
          <a:p>
            <a:r>
              <a:rPr lang="en-US" sz="4000" dirty="0"/>
              <a:t>Hispanic Voters – Disaffected or Red-Pilled?</a:t>
            </a:r>
          </a:p>
        </p:txBody>
      </p:sp>
      <p:pic>
        <p:nvPicPr>
          <p:cNvPr id="9" name="Content Placeholder 8">
            <a:extLst>
              <a:ext uri="{FF2B5EF4-FFF2-40B4-BE49-F238E27FC236}">
                <a16:creationId xmlns:a16="http://schemas.microsoft.com/office/drawing/2014/main" id="{63DD7718-6141-85F6-8F43-E9E5A3DAB419}"/>
              </a:ext>
            </a:extLst>
          </p:cNvPr>
          <p:cNvPicPr>
            <a:picLocks noGrp="1" noChangeAspect="1"/>
          </p:cNvPicPr>
          <p:nvPr>
            <p:ph idx="1"/>
          </p:nvPr>
        </p:nvPicPr>
        <p:blipFill>
          <a:blip r:embed="rId2"/>
          <a:stretch>
            <a:fillRect/>
          </a:stretch>
        </p:blipFill>
        <p:spPr>
          <a:xfrm>
            <a:off x="4960403" y="681318"/>
            <a:ext cx="6985582" cy="5605929"/>
          </a:xfrm>
          <a:prstGeom prst="rect">
            <a:avLst/>
          </a:prstGeom>
          <a:noFill/>
        </p:spPr>
      </p:pic>
      <p:sp>
        <p:nvSpPr>
          <p:cNvPr id="14" name="Text Placeholder 3">
            <a:extLst>
              <a:ext uri="{FF2B5EF4-FFF2-40B4-BE49-F238E27FC236}">
                <a16:creationId xmlns:a16="http://schemas.microsoft.com/office/drawing/2014/main" id="{99699578-2774-C917-6E41-C26E1678667B}"/>
              </a:ext>
            </a:extLst>
          </p:cNvPr>
          <p:cNvSpPr>
            <a:spLocks noGrp="1"/>
          </p:cNvSpPr>
          <p:nvPr>
            <p:ph type="body" sz="half" idx="2"/>
          </p:nvPr>
        </p:nvSpPr>
        <p:spPr>
          <a:xfrm>
            <a:off x="643465" y="3043050"/>
            <a:ext cx="3517567" cy="3064505"/>
          </a:xfrm>
        </p:spPr>
        <p:txBody>
          <a:bodyPr>
            <a:normAutofit fontScale="92500"/>
          </a:bodyPr>
          <a:lstStyle/>
          <a:p>
            <a:pPr marL="285750" indent="-285750">
              <a:buFont typeface="Arial" panose="020B0604020202020204" pitchFamily="34" charset="0"/>
              <a:buChar char="•"/>
            </a:pPr>
            <a:r>
              <a:rPr lang="en-US" dirty="0"/>
              <a:t>Hispanic voters either moved steadily to the right or were more likely to sit out election (both were true in ‘24)</a:t>
            </a:r>
          </a:p>
          <a:p>
            <a:pPr marL="285750" indent="-285750">
              <a:buFont typeface="Arial" panose="020B0604020202020204" pitchFamily="34" charset="0"/>
              <a:buChar char="•"/>
            </a:pPr>
            <a:r>
              <a:rPr lang="en-US" dirty="0"/>
              <a:t>Black voters showed similar behavior, but not as pronounced</a:t>
            </a:r>
          </a:p>
          <a:p>
            <a:pPr marL="285750" indent="-285750">
              <a:buFont typeface="Arial" panose="020B0604020202020204" pitchFamily="34" charset="0"/>
              <a:buChar char="•"/>
            </a:pPr>
            <a:r>
              <a:rPr lang="en-US" dirty="0"/>
              <a:t>Big gender gap persists but all arrows moving in same direction</a:t>
            </a:r>
          </a:p>
        </p:txBody>
      </p:sp>
      <p:sp>
        <p:nvSpPr>
          <p:cNvPr id="10" name="Rectangle 9">
            <a:extLst>
              <a:ext uri="{FF2B5EF4-FFF2-40B4-BE49-F238E27FC236}">
                <a16:creationId xmlns:a16="http://schemas.microsoft.com/office/drawing/2014/main" id="{CBF5249B-9E45-00F1-A79E-FF84BDC4E77C}"/>
              </a:ext>
            </a:extLst>
          </p:cNvPr>
          <p:cNvSpPr/>
          <p:nvPr/>
        </p:nvSpPr>
        <p:spPr>
          <a:xfrm>
            <a:off x="5283200" y="3603812"/>
            <a:ext cx="6382871" cy="227106"/>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3458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F88BE-5DC3-A612-5F1F-EC405D14B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5FA35-A752-3B7D-F203-7AA10089BD59}"/>
              </a:ext>
            </a:extLst>
          </p:cNvPr>
          <p:cNvSpPr>
            <a:spLocks noGrp="1"/>
          </p:cNvSpPr>
          <p:nvPr>
            <p:ph type="title"/>
          </p:nvPr>
        </p:nvSpPr>
        <p:spPr>
          <a:xfrm>
            <a:off x="643466" y="786383"/>
            <a:ext cx="3517567" cy="2093975"/>
          </a:xfrm>
        </p:spPr>
        <p:txBody>
          <a:bodyPr anchor="b">
            <a:normAutofit/>
          </a:bodyPr>
          <a:lstStyle/>
          <a:p>
            <a:r>
              <a:rPr lang="en-US" sz="4400" dirty="0"/>
              <a:t>Youth vote blues</a:t>
            </a:r>
          </a:p>
        </p:txBody>
      </p:sp>
      <p:sp>
        <p:nvSpPr>
          <p:cNvPr id="3" name="Content Placeholder 2">
            <a:extLst>
              <a:ext uri="{FF2B5EF4-FFF2-40B4-BE49-F238E27FC236}">
                <a16:creationId xmlns:a16="http://schemas.microsoft.com/office/drawing/2014/main" id="{178067B9-2AA8-B54E-3146-0EBCFCAF69DB}"/>
              </a:ext>
            </a:extLst>
          </p:cNvPr>
          <p:cNvSpPr>
            <a:spLocks noGrp="1"/>
          </p:cNvSpPr>
          <p:nvPr>
            <p:ph type="body" sz="half" idx="2"/>
          </p:nvPr>
        </p:nvSpPr>
        <p:spPr>
          <a:xfrm>
            <a:off x="643465" y="3043050"/>
            <a:ext cx="3517567" cy="3064505"/>
          </a:xfrm>
        </p:spPr>
        <p:txBody>
          <a:bodyPr>
            <a:normAutofit/>
          </a:bodyPr>
          <a:lstStyle/>
          <a:p>
            <a:pPr marL="578358" lvl="1" indent="-285750">
              <a:lnSpc>
                <a:spcPct val="90000"/>
              </a:lnSpc>
              <a:buFont typeface="Arial" panose="020B0604020202020204" pitchFamily="34" charset="0"/>
              <a:buChar char="•"/>
            </a:pPr>
            <a:r>
              <a:rPr lang="en-US" sz="1600" dirty="0">
                <a:solidFill>
                  <a:srgbClr val="FFFFFF"/>
                </a:solidFill>
              </a:rPr>
              <a:t>Younger voters likely voted significantly less in ’24 than in ‘20 or ’16, vs. shifted to the right</a:t>
            </a:r>
          </a:p>
        </p:txBody>
      </p:sp>
      <p:pic>
        <p:nvPicPr>
          <p:cNvPr id="10" name="Picture 9">
            <a:extLst>
              <a:ext uri="{FF2B5EF4-FFF2-40B4-BE49-F238E27FC236}">
                <a16:creationId xmlns:a16="http://schemas.microsoft.com/office/drawing/2014/main" id="{44629AFA-EC5D-7093-5EE1-FA4F75F10D93}"/>
              </a:ext>
            </a:extLst>
          </p:cNvPr>
          <p:cNvPicPr>
            <a:picLocks noChangeAspect="1"/>
          </p:cNvPicPr>
          <p:nvPr/>
        </p:nvPicPr>
        <p:blipFill>
          <a:blip r:embed="rId2"/>
          <a:stretch>
            <a:fillRect/>
          </a:stretch>
        </p:blipFill>
        <p:spPr>
          <a:xfrm>
            <a:off x="4763248" y="628447"/>
            <a:ext cx="7143050" cy="6130941"/>
          </a:xfrm>
          <a:prstGeom prst="rect">
            <a:avLst/>
          </a:prstGeom>
        </p:spPr>
      </p:pic>
    </p:spTree>
    <p:extLst>
      <p:ext uri="{BB962C8B-B14F-4D97-AF65-F5344CB8AC3E}">
        <p14:creationId xmlns:p14="http://schemas.microsoft.com/office/powerpoint/2010/main" val="142003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25F5-4488-866A-3B25-657C6B7B8949}"/>
              </a:ext>
            </a:extLst>
          </p:cNvPr>
          <p:cNvSpPr>
            <a:spLocks noGrp="1"/>
          </p:cNvSpPr>
          <p:nvPr>
            <p:ph type="title"/>
          </p:nvPr>
        </p:nvSpPr>
        <p:spPr>
          <a:xfrm>
            <a:off x="643466" y="786383"/>
            <a:ext cx="3517567" cy="2093975"/>
          </a:xfrm>
        </p:spPr>
        <p:txBody>
          <a:bodyPr anchor="b">
            <a:normAutofit/>
          </a:bodyPr>
          <a:lstStyle/>
          <a:p>
            <a:r>
              <a:rPr lang="en-US" dirty="0"/>
              <a:t>Non-Voters: WHY???</a:t>
            </a:r>
          </a:p>
        </p:txBody>
      </p:sp>
      <p:sp>
        <p:nvSpPr>
          <p:cNvPr id="3" name="Content Placeholder 2">
            <a:extLst>
              <a:ext uri="{FF2B5EF4-FFF2-40B4-BE49-F238E27FC236}">
                <a16:creationId xmlns:a16="http://schemas.microsoft.com/office/drawing/2014/main" id="{5C73124C-7E3E-4FFD-DE50-A5DCA6082CAD}"/>
              </a:ext>
            </a:extLst>
          </p:cNvPr>
          <p:cNvSpPr>
            <a:spLocks noGrp="1"/>
          </p:cNvSpPr>
          <p:nvPr>
            <p:ph type="body" sz="half" idx="2"/>
          </p:nvPr>
        </p:nvSpPr>
        <p:spPr>
          <a:xfrm>
            <a:off x="643465" y="3043050"/>
            <a:ext cx="3517567" cy="3064505"/>
          </a:xfrm>
        </p:spPr>
        <p:txBody>
          <a:bodyPr>
            <a:normAutofit/>
          </a:bodyPr>
          <a:lstStyle/>
          <a:p>
            <a:pPr>
              <a:lnSpc>
                <a:spcPct val="100000"/>
              </a:lnSpc>
              <a:buFont typeface="Arial" panose="020B0604020202020204" pitchFamily="34" charset="0"/>
              <a:buChar char="•"/>
            </a:pPr>
            <a:r>
              <a:rPr lang="en-US" b="0" i="0" dirty="0">
                <a:effectLst/>
              </a:rPr>
              <a:t>Why did 19 million Biden voters stay at home?</a:t>
            </a:r>
          </a:p>
          <a:p>
            <a:pPr>
              <a:lnSpc>
                <a:spcPct val="100000"/>
              </a:lnSpc>
              <a:buFont typeface="Arial" panose="020B0604020202020204" pitchFamily="34" charset="0"/>
              <a:buChar char="•"/>
            </a:pPr>
            <a:r>
              <a:rPr lang="en-US" dirty="0"/>
              <a:t>Not convinced by these answers – voting is not rational for most people</a:t>
            </a:r>
            <a:endParaRPr lang="en-US" b="0" i="0" dirty="0">
              <a:effectLst/>
            </a:endParaRPr>
          </a:p>
          <a:p>
            <a:pPr marL="0" indent="0">
              <a:lnSpc>
                <a:spcPct val="100000"/>
              </a:lnSpc>
              <a:buNone/>
            </a:pPr>
            <a:endParaRPr lang="en-US" sz="1500" dirty="0"/>
          </a:p>
          <a:p>
            <a:pPr marL="457200" indent="-457200">
              <a:lnSpc>
                <a:spcPct val="100000"/>
              </a:lnSpc>
              <a:buFont typeface="+mj-lt"/>
              <a:buAutoNum type="arabicPeriod"/>
            </a:pPr>
            <a:endParaRPr lang="en-US" sz="1500" dirty="0"/>
          </a:p>
        </p:txBody>
      </p:sp>
      <p:pic>
        <p:nvPicPr>
          <p:cNvPr id="9" name="Picture 8">
            <a:extLst>
              <a:ext uri="{FF2B5EF4-FFF2-40B4-BE49-F238E27FC236}">
                <a16:creationId xmlns:a16="http://schemas.microsoft.com/office/drawing/2014/main" id="{1F29E0BD-B0C1-9E0A-73EA-3B9D050C21DD}"/>
              </a:ext>
            </a:extLst>
          </p:cNvPr>
          <p:cNvPicPr>
            <a:picLocks noChangeAspect="1"/>
          </p:cNvPicPr>
          <p:nvPr/>
        </p:nvPicPr>
        <p:blipFill>
          <a:blip r:embed="rId2"/>
          <a:stretch>
            <a:fillRect/>
          </a:stretch>
        </p:blipFill>
        <p:spPr>
          <a:xfrm>
            <a:off x="4834966" y="977756"/>
            <a:ext cx="7177740" cy="4446145"/>
          </a:xfrm>
          <a:prstGeom prst="rect">
            <a:avLst/>
          </a:prstGeom>
        </p:spPr>
      </p:pic>
      <p:sp>
        <p:nvSpPr>
          <p:cNvPr id="10" name="TextBox 9">
            <a:extLst>
              <a:ext uri="{FF2B5EF4-FFF2-40B4-BE49-F238E27FC236}">
                <a16:creationId xmlns:a16="http://schemas.microsoft.com/office/drawing/2014/main" id="{3280B38E-33CF-81E8-8B21-7D6F54A0D64F}"/>
              </a:ext>
            </a:extLst>
          </p:cNvPr>
          <p:cNvSpPr txBox="1"/>
          <p:nvPr/>
        </p:nvSpPr>
        <p:spPr>
          <a:xfrm>
            <a:off x="4975273" y="5695578"/>
            <a:ext cx="6447693" cy="523220"/>
          </a:xfrm>
          <a:prstGeom prst="rect">
            <a:avLst/>
          </a:prstGeom>
          <a:noFill/>
        </p:spPr>
        <p:txBody>
          <a:bodyPr wrap="square" rtlCol="0">
            <a:spAutoFit/>
          </a:bodyPr>
          <a:lstStyle/>
          <a:p>
            <a:r>
              <a:rPr lang="en-US" sz="1400" dirty="0"/>
              <a:t>Study by Lake Street Partners / Way to Win: Polling done April-June among 822 non-voters </a:t>
            </a:r>
          </a:p>
        </p:txBody>
      </p:sp>
    </p:spTree>
    <p:extLst>
      <p:ext uri="{BB962C8B-B14F-4D97-AF65-F5344CB8AC3E}">
        <p14:creationId xmlns:p14="http://schemas.microsoft.com/office/powerpoint/2010/main" val="427698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3BB30-F200-A026-691D-E57801549B50}"/>
              </a:ext>
            </a:extLst>
          </p:cNvPr>
          <p:cNvSpPr>
            <a:spLocks noGrp="1"/>
          </p:cNvSpPr>
          <p:nvPr>
            <p:ph type="title"/>
          </p:nvPr>
        </p:nvSpPr>
        <p:spPr>
          <a:xfrm>
            <a:off x="1097280" y="286604"/>
            <a:ext cx="10058400" cy="829434"/>
          </a:xfrm>
        </p:spPr>
        <p:txBody>
          <a:bodyPr/>
          <a:lstStyle/>
          <a:p>
            <a:r>
              <a:rPr lang="en-US" dirty="0"/>
              <a:t>They swung the election to Trump</a:t>
            </a:r>
          </a:p>
        </p:txBody>
      </p:sp>
      <p:sp>
        <p:nvSpPr>
          <p:cNvPr id="5" name="Content Placeholder 4">
            <a:extLst>
              <a:ext uri="{FF2B5EF4-FFF2-40B4-BE49-F238E27FC236}">
                <a16:creationId xmlns:a16="http://schemas.microsoft.com/office/drawing/2014/main" id="{324C5041-A7AB-560E-AE59-7B08D869BBFD}"/>
              </a:ext>
            </a:extLst>
          </p:cNvPr>
          <p:cNvSpPr>
            <a:spLocks noGrp="1"/>
          </p:cNvSpPr>
          <p:nvPr>
            <p:ph sz="half" idx="1"/>
          </p:nvPr>
        </p:nvSpPr>
        <p:spPr>
          <a:xfrm>
            <a:off x="1097280" y="2120900"/>
            <a:ext cx="3014532" cy="3748193"/>
          </a:xfrm>
        </p:spPr>
        <p:txBody>
          <a:bodyPr/>
          <a:lstStyle/>
          <a:p>
            <a:pPr>
              <a:buFont typeface="Wingdings" panose="05000000000000000000" pitchFamily="2" charset="2"/>
              <a:buChar char="§"/>
            </a:pPr>
            <a:r>
              <a:rPr lang="en-US" dirty="0"/>
              <a:t>Pretty clear from the data that higher turnout would have meant a Harris win</a:t>
            </a:r>
          </a:p>
          <a:p>
            <a:pPr>
              <a:buFont typeface="Wingdings" panose="05000000000000000000" pitchFamily="2" charset="2"/>
              <a:buChar char="§"/>
            </a:pPr>
            <a:r>
              <a:rPr lang="en-US" dirty="0"/>
              <a:t>Confirms </a:t>
            </a:r>
            <a:r>
              <a:rPr lang="en-US" dirty="0" err="1"/>
              <a:t>Podhorzer’s</a:t>
            </a:r>
            <a:r>
              <a:rPr lang="en-US" dirty="0"/>
              <a:t> theory</a:t>
            </a:r>
          </a:p>
        </p:txBody>
      </p:sp>
      <p:pic>
        <p:nvPicPr>
          <p:cNvPr id="7" name="Picture 6">
            <a:extLst>
              <a:ext uri="{FF2B5EF4-FFF2-40B4-BE49-F238E27FC236}">
                <a16:creationId xmlns:a16="http://schemas.microsoft.com/office/drawing/2014/main" id="{FAD66A49-D4C7-D244-5059-1CDC41BDDD82}"/>
              </a:ext>
            </a:extLst>
          </p:cNvPr>
          <p:cNvPicPr>
            <a:picLocks noChangeAspect="1"/>
          </p:cNvPicPr>
          <p:nvPr/>
        </p:nvPicPr>
        <p:blipFill>
          <a:blip r:embed="rId2"/>
          <a:stretch>
            <a:fillRect/>
          </a:stretch>
        </p:blipFill>
        <p:spPr>
          <a:xfrm>
            <a:off x="4639310" y="1633060"/>
            <a:ext cx="7175598" cy="3877246"/>
          </a:xfrm>
          <a:prstGeom prst="rect">
            <a:avLst/>
          </a:prstGeom>
        </p:spPr>
      </p:pic>
    </p:spTree>
    <p:extLst>
      <p:ext uri="{BB962C8B-B14F-4D97-AF65-F5344CB8AC3E}">
        <p14:creationId xmlns:p14="http://schemas.microsoft.com/office/powerpoint/2010/main" val="132937055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otalTime>0</TotalTime>
  <Words>716</Words>
  <Application>Microsoft Macintosh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Bookman Old Style</vt:lpstr>
      <vt:lpstr>Calibri</vt:lpstr>
      <vt:lpstr>Franklin Gothic Book</vt:lpstr>
      <vt:lpstr>inherit</vt:lpstr>
      <vt:lpstr>Roboto</vt:lpstr>
      <vt:lpstr>SF Compact</vt:lpstr>
      <vt:lpstr>Wingdings</vt:lpstr>
      <vt:lpstr>1_RetrospectVTI</vt:lpstr>
      <vt:lpstr>Sure wish we could have a do-over</vt:lpstr>
      <vt:lpstr>“The American people need a Democratic Party that stands strong and pushes back against the Trump Administration. The president and his rich friends care more about giving tax breaks to the wealthy than making the costs of the things we buy go down or helping American workers. Democrats need to be the ones to unite the American people regardless of race, class, or zip code against this hostile government takeover and demand representation for all of us, not just the top 1%.”</vt:lpstr>
      <vt:lpstr>Burning Questions</vt:lpstr>
      <vt:lpstr>Anti-MAGA coalition underperformed</vt:lpstr>
      <vt:lpstr>He won’t really do that, will he? </vt:lpstr>
      <vt:lpstr>Hispanic Voters – Disaffected or Red-Pilled?</vt:lpstr>
      <vt:lpstr>Youth vote blues</vt:lpstr>
      <vt:lpstr>Non-Voters: WHY???</vt:lpstr>
      <vt:lpstr>They swung the election to Trump</vt:lpstr>
      <vt:lpstr>Buyer’s Remorse</vt:lpstr>
      <vt:lpstr>Latino Non-Voters: Neutral on Dems</vt:lpstr>
      <vt:lpstr>Looking good for mid-terms</vt:lpstr>
      <vt:lpstr>Regrets, I have a few</vt:lpstr>
      <vt:lpstr>Hispanic Voter Regrets</vt:lpstr>
      <vt:lpstr>Regrets, I have a few</vt:lpstr>
      <vt:lpstr>What does this mean?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2020-09-26T17:32:04Z</dcterms:created>
  <dcterms:modified xsi:type="dcterms:W3CDTF">2025-10-28T00:46:01Z</dcterms:modified>
</cp:coreProperties>
</file>