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89" r:id="rId3"/>
    <p:sldId id="292" r:id="rId4"/>
    <p:sldId id="316" r:id="rId5"/>
    <p:sldId id="310" r:id="rId6"/>
    <p:sldId id="318" r:id="rId7"/>
    <p:sldId id="308" r:id="rId8"/>
    <p:sldId id="315" r:id="rId9"/>
    <p:sldId id="317" r:id="rId10"/>
    <p:sldId id="319" r:id="rId11"/>
    <p:sldId id="320" r:id="rId12"/>
    <p:sldId id="321" r:id="rId13"/>
    <p:sldId id="322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415E2-B385-4BD1-8CAC-F36AD88F79EB}" v="24" dt="2023-02-23T01:25:26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483146" cy="3686015"/>
          </a:xfrm>
        </p:spPr>
        <p:txBody>
          <a:bodyPr>
            <a:noAutofit/>
          </a:bodyPr>
          <a:lstStyle/>
          <a:p>
            <a:r>
              <a:rPr lang="en-US" sz="6000" dirty="0"/>
              <a:t>The New Anti-MAGA Midterm Voter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858688"/>
          </a:xfrm>
        </p:spPr>
        <p:txBody>
          <a:bodyPr>
            <a:norm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Brian Colker</a:t>
            </a: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February 26, 2023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725A3-2F18-70EB-21FE-29B4D7FE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CA-27 and CA-45 Turnout (PDI)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2281FA7-CF59-3E0A-8AC7-0C2E4DAF0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670124"/>
              </p:ext>
            </p:extLst>
          </p:nvPr>
        </p:nvGraphicFramePr>
        <p:xfrm>
          <a:off x="1096963" y="2108200"/>
          <a:ext cx="5994300" cy="371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00">
                  <a:extLst>
                    <a:ext uri="{9D8B030D-6E8A-4147-A177-3AD203B41FA5}">
                      <a16:colId xmlns:a16="http://schemas.microsoft.com/office/drawing/2014/main" xmlns="" val="4062869806"/>
                    </a:ext>
                  </a:extLst>
                </a:gridCol>
                <a:gridCol w="1998100">
                  <a:extLst>
                    <a:ext uri="{9D8B030D-6E8A-4147-A177-3AD203B41FA5}">
                      <a16:colId xmlns:a16="http://schemas.microsoft.com/office/drawing/2014/main" xmlns="" val="2655176567"/>
                    </a:ext>
                  </a:extLst>
                </a:gridCol>
                <a:gridCol w="1998100">
                  <a:extLst>
                    <a:ext uri="{9D8B030D-6E8A-4147-A177-3AD203B41FA5}">
                      <a16:colId xmlns:a16="http://schemas.microsoft.com/office/drawing/2014/main" xmlns="" val="1149718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922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Democrats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 (of 184K)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50.8% (of 165K)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549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Republicans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57.3% (of 129K)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61.73% (of 141K)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42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0755085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148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45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9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18-34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75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35-54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703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2144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0C5CB-2785-D717-C1F1-9AC7FBB0F094}"/>
              </a:ext>
            </a:extLst>
          </p:cNvPr>
          <p:cNvSpPr txBox="1"/>
          <p:nvPr/>
        </p:nvSpPr>
        <p:spPr>
          <a:xfrm>
            <a:off x="7623110" y="2071396"/>
            <a:ext cx="3928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regular voter demographic dominated in these two districts… </a:t>
            </a:r>
            <a:r>
              <a:rPr lang="en-US" b="1" dirty="0"/>
              <a:t>Where were the Anti-MAGA midterm voters???</a:t>
            </a:r>
          </a:p>
          <a:p>
            <a:r>
              <a:rPr lang="en-US" b="1" dirty="0"/>
              <a:t>How do we get them </a:t>
            </a:r>
            <a:r>
              <a:rPr lang="en-US" b="1"/>
              <a:t>out in 2024?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55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AE209-66CB-9ABA-25E8-A7744D91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97690-11C0-AD9D-0119-97CBB69B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Voters are very motivated by extremist MAGA candidates when they are directly impacted by them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Split-ticket voting is not a thing, or is so rare as to be insignificant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Even in blue states, Democratic turnout was not terrible; it just wasn’t as good as 2018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This was a national problem – hard to blame individual candidates in California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Key for 2024: keep the anti-MAGA voting coalition in the voting booth</a:t>
            </a:r>
          </a:p>
        </p:txBody>
      </p:sp>
    </p:spTree>
    <p:extLst>
      <p:ext uri="{BB962C8B-B14F-4D97-AF65-F5344CB8AC3E}">
        <p14:creationId xmlns:p14="http://schemas.microsoft.com/office/powerpoint/2010/main" val="85779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AE209-66CB-9ABA-25E8-A7744D91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97690-11C0-AD9D-0119-97CBB69B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16" y="1965336"/>
            <a:ext cx="8432891" cy="30173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reason to believe the surge in turnout is not a two-election anomaly: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930F467-6B96-FE4D-1A7F-FAC138A51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33" y="2556588"/>
            <a:ext cx="8965165" cy="35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5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0D801-8843-A947-13D3-0160D75E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optimism…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A4AC3-0BC9-DC25-3AA1-1DA8391F2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2622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Republican party shows no sign of moderating. The ‘24 presidential candidate is almost certainly going to be a MAGA candidate.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anti-MAGA voting block is highly likely to elect/re-elect the Democrat in ’24 if the other choice is a MAGA republican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Trump may have unwittingly created the first significantly broad-based leftward swing in the electorate since 1968*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B9221A-9D7F-8BB8-1BEE-8D0D50D468E0}"/>
              </a:ext>
            </a:extLst>
          </p:cNvPr>
          <p:cNvSpPr txBox="1"/>
          <p:nvPr/>
        </p:nvSpPr>
        <p:spPr>
          <a:xfrm>
            <a:off x="1097280" y="5500396"/>
            <a:ext cx="9288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 realize we could argue for the next several months regarding the Clinton / Obama presidencies. I still think the electorate as a whole has had a center-right tilt for decades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91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ody of water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E9AB04E8-3A0C-4F74-87F9-80A31FD0E0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0" y="204379"/>
            <a:ext cx="8753305" cy="656498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0010B7-36BB-49C1-BA37-6B4EED6CA46B}"/>
              </a:ext>
            </a:extLst>
          </p:cNvPr>
          <p:cNvSpPr txBox="1"/>
          <p:nvPr/>
        </p:nvSpPr>
        <p:spPr>
          <a:xfrm>
            <a:off x="9293290" y="2118049"/>
            <a:ext cx="268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(It’s a big, beautiful world)</a:t>
            </a:r>
          </a:p>
        </p:txBody>
      </p:sp>
    </p:spTree>
    <p:extLst>
      <p:ext uri="{BB962C8B-B14F-4D97-AF65-F5344CB8AC3E}">
        <p14:creationId xmlns:p14="http://schemas.microsoft.com/office/powerpoint/2010/main" val="12737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" y="758952"/>
            <a:ext cx="10584180" cy="4194048"/>
          </a:xfrm>
        </p:spPr>
        <p:txBody>
          <a:bodyPr anchor="ctr">
            <a:noAutofit/>
          </a:bodyPr>
          <a:lstStyle/>
          <a:p>
            <a:pPr lvl="0"/>
            <a:r>
              <a:rPr lang="en-US" sz="4000" b="0" i="0" dirty="0">
                <a:solidFill>
                  <a:srgbClr val="0F1419"/>
                </a:solidFill>
                <a:effectLst/>
              </a:rPr>
              <a:t>“</a:t>
            </a:r>
            <a:r>
              <a:rPr lang="en-US" sz="4000" i="1" dirty="0">
                <a:solidFill>
                  <a:srgbClr val="404040"/>
                </a:solidFill>
                <a:effectLst/>
              </a:rPr>
              <a:t>Where voters understood the stakes, they voted as they had in 2018 and 2020; where they did not, they met the pundits’ expectations about a Red Wave.”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MICHAEL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PodhoRzer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January 13</a:t>
            </a:r>
            <a:r>
              <a:rPr lang="en-US" sz="2400" b="0" i="0" baseline="300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2023</a:t>
            </a: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https://michaelpodhorzer.substack.com/p/red-wave-blue-undertow?utm_source=twitter&amp;utm_campaign=auto_share&amp;r=103bk</a:t>
            </a:r>
          </a:p>
        </p:txBody>
      </p:sp>
    </p:spTree>
    <p:extLst>
      <p:ext uri="{BB962C8B-B14F-4D97-AF65-F5344CB8AC3E}">
        <p14:creationId xmlns:p14="http://schemas.microsoft.com/office/powerpoint/2010/main" val="326592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A4BEA-2AA5-438B-B464-F671DD72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263528"/>
            <a:ext cx="10058400" cy="1450757"/>
          </a:xfrm>
        </p:spPr>
        <p:txBody>
          <a:bodyPr/>
          <a:lstStyle/>
          <a:p>
            <a:r>
              <a:rPr lang="en-US" dirty="0"/>
              <a:t>When Comparing 2018 to 2022…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CC8A8A-60E1-4E75-B98B-DD5EE9D1A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021" y="2047836"/>
            <a:ext cx="10303329" cy="3914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In 15 states, Democrats netted 4 House Seats and 4 Senate seats. and turnout stayed historically high (53.3%)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050505"/>
                </a:solidFill>
                <a:effectLst/>
                <a:latin typeface="inherit"/>
              </a:rPr>
              <a:t>In 35 states, Democrats lost 25 House seats and netted no Senate seats, and turnout declined 5%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What explains the difference? </a:t>
            </a:r>
            <a:r>
              <a:rPr lang="en-US" sz="2800" i="1" dirty="0">
                <a:solidFill>
                  <a:srgbClr val="050505"/>
                </a:solidFill>
                <a:latin typeface="inherit"/>
              </a:rPr>
              <a:t>A new block of Anti-MAGA midterm voters.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107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CBC99-EA10-9809-FBBC-10630BF2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House: 2 Different Elections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F892BC03-FAE5-5B1D-2648-BBD1305CA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71" y="2026823"/>
            <a:ext cx="6877441" cy="2871331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4DA174BD-6F80-9DDD-E952-CA5249403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n-US" dirty="0"/>
              <a:t>This chart compares 150 House races to the Democratic Presidential turnout vote</a:t>
            </a:r>
          </a:p>
          <a:p>
            <a:r>
              <a:rPr lang="en-US" dirty="0"/>
              <a:t>The left graphic is all 50 states; the right separates the 15 states with MAGA statewide candidates </a:t>
            </a:r>
          </a:p>
        </p:txBody>
      </p:sp>
    </p:spTree>
    <p:extLst>
      <p:ext uri="{BB962C8B-B14F-4D97-AF65-F5344CB8AC3E}">
        <p14:creationId xmlns:p14="http://schemas.microsoft.com/office/powerpoint/2010/main" val="374561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71F25-8EA8-52B8-DF25-A0A4E5A6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Key States: PA, GA, WI, AZ, MI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19155906-58BE-76F3-ADDF-EB009FD8DCF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5308945"/>
              </p:ext>
            </p:extLst>
          </p:nvPr>
        </p:nvGraphicFramePr>
        <p:xfrm>
          <a:off x="1096963" y="2120899"/>
          <a:ext cx="9292674" cy="347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558">
                  <a:extLst>
                    <a:ext uri="{9D8B030D-6E8A-4147-A177-3AD203B41FA5}">
                      <a16:colId xmlns:a16="http://schemas.microsoft.com/office/drawing/2014/main" xmlns="" val="1533769724"/>
                    </a:ext>
                  </a:extLst>
                </a:gridCol>
                <a:gridCol w="3097558">
                  <a:extLst>
                    <a:ext uri="{9D8B030D-6E8A-4147-A177-3AD203B41FA5}">
                      <a16:colId xmlns:a16="http://schemas.microsoft.com/office/drawing/2014/main" xmlns="" val="2874285444"/>
                    </a:ext>
                  </a:extLst>
                </a:gridCol>
                <a:gridCol w="3097558">
                  <a:extLst>
                    <a:ext uri="{9D8B030D-6E8A-4147-A177-3AD203B41FA5}">
                      <a16:colId xmlns:a16="http://schemas.microsoft.com/office/drawing/2014/main" xmlns="" val="391908763"/>
                    </a:ext>
                  </a:extLst>
                </a:gridCol>
              </a:tblGrid>
              <a:tr h="869367">
                <a:tc>
                  <a:txBody>
                    <a:bodyPr/>
                    <a:lstStyle/>
                    <a:p>
                      <a:r>
                        <a:rPr lang="en-US" dirty="0"/>
                        <a:t>Combined # of Democratic: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2174587"/>
                  </a:ext>
                </a:extLst>
              </a:tr>
              <a:tr h="869367">
                <a:tc>
                  <a:txBody>
                    <a:bodyPr/>
                    <a:lstStyle/>
                    <a:p>
                      <a:r>
                        <a:rPr lang="en-US" dirty="0"/>
                        <a:t>Governors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9740009"/>
                  </a:ext>
                </a:extLst>
              </a:tr>
              <a:tr h="869367">
                <a:tc>
                  <a:txBody>
                    <a:bodyPr/>
                    <a:lstStyle/>
                    <a:p>
                      <a:r>
                        <a:rPr lang="en-US" dirty="0"/>
                        <a:t>Majorities in State Legislature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1107991"/>
                  </a:ext>
                </a:extLst>
              </a:tr>
              <a:tr h="869367">
                <a:tc>
                  <a:txBody>
                    <a:bodyPr/>
                    <a:lstStyle/>
                    <a:p>
                      <a:r>
                        <a:rPr lang="en-US" dirty="0"/>
                        <a:t>Senators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3662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5A566-5AE2-5033-9E01-4EE21C422BE0}"/>
              </a:ext>
            </a:extLst>
          </p:cNvPr>
          <p:cNvSpPr txBox="1"/>
          <p:nvPr/>
        </p:nvSpPr>
        <p:spPr>
          <a:xfrm>
            <a:off x="676469" y="5878286"/>
            <a:ext cx="1102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*These 4 Governors ran 1.3% ahead of the 2018 midterms; in 31 other states, Dem Gov’s were -4%</a:t>
            </a:r>
          </a:p>
        </p:txBody>
      </p:sp>
    </p:spTree>
    <p:extLst>
      <p:ext uri="{BB962C8B-B14F-4D97-AF65-F5344CB8AC3E}">
        <p14:creationId xmlns:p14="http://schemas.microsoft.com/office/powerpoint/2010/main" val="190612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34D29-1805-E3F1-10EE-E06AEC12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regular voters?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989F635E-AF9C-4D5B-E295-7DEF3F718C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2389846"/>
              </p:ext>
            </p:extLst>
          </p:nvPr>
        </p:nvGraphicFramePr>
        <p:xfrm>
          <a:off x="310958" y="4461934"/>
          <a:ext cx="5226760" cy="140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352">
                  <a:extLst>
                    <a:ext uri="{9D8B030D-6E8A-4147-A177-3AD203B41FA5}">
                      <a16:colId xmlns:a16="http://schemas.microsoft.com/office/drawing/2014/main" xmlns="" val="2074092525"/>
                    </a:ext>
                  </a:extLst>
                </a:gridCol>
                <a:gridCol w="766405">
                  <a:extLst>
                    <a:ext uri="{9D8B030D-6E8A-4147-A177-3AD203B41FA5}">
                      <a16:colId xmlns:a16="http://schemas.microsoft.com/office/drawing/2014/main" xmlns="" val="945007786"/>
                    </a:ext>
                  </a:extLst>
                </a:gridCol>
                <a:gridCol w="1324299">
                  <a:extLst>
                    <a:ext uri="{9D8B030D-6E8A-4147-A177-3AD203B41FA5}">
                      <a16:colId xmlns:a16="http://schemas.microsoft.com/office/drawing/2014/main" xmlns="" val="2747646361"/>
                    </a:ext>
                  </a:extLst>
                </a:gridCol>
                <a:gridCol w="1045352">
                  <a:extLst>
                    <a:ext uri="{9D8B030D-6E8A-4147-A177-3AD203B41FA5}">
                      <a16:colId xmlns:a16="http://schemas.microsoft.com/office/drawing/2014/main" xmlns="" val="2218942808"/>
                    </a:ext>
                  </a:extLst>
                </a:gridCol>
                <a:gridCol w="1045352">
                  <a:extLst>
                    <a:ext uri="{9D8B030D-6E8A-4147-A177-3AD203B41FA5}">
                      <a16:colId xmlns:a16="http://schemas.microsoft.com/office/drawing/2014/main" xmlns="" val="2278139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15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Regular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35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Electorate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8512953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941B21-BFDD-E20C-B1BF-0B3C72985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4991878"/>
            <a:ext cx="4639736" cy="8772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They tend to be older and (slightly) whiter than the general electorate. </a:t>
            </a:r>
            <a:r>
              <a:rPr lang="en-US" b="1" dirty="0">
                <a:highlight>
                  <a:srgbClr val="FFFF00"/>
                </a:highlight>
              </a:rPr>
              <a:t>Most notably lack Asian, Latino and younger voters.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DFB1086-C7B8-1588-4109-36A247236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073265"/>
              </p:ext>
            </p:extLst>
          </p:nvPr>
        </p:nvGraphicFramePr>
        <p:xfrm>
          <a:off x="5752322" y="2036926"/>
          <a:ext cx="5980920" cy="256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820">
                  <a:extLst>
                    <a:ext uri="{9D8B030D-6E8A-4147-A177-3AD203B41FA5}">
                      <a16:colId xmlns:a16="http://schemas.microsoft.com/office/drawing/2014/main" xmlns="" val="2074092525"/>
                    </a:ext>
                  </a:extLst>
                </a:gridCol>
                <a:gridCol w="996820">
                  <a:extLst>
                    <a:ext uri="{9D8B030D-6E8A-4147-A177-3AD203B41FA5}">
                      <a16:colId xmlns:a16="http://schemas.microsoft.com/office/drawing/2014/main" xmlns="" val="945007786"/>
                    </a:ext>
                  </a:extLst>
                </a:gridCol>
                <a:gridCol w="996820">
                  <a:extLst>
                    <a:ext uri="{9D8B030D-6E8A-4147-A177-3AD203B41FA5}">
                      <a16:colId xmlns:a16="http://schemas.microsoft.com/office/drawing/2014/main" xmlns="" val="2747646361"/>
                    </a:ext>
                  </a:extLst>
                </a:gridCol>
                <a:gridCol w="996820">
                  <a:extLst>
                    <a:ext uri="{9D8B030D-6E8A-4147-A177-3AD203B41FA5}">
                      <a16:colId xmlns:a16="http://schemas.microsoft.com/office/drawing/2014/main" xmlns="" val="2218942808"/>
                    </a:ext>
                  </a:extLst>
                </a:gridCol>
                <a:gridCol w="996820">
                  <a:extLst>
                    <a:ext uri="{9D8B030D-6E8A-4147-A177-3AD203B41FA5}">
                      <a16:colId xmlns:a16="http://schemas.microsoft.com/office/drawing/2014/main" xmlns="" val="2278139814"/>
                    </a:ext>
                  </a:extLst>
                </a:gridCol>
                <a:gridCol w="996820">
                  <a:extLst>
                    <a:ext uri="{9D8B030D-6E8A-4147-A177-3AD203B41FA5}">
                      <a16:colId xmlns:a16="http://schemas.microsoft.com/office/drawing/2014/main" xmlns="" val="2910244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Millenial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15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Regular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35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Midterm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38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Electorate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85129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7D96CB-B965-105C-440B-91F09DF9DAB5}"/>
              </a:ext>
            </a:extLst>
          </p:cNvPr>
          <p:cNvSpPr txBox="1"/>
          <p:nvPr/>
        </p:nvSpPr>
        <p:spPr>
          <a:xfrm>
            <a:off x="501295" y="2086404"/>
            <a:ext cx="4846086" cy="13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400" dirty="0">
                <a:solidFill>
                  <a:srgbClr val="050505"/>
                </a:solidFill>
                <a:latin typeface="inherit"/>
              </a:rPr>
              <a:t>Regular voters are the 87.1 million people who have voted in the last four elections. They favor Rs by 2.4%.</a:t>
            </a:r>
          </a:p>
        </p:txBody>
      </p:sp>
    </p:spTree>
    <p:extLst>
      <p:ext uri="{BB962C8B-B14F-4D97-AF65-F5344CB8AC3E}">
        <p14:creationId xmlns:p14="http://schemas.microsoft.com/office/powerpoint/2010/main" val="21640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A4BEA-2AA5-438B-B464-F671DD72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263528"/>
            <a:ext cx="10058400" cy="1450757"/>
          </a:xfrm>
        </p:spPr>
        <p:txBody>
          <a:bodyPr/>
          <a:lstStyle/>
          <a:p>
            <a:r>
              <a:rPr lang="en-US" dirty="0"/>
              <a:t>Anti-MAGA voters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CC8A8A-60E1-4E75-B98B-DD5EE9D1A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1954530"/>
            <a:ext cx="9500896" cy="3914563"/>
          </a:xfrm>
        </p:spPr>
        <p:txBody>
          <a:bodyPr>
            <a:normAutofit/>
          </a:bodyPr>
          <a:lstStyle/>
          <a:p>
            <a:pPr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Among those who voted in 2016, Biden got the same vote share as Hilary Clinton (+2 nationally)</a:t>
            </a:r>
          </a:p>
          <a:p>
            <a:pPr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50505"/>
                </a:solidFill>
                <a:highlight>
                  <a:srgbClr val="FFFF00"/>
                </a:highlight>
                <a:latin typeface="inherit"/>
              </a:rPr>
              <a:t>But Joe Biden won the 40 million Americans who did not vote in 2016 by 12 points</a:t>
            </a:r>
          </a:p>
          <a:p>
            <a:pPr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These overlap with the 39.6m new midterm voters (didn’t vote in 2014, did vote in 2018 and 2020): </a:t>
            </a:r>
            <a:r>
              <a:rPr lang="en-US" sz="2800" dirty="0">
                <a:solidFill>
                  <a:srgbClr val="FF0000"/>
                </a:solidFill>
                <a:latin typeface="inherit"/>
              </a:rPr>
              <a:t>they favor Ds by 12.7%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50505"/>
              </a:solidFill>
              <a:latin typeface="inheri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573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4A35E-4BF0-5678-7311-6ABEE1EA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Regular vs. New Midterm Voters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xmlns="" id="{159C3D41-4B63-BBB4-EAD3-FC51A035F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9" y="1684729"/>
            <a:ext cx="7022341" cy="307227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5BA95-2DBE-7E4F-F0F8-F7705F319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q"/>
            </a:pPr>
            <a:r>
              <a:rPr lang="en-US" dirty="0"/>
              <a:t>Blue bar is 50% Democratic vote share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q"/>
            </a:pPr>
            <a:r>
              <a:rPr lang="en-US" dirty="0"/>
              <a:t>New Midterm voters are the difference makers. 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q"/>
            </a:pPr>
            <a:r>
              <a:rPr lang="en-US" dirty="0"/>
              <a:t>There is no evidence they are swing voters – vast majority of voters vote single party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q"/>
            </a:pPr>
            <a:r>
              <a:rPr lang="en-US" dirty="0"/>
              <a:t>Note the reliance on new midterm voters in AZ, GA, NV…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D2115B-B436-A116-417E-1DBA43751A9C}"/>
              </a:ext>
            </a:extLst>
          </p:cNvPr>
          <p:cNvSpPr txBox="1"/>
          <p:nvPr/>
        </p:nvSpPr>
        <p:spPr>
          <a:xfrm>
            <a:off x="5971593" y="4882966"/>
            <a:ext cx="537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Numerous analyses have shown the importance of the youth, Latino, and Asian vote in these states…</a:t>
            </a:r>
          </a:p>
        </p:txBody>
      </p:sp>
    </p:spTree>
    <p:extLst>
      <p:ext uri="{BB962C8B-B14F-4D97-AF65-F5344CB8AC3E}">
        <p14:creationId xmlns:p14="http://schemas.microsoft.com/office/powerpoint/2010/main" val="95750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77CFBBD-1543-C032-7462-28AD66E5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How important is the anti-MAGA midterm voter to Democrats? 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D050AED2-0BDB-0BEF-E55F-7B1C6ABF2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66" y="2108201"/>
            <a:ext cx="9402227" cy="3760891"/>
          </a:xfrm>
          <a:noFill/>
        </p:spPr>
      </p:pic>
    </p:spTree>
    <p:extLst>
      <p:ext uri="{BB962C8B-B14F-4D97-AF65-F5344CB8AC3E}">
        <p14:creationId xmlns:p14="http://schemas.microsoft.com/office/powerpoint/2010/main" val="352151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Macintosh PowerPoint</Application>
  <PresentationFormat>Custom</PresentationFormat>
  <Paragraphs>126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1_RetrospectVTI</vt:lpstr>
      <vt:lpstr>The New Anti-MAGA Midterm Voter</vt:lpstr>
      <vt:lpstr>“Where voters understood the stakes, they voted as they had in 2018 and 2020; where they did not, they met the pundits’ expectations about a Red Wave.” </vt:lpstr>
      <vt:lpstr>When Comparing 2018 to 2022…</vt:lpstr>
      <vt:lpstr>House: 2 Different Elections</vt:lpstr>
      <vt:lpstr>5 Key States: PA, GA, WI, AZ, MI</vt:lpstr>
      <vt:lpstr>Who are regular voters?</vt:lpstr>
      <vt:lpstr>Anti-MAGA voters</vt:lpstr>
      <vt:lpstr>Regular vs. New Midterm Voters</vt:lpstr>
      <vt:lpstr>How important is the anti-MAGA midterm voter to Democrats? </vt:lpstr>
      <vt:lpstr>CA-27 and CA-45 Turnout (PDI)</vt:lpstr>
      <vt:lpstr>Implications #1</vt:lpstr>
      <vt:lpstr>Implications #2</vt:lpstr>
      <vt:lpstr>The case for optimism…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2020-09-26T17:32:04Z</dcterms:created>
  <dcterms:modified xsi:type="dcterms:W3CDTF">2023-02-27T22:52:05Z</dcterms:modified>
</cp:coreProperties>
</file>