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sldIdLst>
    <p:sldId id="257" r:id="rId2"/>
    <p:sldId id="289" r:id="rId3"/>
    <p:sldId id="292" r:id="rId4"/>
    <p:sldId id="326" r:id="rId5"/>
    <p:sldId id="337" r:id="rId6"/>
    <p:sldId id="338" r:id="rId7"/>
    <p:sldId id="339" r:id="rId8"/>
    <p:sldId id="327" r:id="rId9"/>
    <p:sldId id="335" r:id="rId10"/>
    <p:sldId id="308" r:id="rId11"/>
    <p:sldId id="340" r:id="rId12"/>
    <p:sldId id="341" r:id="rId13"/>
    <p:sldId id="30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3A82AC-D6F1-4259-9AF1-067CFF8DB764}" v="1" dt="2024-04-06T21:34:42.3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varScale="1">
        <p:scale>
          <a:sx n="114" d="100"/>
          <a:sy n="114" d="100"/>
        </p:scale>
        <p:origin x="3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4/7/24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4/7/24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4/7/24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4/7/24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4/7/24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4/7/24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4/7/24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4/7/24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4/7/24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4/7/24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4/7/24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4/7/24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483146" cy="3686015"/>
          </a:xfrm>
        </p:spPr>
        <p:txBody>
          <a:bodyPr>
            <a:noAutofit/>
          </a:bodyPr>
          <a:lstStyle/>
          <a:p>
            <a:r>
              <a:rPr lang="en-US" sz="6000" dirty="0"/>
              <a:t>DO MORE </a:t>
            </a:r>
            <a:br>
              <a:rPr lang="en-US" sz="6000" dirty="0"/>
            </a:br>
            <a:r>
              <a:rPr lang="en-US" sz="6000" dirty="0"/>
              <a:t>WORRY LESS</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8"/>
            <a:ext cx="6269347" cy="1858688"/>
          </a:xfrm>
        </p:spPr>
        <p:txBody>
          <a:bodyPr>
            <a:normAutofit/>
          </a:bodyPr>
          <a:lstStyle/>
          <a:p>
            <a:r>
              <a:rPr lang="en-US" sz="1100" dirty="0">
                <a:solidFill>
                  <a:schemeClr val="tx1">
                    <a:lumMod val="85000"/>
                    <a:lumOff val="15000"/>
                  </a:schemeClr>
                </a:solidFill>
              </a:rPr>
              <a:t>Brian Colker</a:t>
            </a:r>
          </a:p>
          <a:p>
            <a:r>
              <a:rPr lang="en-US" sz="1100" dirty="0">
                <a:solidFill>
                  <a:schemeClr val="tx1">
                    <a:lumMod val="85000"/>
                    <a:lumOff val="15000"/>
                  </a:schemeClr>
                </a:solidFill>
              </a:rPr>
              <a:t>April 7, 2024</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A4BEA-2AA5-438B-B464-F671DD72D453}"/>
              </a:ext>
            </a:extLst>
          </p:cNvPr>
          <p:cNvSpPr>
            <a:spLocks noGrp="1"/>
          </p:cNvSpPr>
          <p:nvPr>
            <p:ph type="title"/>
          </p:nvPr>
        </p:nvSpPr>
        <p:spPr>
          <a:xfrm>
            <a:off x="880110" y="263528"/>
            <a:ext cx="10058400" cy="1450757"/>
          </a:xfrm>
        </p:spPr>
        <p:txBody>
          <a:bodyPr/>
          <a:lstStyle/>
          <a:p>
            <a:r>
              <a:rPr lang="en-US" dirty="0"/>
              <a:t>Where I’m investing $$$</a:t>
            </a:r>
          </a:p>
        </p:txBody>
      </p:sp>
      <p:sp>
        <p:nvSpPr>
          <p:cNvPr id="3" name="Content Placeholder 2">
            <a:extLst>
              <a:ext uri="{FF2B5EF4-FFF2-40B4-BE49-F238E27FC236}">
                <a16:creationId xmlns:a16="http://schemas.microsoft.com/office/drawing/2014/main" id="{38CC8A8A-60E1-4E75-B98B-DD5EE9D1AF7D}"/>
              </a:ext>
            </a:extLst>
          </p:cNvPr>
          <p:cNvSpPr>
            <a:spLocks noGrp="1"/>
          </p:cNvSpPr>
          <p:nvPr>
            <p:ph sz="half" idx="1"/>
          </p:nvPr>
        </p:nvSpPr>
        <p:spPr>
          <a:xfrm>
            <a:off x="800100" y="2067339"/>
            <a:ext cx="9500896" cy="3801754"/>
          </a:xfrm>
        </p:spPr>
        <p:txBody>
          <a:bodyPr>
            <a:normAutofit/>
          </a:bodyPr>
          <a:lstStyle/>
          <a:p>
            <a:pPr indent="-274320">
              <a:lnSpc>
                <a:spcPct val="120000"/>
              </a:lnSpc>
              <a:spcBef>
                <a:spcPts val="0"/>
              </a:spcBef>
              <a:spcAft>
                <a:spcPts val="0"/>
              </a:spcAft>
              <a:buClrTx/>
              <a:buFont typeface="Wingdings" panose="05000000000000000000" pitchFamily="2" charset="2"/>
              <a:buChar char="q"/>
            </a:pPr>
            <a:r>
              <a:rPr lang="en-US" sz="2800" dirty="0">
                <a:solidFill>
                  <a:srgbClr val="050505"/>
                </a:solidFill>
                <a:latin typeface="inherit"/>
              </a:rPr>
              <a:t>Joe Biden </a:t>
            </a:r>
          </a:p>
          <a:p>
            <a:pPr indent="-274320">
              <a:lnSpc>
                <a:spcPct val="120000"/>
              </a:lnSpc>
              <a:spcBef>
                <a:spcPts val="0"/>
              </a:spcBef>
              <a:spcAft>
                <a:spcPts val="0"/>
              </a:spcAft>
              <a:buClrTx/>
              <a:buFont typeface="Wingdings" panose="05000000000000000000" pitchFamily="2" charset="2"/>
              <a:buChar char="q"/>
            </a:pPr>
            <a:r>
              <a:rPr lang="en-US" sz="2800" dirty="0">
                <a:solidFill>
                  <a:srgbClr val="050505"/>
                </a:solidFill>
                <a:latin typeface="inherit"/>
              </a:rPr>
              <a:t>California House races</a:t>
            </a:r>
          </a:p>
          <a:p>
            <a:pPr lvl="1" indent="-274320">
              <a:lnSpc>
                <a:spcPct val="120000"/>
              </a:lnSpc>
              <a:spcBef>
                <a:spcPts val="0"/>
              </a:spcBef>
              <a:spcAft>
                <a:spcPts val="0"/>
              </a:spcAft>
              <a:buFont typeface="Wingdings" panose="05000000000000000000" pitchFamily="2" charset="2"/>
              <a:buChar char="q"/>
            </a:pPr>
            <a:r>
              <a:rPr lang="en-US" sz="2600" dirty="0">
                <a:solidFill>
                  <a:srgbClr val="050505"/>
                </a:solidFill>
                <a:latin typeface="inherit"/>
              </a:rPr>
              <a:t> </a:t>
            </a:r>
            <a:r>
              <a:rPr lang="en-US" sz="2400" dirty="0">
                <a:solidFill>
                  <a:srgbClr val="050505"/>
                </a:solidFill>
                <a:latin typeface="inherit"/>
              </a:rPr>
              <a:t>Incumbents: Levin (49), Harder (9)</a:t>
            </a:r>
          </a:p>
          <a:p>
            <a:pPr lvl="1" indent="-274320">
              <a:lnSpc>
                <a:spcPct val="120000"/>
              </a:lnSpc>
              <a:spcBef>
                <a:spcPts val="0"/>
              </a:spcBef>
              <a:spcAft>
                <a:spcPts val="0"/>
              </a:spcAft>
              <a:buFont typeface="Wingdings" panose="05000000000000000000" pitchFamily="2" charset="2"/>
              <a:buChar char="q"/>
            </a:pPr>
            <a:r>
              <a:rPr lang="en-US" sz="2400" dirty="0">
                <a:solidFill>
                  <a:srgbClr val="050505"/>
                </a:solidFill>
                <a:latin typeface="inherit"/>
              </a:rPr>
              <a:t>Candidates: Min (47), Rollins (41), </a:t>
            </a:r>
            <a:r>
              <a:rPr lang="en-US" sz="2400" dirty="0" err="1">
                <a:solidFill>
                  <a:srgbClr val="050505"/>
                </a:solidFill>
                <a:latin typeface="inherit"/>
              </a:rPr>
              <a:t>Whitesides</a:t>
            </a:r>
            <a:r>
              <a:rPr lang="en-US" sz="2400" dirty="0">
                <a:solidFill>
                  <a:srgbClr val="050505"/>
                </a:solidFill>
                <a:latin typeface="inherit"/>
              </a:rPr>
              <a:t> (27) , Gray (13), Salas (22)</a:t>
            </a:r>
          </a:p>
          <a:p>
            <a:pPr indent="-274320">
              <a:lnSpc>
                <a:spcPct val="120000"/>
              </a:lnSpc>
              <a:spcBef>
                <a:spcPts val="0"/>
              </a:spcBef>
              <a:spcAft>
                <a:spcPts val="0"/>
              </a:spcAft>
              <a:buFont typeface="Wingdings" panose="05000000000000000000" pitchFamily="2" charset="2"/>
              <a:buChar char="q"/>
            </a:pPr>
            <a:r>
              <a:rPr lang="en-US" sz="2800" dirty="0">
                <a:solidFill>
                  <a:srgbClr val="050505"/>
                </a:solidFill>
                <a:latin typeface="inherit"/>
              </a:rPr>
              <a:t>Senate races: NV, AZ, MD, WI, MI </a:t>
            </a:r>
            <a:r>
              <a:rPr lang="en-US" sz="2400" dirty="0">
                <a:solidFill>
                  <a:srgbClr val="050505"/>
                </a:solidFill>
                <a:latin typeface="inherit"/>
              </a:rPr>
              <a:t>(in that order)</a:t>
            </a:r>
            <a:endParaRPr lang="en-US" sz="2400" dirty="0">
              <a:solidFill>
                <a:srgbClr val="FF0000"/>
              </a:solidFill>
              <a:latin typeface="inherit"/>
            </a:endParaRPr>
          </a:p>
          <a:p>
            <a:pPr marL="201168" lvl="1" indent="0">
              <a:lnSpc>
                <a:spcPct val="120000"/>
              </a:lnSpc>
              <a:spcBef>
                <a:spcPts val="0"/>
              </a:spcBef>
              <a:spcAft>
                <a:spcPts val="0"/>
              </a:spcAft>
              <a:buNone/>
            </a:pPr>
            <a:endParaRPr lang="en-US" sz="2600" b="0" i="0" dirty="0">
              <a:solidFill>
                <a:srgbClr val="050505"/>
              </a:solidFill>
              <a:effectLst/>
              <a:latin typeface="inherit"/>
            </a:endParaRPr>
          </a:p>
          <a:p>
            <a:pPr algn="l">
              <a:lnSpc>
                <a:spcPct val="120000"/>
              </a:lnSpc>
              <a:spcBef>
                <a:spcPts val="0"/>
              </a:spcBef>
              <a:spcAft>
                <a:spcPts val="0"/>
              </a:spcAft>
            </a:pPr>
            <a:endParaRPr lang="en-US" sz="2800" dirty="0">
              <a:solidFill>
                <a:srgbClr val="050505"/>
              </a:solidFill>
              <a:latin typeface="inherit"/>
            </a:endParaRPr>
          </a:p>
          <a:p>
            <a:pPr marL="0" indent="0" algn="l">
              <a:lnSpc>
                <a:spcPct val="120000"/>
              </a:lnSpc>
              <a:spcBef>
                <a:spcPts val="0"/>
              </a:spcBef>
              <a:spcAft>
                <a:spcPts val="0"/>
              </a:spcAft>
              <a:buNone/>
            </a:pPr>
            <a:endParaRPr lang="en-US" sz="3200" dirty="0"/>
          </a:p>
        </p:txBody>
      </p:sp>
    </p:spTree>
    <p:extLst>
      <p:ext uri="{BB962C8B-B14F-4D97-AF65-F5344CB8AC3E}">
        <p14:creationId xmlns:p14="http://schemas.microsoft.com/office/powerpoint/2010/main" val="1165731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7E6BA-EBD6-6616-3B6F-E19A7247EB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44550F-5EDE-BAC4-6A81-07D1C565877A}"/>
              </a:ext>
            </a:extLst>
          </p:cNvPr>
          <p:cNvSpPr>
            <a:spLocks noGrp="1"/>
          </p:cNvSpPr>
          <p:nvPr>
            <p:ph type="title"/>
          </p:nvPr>
        </p:nvSpPr>
        <p:spPr>
          <a:xfrm>
            <a:off x="880110" y="263528"/>
            <a:ext cx="10058400" cy="1450757"/>
          </a:xfrm>
        </p:spPr>
        <p:txBody>
          <a:bodyPr/>
          <a:lstStyle/>
          <a:p>
            <a:r>
              <a:rPr lang="en-US" dirty="0"/>
              <a:t>Where I’m investing time</a:t>
            </a:r>
          </a:p>
        </p:txBody>
      </p:sp>
      <p:sp>
        <p:nvSpPr>
          <p:cNvPr id="3" name="Content Placeholder 2">
            <a:extLst>
              <a:ext uri="{FF2B5EF4-FFF2-40B4-BE49-F238E27FC236}">
                <a16:creationId xmlns:a16="http://schemas.microsoft.com/office/drawing/2014/main" id="{9B713A7B-ECA6-617B-2D5D-8122EDE0C125}"/>
              </a:ext>
            </a:extLst>
          </p:cNvPr>
          <p:cNvSpPr>
            <a:spLocks noGrp="1"/>
          </p:cNvSpPr>
          <p:nvPr>
            <p:ph sz="half" idx="1"/>
          </p:nvPr>
        </p:nvSpPr>
        <p:spPr>
          <a:xfrm>
            <a:off x="800100" y="2067339"/>
            <a:ext cx="9500896" cy="3801754"/>
          </a:xfrm>
        </p:spPr>
        <p:txBody>
          <a:bodyPr>
            <a:normAutofit/>
          </a:bodyPr>
          <a:lstStyle/>
          <a:p>
            <a:pPr indent="-274320">
              <a:lnSpc>
                <a:spcPct val="120000"/>
              </a:lnSpc>
              <a:spcBef>
                <a:spcPts val="0"/>
              </a:spcBef>
              <a:spcAft>
                <a:spcPts val="0"/>
              </a:spcAft>
              <a:buClrTx/>
              <a:buFont typeface="Wingdings" panose="05000000000000000000" pitchFamily="2" charset="2"/>
              <a:buChar char="q"/>
            </a:pPr>
            <a:r>
              <a:rPr lang="en-US" sz="2800" dirty="0">
                <a:solidFill>
                  <a:srgbClr val="050505"/>
                </a:solidFill>
                <a:latin typeface="inherit"/>
              </a:rPr>
              <a:t>CA House races: OC, Central Valley, CA27</a:t>
            </a:r>
          </a:p>
          <a:p>
            <a:pPr indent="-274320">
              <a:lnSpc>
                <a:spcPct val="120000"/>
              </a:lnSpc>
              <a:spcBef>
                <a:spcPts val="0"/>
              </a:spcBef>
              <a:spcAft>
                <a:spcPts val="0"/>
              </a:spcAft>
              <a:buClrTx/>
              <a:buFont typeface="Wingdings" panose="05000000000000000000" pitchFamily="2" charset="2"/>
              <a:buChar char="q"/>
            </a:pPr>
            <a:r>
              <a:rPr lang="en-US" sz="2800" dirty="0">
                <a:solidFill>
                  <a:srgbClr val="050505"/>
                </a:solidFill>
                <a:latin typeface="inherit"/>
              </a:rPr>
              <a:t>Maricopa County (Gallego, Biden, </a:t>
            </a:r>
            <a:r>
              <a:rPr lang="en-US" sz="2800" dirty="0" err="1">
                <a:solidFill>
                  <a:srgbClr val="050505"/>
                </a:solidFill>
                <a:latin typeface="inherit"/>
              </a:rPr>
              <a:t>flippable</a:t>
            </a:r>
            <a:r>
              <a:rPr lang="en-US" sz="2800" dirty="0">
                <a:solidFill>
                  <a:srgbClr val="050505"/>
                </a:solidFill>
                <a:latin typeface="inherit"/>
              </a:rPr>
              <a:t> House seat)</a:t>
            </a:r>
          </a:p>
          <a:p>
            <a:pPr indent="-274320">
              <a:lnSpc>
                <a:spcPct val="120000"/>
              </a:lnSpc>
              <a:spcBef>
                <a:spcPts val="0"/>
              </a:spcBef>
              <a:spcAft>
                <a:spcPts val="0"/>
              </a:spcAft>
              <a:buClrTx/>
              <a:buFont typeface="Wingdings" panose="05000000000000000000" pitchFamily="2" charset="2"/>
              <a:buChar char="q"/>
            </a:pPr>
            <a:r>
              <a:rPr lang="en-US" sz="2800" dirty="0">
                <a:solidFill>
                  <a:srgbClr val="050505"/>
                </a:solidFill>
                <a:latin typeface="inherit"/>
              </a:rPr>
              <a:t>Nevada (Rosen / Biden)</a:t>
            </a:r>
          </a:p>
          <a:p>
            <a:pPr indent="-274320">
              <a:lnSpc>
                <a:spcPct val="120000"/>
              </a:lnSpc>
              <a:spcBef>
                <a:spcPts val="0"/>
              </a:spcBef>
              <a:spcAft>
                <a:spcPts val="0"/>
              </a:spcAft>
              <a:buClrTx/>
              <a:buFont typeface="Wingdings" panose="05000000000000000000" pitchFamily="2" charset="2"/>
              <a:buChar char="q"/>
            </a:pPr>
            <a:r>
              <a:rPr lang="en-US" sz="2800" dirty="0">
                <a:solidFill>
                  <a:srgbClr val="050505"/>
                </a:solidFill>
                <a:latin typeface="inherit"/>
              </a:rPr>
              <a:t>Michigan (</a:t>
            </a:r>
            <a:r>
              <a:rPr lang="en-US" sz="2800" dirty="0" err="1">
                <a:solidFill>
                  <a:srgbClr val="050505"/>
                </a:solidFill>
                <a:latin typeface="inherit"/>
              </a:rPr>
              <a:t>Slotkin</a:t>
            </a:r>
            <a:r>
              <a:rPr lang="en-US" sz="2800" dirty="0">
                <a:solidFill>
                  <a:srgbClr val="050505"/>
                </a:solidFill>
                <a:latin typeface="inherit"/>
              </a:rPr>
              <a:t> / Biden)</a:t>
            </a:r>
          </a:p>
          <a:p>
            <a:pPr indent="-274320">
              <a:lnSpc>
                <a:spcPct val="120000"/>
              </a:lnSpc>
              <a:spcBef>
                <a:spcPts val="0"/>
              </a:spcBef>
              <a:spcAft>
                <a:spcPts val="0"/>
              </a:spcAft>
              <a:buClrTx/>
              <a:buFont typeface="Wingdings" panose="05000000000000000000" pitchFamily="2" charset="2"/>
              <a:buChar char="q"/>
            </a:pPr>
            <a:r>
              <a:rPr lang="en-US" sz="2800" dirty="0">
                <a:solidFill>
                  <a:srgbClr val="050505"/>
                </a:solidFill>
                <a:latin typeface="inherit"/>
              </a:rPr>
              <a:t>Wisconsin (Baldwin / Biden)</a:t>
            </a:r>
            <a:endParaRPr lang="en-US" sz="2800" dirty="0">
              <a:solidFill>
                <a:srgbClr val="FF0000"/>
              </a:solidFill>
              <a:latin typeface="inherit"/>
            </a:endParaRPr>
          </a:p>
          <a:p>
            <a:pPr marL="201168" lvl="1" indent="0">
              <a:lnSpc>
                <a:spcPct val="120000"/>
              </a:lnSpc>
              <a:spcBef>
                <a:spcPts val="0"/>
              </a:spcBef>
              <a:spcAft>
                <a:spcPts val="0"/>
              </a:spcAft>
              <a:buNone/>
            </a:pPr>
            <a:endParaRPr lang="en-US" sz="2600" b="0" i="0" dirty="0">
              <a:solidFill>
                <a:srgbClr val="050505"/>
              </a:solidFill>
              <a:effectLst/>
              <a:latin typeface="inherit"/>
            </a:endParaRPr>
          </a:p>
          <a:p>
            <a:pPr algn="l">
              <a:lnSpc>
                <a:spcPct val="120000"/>
              </a:lnSpc>
              <a:spcBef>
                <a:spcPts val="0"/>
              </a:spcBef>
              <a:spcAft>
                <a:spcPts val="0"/>
              </a:spcAft>
            </a:pPr>
            <a:endParaRPr lang="en-US" sz="2800" dirty="0">
              <a:solidFill>
                <a:srgbClr val="050505"/>
              </a:solidFill>
              <a:latin typeface="inherit"/>
            </a:endParaRPr>
          </a:p>
          <a:p>
            <a:pPr marL="0" indent="0" algn="l">
              <a:lnSpc>
                <a:spcPct val="120000"/>
              </a:lnSpc>
              <a:spcBef>
                <a:spcPts val="0"/>
              </a:spcBef>
              <a:spcAft>
                <a:spcPts val="0"/>
              </a:spcAft>
              <a:buNone/>
            </a:pPr>
            <a:endParaRPr lang="en-US" sz="3200" dirty="0"/>
          </a:p>
        </p:txBody>
      </p:sp>
    </p:spTree>
    <p:extLst>
      <p:ext uri="{BB962C8B-B14F-4D97-AF65-F5344CB8AC3E}">
        <p14:creationId xmlns:p14="http://schemas.microsoft.com/office/powerpoint/2010/main" val="3312444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49D55-5768-8FA9-7202-62AB119C009F}"/>
              </a:ext>
            </a:extLst>
          </p:cNvPr>
          <p:cNvSpPr>
            <a:spLocks noGrp="1"/>
          </p:cNvSpPr>
          <p:nvPr>
            <p:ph type="title"/>
          </p:nvPr>
        </p:nvSpPr>
        <p:spPr/>
        <p:txBody>
          <a:bodyPr/>
          <a:lstStyle/>
          <a:p>
            <a:r>
              <a:rPr lang="en-US" dirty="0"/>
              <a:t>Why not these races?</a:t>
            </a:r>
          </a:p>
        </p:txBody>
      </p:sp>
      <p:sp>
        <p:nvSpPr>
          <p:cNvPr id="3" name="Content Placeholder 2">
            <a:extLst>
              <a:ext uri="{FF2B5EF4-FFF2-40B4-BE49-F238E27FC236}">
                <a16:creationId xmlns:a16="http://schemas.microsoft.com/office/drawing/2014/main" id="{6AEE2F2A-D2A6-CE2E-085A-4995F1236D54}"/>
              </a:ext>
            </a:extLst>
          </p:cNvPr>
          <p:cNvSpPr>
            <a:spLocks noGrp="1"/>
          </p:cNvSpPr>
          <p:nvPr>
            <p:ph sz="half" idx="1"/>
          </p:nvPr>
        </p:nvSpPr>
        <p:spPr>
          <a:xfrm>
            <a:off x="1097279" y="2120900"/>
            <a:ext cx="7904481" cy="3748193"/>
          </a:xfrm>
        </p:spPr>
        <p:txBody>
          <a:bodyPr>
            <a:normAutofit lnSpcReduction="10000"/>
          </a:bodyPr>
          <a:lstStyle/>
          <a:p>
            <a:r>
              <a:rPr lang="en-US" dirty="0"/>
              <a:t>Ohio: Senate race only; massive money needed, unclear how we can move the needle (unless you have Ohio roots and/or love Sherrod)</a:t>
            </a:r>
          </a:p>
          <a:p>
            <a:r>
              <a:rPr lang="en-US" dirty="0"/>
              <a:t>Montana: Senate (Tester) + winnable House seat (</a:t>
            </a:r>
            <a:r>
              <a:rPr lang="en-US" dirty="0" err="1"/>
              <a:t>Tranel</a:t>
            </a:r>
            <a:r>
              <a:rPr lang="en-US" dirty="0"/>
              <a:t>) – maybe worth </a:t>
            </a:r>
            <a:r>
              <a:rPr lang="en-US" dirty="0" err="1"/>
              <a:t>postcarding</a:t>
            </a:r>
            <a:r>
              <a:rPr lang="en-US" dirty="0"/>
              <a:t> for? </a:t>
            </a:r>
          </a:p>
          <a:p>
            <a:r>
              <a:rPr lang="en-US" dirty="0"/>
              <a:t>North Carolina: marginal swing state, key governor’s race… logistically difficult to support East Coast race from west coast, in terms of phone banking.</a:t>
            </a:r>
          </a:p>
          <a:p>
            <a:r>
              <a:rPr lang="en-US" dirty="0"/>
              <a:t>Florida: Abortion / Cannabis both on the ballot, along with unpopular Senator, in our dreams is still reachable for Biden… Florida is </a:t>
            </a:r>
            <a:r>
              <a:rPr lang="en-US"/>
              <a:t>always disappointing.</a:t>
            </a:r>
            <a:endParaRPr lang="en-US" dirty="0"/>
          </a:p>
        </p:txBody>
      </p:sp>
    </p:spTree>
    <p:extLst>
      <p:ext uri="{BB962C8B-B14F-4D97-AF65-F5344CB8AC3E}">
        <p14:creationId xmlns:p14="http://schemas.microsoft.com/office/powerpoint/2010/main" val="3694222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body of water with mountains in the background&#10;&#10;Description automatically generated with medium confidence">
            <a:extLst>
              <a:ext uri="{FF2B5EF4-FFF2-40B4-BE49-F238E27FC236}">
                <a16:creationId xmlns:a16="http://schemas.microsoft.com/office/drawing/2014/main" id="{E9AB04E8-3A0C-4F74-87F9-80A31FD0E0D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3090" y="204379"/>
            <a:ext cx="8753305" cy="6564980"/>
          </a:xfrm>
        </p:spPr>
      </p:pic>
      <p:sp>
        <p:nvSpPr>
          <p:cNvPr id="9" name="TextBox 8">
            <a:extLst>
              <a:ext uri="{FF2B5EF4-FFF2-40B4-BE49-F238E27FC236}">
                <a16:creationId xmlns:a16="http://schemas.microsoft.com/office/drawing/2014/main" id="{A70010B7-36BB-49C1-BA37-6B4EED6CA46B}"/>
              </a:ext>
            </a:extLst>
          </p:cNvPr>
          <p:cNvSpPr txBox="1"/>
          <p:nvPr/>
        </p:nvSpPr>
        <p:spPr>
          <a:xfrm>
            <a:off x="9293290" y="2118049"/>
            <a:ext cx="2688941" cy="369332"/>
          </a:xfrm>
          <a:prstGeom prst="rect">
            <a:avLst/>
          </a:prstGeom>
          <a:noFill/>
        </p:spPr>
        <p:txBody>
          <a:bodyPr wrap="none" rtlCol="0">
            <a:spAutoFit/>
          </a:bodyPr>
          <a:lstStyle/>
          <a:p>
            <a:r>
              <a:rPr lang="en-US" dirty="0"/>
              <a:t>(It’s a big, beautiful world)</a:t>
            </a:r>
          </a:p>
        </p:txBody>
      </p:sp>
    </p:spTree>
    <p:extLst>
      <p:ext uri="{BB962C8B-B14F-4D97-AF65-F5344CB8AC3E}">
        <p14:creationId xmlns:p14="http://schemas.microsoft.com/office/powerpoint/2010/main" val="127372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68680" y="758952"/>
            <a:ext cx="10584180" cy="4194048"/>
          </a:xfrm>
        </p:spPr>
        <p:txBody>
          <a:bodyPr anchor="ctr">
            <a:noAutofit/>
          </a:bodyPr>
          <a:lstStyle/>
          <a:p>
            <a:pPr lvl="0"/>
            <a:r>
              <a:rPr lang="en-US" sz="4000" b="0" i="0" dirty="0">
                <a:solidFill>
                  <a:srgbClr val="0F1419"/>
                </a:solidFill>
                <a:effectLst/>
              </a:rPr>
              <a:t>“</a:t>
            </a:r>
            <a:r>
              <a:rPr lang="en-US" sz="3600" b="0" i="0" dirty="0">
                <a:solidFill>
                  <a:srgbClr val="363737"/>
                </a:solidFill>
                <a:effectLst/>
                <a:latin typeface="+mn-lt"/>
              </a:rPr>
              <a:t>My view is the election is becoming bluer, we are gaining ground. Trump is no longer ahead in the election or favored… It has long been my view… that as we got deeper into the general election and our coalition started paying more attention, Biden would jump out to a modest lead. That appears to be what is happening now.</a:t>
            </a:r>
            <a:r>
              <a:rPr lang="en-US" sz="3600" i="1" dirty="0">
                <a:solidFill>
                  <a:srgbClr val="404040"/>
                </a:solidFill>
                <a:effectLst/>
                <a:latin typeface="+mn-lt"/>
              </a:rPr>
              <a:t>”</a:t>
            </a:r>
            <a:endParaRPr lang="en-US" sz="40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pPr marL="342900" indent="-342900">
              <a:buFontTx/>
              <a:buChar char="-"/>
            </a:pPr>
            <a:r>
              <a:rPr lang="en-US" sz="2400" b="0" i="0" dirty="0">
                <a:solidFill>
                  <a:schemeClr val="bg1"/>
                </a:solidFill>
                <a:effectLst/>
                <a:latin typeface="Roboto" panose="02000000000000000000" pitchFamily="2" charset="0"/>
              </a:rPr>
              <a:t>Simon Rosenberg (April 4, 2024)</a:t>
            </a:r>
          </a:p>
          <a:p>
            <a:r>
              <a:rPr lang="en-US" sz="800" b="0" i="0" dirty="0">
                <a:solidFill>
                  <a:schemeClr val="bg1"/>
                </a:solidFill>
                <a:effectLst/>
                <a:latin typeface="Roboto" panose="02000000000000000000" pitchFamily="2" charset="0"/>
              </a:rPr>
              <a:t>https://www.hopiumchronicles.com/p/hopium-in-the-nytimes-16-polls-show</a:t>
            </a:r>
          </a:p>
        </p:txBody>
      </p:sp>
    </p:spTree>
    <p:extLst>
      <p:ext uri="{BB962C8B-B14F-4D97-AF65-F5344CB8AC3E}">
        <p14:creationId xmlns:p14="http://schemas.microsoft.com/office/powerpoint/2010/main" val="3265927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A4BEA-2AA5-438B-B464-F671DD72D453}"/>
              </a:ext>
            </a:extLst>
          </p:cNvPr>
          <p:cNvSpPr>
            <a:spLocks noGrp="1"/>
          </p:cNvSpPr>
          <p:nvPr>
            <p:ph type="title"/>
          </p:nvPr>
        </p:nvSpPr>
        <p:spPr>
          <a:xfrm>
            <a:off x="880110" y="263528"/>
            <a:ext cx="10058400" cy="1450757"/>
          </a:xfrm>
        </p:spPr>
        <p:txBody>
          <a:bodyPr/>
          <a:lstStyle/>
          <a:p>
            <a:r>
              <a:rPr lang="en-US" dirty="0"/>
              <a:t>Burning Questions</a:t>
            </a:r>
          </a:p>
        </p:txBody>
      </p:sp>
      <p:sp>
        <p:nvSpPr>
          <p:cNvPr id="3" name="Content Placeholder 2">
            <a:extLst>
              <a:ext uri="{FF2B5EF4-FFF2-40B4-BE49-F238E27FC236}">
                <a16:creationId xmlns:a16="http://schemas.microsoft.com/office/drawing/2014/main" id="{38CC8A8A-60E1-4E75-B98B-DD5EE9D1AF7D}"/>
              </a:ext>
            </a:extLst>
          </p:cNvPr>
          <p:cNvSpPr>
            <a:spLocks noGrp="1"/>
          </p:cNvSpPr>
          <p:nvPr>
            <p:ph sz="half" idx="1"/>
          </p:nvPr>
        </p:nvSpPr>
        <p:spPr>
          <a:xfrm>
            <a:off x="1066021" y="2047836"/>
            <a:ext cx="10303329" cy="3914563"/>
          </a:xfrm>
        </p:spPr>
        <p:txBody>
          <a:bodyPr>
            <a:normAutofit/>
          </a:bodyPr>
          <a:lstStyle/>
          <a:p>
            <a:pPr>
              <a:lnSpc>
                <a:spcPct val="120000"/>
              </a:lnSpc>
              <a:spcBef>
                <a:spcPts val="0"/>
              </a:spcBef>
              <a:spcAft>
                <a:spcPts val="0"/>
              </a:spcAft>
              <a:buFont typeface="Wingdings" panose="05000000000000000000" pitchFamily="2" charset="2"/>
              <a:buChar char="Ø"/>
            </a:pPr>
            <a:r>
              <a:rPr lang="en-US" sz="2800" dirty="0">
                <a:solidFill>
                  <a:srgbClr val="050505"/>
                </a:solidFill>
                <a:latin typeface="inherit"/>
              </a:rPr>
              <a:t>Are the polls looking better since December? </a:t>
            </a:r>
          </a:p>
          <a:p>
            <a:pPr>
              <a:lnSpc>
                <a:spcPct val="120000"/>
              </a:lnSpc>
              <a:spcBef>
                <a:spcPts val="0"/>
              </a:spcBef>
              <a:spcAft>
                <a:spcPts val="0"/>
              </a:spcAft>
              <a:buFont typeface="Wingdings" panose="05000000000000000000" pitchFamily="2" charset="2"/>
              <a:buChar char="Ø"/>
            </a:pPr>
            <a:r>
              <a:rPr lang="en-US" sz="2800" dirty="0">
                <a:solidFill>
                  <a:srgbClr val="050505"/>
                </a:solidFill>
                <a:latin typeface="inherit"/>
              </a:rPr>
              <a:t>What’s going on with independents, Latinos, and young voters?</a:t>
            </a:r>
          </a:p>
          <a:p>
            <a:pPr>
              <a:lnSpc>
                <a:spcPct val="120000"/>
              </a:lnSpc>
              <a:spcBef>
                <a:spcPts val="0"/>
              </a:spcBef>
              <a:spcAft>
                <a:spcPts val="0"/>
              </a:spcAft>
              <a:buFont typeface="Wingdings" panose="05000000000000000000" pitchFamily="2" charset="2"/>
              <a:buChar char="Ø"/>
            </a:pPr>
            <a:r>
              <a:rPr lang="en-US" sz="2800" dirty="0">
                <a:solidFill>
                  <a:srgbClr val="050505"/>
                </a:solidFill>
                <a:latin typeface="inherit"/>
              </a:rPr>
              <a:t>Do the data support Simon Rosenberg’s optimism? </a:t>
            </a:r>
          </a:p>
          <a:p>
            <a:pPr>
              <a:lnSpc>
                <a:spcPct val="120000"/>
              </a:lnSpc>
              <a:spcBef>
                <a:spcPts val="0"/>
              </a:spcBef>
              <a:spcAft>
                <a:spcPts val="0"/>
              </a:spcAft>
              <a:buFont typeface="Wingdings" panose="05000000000000000000" pitchFamily="2" charset="2"/>
              <a:buChar char="Ø"/>
            </a:pPr>
            <a:r>
              <a:rPr lang="en-US" sz="2800" b="0" i="0" dirty="0">
                <a:solidFill>
                  <a:srgbClr val="050505"/>
                </a:solidFill>
                <a:effectLst/>
                <a:latin typeface="inherit"/>
              </a:rPr>
              <a:t>How is the Senate looking? </a:t>
            </a:r>
          </a:p>
          <a:p>
            <a:pPr>
              <a:lnSpc>
                <a:spcPct val="120000"/>
              </a:lnSpc>
              <a:spcBef>
                <a:spcPts val="0"/>
              </a:spcBef>
              <a:spcAft>
                <a:spcPts val="0"/>
              </a:spcAft>
              <a:buFont typeface="Wingdings" panose="05000000000000000000" pitchFamily="2" charset="2"/>
              <a:buChar char="Ø"/>
            </a:pPr>
            <a:r>
              <a:rPr lang="en-US" sz="2800" dirty="0">
                <a:solidFill>
                  <a:srgbClr val="050505"/>
                </a:solidFill>
                <a:latin typeface="inherit"/>
              </a:rPr>
              <a:t>Where should we put our time and money? </a:t>
            </a:r>
            <a:endParaRPr lang="en-US" sz="2800" b="0" i="0" dirty="0">
              <a:solidFill>
                <a:srgbClr val="050505"/>
              </a:solidFill>
              <a:effectLst/>
              <a:latin typeface="inherit"/>
            </a:endParaRPr>
          </a:p>
          <a:p>
            <a:pPr marL="0" indent="0">
              <a:lnSpc>
                <a:spcPct val="120000"/>
              </a:lnSpc>
              <a:spcBef>
                <a:spcPts val="0"/>
              </a:spcBef>
              <a:spcAft>
                <a:spcPts val="0"/>
              </a:spcAft>
              <a:buNone/>
            </a:pPr>
            <a:endParaRPr lang="en-US" sz="2800" b="0" i="0" dirty="0">
              <a:solidFill>
                <a:srgbClr val="050505"/>
              </a:solidFill>
              <a:effectLst/>
              <a:latin typeface="inherit"/>
            </a:endParaRPr>
          </a:p>
          <a:p>
            <a:pPr>
              <a:lnSpc>
                <a:spcPct val="120000"/>
              </a:lnSpc>
              <a:spcBef>
                <a:spcPts val="0"/>
              </a:spcBef>
              <a:spcAft>
                <a:spcPts val="0"/>
              </a:spcAft>
              <a:buFont typeface="Wingdings" panose="05000000000000000000" pitchFamily="2" charset="2"/>
              <a:buChar char="Ø"/>
            </a:pPr>
            <a:endParaRPr lang="en-US" sz="2800" b="0" i="0" dirty="0">
              <a:solidFill>
                <a:srgbClr val="050505"/>
              </a:solidFill>
              <a:effectLst/>
              <a:latin typeface="inherit"/>
            </a:endParaRPr>
          </a:p>
          <a:p>
            <a:pPr>
              <a:lnSpc>
                <a:spcPct val="120000"/>
              </a:lnSpc>
              <a:spcBef>
                <a:spcPts val="0"/>
              </a:spcBef>
              <a:spcAft>
                <a:spcPts val="0"/>
              </a:spcAft>
              <a:buFont typeface="Wingdings" panose="05000000000000000000" pitchFamily="2" charset="2"/>
              <a:buChar char="Ø"/>
            </a:pPr>
            <a:endParaRPr lang="en-US" sz="2800" b="0" i="0" dirty="0">
              <a:solidFill>
                <a:srgbClr val="050505"/>
              </a:solidFill>
              <a:effectLst/>
              <a:latin typeface="inherit"/>
            </a:endParaRPr>
          </a:p>
        </p:txBody>
      </p:sp>
    </p:spTree>
    <p:extLst>
      <p:ext uri="{BB962C8B-B14F-4D97-AF65-F5344CB8AC3E}">
        <p14:creationId xmlns:p14="http://schemas.microsoft.com/office/powerpoint/2010/main" val="3941077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25F5-4488-866A-3B25-657C6B7B8949}"/>
              </a:ext>
            </a:extLst>
          </p:cNvPr>
          <p:cNvSpPr>
            <a:spLocks noGrp="1"/>
          </p:cNvSpPr>
          <p:nvPr>
            <p:ph type="title"/>
          </p:nvPr>
        </p:nvSpPr>
        <p:spPr>
          <a:xfrm>
            <a:off x="1097279" y="286603"/>
            <a:ext cx="10850541" cy="1450757"/>
          </a:xfrm>
        </p:spPr>
        <p:txBody>
          <a:bodyPr/>
          <a:lstStyle/>
          <a:p>
            <a:r>
              <a:rPr lang="en-US" dirty="0"/>
              <a:t>Current Biden Polling: WAY BETTER</a:t>
            </a:r>
          </a:p>
        </p:txBody>
      </p:sp>
      <p:sp>
        <p:nvSpPr>
          <p:cNvPr id="3" name="Content Placeholder 2">
            <a:extLst>
              <a:ext uri="{FF2B5EF4-FFF2-40B4-BE49-F238E27FC236}">
                <a16:creationId xmlns:a16="http://schemas.microsoft.com/office/drawing/2014/main" id="{5C73124C-7E3E-4FFD-DE50-A5DCA6082CAD}"/>
              </a:ext>
            </a:extLst>
          </p:cNvPr>
          <p:cNvSpPr>
            <a:spLocks noGrp="1"/>
          </p:cNvSpPr>
          <p:nvPr>
            <p:ph sz="half" idx="1"/>
          </p:nvPr>
        </p:nvSpPr>
        <p:spPr>
          <a:xfrm>
            <a:off x="323557" y="1947398"/>
            <a:ext cx="5132620" cy="3748193"/>
          </a:xfrm>
        </p:spPr>
        <p:txBody>
          <a:bodyPr>
            <a:normAutofit/>
          </a:bodyPr>
          <a:lstStyle/>
          <a:p>
            <a:pPr marL="457200" indent="-457200">
              <a:buFont typeface="+mj-lt"/>
              <a:buAutoNum type="arabicPeriod"/>
            </a:pPr>
            <a:r>
              <a:rPr lang="en-US" dirty="0"/>
              <a:t>Biden’s numbers have been steadily improving since December</a:t>
            </a:r>
          </a:p>
          <a:p>
            <a:pPr marL="457200" indent="-457200">
              <a:buFont typeface="+mj-lt"/>
              <a:buAutoNum type="arabicPeriod"/>
            </a:pPr>
            <a:r>
              <a:rPr lang="en-US" dirty="0"/>
              <a:t>He is consistently beating Trump (or is tied) head-to-head</a:t>
            </a:r>
          </a:p>
          <a:p>
            <a:pPr marL="457200" indent="-457200">
              <a:buFont typeface="+mj-lt"/>
              <a:buAutoNum type="arabicPeriod"/>
            </a:pPr>
            <a:r>
              <a:rPr lang="en-US" dirty="0"/>
              <a:t>A higher % of Biden voters say they have made up their minds than Trump voters</a:t>
            </a:r>
          </a:p>
          <a:p>
            <a:pPr marL="457200" indent="-457200">
              <a:buFont typeface="+mj-lt"/>
              <a:buAutoNum type="arabicPeriod"/>
            </a:pPr>
            <a:r>
              <a:rPr lang="en-US" dirty="0"/>
              <a:t>Battleground state polling reveals same trend – improving Biden numbers</a:t>
            </a:r>
          </a:p>
          <a:p>
            <a:pPr marL="457200" indent="-457200">
              <a:buFont typeface="+mj-lt"/>
              <a:buAutoNum type="arabicPeriod"/>
            </a:pPr>
            <a:endParaRPr lang="en-US" dirty="0"/>
          </a:p>
          <a:p>
            <a:pPr marL="457200" indent="-457200">
              <a:buFont typeface="+mj-lt"/>
              <a:buAutoNum type="arabicPeriod"/>
            </a:pPr>
            <a:endParaRPr lang="en-US" dirty="0"/>
          </a:p>
        </p:txBody>
      </p:sp>
      <p:graphicFrame>
        <p:nvGraphicFramePr>
          <p:cNvPr id="4" name="Content Placeholder 3">
            <a:extLst>
              <a:ext uri="{FF2B5EF4-FFF2-40B4-BE49-F238E27FC236}">
                <a16:creationId xmlns:a16="http://schemas.microsoft.com/office/drawing/2014/main" id="{64F376CC-6F97-F758-CFDC-FE5804D07DE6}"/>
              </a:ext>
            </a:extLst>
          </p:cNvPr>
          <p:cNvGraphicFramePr>
            <a:graphicFrameLocks noGrp="1"/>
          </p:cNvGraphicFramePr>
          <p:nvPr>
            <p:ph sz="half" idx="2"/>
            <p:extLst>
              <p:ext uri="{D42A27DB-BD31-4B8C-83A1-F6EECF244321}">
                <p14:modId xmlns:p14="http://schemas.microsoft.com/office/powerpoint/2010/main" val="1561358953"/>
              </p:ext>
            </p:extLst>
          </p:nvPr>
        </p:nvGraphicFramePr>
        <p:xfrm>
          <a:off x="5748998" y="2120900"/>
          <a:ext cx="5406366" cy="2380764"/>
        </p:xfrm>
        <a:graphic>
          <a:graphicData uri="http://schemas.openxmlformats.org/drawingml/2006/table">
            <a:tbl>
              <a:tblPr firstRow="1" bandRow="1">
                <a:tableStyleId>{5C22544A-7EE6-4342-B048-85BDC9FD1C3A}</a:tableStyleId>
              </a:tblPr>
              <a:tblGrid>
                <a:gridCol w="1802122">
                  <a:extLst>
                    <a:ext uri="{9D8B030D-6E8A-4147-A177-3AD203B41FA5}">
                      <a16:colId xmlns:a16="http://schemas.microsoft.com/office/drawing/2014/main" val="3938890491"/>
                    </a:ext>
                  </a:extLst>
                </a:gridCol>
                <a:gridCol w="1802122">
                  <a:extLst>
                    <a:ext uri="{9D8B030D-6E8A-4147-A177-3AD203B41FA5}">
                      <a16:colId xmlns:a16="http://schemas.microsoft.com/office/drawing/2014/main" val="751323814"/>
                    </a:ext>
                  </a:extLst>
                </a:gridCol>
                <a:gridCol w="1802122">
                  <a:extLst>
                    <a:ext uri="{9D8B030D-6E8A-4147-A177-3AD203B41FA5}">
                      <a16:colId xmlns:a16="http://schemas.microsoft.com/office/drawing/2014/main" val="2883011553"/>
                    </a:ext>
                  </a:extLst>
                </a:gridCol>
              </a:tblGrid>
              <a:tr h="595191">
                <a:tc>
                  <a:txBody>
                    <a:bodyPr/>
                    <a:lstStyle/>
                    <a:p>
                      <a:r>
                        <a:rPr lang="en-US" dirty="0"/>
                        <a:t>Poll</a:t>
                      </a:r>
                    </a:p>
                  </a:txBody>
                  <a:tcPr/>
                </a:tc>
                <a:tc>
                  <a:txBody>
                    <a:bodyPr/>
                    <a:lstStyle/>
                    <a:p>
                      <a:r>
                        <a:rPr lang="en-US" dirty="0"/>
                        <a:t>Biden</a:t>
                      </a:r>
                    </a:p>
                  </a:txBody>
                  <a:tcPr/>
                </a:tc>
                <a:tc>
                  <a:txBody>
                    <a:bodyPr/>
                    <a:lstStyle/>
                    <a:p>
                      <a:r>
                        <a:rPr lang="en-US" dirty="0"/>
                        <a:t>Trump</a:t>
                      </a:r>
                    </a:p>
                  </a:txBody>
                  <a:tcPr/>
                </a:tc>
                <a:extLst>
                  <a:ext uri="{0D108BD9-81ED-4DB2-BD59-A6C34878D82A}">
                    <a16:rowId xmlns:a16="http://schemas.microsoft.com/office/drawing/2014/main" val="2193954798"/>
                  </a:ext>
                </a:extLst>
              </a:tr>
              <a:tr h="595191">
                <a:tc>
                  <a:txBody>
                    <a:bodyPr/>
                    <a:lstStyle/>
                    <a:p>
                      <a:r>
                        <a:rPr lang="en-US" dirty="0"/>
                        <a:t>Marist/NPR</a:t>
                      </a:r>
                    </a:p>
                  </a:txBody>
                  <a:tcPr/>
                </a:tc>
                <a:tc>
                  <a:txBody>
                    <a:bodyPr/>
                    <a:lstStyle/>
                    <a:p>
                      <a:r>
                        <a:rPr lang="en-US" dirty="0"/>
                        <a:t>50</a:t>
                      </a:r>
                    </a:p>
                  </a:txBody>
                  <a:tcPr/>
                </a:tc>
                <a:tc>
                  <a:txBody>
                    <a:bodyPr/>
                    <a:lstStyle/>
                    <a:p>
                      <a:r>
                        <a:rPr lang="en-US" dirty="0"/>
                        <a:t>48</a:t>
                      </a:r>
                    </a:p>
                  </a:txBody>
                  <a:tcPr/>
                </a:tc>
                <a:extLst>
                  <a:ext uri="{0D108BD9-81ED-4DB2-BD59-A6C34878D82A}">
                    <a16:rowId xmlns:a16="http://schemas.microsoft.com/office/drawing/2014/main" val="2875047439"/>
                  </a:ext>
                </a:extLst>
              </a:tr>
              <a:tr h="595191">
                <a:tc>
                  <a:txBody>
                    <a:bodyPr/>
                    <a:lstStyle/>
                    <a:p>
                      <a:r>
                        <a:rPr lang="en-US" dirty="0"/>
                        <a:t>Marquette</a:t>
                      </a:r>
                    </a:p>
                  </a:txBody>
                  <a:tcPr/>
                </a:tc>
                <a:tc>
                  <a:txBody>
                    <a:bodyPr/>
                    <a:lstStyle/>
                    <a:p>
                      <a:r>
                        <a:rPr lang="en-US" dirty="0"/>
                        <a:t>52</a:t>
                      </a:r>
                    </a:p>
                  </a:txBody>
                  <a:tcPr/>
                </a:tc>
                <a:tc>
                  <a:txBody>
                    <a:bodyPr/>
                    <a:lstStyle/>
                    <a:p>
                      <a:r>
                        <a:rPr lang="en-US" dirty="0"/>
                        <a:t>48</a:t>
                      </a:r>
                    </a:p>
                  </a:txBody>
                  <a:tcPr/>
                </a:tc>
                <a:extLst>
                  <a:ext uri="{0D108BD9-81ED-4DB2-BD59-A6C34878D82A}">
                    <a16:rowId xmlns:a16="http://schemas.microsoft.com/office/drawing/2014/main" val="1598446701"/>
                  </a:ext>
                </a:extLst>
              </a:tr>
              <a:tr h="595191">
                <a:tc>
                  <a:txBody>
                    <a:bodyPr/>
                    <a:lstStyle/>
                    <a:p>
                      <a:r>
                        <a:rPr lang="en-US" dirty="0"/>
                        <a:t>Quinnipiac</a:t>
                      </a:r>
                    </a:p>
                  </a:txBody>
                  <a:tcPr/>
                </a:tc>
                <a:tc>
                  <a:txBody>
                    <a:bodyPr/>
                    <a:lstStyle/>
                    <a:p>
                      <a:r>
                        <a:rPr lang="en-US" dirty="0"/>
                        <a:t>48</a:t>
                      </a:r>
                    </a:p>
                  </a:txBody>
                  <a:tcPr/>
                </a:tc>
                <a:tc>
                  <a:txBody>
                    <a:bodyPr/>
                    <a:lstStyle/>
                    <a:p>
                      <a:r>
                        <a:rPr lang="en-US" dirty="0"/>
                        <a:t>45</a:t>
                      </a:r>
                    </a:p>
                  </a:txBody>
                  <a:tcPr/>
                </a:tc>
                <a:extLst>
                  <a:ext uri="{0D108BD9-81ED-4DB2-BD59-A6C34878D82A}">
                    <a16:rowId xmlns:a16="http://schemas.microsoft.com/office/drawing/2014/main" val="668356215"/>
                  </a:ext>
                </a:extLst>
              </a:tr>
            </a:tbl>
          </a:graphicData>
        </a:graphic>
      </p:graphicFrame>
    </p:spTree>
    <p:extLst>
      <p:ext uri="{BB962C8B-B14F-4D97-AF65-F5344CB8AC3E}">
        <p14:creationId xmlns:p14="http://schemas.microsoft.com/office/powerpoint/2010/main" val="2585805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BB92-6E92-627D-D3BE-C5AF447184B5}"/>
              </a:ext>
            </a:extLst>
          </p:cNvPr>
          <p:cNvSpPr>
            <a:spLocks noGrp="1"/>
          </p:cNvSpPr>
          <p:nvPr>
            <p:ph type="title"/>
          </p:nvPr>
        </p:nvSpPr>
        <p:spPr/>
        <p:txBody>
          <a:bodyPr/>
          <a:lstStyle/>
          <a:p>
            <a:r>
              <a:rPr lang="en-US" dirty="0"/>
              <a:t>Key Voters: Independents	</a:t>
            </a:r>
          </a:p>
        </p:txBody>
      </p:sp>
      <p:sp>
        <p:nvSpPr>
          <p:cNvPr id="3" name="Content Placeholder 2">
            <a:extLst>
              <a:ext uri="{FF2B5EF4-FFF2-40B4-BE49-F238E27FC236}">
                <a16:creationId xmlns:a16="http://schemas.microsoft.com/office/drawing/2014/main" id="{69103364-6FF9-7411-77E3-354EC8CDD643}"/>
              </a:ext>
            </a:extLst>
          </p:cNvPr>
          <p:cNvSpPr>
            <a:spLocks noGrp="1"/>
          </p:cNvSpPr>
          <p:nvPr>
            <p:ph sz="half" idx="1"/>
          </p:nvPr>
        </p:nvSpPr>
        <p:spPr/>
        <p:txBody>
          <a:bodyPr/>
          <a:lstStyle/>
          <a:p>
            <a:pPr marL="457200" indent="-457200">
              <a:buFont typeface="+mj-lt"/>
              <a:buAutoNum type="arabicPeriod"/>
            </a:pPr>
            <a:r>
              <a:rPr lang="en-US" dirty="0"/>
              <a:t>Biden has improved remarkably among independents</a:t>
            </a:r>
          </a:p>
          <a:p>
            <a:pPr marL="457200" indent="-457200">
              <a:buFont typeface="+mj-lt"/>
              <a:buAutoNum type="arabicPeriod"/>
            </a:pPr>
            <a:r>
              <a:rPr lang="en-US" dirty="0"/>
              <a:t>He has more room to grow as a significant percentage are undecided (around 30%)</a:t>
            </a:r>
          </a:p>
        </p:txBody>
      </p:sp>
      <p:graphicFrame>
        <p:nvGraphicFramePr>
          <p:cNvPr id="5" name="Content Placeholder 4">
            <a:extLst>
              <a:ext uri="{FF2B5EF4-FFF2-40B4-BE49-F238E27FC236}">
                <a16:creationId xmlns:a16="http://schemas.microsoft.com/office/drawing/2014/main" id="{1BF7FD08-22B3-7AC5-1A36-B7D3604033D4}"/>
              </a:ext>
            </a:extLst>
          </p:cNvPr>
          <p:cNvGraphicFramePr>
            <a:graphicFrameLocks noGrp="1"/>
          </p:cNvGraphicFramePr>
          <p:nvPr>
            <p:ph sz="half" idx="2"/>
            <p:extLst>
              <p:ext uri="{D42A27DB-BD31-4B8C-83A1-F6EECF244321}">
                <p14:modId xmlns:p14="http://schemas.microsoft.com/office/powerpoint/2010/main" val="3935657101"/>
              </p:ext>
            </p:extLst>
          </p:nvPr>
        </p:nvGraphicFramePr>
        <p:xfrm>
          <a:off x="6516688" y="2120900"/>
          <a:ext cx="4638675" cy="1752600"/>
        </p:xfrm>
        <a:graphic>
          <a:graphicData uri="http://schemas.openxmlformats.org/drawingml/2006/table">
            <a:tbl>
              <a:tblPr firstRow="1" bandRow="1">
                <a:tableStyleId>{5C22544A-7EE6-4342-B048-85BDC9FD1C3A}</a:tableStyleId>
              </a:tblPr>
              <a:tblGrid>
                <a:gridCol w="1546225">
                  <a:extLst>
                    <a:ext uri="{9D8B030D-6E8A-4147-A177-3AD203B41FA5}">
                      <a16:colId xmlns:a16="http://schemas.microsoft.com/office/drawing/2014/main" val="1258940829"/>
                    </a:ext>
                  </a:extLst>
                </a:gridCol>
                <a:gridCol w="1546225">
                  <a:extLst>
                    <a:ext uri="{9D8B030D-6E8A-4147-A177-3AD203B41FA5}">
                      <a16:colId xmlns:a16="http://schemas.microsoft.com/office/drawing/2014/main" val="2000202778"/>
                    </a:ext>
                  </a:extLst>
                </a:gridCol>
                <a:gridCol w="1546225">
                  <a:extLst>
                    <a:ext uri="{9D8B030D-6E8A-4147-A177-3AD203B41FA5}">
                      <a16:colId xmlns:a16="http://schemas.microsoft.com/office/drawing/2014/main" val="1927488241"/>
                    </a:ext>
                  </a:extLst>
                </a:gridCol>
              </a:tblGrid>
              <a:tr h="370840">
                <a:tc>
                  <a:txBody>
                    <a:bodyPr/>
                    <a:lstStyle/>
                    <a:p>
                      <a:r>
                        <a:rPr lang="en-US" dirty="0"/>
                        <a:t>Poll – Ind. Only</a:t>
                      </a:r>
                    </a:p>
                  </a:txBody>
                  <a:tcPr/>
                </a:tc>
                <a:tc>
                  <a:txBody>
                    <a:bodyPr/>
                    <a:lstStyle/>
                    <a:p>
                      <a:r>
                        <a:rPr lang="en-US" dirty="0"/>
                        <a:t>Biden</a:t>
                      </a:r>
                    </a:p>
                  </a:txBody>
                  <a:tcPr/>
                </a:tc>
                <a:tc>
                  <a:txBody>
                    <a:bodyPr/>
                    <a:lstStyle/>
                    <a:p>
                      <a:r>
                        <a:rPr lang="en-US" dirty="0"/>
                        <a:t>Trump</a:t>
                      </a:r>
                    </a:p>
                  </a:txBody>
                  <a:tcPr/>
                </a:tc>
                <a:extLst>
                  <a:ext uri="{0D108BD9-81ED-4DB2-BD59-A6C34878D82A}">
                    <a16:rowId xmlns:a16="http://schemas.microsoft.com/office/drawing/2014/main" val="1437670880"/>
                  </a:ext>
                </a:extLst>
              </a:tr>
              <a:tr h="370840">
                <a:tc>
                  <a:txBody>
                    <a:bodyPr/>
                    <a:lstStyle/>
                    <a:p>
                      <a:r>
                        <a:rPr lang="en-US" dirty="0"/>
                        <a:t>Marist/NPR</a:t>
                      </a:r>
                    </a:p>
                  </a:txBody>
                  <a:tcPr/>
                </a:tc>
                <a:tc>
                  <a:txBody>
                    <a:bodyPr/>
                    <a:lstStyle/>
                    <a:p>
                      <a:r>
                        <a:rPr lang="en-US" dirty="0"/>
                        <a:t>45</a:t>
                      </a:r>
                    </a:p>
                  </a:txBody>
                  <a:tcPr/>
                </a:tc>
                <a:tc>
                  <a:txBody>
                    <a:bodyPr/>
                    <a:lstStyle/>
                    <a:p>
                      <a:r>
                        <a:rPr lang="en-US" dirty="0"/>
                        <a:t>52</a:t>
                      </a:r>
                    </a:p>
                  </a:txBody>
                  <a:tcPr/>
                </a:tc>
                <a:extLst>
                  <a:ext uri="{0D108BD9-81ED-4DB2-BD59-A6C34878D82A}">
                    <a16:rowId xmlns:a16="http://schemas.microsoft.com/office/drawing/2014/main" val="1812410377"/>
                  </a:ext>
                </a:extLst>
              </a:tr>
              <a:tr h="370840">
                <a:tc>
                  <a:txBody>
                    <a:bodyPr/>
                    <a:lstStyle/>
                    <a:p>
                      <a:r>
                        <a:rPr lang="en-US" dirty="0"/>
                        <a:t>Marquette</a:t>
                      </a:r>
                    </a:p>
                  </a:txBody>
                  <a:tcPr/>
                </a:tc>
                <a:tc>
                  <a:txBody>
                    <a:bodyPr/>
                    <a:lstStyle/>
                    <a:p>
                      <a:r>
                        <a:rPr lang="en-US" dirty="0"/>
                        <a:t>53</a:t>
                      </a:r>
                    </a:p>
                  </a:txBody>
                  <a:tcPr/>
                </a:tc>
                <a:tc>
                  <a:txBody>
                    <a:bodyPr/>
                    <a:lstStyle/>
                    <a:p>
                      <a:r>
                        <a:rPr lang="en-US" dirty="0"/>
                        <a:t>46</a:t>
                      </a:r>
                    </a:p>
                  </a:txBody>
                  <a:tcPr/>
                </a:tc>
                <a:extLst>
                  <a:ext uri="{0D108BD9-81ED-4DB2-BD59-A6C34878D82A}">
                    <a16:rowId xmlns:a16="http://schemas.microsoft.com/office/drawing/2014/main" val="3719295313"/>
                  </a:ext>
                </a:extLst>
              </a:tr>
              <a:tr h="370840">
                <a:tc>
                  <a:txBody>
                    <a:bodyPr/>
                    <a:lstStyle/>
                    <a:p>
                      <a:r>
                        <a:rPr lang="en-US" dirty="0"/>
                        <a:t>Quinnipiac</a:t>
                      </a:r>
                    </a:p>
                  </a:txBody>
                  <a:tcPr/>
                </a:tc>
                <a:tc>
                  <a:txBody>
                    <a:bodyPr/>
                    <a:lstStyle/>
                    <a:p>
                      <a:r>
                        <a:rPr lang="en-US" dirty="0"/>
                        <a:t>48</a:t>
                      </a:r>
                    </a:p>
                  </a:txBody>
                  <a:tcPr/>
                </a:tc>
                <a:tc>
                  <a:txBody>
                    <a:bodyPr/>
                    <a:lstStyle/>
                    <a:p>
                      <a:r>
                        <a:rPr lang="en-US" dirty="0"/>
                        <a:t>41</a:t>
                      </a:r>
                    </a:p>
                  </a:txBody>
                  <a:tcPr/>
                </a:tc>
                <a:extLst>
                  <a:ext uri="{0D108BD9-81ED-4DB2-BD59-A6C34878D82A}">
                    <a16:rowId xmlns:a16="http://schemas.microsoft.com/office/drawing/2014/main" val="2726044600"/>
                  </a:ext>
                </a:extLst>
              </a:tr>
            </a:tbl>
          </a:graphicData>
        </a:graphic>
      </p:graphicFrame>
    </p:spTree>
    <p:extLst>
      <p:ext uri="{BB962C8B-B14F-4D97-AF65-F5344CB8AC3E}">
        <p14:creationId xmlns:p14="http://schemas.microsoft.com/office/powerpoint/2010/main" val="3074160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F88BE-5DC3-A612-5F1F-EC405D14B9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75FA35-A752-3B7D-F203-7AA10089BD59}"/>
              </a:ext>
            </a:extLst>
          </p:cNvPr>
          <p:cNvSpPr>
            <a:spLocks noGrp="1"/>
          </p:cNvSpPr>
          <p:nvPr>
            <p:ph type="title"/>
          </p:nvPr>
        </p:nvSpPr>
        <p:spPr/>
        <p:txBody>
          <a:bodyPr/>
          <a:lstStyle/>
          <a:p>
            <a:r>
              <a:rPr lang="en-US" dirty="0"/>
              <a:t>Key Voters: Latinos</a:t>
            </a:r>
          </a:p>
        </p:txBody>
      </p:sp>
      <p:sp>
        <p:nvSpPr>
          <p:cNvPr id="3" name="Content Placeholder 2">
            <a:extLst>
              <a:ext uri="{FF2B5EF4-FFF2-40B4-BE49-F238E27FC236}">
                <a16:creationId xmlns:a16="http://schemas.microsoft.com/office/drawing/2014/main" id="{178067B9-2AA8-B54E-3146-0EBCFCAF69DB}"/>
              </a:ext>
            </a:extLst>
          </p:cNvPr>
          <p:cNvSpPr>
            <a:spLocks noGrp="1"/>
          </p:cNvSpPr>
          <p:nvPr>
            <p:ph sz="half" idx="1"/>
          </p:nvPr>
        </p:nvSpPr>
        <p:spPr>
          <a:xfrm>
            <a:off x="1212427" y="1977814"/>
            <a:ext cx="10214186" cy="4450080"/>
          </a:xfrm>
        </p:spPr>
        <p:txBody>
          <a:bodyPr>
            <a:normAutofit lnSpcReduction="10000"/>
          </a:bodyPr>
          <a:lstStyle/>
          <a:p>
            <a:pPr marL="457200" indent="-457200">
              <a:buFont typeface="+mj-lt"/>
              <a:buAutoNum type="arabicPeriod"/>
            </a:pPr>
            <a:r>
              <a:rPr lang="en-US" dirty="0"/>
              <a:t>Biden is improving but is still polling worse than 2020</a:t>
            </a:r>
          </a:p>
          <a:p>
            <a:pPr marL="457200" indent="-457200">
              <a:buFont typeface="+mj-lt"/>
              <a:buAutoNum type="arabicPeriod"/>
            </a:pPr>
            <a:r>
              <a:rPr lang="en-US" dirty="0"/>
              <a:t>Quinnipiac poll among Latino voters:</a:t>
            </a:r>
          </a:p>
          <a:p>
            <a:pPr marL="475488" lvl="2" indent="0">
              <a:buNone/>
            </a:pPr>
            <a:r>
              <a:rPr lang="en-US" sz="1900" dirty="0"/>
              <a:t>44% Biden / 47% Trump</a:t>
            </a:r>
          </a:p>
          <a:p>
            <a:pPr marL="475488" lvl="2" indent="0">
              <a:buNone/>
            </a:pPr>
            <a:r>
              <a:rPr lang="en-US" sz="1900" dirty="0"/>
              <a:t>With 3</a:t>
            </a:r>
            <a:r>
              <a:rPr lang="en-US" sz="1900" baseline="30000" dirty="0"/>
              <a:t>rd</a:t>
            </a:r>
            <a:r>
              <a:rPr lang="en-US" sz="1900" dirty="0"/>
              <a:t> party included:</a:t>
            </a:r>
          </a:p>
          <a:p>
            <a:pPr marL="475488" lvl="2" indent="0">
              <a:buNone/>
            </a:pPr>
            <a:r>
              <a:rPr lang="en-US" sz="1900" dirty="0"/>
              <a:t>34% Biden / 31% Trump</a:t>
            </a:r>
          </a:p>
          <a:p>
            <a:pPr marL="457200" indent="-457200">
              <a:buFont typeface="+mj-lt"/>
              <a:buAutoNum type="arabicPeriod"/>
            </a:pPr>
            <a:r>
              <a:rPr lang="en-US" dirty="0"/>
              <a:t>Unfavorable rating is 57% Biden vs. 52% Trump</a:t>
            </a:r>
          </a:p>
          <a:p>
            <a:pPr marL="457200" indent="-457200">
              <a:buFont typeface="+mj-lt"/>
              <a:buAutoNum type="arabicPeriod"/>
            </a:pPr>
            <a:r>
              <a:rPr lang="en-US" dirty="0"/>
              <a:t>26% of Latino voters say the economy is their #1 issue – more than White or Black voters; they care less about immigration than White voters (23% vs 30%)</a:t>
            </a:r>
          </a:p>
          <a:p>
            <a:pPr marL="457200" indent="-457200">
              <a:buFont typeface="+mj-lt"/>
              <a:buAutoNum type="arabicPeriod"/>
            </a:pPr>
            <a:r>
              <a:rPr lang="en-US" dirty="0"/>
              <a:t>Latinos may be more focused on the high cost of things (inflation) than other voting groups</a:t>
            </a:r>
          </a:p>
          <a:p>
            <a:pPr marL="457200" indent="-457200">
              <a:buFont typeface="+mj-lt"/>
              <a:buAutoNum type="arabicPeriod"/>
            </a:pPr>
            <a:r>
              <a:rPr lang="en-US" dirty="0"/>
              <a:t>A higher percentage of the Latino electorate is US born, not foreign born, and this group tends to look more like working class white voters</a:t>
            </a:r>
          </a:p>
        </p:txBody>
      </p:sp>
    </p:spTree>
    <p:extLst>
      <p:ext uri="{BB962C8B-B14F-4D97-AF65-F5344CB8AC3E}">
        <p14:creationId xmlns:p14="http://schemas.microsoft.com/office/powerpoint/2010/main" val="1420034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EAFA4-3781-7589-CA55-5E441E587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9467F-25D4-9373-32AD-C6F7669C213E}"/>
              </a:ext>
            </a:extLst>
          </p:cNvPr>
          <p:cNvSpPr>
            <a:spLocks noGrp="1"/>
          </p:cNvSpPr>
          <p:nvPr>
            <p:ph type="title"/>
          </p:nvPr>
        </p:nvSpPr>
        <p:spPr/>
        <p:txBody>
          <a:bodyPr/>
          <a:lstStyle/>
          <a:p>
            <a:r>
              <a:rPr lang="en-US" dirty="0"/>
              <a:t>Key Voters: Young Voters</a:t>
            </a:r>
          </a:p>
        </p:txBody>
      </p:sp>
      <p:sp>
        <p:nvSpPr>
          <p:cNvPr id="3" name="Content Placeholder 2">
            <a:extLst>
              <a:ext uri="{FF2B5EF4-FFF2-40B4-BE49-F238E27FC236}">
                <a16:creationId xmlns:a16="http://schemas.microsoft.com/office/drawing/2014/main" id="{1676E977-B253-741F-D0EB-ACBA97357A15}"/>
              </a:ext>
            </a:extLst>
          </p:cNvPr>
          <p:cNvSpPr>
            <a:spLocks noGrp="1"/>
          </p:cNvSpPr>
          <p:nvPr>
            <p:ph sz="half" idx="1"/>
          </p:nvPr>
        </p:nvSpPr>
        <p:spPr/>
        <p:txBody>
          <a:bodyPr>
            <a:normAutofit lnSpcReduction="10000"/>
          </a:bodyPr>
          <a:lstStyle/>
          <a:p>
            <a:pPr marL="457200" indent="-457200">
              <a:buFont typeface="+mj-lt"/>
              <a:buAutoNum type="arabicPeriod"/>
            </a:pPr>
            <a:r>
              <a:rPr lang="en-US" dirty="0"/>
              <a:t>Biden’s numbers among younger voters varies dramatically by poll</a:t>
            </a:r>
          </a:p>
          <a:p>
            <a:pPr marL="457200" indent="-457200">
              <a:buFont typeface="+mj-lt"/>
              <a:buAutoNum type="arabicPeriod"/>
            </a:pPr>
            <a:r>
              <a:rPr lang="en-US" dirty="0"/>
              <a:t>Per Marist, 17% of Gen Z are undecided (and 31% say they might change their vote) – the most volatile age group</a:t>
            </a:r>
          </a:p>
          <a:p>
            <a:pPr marL="457200" indent="-457200">
              <a:buFont typeface="+mj-lt"/>
              <a:buAutoNum type="arabicPeriod"/>
            </a:pPr>
            <a:r>
              <a:rPr lang="en-US" dirty="0"/>
              <a:t>There is considerable skepticism that the polls can capture youth vote</a:t>
            </a:r>
          </a:p>
          <a:p>
            <a:pPr marL="457200" indent="-457200">
              <a:buFont typeface="+mj-lt"/>
              <a:buAutoNum type="arabicPeriod"/>
            </a:pPr>
            <a:r>
              <a:rPr lang="en-US" dirty="0"/>
              <a:t>Exit polling / focus group polling shows that Biden is still winning this group but is losing votes to 3</a:t>
            </a:r>
            <a:r>
              <a:rPr lang="en-US" baseline="30000" dirty="0"/>
              <a:t>rd</a:t>
            </a:r>
            <a:r>
              <a:rPr lang="en-US" dirty="0"/>
              <a:t> party candidates</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graphicFrame>
        <p:nvGraphicFramePr>
          <p:cNvPr id="5" name="Content Placeholder 4">
            <a:extLst>
              <a:ext uri="{FF2B5EF4-FFF2-40B4-BE49-F238E27FC236}">
                <a16:creationId xmlns:a16="http://schemas.microsoft.com/office/drawing/2014/main" id="{281C7D30-2A9A-C8A0-7342-E4222E3A0E9D}"/>
              </a:ext>
            </a:extLst>
          </p:cNvPr>
          <p:cNvGraphicFramePr>
            <a:graphicFrameLocks noGrp="1"/>
          </p:cNvGraphicFramePr>
          <p:nvPr>
            <p:ph sz="half" idx="2"/>
            <p:extLst>
              <p:ext uri="{D42A27DB-BD31-4B8C-83A1-F6EECF244321}">
                <p14:modId xmlns:p14="http://schemas.microsoft.com/office/powerpoint/2010/main" val="1497844554"/>
              </p:ext>
            </p:extLst>
          </p:nvPr>
        </p:nvGraphicFramePr>
        <p:xfrm>
          <a:off x="6516688" y="2120900"/>
          <a:ext cx="4638675" cy="2291080"/>
        </p:xfrm>
        <a:graphic>
          <a:graphicData uri="http://schemas.openxmlformats.org/drawingml/2006/table">
            <a:tbl>
              <a:tblPr firstRow="1" bandRow="1">
                <a:tableStyleId>{5C22544A-7EE6-4342-B048-85BDC9FD1C3A}</a:tableStyleId>
              </a:tblPr>
              <a:tblGrid>
                <a:gridCol w="1546225">
                  <a:extLst>
                    <a:ext uri="{9D8B030D-6E8A-4147-A177-3AD203B41FA5}">
                      <a16:colId xmlns:a16="http://schemas.microsoft.com/office/drawing/2014/main" val="1258940829"/>
                    </a:ext>
                  </a:extLst>
                </a:gridCol>
                <a:gridCol w="1546225">
                  <a:extLst>
                    <a:ext uri="{9D8B030D-6E8A-4147-A177-3AD203B41FA5}">
                      <a16:colId xmlns:a16="http://schemas.microsoft.com/office/drawing/2014/main" val="2000202778"/>
                    </a:ext>
                  </a:extLst>
                </a:gridCol>
                <a:gridCol w="1546225">
                  <a:extLst>
                    <a:ext uri="{9D8B030D-6E8A-4147-A177-3AD203B41FA5}">
                      <a16:colId xmlns:a16="http://schemas.microsoft.com/office/drawing/2014/main" val="1927488241"/>
                    </a:ext>
                  </a:extLst>
                </a:gridCol>
              </a:tblGrid>
              <a:tr h="370840">
                <a:tc>
                  <a:txBody>
                    <a:bodyPr/>
                    <a:lstStyle/>
                    <a:p>
                      <a:r>
                        <a:rPr lang="en-US" dirty="0"/>
                        <a:t>Poll – Young</a:t>
                      </a:r>
                    </a:p>
                  </a:txBody>
                  <a:tcPr/>
                </a:tc>
                <a:tc>
                  <a:txBody>
                    <a:bodyPr/>
                    <a:lstStyle/>
                    <a:p>
                      <a:r>
                        <a:rPr lang="en-US" dirty="0"/>
                        <a:t>Biden</a:t>
                      </a:r>
                    </a:p>
                  </a:txBody>
                  <a:tcPr/>
                </a:tc>
                <a:tc>
                  <a:txBody>
                    <a:bodyPr/>
                    <a:lstStyle/>
                    <a:p>
                      <a:r>
                        <a:rPr lang="en-US" dirty="0"/>
                        <a:t>Trump</a:t>
                      </a:r>
                    </a:p>
                  </a:txBody>
                  <a:tcPr/>
                </a:tc>
                <a:extLst>
                  <a:ext uri="{0D108BD9-81ED-4DB2-BD59-A6C34878D82A}">
                    <a16:rowId xmlns:a16="http://schemas.microsoft.com/office/drawing/2014/main" val="1437670880"/>
                  </a:ext>
                </a:extLst>
              </a:tr>
              <a:tr h="370840">
                <a:tc>
                  <a:txBody>
                    <a:bodyPr/>
                    <a:lstStyle/>
                    <a:p>
                      <a:r>
                        <a:rPr lang="en-US" dirty="0"/>
                        <a:t>Marist/NPR (under 45)</a:t>
                      </a:r>
                    </a:p>
                  </a:txBody>
                  <a:tcPr/>
                </a:tc>
                <a:tc>
                  <a:txBody>
                    <a:bodyPr/>
                    <a:lstStyle/>
                    <a:p>
                      <a:r>
                        <a:rPr lang="en-US" dirty="0"/>
                        <a:t>49</a:t>
                      </a:r>
                    </a:p>
                  </a:txBody>
                  <a:tcPr/>
                </a:tc>
                <a:tc>
                  <a:txBody>
                    <a:bodyPr/>
                    <a:lstStyle/>
                    <a:p>
                      <a:r>
                        <a:rPr lang="en-US" dirty="0"/>
                        <a:t>50</a:t>
                      </a:r>
                    </a:p>
                  </a:txBody>
                  <a:tcPr/>
                </a:tc>
                <a:extLst>
                  <a:ext uri="{0D108BD9-81ED-4DB2-BD59-A6C34878D82A}">
                    <a16:rowId xmlns:a16="http://schemas.microsoft.com/office/drawing/2014/main" val="1812410377"/>
                  </a:ext>
                </a:extLst>
              </a:tr>
              <a:tr h="370840">
                <a:tc>
                  <a:txBody>
                    <a:bodyPr/>
                    <a:lstStyle/>
                    <a:p>
                      <a:r>
                        <a:rPr lang="en-US" dirty="0"/>
                        <a:t>Marist/NPR (Gen Z)</a:t>
                      </a:r>
                    </a:p>
                  </a:txBody>
                  <a:tcPr/>
                </a:tc>
                <a:tc>
                  <a:txBody>
                    <a:bodyPr/>
                    <a:lstStyle/>
                    <a:p>
                      <a:r>
                        <a:rPr lang="en-US" dirty="0"/>
                        <a:t>40</a:t>
                      </a:r>
                    </a:p>
                  </a:txBody>
                  <a:tcPr/>
                </a:tc>
                <a:tc>
                  <a:txBody>
                    <a:bodyPr/>
                    <a:lstStyle/>
                    <a:p>
                      <a:r>
                        <a:rPr lang="en-US" dirty="0"/>
                        <a:t>40</a:t>
                      </a:r>
                    </a:p>
                  </a:txBody>
                  <a:tcPr/>
                </a:tc>
                <a:extLst>
                  <a:ext uri="{0D108BD9-81ED-4DB2-BD59-A6C34878D82A}">
                    <a16:rowId xmlns:a16="http://schemas.microsoft.com/office/drawing/2014/main" val="1281642424"/>
                  </a:ext>
                </a:extLst>
              </a:tr>
              <a:tr h="370840">
                <a:tc>
                  <a:txBody>
                    <a:bodyPr/>
                    <a:lstStyle/>
                    <a:p>
                      <a:r>
                        <a:rPr lang="en-US" dirty="0"/>
                        <a:t>Quinnipiac (18-34)</a:t>
                      </a:r>
                    </a:p>
                  </a:txBody>
                  <a:tcPr/>
                </a:tc>
                <a:tc>
                  <a:txBody>
                    <a:bodyPr/>
                    <a:lstStyle/>
                    <a:p>
                      <a:r>
                        <a:rPr lang="en-US" dirty="0"/>
                        <a:t>56</a:t>
                      </a:r>
                    </a:p>
                  </a:txBody>
                  <a:tcPr/>
                </a:tc>
                <a:tc>
                  <a:txBody>
                    <a:bodyPr/>
                    <a:lstStyle/>
                    <a:p>
                      <a:r>
                        <a:rPr lang="en-US" dirty="0"/>
                        <a:t>36</a:t>
                      </a:r>
                    </a:p>
                  </a:txBody>
                  <a:tcPr/>
                </a:tc>
                <a:extLst>
                  <a:ext uri="{0D108BD9-81ED-4DB2-BD59-A6C34878D82A}">
                    <a16:rowId xmlns:a16="http://schemas.microsoft.com/office/drawing/2014/main" val="2726044600"/>
                  </a:ext>
                </a:extLst>
              </a:tr>
            </a:tbl>
          </a:graphicData>
        </a:graphic>
      </p:graphicFrame>
    </p:spTree>
    <p:extLst>
      <p:ext uri="{BB962C8B-B14F-4D97-AF65-F5344CB8AC3E}">
        <p14:creationId xmlns:p14="http://schemas.microsoft.com/office/powerpoint/2010/main" val="3598826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25F5-4488-866A-3B25-657C6B7B8949}"/>
              </a:ext>
            </a:extLst>
          </p:cNvPr>
          <p:cNvSpPr>
            <a:spLocks noGrp="1"/>
          </p:cNvSpPr>
          <p:nvPr>
            <p:ph type="title"/>
          </p:nvPr>
        </p:nvSpPr>
        <p:spPr/>
        <p:txBody>
          <a:bodyPr>
            <a:normAutofit/>
          </a:bodyPr>
          <a:lstStyle/>
          <a:p>
            <a:r>
              <a:rPr lang="en-US" dirty="0"/>
              <a:t>Case for Optimism: Biden has room to grow</a:t>
            </a:r>
          </a:p>
        </p:txBody>
      </p:sp>
      <p:sp>
        <p:nvSpPr>
          <p:cNvPr id="3" name="Content Placeholder 2">
            <a:extLst>
              <a:ext uri="{FF2B5EF4-FFF2-40B4-BE49-F238E27FC236}">
                <a16:creationId xmlns:a16="http://schemas.microsoft.com/office/drawing/2014/main" id="{5C73124C-7E3E-4FFD-DE50-A5DCA6082CAD}"/>
              </a:ext>
            </a:extLst>
          </p:cNvPr>
          <p:cNvSpPr>
            <a:spLocks noGrp="1"/>
          </p:cNvSpPr>
          <p:nvPr>
            <p:ph sz="half" idx="1"/>
          </p:nvPr>
        </p:nvSpPr>
        <p:spPr>
          <a:xfrm>
            <a:off x="323557" y="1947399"/>
            <a:ext cx="4872112" cy="4399214"/>
          </a:xfrm>
        </p:spPr>
        <p:txBody>
          <a:bodyPr>
            <a:normAutofit fontScale="25000" lnSpcReduction="20000"/>
          </a:bodyPr>
          <a:lstStyle/>
          <a:p>
            <a:pPr algn="l">
              <a:buFont typeface="Arial" panose="020B0604020202020204" pitchFamily="34" charset="0"/>
              <a:buChar char="•"/>
            </a:pPr>
            <a:r>
              <a:rPr lang="en-US" sz="7200" b="0" i="0" dirty="0">
                <a:solidFill>
                  <a:srgbClr val="404040"/>
                </a:solidFill>
                <a:effectLst/>
                <a:latin typeface="Roboto Slab" pitchFamily="2" charset="0"/>
              </a:rPr>
              <a:t>American’s view of the economy is slowly improving (33% describe it as excellent/good vs. 23% 6 months ago)</a:t>
            </a:r>
          </a:p>
          <a:p>
            <a:pPr algn="l">
              <a:buFont typeface="Arial" panose="020B0604020202020204" pitchFamily="34" charset="0"/>
              <a:buChar char="•"/>
            </a:pPr>
            <a:r>
              <a:rPr lang="en-US" sz="7200" b="0" i="0" dirty="0">
                <a:solidFill>
                  <a:srgbClr val="404040"/>
                </a:solidFill>
                <a:effectLst/>
                <a:latin typeface="Roboto Slab" pitchFamily="2" charset="0"/>
              </a:rPr>
              <a:t>Biden’s major weakness with Latino voters is the economy – as perceptions improve, his vote share </a:t>
            </a:r>
            <a:r>
              <a:rPr lang="en-US" sz="7200" dirty="0">
                <a:solidFill>
                  <a:srgbClr val="404040"/>
                </a:solidFill>
                <a:latin typeface="Roboto Slab" pitchFamily="2" charset="0"/>
              </a:rPr>
              <a:t>will likely</a:t>
            </a:r>
            <a:r>
              <a:rPr lang="en-US" sz="7200" b="0" i="0" dirty="0">
                <a:solidFill>
                  <a:srgbClr val="404040"/>
                </a:solidFill>
                <a:effectLst/>
                <a:latin typeface="Roboto Slab" pitchFamily="2" charset="0"/>
              </a:rPr>
              <a:t> increase</a:t>
            </a:r>
          </a:p>
          <a:p>
            <a:pPr algn="l">
              <a:buFont typeface="Arial" panose="020B0604020202020204" pitchFamily="34" charset="0"/>
              <a:buChar char="•"/>
            </a:pPr>
            <a:r>
              <a:rPr lang="en-US" sz="7200" dirty="0">
                <a:solidFill>
                  <a:srgbClr val="404040"/>
                </a:solidFill>
                <a:latin typeface="Roboto Slab" pitchFamily="2" charset="0"/>
              </a:rPr>
              <a:t>Biden is doing better among older / white voters – a much more reliable voting block</a:t>
            </a:r>
            <a:endParaRPr lang="en-US" sz="7200" b="0" i="0" dirty="0">
              <a:solidFill>
                <a:srgbClr val="404040"/>
              </a:solidFill>
              <a:effectLst/>
              <a:latin typeface="Roboto Slab" pitchFamily="2" charset="0"/>
            </a:endParaRPr>
          </a:p>
          <a:p>
            <a:pPr algn="l">
              <a:buFont typeface="Arial" panose="020B0604020202020204" pitchFamily="34" charset="0"/>
              <a:buChar char="•"/>
            </a:pPr>
            <a:r>
              <a:rPr lang="en-US" sz="7200" dirty="0">
                <a:solidFill>
                  <a:srgbClr val="404040"/>
                </a:solidFill>
                <a:latin typeface="Roboto Slab" pitchFamily="2" charset="0"/>
              </a:rPr>
              <a:t>Biden also has room to improve with Independent/Young voters – they may come back to Biden late in the race</a:t>
            </a:r>
          </a:p>
          <a:p>
            <a:pPr algn="l">
              <a:buFont typeface="Arial" panose="020B0604020202020204" pitchFamily="34" charset="0"/>
              <a:buChar char="•"/>
            </a:pPr>
            <a:r>
              <a:rPr lang="en-US" sz="7200" b="0" i="0" dirty="0">
                <a:solidFill>
                  <a:srgbClr val="404040"/>
                </a:solidFill>
                <a:effectLst/>
                <a:latin typeface="Roboto Slab" pitchFamily="2" charset="0"/>
              </a:rPr>
              <a:t>No Labels is out of the race</a:t>
            </a:r>
          </a:p>
          <a:p>
            <a:pPr marL="0" indent="0">
              <a:buNone/>
            </a:pPr>
            <a:endParaRPr lang="en-US" dirty="0"/>
          </a:p>
          <a:p>
            <a:pPr marL="457200" indent="-457200">
              <a:buFont typeface="+mj-lt"/>
              <a:buAutoNum type="arabicPeriod"/>
            </a:pPr>
            <a:endParaRPr lang="en-US" dirty="0"/>
          </a:p>
        </p:txBody>
      </p:sp>
      <p:sp>
        <p:nvSpPr>
          <p:cNvPr id="7" name="Content Placeholder 2">
            <a:extLst>
              <a:ext uri="{FF2B5EF4-FFF2-40B4-BE49-F238E27FC236}">
                <a16:creationId xmlns:a16="http://schemas.microsoft.com/office/drawing/2014/main" id="{E6568AA9-55BE-F65C-2C80-2EA1D3B53C27}"/>
              </a:ext>
            </a:extLst>
          </p:cNvPr>
          <p:cNvSpPr txBox="1">
            <a:spLocks/>
          </p:cNvSpPr>
          <p:nvPr/>
        </p:nvSpPr>
        <p:spPr>
          <a:xfrm>
            <a:off x="6018627" y="1991946"/>
            <a:ext cx="5324622" cy="4005581"/>
          </a:xfrm>
          <a:prstGeom prst="rect">
            <a:avLst/>
          </a:prstGeom>
        </p:spPr>
        <p:txBody>
          <a:bodyPr vert="horz" lIns="0" tIns="45720" rIns="0" bIns="45720" rtlCol="0">
            <a:normAutofit fontScale="250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buFont typeface="Arial" panose="020B0604020202020204" pitchFamily="34" charset="0"/>
              <a:buChar char="•"/>
            </a:pPr>
            <a:r>
              <a:rPr lang="en-US" sz="7200" b="0" i="0" dirty="0">
                <a:solidFill>
                  <a:srgbClr val="404040"/>
                </a:solidFill>
                <a:effectLst/>
                <a:latin typeface="Roboto Slab" pitchFamily="2" charset="0"/>
              </a:rPr>
              <a:t>Kennedy has significant room to decline; voters still don’t know much about him</a:t>
            </a:r>
          </a:p>
          <a:p>
            <a:pPr algn="l">
              <a:buFont typeface="Arial" panose="020B0604020202020204" pitchFamily="34" charset="0"/>
              <a:buChar char="•"/>
            </a:pPr>
            <a:r>
              <a:rPr lang="en-US" sz="7200" dirty="0">
                <a:solidFill>
                  <a:srgbClr val="404040"/>
                </a:solidFill>
                <a:latin typeface="Roboto Slab" pitchFamily="2" charset="0"/>
              </a:rPr>
              <a:t>Kennedy’s appeal is increasing to the right – anti-vax, conspiracy theories, etc.</a:t>
            </a:r>
          </a:p>
          <a:p>
            <a:pPr algn="l">
              <a:buFont typeface="Arial" panose="020B0604020202020204" pitchFamily="34" charset="0"/>
              <a:buChar char="•"/>
            </a:pPr>
            <a:r>
              <a:rPr lang="en-US" sz="7200" b="0" i="0" dirty="0">
                <a:solidFill>
                  <a:srgbClr val="404040"/>
                </a:solidFill>
                <a:effectLst/>
                <a:latin typeface="Roboto Slab" pitchFamily="2" charset="0"/>
              </a:rPr>
              <a:t>Democrats continue to </a:t>
            </a:r>
            <a:r>
              <a:rPr lang="en-US" sz="7200" dirty="0">
                <a:solidFill>
                  <a:srgbClr val="404040"/>
                </a:solidFill>
                <a:latin typeface="Roboto Slab" pitchFamily="2" charset="0"/>
              </a:rPr>
              <a:t>hold the policy positions large majorities favor</a:t>
            </a:r>
          </a:p>
          <a:p>
            <a:pPr algn="l">
              <a:buFont typeface="Arial" panose="020B0604020202020204" pitchFamily="34" charset="0"/>
              <a:buChar char="•"/>
            </a:pPr>
            <a:r>
              <a:rPr lang="en-US" sz="7200" b="0" i="0" dirty="0">
                <a:solidFill>
                  <a:srgbClr val="404040"/>
                </a:solidFill>
                <a:effectLst/>
                <a:latin typeface="Roboto Slab" pitchFamily="2" charset="0"/>
              </a:rPr>
              <a:t>Trump is a worse candidate now than in ‘20, and much worse than ’16</a:t>
            </a:r>
          </a:p>
          <a:p>
            <a:pPr algn="l">
              <a:buFont typeface="Arial" panose="020B0604020202020204" pitchFamily="34" charset="0"/>
              <a:buChar char="•"/>
            </a:pPr>
            <a:r>
              <a:rPr lang="en-US" sz="7200" dirty="0">
                <a:solidFill>
                  <a:srgbClr val="404040"/>
                </a:solidFill>
                <a:latin typeface="Roboto Slab" pitchFamily="2" charset="0"/>
              </a:rPr>
              <a:t>Trump’s policy positions are more extreme now than before, and they are more unpopular</a:t>
            </a:r>
          </a:p>
          <a:p>
            <a:pPr algn="l">
              <a:buFont typeface="Arial" panose="020B0604020202020204" pitchFamily="34" charset="0"/>
              <a:buChar char="•"/>
            </a:pPr>
            <a:r>
              <a:rPr lang="en-US" sz="7200" dirty="0">
                <a:solidFill>
                  <a:srgbClr val="404040"/>
                </a:solidFill>
                <a:latin typeface="Roboto Slab" pitchFamily="2" charset="0"/>
              </a:rPr>
              <a:t>Undecided voters who have voted D in the past will likely return to Biden because they hate Trump even more (negative partisanship)</a:t>
            </a:r>
            <a:endParaRPr lang="en-US" sz="7200" b="0" i="0" dirty="0">
              <a:solidFill>
                <a:srgbClr val="404040"/>
              </a:solidFill>
              <a:effectLst/>
              <a:latin typeface="Roboto Slab" pitchFamily="2" charset="0"/>
            </a:endParaRPr>
          </a:p>
          <a:p>
            <a:pPr marL="0" indent="0">
              <a:buFont typeface="Calibri" panose="020F0502020204030204" pitchFamily="34" charset="0"/>
              <a:buNone/>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4276989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3BB30-F200-A026-691D-E57801549B50}"/>
              </a:ext>
            </a:extLst>
          </p:cNvPr>
          <p:cNvSpPr>
            <a:spLocks noGrp="1"/>
          </p:cNvSpPr>
          <p:nvPr>
            <p:ph type="title"/>
          </p:nvPr>
        </p:nvSpPr>
        <p:spPr>
          <a:xfrm>
            <a:off x="1097280" y="286604"/>
            <a:ext cx="10058400" cy="829434"/>
          </a:xfrm>
        </p:spPr>
        <p:txBody>
          <a:bodyPr/>
          <a:lstStyle/>
          <a:p>
            <a:r>
              <a:rPr lang="en-US" dirty="0"/>
              <a:t>Senate Map: Yikes</a:t>
            </a:r>
          </a:p>
        </p:txBody>
      </p:sp>
      <p:pic>
        <p:nvPicPr>
          <p:cNvPr id="7" name="Content Placeholder 6">
            <a:extLst>
              <a:ext uri="{FF2B5EF4-FFF2-40B4-BE49-F238E27FC236}">
                <a16:creationId xmlns:a16="http://schemas.microsoft.com/office/drawing/2014/main" id="{A44F5F95-EF4C-9764-EDF3-EBB21252511C}"/>
              </a:ext>
            </a:extLst>
          </p:cNvPr>
          <p:cNvPicPr>
            <a:picLocks noGrp="1" noChangeAspect="1"/>
          </p:cNvPicPr>
          <p:nvPr>
            <p:ph sz="half" idx="1"/>
          </p:nvPr>
        </p:nvPicPr>
        <p:blipFill>
          <a:blip r:embed="rId2"/>
          <a:stretch>
            <a:fillRect/>
          </a:stretch>
        </p:blipFill>
        <p:spPr>
          <a:xfrm>
            <a:off x="533480" y="1459632"/>
            <a:ext cx="11430799" cy="3390664"/>
          </a:xfrm>
        </p:spPr>
      </p:pic>
      <p:sp>
        <p:nvSpPr>
          <p:cNvPr id="3" name="TextBox 2">
            <a:extLst>
              <a:ext uri="{FF2B5EF4-FFF2-40B4-BE49-F238E27FC236}">
                <a16:creationId xmlns:a16="http://schemas.microsoft.com/office/drawing/2014/main" id="{F101BABC-825C-C58A-8354-093297281F9D}"/>
              </a:ext>
            </a:extLst>
          </p:cNvPr>
          <p:cNvSpPr txBox="1"/>
          <p:nvPr/>
        </p:nvSpPr>
        <p:spPr>
          <a:xfrm>
            <a:off x="2445172" y="5193890"/>
            <a:ext cx="7112001" cy="584775"/>
          </a:xfrm>
          <a:prstGeom prst="rect">
            <a:avLst/>
          </a:prstGeom>
          <a:noFill/>
        </p:spPr>
        <p:txBody>
          <a:bodyPr wrap="square" rtlCol="0">
            <a:spAutoFit/>
          </a:bodyPr>
          <a:lstStyle/>
          <a:p>
            <a:r>
              <a:rPr lang="en-US" sz="3200" dirty="0"/>
              <a:t>We can only afford to lose ONE seat</a:t>
            </a:r>
          </a:p>
        </p:txBody>
      </p:sp>
    </p:spTree>
    <p:extLst>
      <p:ext uri="{BB962C8B-B14F-4D97-AF65-F5344CB8AC3E}">
        <p14:creationId xmlns:p14="http://schemas.microsoft.com/office/powerpoint/2010/main" val="1329370556"/>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otalTime>0</TotalTime>
  <Words>912</Words>
  <Application>Microsoft Macintosh PowerPoint</Application>
  <PresentationFormat>Widescreen</PresentationFormat>
  <Paragraphs>107</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Bookman Old Style</vt:lpstr>
      <vt:lpstr>Calibri</vt:lpstr>
      <vt:lpstr>Franklin Gothic Book</vt:lpstr>
      <vt:lpstr>inherit</vt:lpstr>
      <vt:lpstr>Roboto</vt:lpstr>
      <vt:lpstr>Roboto Slab</vt:lpstr>
      <vt:lpstr>Wingdings</vt:lpstr>
      <vt:lpstr>1_RetrospectVTI</vt:lpstr>
      <vt:lpstr>DO MORE  WORRY LESS</vt:lpstr>
      <vt:lpstr>“My view is the election is becoming bluer, we are gaining ground. Trump is no longer ahead in the election or favored… It has long been my view… that as we got deeper into the general election and our coalition started paying more attention, Biden would jump out to a modest lead. That appears to be what is happening now.”</vt:lpstr>
      <vt:lpstr>Burning Questions</vt:lpstr>
      <vt:lpstr>Current Biden Polling: WAY BETTER</vt:lpstr>
      <vt:lpstr>Key Voters: Independents </vt:lpstr>
      <vt:lpstr>Key Voters: Latinos</vt:lpstr>
      <vt:lpstr>Key Voters: Young Voters</vt:lpstr>
      <vt:lpstr>Case for Optimism: Biden has room to grow</vt:lpstr>
      <vt:lpstr>Senate Map: Yikes</vt:lpstr>
      <vt:lpstr>Where I’m investing $$$</vt:lpstr>
      <vt:lpstr>Where I’m investing time</vt:lpstr>
      <vt:lpstr>Why not these races?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2020-09-26T17:32:04Z</dcterms:created>
  <dcterms:modified xsi:type="dcterms:W3CDTF">2024-04-07T23:07:21Z</dcterms:modified>
</cp:coreProperties>
</file>