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Raleway" pitchFamily="2" charset="77"/>
      <p:regular r:id="rId16"/>
      <p:bold r:id="rId17"/>
      <p:italic r:id="rId18"/>
      <p:boldItalic r:id="rId19"/>
    </p:embeddedFont>
    <p:embeddedFont>
      <p:font typeface="Raleway Thin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2"/>
  </p:normalViewPr>
  <p:slideViewPr>
    <p:cSldViewPr snapToGrid="0">
      <p:cViewPr varScale="1">
        <p:scale>
          <a:sx n="140" d="100"/>
          <a:sy n="140" d="100"/>
        </p:scale>
        <p:origin x="84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e47938ac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e47938ac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e63ceb89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e63ceb89e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96071d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c96071d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e67427d1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e67427d1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e63ceb89e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e63ceb89e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e47938ac2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e47938ac2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e47938ac2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e47938ac2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e63ceb8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e63ceb8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e63ceb89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e63ceb89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e63ceb89e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e63ceb89e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e63ceb89e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e63ceb89e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e63ceb89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e63ceb89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e63ceb89e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e63ceb89e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vestidor.gov.br/menu/Menu_Investidor/introducao_geral/introducao_mercado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90875" y="969413"/>
            <a:ext cx="31626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Bem-vindos ao SantaInvest!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90875" y="2229900"/>
            <a:ext cx="59964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Qual é o propósito do clube?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Como serão os encontros semanais?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lphaL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Quem serão os palestrantes e com qual frequência?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Como funcionará o Núcleo KWHS?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Quem está por trás do SantaInvest e como participar?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Quais serão os temas das aulas e quem as dará?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>
                <a:latin typeface="Raleway Thin"/>
                <a:ea typeface="Raleway Thin"/>
                <a:cs typeface="Raleway Thin"/>
                <a:sym typeface="Raleway Thin"/>
              </a:rPr>
            </a:b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450" y="107785"/>
            <a:ext cx="2664900" cy="2664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/>
        </p:nvSpPr>
        <p:spPr>
          <a:xfrm>
            <a:off x="1030500" y="1154850"/>
            <a:ext cx="2158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Ação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3082700" y="1154850"/>
            <a:ext cx="2158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Símbolo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241500" y="1154850"/>
            <a:ext cx="2158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Característica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4" name="Google Shape;164;p22"/>
          <p:cNvCxnSpPr/>
          <p:nvPr/>
        </p:nvCxnSpPr>
        <p:spPr>
          <a:xfrm rot="10800000" flipH="1">
            <a:off x="701800" y="1563425"/>
            <a:ext cx="7488600" cy="2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" name="Google Shape;165;p22"/>
          <p:cNvSpPr txBox="1"/>
          <p:nvPr/>
        </p:nvSpPr>
        <p:spPr>
          <a:xfrm>
            <a:off x="5348100" y="1696425"/>
            <a:ext cx="32601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Direito de voto na Assembléia de Acionistas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Dividendos: participação não preferencial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1030500" y="1776525"/>
            <a:ext cx="2158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Ordinária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3189300" y="1776525"/>
            <a:ext cx="2158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8" name="Google Shape;168;p22"/>
          <p:cNvCxnSpPr/>
          <p:nvPr/>
        </p:nvCxnSpPr>
        <p:spPr>
          <a:xfrm rot="10800000" flipH="1">
            <a:off x="701800" y="2835125"/>
            <a:ext cx="7488600" cy="2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2"/>
          <p:cNvSpPr txBox="1"/>
          <p:nvPr/>
        </p:nvSpPr>
        <p:spPr>
          <a:xfrm>
            <a:off x="1030500" y="2994950"/>
            <a:ext cx="2158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Preferencial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189300" y="2994950"/>
            <a:ext cx="21588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PN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5348100" y="2994950"/>
            <a:ext cx="32601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Não possui direito de voto na Assembléia de Acionistas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Dividendos: participação preferencial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04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236425" y="879450"/>
            <a:ext cx="14997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 Thin"/>
                <a:ea typeface="Raleway Thin"/>
                <a:cs typeface="Raleway Thin"/>
                <a:sym typeface="Raleway Thin"/>
              </a:rPr>
              <a:t>Vantagens</a:t>
            </a:r>
            <a:endParaRPr sz="2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6104275" y="879450"/>
            <a:ext cx="29493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 Thin"/>
                <a:ea typeface="Raleway Thin"/>
                <a:cs typeface="Raleway Thin"/>
                <a:sym typeface="Raleway Thin"/>
              </a:rPr>
              <a:t>Obrigações</a:t>
            </a:r>
            <a:endParaRPr sz="2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263300" y="879450"/>
            <a:ext cx="3138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 Thin"/>
                <a:ea typeface="Raleway Thin"/>
                <a:cs typeface="Raleway Thin"/>
                <a:sym typeface="Raleway Thin"/>
              </a:rPr>
              <a:t>&amp;</a:t>
            </a:r>
            <a:endParaRPr sz="20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1550" y="1545725"/>
            <a:ext cx="39177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Fonte de recursos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Redução do risco de crédito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Visibilidade e propaganda indireta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Atração e retenção de talentos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Liquidez patrimonial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Alternativa / facilidade nos processos de fusões e aquisições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5135875" y="1465800"/>
            <a:ext cx="3917700" cy="3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CVM* exige a disponibilização de documentos e demonstrativos financeiros (Balanço Patrimonial e DRE, por exemplo)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Série de obrigações relacionadas a práticas de governança que distinguem os níveis de listagem da B3**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Acionistas ordinários ganham direito de voto na Assembléia - minoritários também influenciam nas decisões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1711500" y="4610400"/>
            <a:ext cx="57210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latin typeface="Raleway Thin"/>
                <a:ea typeface="Raleway Thin"/>
                <a:cs typeface="Raleway Thin"/>
                <a:sym typeface="Raleway Thin"/>
              </a:rPr>
              <a:t>*</a:t>
            </a:r>
            <a:r>
              <a:rPr lang="pt-BR" sz="700" dirty="0">
                <a:latin typeface="Raleway Thin"/>
                <a:ea typeface="Raleway Thin"/>
                <a:cs typeface="Raleway Thin"/>
                <a:sym typeface="Raleway Thin"/>
              </a:rPr>
              <a:t>A comissão de Valores Mobiliários (CVM) é uma entidade autárquica, em regime especial, vinculada ao Ministério da Economia, com a finalidade de disciplinar, fiscalizar e desenvolver </a:t>
            </a:r>
            <a:r>
              <a:rPr lang="pt-BR" sz="700" dirty="0">
                <a:solidFill>
                  <a:schemeClr val="tx1"/>
                </a:solidFill>
                <a:latin typeface="Raleway Thin"/>
                <a:ea typeface="Raleway Thin"/>
                <a:cs typeface="Raleway Thin"/>
                <a:sym typeface="Raleway Thin"/>
              </a:rPr>
              <a:t>o </a:t>
            </a:r>
            <a:r>
              <a:rPr lang="pt-BR" sz="700" dirty="0">
                <a:solidFill>
                  <a:schemeClr val="tx1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mercado de valores mobiliários</a:t>
            </a:r>
            <a:r>
              <a:rPr lang="pt-BR" sz="700" dirty="0">
                <a:solidFill>
                  <a:schemeClr val="tx1"/>
                </a:solidFill>
                <a:latin typeface="Raleway Thin"/>
                <a:ea typeface="Raleway Thin"/>
                <a:cs typeface="Raleway Thin"/>
                <a:sym typeface="Raleway Thin"/>
              </a:rPr>
              <a:t>.</a:t>
            </a:r>
            <a:endParaRPr sz="700" dirty="0">
              <a:solidFill>
                <a:schemeClr val="tx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dirty="0">
                <a:latin typeface="Raleway Thin"/>
                <a:ea typeface="Raleway Thin"/>
                <a:cs typeface="Raleway Thin"/>
                <a:sym typeface="Raleway Thin"/>
              </a:rPr>
              <a:t>** B3 - Brasil, Bolsa, Balcão, é a Bolsa de Valores de São Paulo. O nível de listagem mais alto é o Novo Mercado</a:t>
            </a:r>
            <a:endParaRPr sz="700" dirty="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04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A Bolsa de Valores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250" y="1737550"/>
            <a:ext cx="1558226" cy="155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9200" y="1473888"/>
            <a:ext cx="2195700" cy="21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875" y="1153825"/>
            <a:ext cx="2725650" cy="27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1136400" y="2100450"/>
            <a:ext cx="541800" cy="471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 1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3134650" y="2100450"/>
            <a:ext cx="541800" cy="471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 2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5221950" y="2136000"/>
            <a:ext cx="541800" cy="471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 2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-25" y="3313500"/>
            <a:ext cx="18831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Investidores decidem que querem comprar ações da Companhia 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1598238" y="3313500"/>
            <a:ext cx="18831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Para tanto, abrem conta em uma corretora de valores mobiliários, onde será possível acessar o home broker, ou melhor, o pregão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3654600" y="3350850"/>
            <a:ext cx="18831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A Bolsa é o local onde as ações da Companhia A são negociadas. Nela, o comprador vai negociar com o vendedor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6122" y="1418803"/>
            <a:ext cx="2195700" cy="21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/>
          <p:nvPr/>
        </p:nvSpPr>
        <p:spPr>
          <a:xfrm>
            <a:off x="7163475" y="2100450"/>
            <a:ext cx="541800" cy="4713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 1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2425" y="1737550"/>
            <a:ext cx="1558226" cy="15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 txBox="1"/>
          <p:nvPr/>
        </p:nvSpPr>
        <p:spPr>
          <a:xfrm>
            <a:off x="7309213" y="3313500"/>
            <a:ext cx="18831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Investidores que já possuem ações da Companhia A desejam vendê-las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5487363" y="3313500"/>
            <a:ext cx="18831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Ao acessar a conta da corretora e o home broker, os investidores abrem ordem de venda dos papéis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894150" y="1678975"/>
            <a:ext cx="2965800" cy="222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"/>
          <p:cNvSpPr/>
          <p:nvPr/>
        </p:nvSpPr>
        <p:spPr>
          <a:xfrm flipH="1">
            <a:off x="5144225" y="1678975"/>
            <a:ext cx="2965800" cy="2220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5375" y="-207325"/>
            <a:ext cx="2490926" cy="249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/>
        </p:nvSpPr>
        <p:spPr>
          <a:xfrm>
            <a:off x="390875" y="2035413"/>
            <a:ext cx="31626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Obrigado pela atenção!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390875" y="3384575"/>
            <a:ext cx="43530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Ficou com alguma dúvida? Contate o clube de investimentos por Instagram ou email!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Não deixe de comparecer ao nosso próximo encontro!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750" y="3429000"/>
            <a:ext cx="337576" cy="3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7325" y="3828750"/>
            <a:ext cx="284425" cy="2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0750" y="4175350"/>
            <a:ext cx="337574" cy="33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5"/>
          <p:cNvSpPr txBox="1"/>
          <p:nvPr/>
        </p:nvSpPr>
        <p:spPr>
          <a:xfrm>
            <a:off x="6191600" y="3384563"/>
            <a:ext cx="17766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@santainvest_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6191600" y="3766575"/>
            <a:ext cx="26649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santa.invest.clube@gmail.com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6138325" y="4148575"/>
            <a:ext cx="2594100" cy="2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santainvest.godaddysites.com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7413" y="974000"/>
            <a:ext cx="2744975" cy="27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974250" y="817275"/>
            <a:ext cx="7195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Raleway Thin"/>
                <a:ea typeface="Raleway Thin"/>
                <a:cs typeface="Raleway Thin"/>
                <a:sym typeface="Raleway Thin"/>
              </a:rPr>
              <a:t>"Desejo de trazer o mercado financeiro e assuntos relacionados para mais perto do aluno do Santa Cruz"</a:t>
            </a:r>
            <a:endParaRPr sz="19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05725" y="1892175"/>
            <a:ext cx="42402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aleway Thin"/>
              <a:buAutoNum type="arabicPeriod"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Aulas + roda de discussão todas as sextas às 19:00.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aleway Thin"/>
              <a:buAutoNum type="arabicPeriod"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"Professor" fará a introdução de um tema, acompanhada por uma apresentação. Aulas deverão ter entre 20 e 30 minutos, seguido de mais 40 ou 30 minutos de discussão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Raleway Thin"/>
              <a:buAutoNum type="arabicPeriod"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Núcleo KWHS como apoio aos grupos interessados. Interação com Maple Tree Capital e A$AP Capital, além do compartilhamento de materiais utilizados nos últimos anos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645925" y="1892175"/>
            <a:ext cx="4240200" cy="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4. Pedro Pires Tortelli, André Corrêa Santos, Carlos Eduardo Jardim Guilherme, Eduardo Furlan Villares e Gustavo Alves Meira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Equipe 2021 (à princípio): Maple Tree Capital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  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Tema das aulas e professores: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11700" y="1892175"/>
            <a:ext cx="45573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Bolsa de Valores e Ações  - Gustavo Meira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Renda fixa e renda variável - Carlos Eduardo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Value Investing e outros - André Corrêa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Análise de ações (múltiplos) - Pedro Tortelli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Diversificação e risco - Eduardo Villares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AutoNum type="arabicPeriod"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ESG Investing - Eduardo Villares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1821100"/>
            <a:ext cx="4557300" cy="25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7.	Liquidez vs volatilidade - André Corrêa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8.	Instituições financeiras e Banco Central -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Carlos Eduardo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9.	Inflação e câmbio - Gustavo Meira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10. 	</a:t>
            </a:r>
            <a:r>
              <a:rPr lang="pt-BR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Opções e derivativos - Carlos Eduardo e André Corrêa</a:t>
            </a:r>
            <a:endParaRPr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11. 	Alavancagem financeira - Pedro Tortelli    	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-221925" y="0"/>
            <a:ext cx="2069700" cy="5143500"/>
          </a:xfrm>
          <a:prstGeom prst="rect">
            <a:avLst/>
          </a:prstGeom>
          <a:solidFill>
            <a:srgbClr val="FFC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6165125" y="1714475"/>
            <a:ext cx="33579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 Thin"/>
                <a:ea typeface="Raleway Thin"/>
                <a:cs typeface="Raleway Thin"/>
                <a:sym typeface="Raleway Thin"/>
              </a:rPr>
              <a:t>AULA 1 - SantaInvest</a:t>
            </a:r>
            <a:endParaRPr sz="2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406175" y="2718325"/>
            <a:ext cx="45039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269100" y="2291875"/>
            <a:ext cx="5472300" cy="18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>
                <a:latin typeface="Raleway"/>
                <a:ea typeface="Raleway"/>
                <a:cs typeface="Raleway"/>
                <a:sym typeface="Raleway"/>
              </a:rPr>
              <a:t>Bolsa de Valores e Ações</a:t>
            </a:r>
            <a:endParaRPr sz="50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749" y="124375"/>
            <a:ext cx="2069800" cy="20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3269100" y="4148575"/>
            <a:ext cx="48327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CONHECENDO O MERCADO FINANCEIRO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06600" y="3642200"/>
            <a:ext cx="15369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aleway"/>
                <a:ea typeface="Raleway"/>
                <a:cs typeface="Raleway"/>
                <a:sym typeface="Raleway"/>
              </a:rPr>
              <a:t>Professor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06600" y="3873400"/>
            <a:ext cx="977100" cy="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6600" y="3820100"/>
            <a:ext cx="16611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 Thin"/>
                <a:ea typeface="Raleway Thin"/>
                <a:cs typeface="Raleway Thin"/>
                <a:sym typeface="Raleway Thin"/>
              </a:rPr>
              <a:t>Gustavo Alves Meira</a:t>
            </a:r>
            <a:endParaRPr sz="1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06600" y="4219525"/>
            <a:ext cx="15369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aleway"/>
                <a:ea typeface="Raleway"/>
                <a:cs typeface="Raleway"/>
                <a:sym typeface="Raleway"/>
              </a:rPr>
              <a:t>Data: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06600" y="4397425"/>
            <a:ext cx="1305900" cy="1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 Thin"/>
                <a:ea typeface="Raleway Thin"/>
                <a:cs typeface="Raleway Thin"/>
                <a:sym typeface="Raleway Thin"/>
              </a:rPr>
              <a:t>07/08/2020</a:t>
            </a:r>
            <a:endParaRPr sz="100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-239850" y="-222075"/>
            <a:ext cx="4281900" cy="5374500"/>
          </a:xfrm>
          <a:prstGeom prst="rect">
            <a:avLst/>
          </a:prstGeom>
          <a:solidFill>
            <a:srgbClr val="FFC6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408625" y="1145950"/>
            <a:ext cx="3082500" cy="18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Introdução ao mercado financeiro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08625" y="2966950"/>
            <a:ext cx="30825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PONTOS A SEREM DISCUTIDOS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4370650" y="1261450"/>
            <a:ext cx="33756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Como uma empresa cresce, se endivida ou se torna pública?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 que é um IPO e como ele funciona?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 que são ações e o que elas representam?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AutoNum type="arabicPeriod"/>
            </a:pPr>
            <a:r>
              <a:rPr lang="pt-B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Quais são as vantagens de abrir capital e as obrigações que disso decorrem?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 que é a Bolsa de Valores e como ela funciona?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0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Como empresas crescem?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900" y="701850"/>
            <a:ext cx="2308301" cy="2308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1394700" y="1874425"/>
            <a:ext cx="24696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João, Carlos e Flávia são amigos e decidiram criar uma empresa de camisetas Tie-Dye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3050" y="3606625"/>
            <a:ext cx="1536874" cy="153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142900" y="3913175"/>
            <a:ext cx="24696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Para que pudessem comprar mais camisetas, os amigos precisaram de dinheiro, e foram atrás de "paitrocinadores"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107" name="Google Shape;107;p18"/>
          <p:cNvCxnSpPr/>
          <p:nvPr/>
        </p:nvCxnSpPr>
        <p:spPr>
          <a:xfrm>
            <a:off x="1465851" y="3125289"/>
            <a:ext cx="0" cy="632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8" name="Google Shape;108;p18"/>
          <p:cNvCxnSpPr/>
          <p:nvPr/>
        </p:nvCxnSpPr>
        <p:spPr>
          <a:xfrm rot="10800000" flipH="1">
            <a:off x="3562251" y="4370864"/>
            <a:ext cx="897300" cy="8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9" name="Google Shape;109;p18"/>
          <p:cNvSpPr txBox="1"/>
          <p:nvPr/>
        </p:nvSpPr>
        <p:spPr>
          <a:xfrm>
            <a:off x="4571988" y="3913175"/>
            <a:ext cx="24696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A mãe de Flávia, que viu potencial na iniciativa, resolveu emprestar R$5.000,00 em troca de 30% da empresa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110" name="Google Shape;110;p18"/>
          <p:cNvCxnSpPr/>
          <p:nvPr/>
        </p:nvCxnSpPr>
        <p:spPr>
          <a:xfrm rot="10800000">
            <a:off x="5633576" y="3125289"/>
            <a:ext cx="0" cy="632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1" name="Google Shape;111;p18"/>
          <p:cNvSpPr txBox="1"/>
          <p:nvPr/>
        </p:nvSpPr>
        <p:spPr>
          <a:xfrm>
            <a:off x="4572000" y="1825650"/>
            <a:ext cx="24696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Durante a quarentena as vendas bombaram, e a pequena empresa começou a faturar milhares e contratar funcionários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1513" y="595250"/>
            <a:ext cx="1624125" cy="1624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8"/>
          <p:cNvCxnSpPr>
            <a:cxnSpLocks/>
          </p:cNvCxnSpPr>
          <p:nvPr/>
        </p:nvCxnSpPr>
        <p:spPr>
          <a:xfrm>
            <a:off x="6739836" y="1446365"/>
            <a:ext cx="618523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14" name="Google Shape;11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09950" y="1257462"/>
            <a:ext cx="479575" cy="4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7402871" y="1825650"/>
            <a:ext cx="17412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Mais tarde, quiseram abrir um e-commerce, algo que requer muito investimento.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cxnSp>
        <p:nvCxnSpPr>
          <p:cNvPr id="116" name="Google Shape;116;p18"/>
          <p:cNvCxnSpPr/>
          <p:nvPr/>
        </p:nvCxnSpPr>
        <p:spPr>
          <a:xfrm>
            <a:off x="8076476" y="3125289"/>
            <a:ext cx="0" cy="6321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7" name="Google Shape;117;p18"/>
          <p:cNvSpPr txBox="1"/>
          <p:nvPr/>
        </p:nvSpPr>
        <p:spPr>
          <a:xfrm>
            <a:off x="7820363" y="3913175"/>
            <a:ext cx="246960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IPO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04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O que é um IPO?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311700" y="1070400"/>
            <a:ext cx="3597900" cy="30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Initial Public Offer, ou Oferta Pública Inicial, é o momento em que as empresas ofertam pela primeira vez seus papéis na Bolsa de Valores.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Empresas que realizam um IPO o fazem devido a necessidade de levantar capital para financiar novos projetos; consolidar a estrutura de capital, etc. Forma mais barata (para a empresa) de se levantar capital, já que se trata de uma venda de parte da companhia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Nesse momento, os sócios da empresa, como João, Carlos, Flávia e sua mãe, vendem parte de sua participação e são diluídos, ganhando alguns milhões em um único dia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900" y="972325"/>
            <a:ext cx="4237375" cy="282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/>
        </p:nvSpPr>
        <p:spPr>
          <a:xfrm>
            <a:off x="4447625" y="3797275"/>
            <a:ext cx="4556100" cy="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 Thin"/>
                <a:ea typeface="Raleway Thin"/>
                <a:cs typeface="Raleway Thin"/>
                <a:sym typeface="Raleway Thin"/>
              </a:rPr>
              <a:t>IPO da XP Inc. em Dezembro de 2019 na Nasdaq, Bolsa de Valores americana. Guilherme Benchimol, fundador e CEO da empresa, terminou o dia valendo R$1,2 bilhões </a:t>
            </a:r>
            <a:endParaRPr sz="1000"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O que é uma ação?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311700" y="1847675"/>
            <a:ext cx="53835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aleway Thin"/>
                <a:ea typeface="Raleway Thin"/>
                <a:cs typeface="Raleway Thin"/>
                <a:sym typeface="Raleway Thin"/>
              </a:rPr>
              <a:t>"ação é um pedacinho de uma empresa"</a:t>
            </a:r>
            <a:endParaRPr sz="16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84150" y="2402725"/>
            <a:ext cx="53835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aleway Thin"/>
                <a:ea typeface="Raleway Thin"/>
                <a:cs typeface="Raleway Thin"/>
                <a:sym typeface="Raleway Thin"/>
              </a:rPr>
              <a:t>"é um papel que você compra na Bolsa de Valores"</a:t>
            </a:r>
            <a:endParaRPr sz="16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384150" y="3035225"/>
            <a:ext cx="6180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Raleway Thin"/>
                <a:ea typeface="Raleway Thin"/>
                <a:cs typeface="Raleway Thin"/>
                <a:sym typeface="Raleway Thin"/>
              </a:rPr>
              <a:t>"é uma fração da empresa, e seu valor é proporcional ao valor do negócio"</a:t>
            </a:r>
            <a:endParaRPr sz="16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384150" y="3846550"/>
            <a:ext cx="67335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latin typeface="Raleway"/>
                <a:ea typeface="Raleway"/>
                <a:cs typeface="Raleway"/>
                <a:sym typeface="Raleway"/>
              </a:rPr>
              <a:t>Ações são valores mobiliários que representam parte do capital social da empresa. Isso significa que, ao comprá-las, você se torna sócio, se expondo a seus riscos e recebendo parte de seu lucro. </a:t>
            </a:r>
            <a:endParaRPr sz="16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299" y="1367574"/>
            <a:ext cx="1035150" cy="10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1449" y="1950924"/>
            <a:ext cx="1035150" cy="10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6224" y="2606899"/>
            <a:ext cx="1035150" cy="103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1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O que isso significa?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264750"/>
            <a:ext cx="2614001" cy="2614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775825" y="3121350"/>
            <a:ext cx="1830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R$ 1.000.000,00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          100%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2238600" y="2671175"/>
            <a:ext cx="1190400" cy="23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5711" y="1379258"/>
            <a:ext cx="2384951" cy="238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3327575" y="3121350"/>
            <a:ext cx="1830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40% da companhia está listada na Bolsa de Valores 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4046" y="815175"/>
            <a:ext cx="1694243" cy="1694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6818588" y="1515725"/>
            <a:ext cx="1830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Investidores negociam as ações da empresa, tornando-se sócios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55350" y="2671175"/>
            <a:ext cx="1375676" cy="137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6818588" y="2808225"/>
            <a:ext cx="18300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Distribuição de parte dos lucros em forma de dividendos (caso aprovado pelo Conselho) de forma proporcional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55" name="Google Shape;155;p21"/>
          <p:cNvSpPr/>
          <p:nvPr/>
        </p:nvSpPr>
        <p:spPr>
          <a:xfrm rot="-1515127">
            <a:off x="4998341" y="2491609"/>
            <a:ext cx="843174" cy="53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1"/>
          <p:cNvSpPr/>
          <p:nvPr/>
        </p:nvSpPr>
        <p:spPr>
          <a:xfrm rot="-9284873" flipH="1">
            <a:off x="4998341" y="2848409"/>
            <a:ext cx="843174" cy="535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Macintosh PowerPoint</Application>
  <PresentationFormat>Apresentação na tela (16:9)</PresentationFormat>
  <Paragraphs>138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Raleway Thin</vt:lpstr>
      <vt:lpstr>Raleway</vt:lpstr>
      <vt:lpstr>Arial</vt:lpstr>
      <vt:lpstr>Simple Light</vt:lpstr>
      <vt:lpstr>Apresentação do PowerPoint</vt:lpstr>
      <vt:lpstr>Apresentação do PowerPoint</vt:lpstr>
      <vt:lpstr>Tema das aulas e professores:</vt:lpstr>
      <vt:lpstr>Apresentação do PowerPoint</vt:lpstr>
      <vt:lpstr>Apresentação do PowerPoint</vt:lpstr>
      <vt:lpstr>Como empresas crescem?</vt:lpstr>
      <vt:lpstr>O que é um IPO?</vt:lpstr>
      <vt:lpstr>O que é uma ação?</vt:lpstr>
      <vt:lpstr>O que isso significa?</vt:lpstr>
      <vt:lpstr>Apresentação do PowerPoint</vt:lpstr>
      <vt:lpstr>Apresentação do PowerPoint</vt:lpstr>
      <vt:lpstr>A Bolsa de Valores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GUSTAVO ALVES MEIRA (sc128945 )</cp:lastModifiedBy>
  <cp:revision>1</cp:revision>
  <dcterms:modified xsi:type="dcterms:W3CDTF">2020-08-17T15:31:19Z</dcterms:modified>
</cp:coreProperties>
</file>