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aleway" pitchFamily="2" charset="77"/>
      <p:regular r:id="rId13"/>
      <p:bold r:id="rId14"/>
      <p:italic r:id="rId15"/>
      <p:boldItalic r:id="rId16"/>
    </p:embeddedFont>
    <p:embeddedFont>
      <p:font typeface="Raleway Thin" pitchFamily="2" charset="77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ffc94b5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ffc94b5c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909f771b5f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909f771b5f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ffc94b5cc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ffc94b5cc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ffc94b5c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ffc94b5cc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ffc94b5cc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ffc94b5cc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09a604f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09a604f5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ffc94b5cc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ffc94b5cc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ffc94b5cc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ffc94b5cc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8ffc94b5cc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8ffc94b5cc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ffc94b5c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ffc94b5c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221925" y="0"/>
            <a:ext cx="2069700" cy="5143500"/>
          </a:xfrm>
          <a:prstGeom prst="rect">
            <a:avLst/>
          </a:prstGeom>
          <a:solidFill>
            <a:srgbClr val="FFC6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6165125" y="1714475"/>
            <a:ext cx="3357900" cy="3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Raleway Thin"/>
                <a:ea typeface="Raleway Thin"/>
                <a:cs typeface="Raleway Thin"/>
                <a:sym typeface="Raleway Thin"/>
              </a:rPr>
              <a:t>AULA 2 - SantaInvest</a:t>
            </a:r>
            <a:endParaRPr sz="20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406175" y="2718325"/>
            <a:ext cx="4503900" cy="16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269100" y="2291875"/>
            <a:ext cx="5010300" cy="18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1">
                <a:latin typeface="Raleway"/>
                <a:ea typeface="Raleway"/>
                <a:cs typeface="Raleway"/>
                <a:sym typeface="Raleway"/>
              </a:rPr>
              <a:t>Renda Fixa e Renda Variável</a:t>
            </a:r>
            <a:endParaRPr sz="5000" b="1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74824" y="-79000"/>
            <a:ext cx="2421475" cy="23217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3269100" y="4148575"/>
            <a:ext cx="4832700" cy="3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"/>
                <a:ea typeface="Raleway"/>
                <a:cs typeface="Raleway"/>
                <a:sym typeface="Raleway"/>
              </a:rPr>
              <a:t>Características e diferenças 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06600" y="3642200"/>
            <a:ext cx="1536900" cy="6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latin typeface="Raleway"/>
                <a:ea typeface="Raleway"/>
                <a:cs typeface="Raleway"/>
                <a:sym typeface="Raleway"/>
              </a:rPr>
              <a:t>Professor</a:t>
            </a:r>
            <a:endParaRPr sz="11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rPr>
              <a:t>Carlos Eduardo Jardim Guilherme</a:t>
            </a:r>
            <a:endParaRPr sz="11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06600" y="4219525"/>
            <a:ext cx="15369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latin typeface="Raleway"/>
                <a:ea typeface="Raleway"/>
                <a:cs typeface="Raleway"/>
                <a:sym typeface="Raleway"/>
              </a:rPr>
              <a:t>Data:</a:t>
            </a:r>
            <a:endParaRPr sz="11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rPr>
              <a:t>14/08/2020</a:t>
            </a:r>
            <a:endParaRPr sz="11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604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/>
        </p:nvSpPr>
        <p:spPr>
          <a:xfrm>
            <a:off x="390875" y="2035413"/>
            <a:ext cx="31626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Raleway Thin"/>
                <a:ea typeface="Raleway Thin"/>
                <a:cs typeface="Raleway Thin"/>
                <a:sym typeface="Raleway Thin"/>
              </a:rPr>
              <a:t>Obrigado pela atenção!</a:t>
            </a:r>
            <a:endParaRPr sz="30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48" name="Google Shape;148;p22"/>
          <p:cNvSpPr txBox="1"/>
          <p:nvPr/>
        </p:nvSpPr>
        <p:spPr>
          <a:xfrm>
            <a:off x="390875" y="3384575"/>
            <a:ext cx="4353000" cy="11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Ficou com alguma dúvida? Contate o clube de investimentos por Instagram ou email!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 Thin"/>
              <a:ea typeface="Raleway Thin"/>
              <a:cs typeface="Raleway Thin"/>
              <a:sym typeface="Raleway Th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Não deixe de comparecer ao nosso próximo encontro!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49" name="Google Shape;14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0750" y="3429000"/>
            <a:ext cx="337576" cy="337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7325" y="3828750"/>
            <a:ext cx="284425" cy="284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00750" y="4175350"/>
            <a:ext cx="337574" cy="337574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2"/>
          <p:cNvSpPr txBox="1"/>
          <p:nvPr/>
        </p:nvSpPr>
        <p:spPr>
          <a:xfrm>
            <a:off x="6191600" y="3384563"/>
            <a:ext cx="1776600" cy="2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latin typeface="Raleway Thin"/>
                <a:ea typeface="Raleway Thin"/>
                <a:cs typeface="Raleway Thin"/>
                <a:sym typeface="Raleway Thin"/>
              </a:rPr>
              <a:t>@santainvest_</a:t>
            </a:r>
            <a:endParaRPr sz="13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53" name="Google Shape;153;p22"/>
          <p:cNvSpPr txBox="1"/>
          <p:nvPr/>
        </p:nvSpPr>
        <p:spPr>
          <a:xfrm>
            <a:off x="6191600" y="3766575"/>
            <a:ext cx="2664900" cy="2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latin typeface="Raleway Thin"/>
                <a:ea typeface="Raleway Thin"/>
                <a:cs typeface="Raleway Thin"/>
                <a:sym typeface="Raleway Thin"/>
              </a:rPr>
              <a:t>santa.invest.clube@gmail.com</a:t>
            </a:r>
            <a:endParaRPr sz="13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54" name="Google Shape;154;p22"/>
          <p:cNvSpPr txBox="1"/>
          <p:nvPr/>
        </p:nvSpPr>
        <p:spPr>
          <a:xfrm>
            <a:off x="6138325" y="4148575"/>
            <a:ext cx="2594100" cy="2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>
                <a:latin typeface="Raleway Thin"/>
                <a:ea typeface="Raleway Thin"/>
                <a:cs typeface="Raleway Thin"/>
                <a:sym typeface="Raleway Thin"/>
              </a:rPr>
              <a:t>santainvest.godaddysites.com</a:t>
            </a:r>
            <a:endParaRPr sz="13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55" name="Google Shape;155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29950" y="1013998"/>
            <a:ext cx="2664900" cy="26649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-239850" y="-222075"/>
            <a:ext cx="4812000" cy="5374500"/>
          </a:xfrm>
          <a:prstGeom prst="rect">
            <a:avLst/>
          </a:prstGeom>
          <a:solidFill>
            <a:srgbClr val="FFC6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 txBox="1"/>
          <p:nvPr/>
        </p:nvSpPr>
        <p:spPr>
          <a:xfrm>
            <a:off x="624900" y="466750"/>
            <a:ext cx="30825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Raleway Thin"/>
                <a:ea typeface="Raleway Thin"/>
                <a:cs typeface="Raleway Thin"/>
                <a:sym typeface="Raleway Thin"/>
              </a:rPr>
              <a:t>Renda Fixa</a:t>
            </a:r>
            <a:endParaRPr sz="30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5141300" y="1909675"/>
            <a:ext cx="33756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Raleway"/>
              <a:buAutoNum type="arabicPeriod"/>
            </a:pPr>
            <a:r>
              <a:rPr lang="pt-BR" sz="2000" dirty="0">
                <a:latin typeface="Raleway"/>
                <a:ea typeface="Raleway"/>
                <a:cs typeface="Raleway"/>
                <a:sym typeface="Raleway"/>
              </a:rPr>
              <a:t>Arriscado</a:t>
            </a: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101600" lvl="0" algn="l" rtl="0"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pt-BR" sz="2000" dirty="0">
                <a:latin typeface="Raleway"/>
                <a:ea typeface="Raleway"/>
                <a:cs typeface="Raleway"/>
                <a:sym typeface="Raleway"/>
              </a:rPr>
              <a:t>2.   Volátil</a:t>
            </a: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101600" lvl="0" algn="l" rtl="0"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pt-BR" sz="2000" dirty="0">
                <a:latin typeface="Raleway"/>
                <a:ea typeface="Raleway"/>
                <a:cs typeface="Raleway"/>
                <a:sym typeface="Raleway"/>
              </a:rPr>
              <a:t>3.   Retorno imprevisível e ilimitado</a:t>
            </a: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8825" y="3674825"/>
            <a:ext cx="1912900" cy="19129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/>
          <p:nvPr/>
        </p:nvSpPr>
        <p:spPr>
          <a:xfrm>
            <a:off x="5287850" y="424300"/>
            <a:ext cx="3082500" cy="7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Raleway Thin"/>
                <a:ea typeface="Raleway Thin"/>
                <a:cs typeface="Raleway Thin"/>
                <a:sym typeface="Raleway Thin"/>
              </a:rPr>
              <a:t>Renda Variável</a:t>
            </a:r>
            <a:endParaRPr sz="30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478350" y="1909675"/>
            <a:ext cx="33756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Font typeface="Raleway"/>
              <a:buAutoNum type="arabicPeriod"/>
            </a:pPr>
            <a:r>
              <a:rPr lang="pt-BR" sz="2000" dirty="0">
                <a:latin typeface="Raleway"/>
                <a:ea typeface="Raleway"/>
                <a:cs typeface="Raleway"/>
                <a:sym typeface="Raleway"/>
              </a:rPr>
              <a:t>Seguro</a:t>
            </a: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101600" lvl="0" algn="l" rtl="0"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pt-BR" sz="2000" dirty="0">
                <a:latin typeface="Raleway"/>
                <a:ea typeface="Raleway"/>
                <a:cs typeface="Raleway"/>
                <a:sym typeface="Raleway"/>
              </a:rPr>
              <a:t>2.   Estável</a:t>
            </a: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101600" lvl="0" algn="l" rtl="0"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pt-BR" sz="2000" dirty="0">
                <a:latin typeface="Raleway"/>
                <a:ea typeface="Raleway"/>
                <a:cs typeface="Raleway"/>
                <a:sym typeface="Raleway"/>
              </a:rPr>
              <a:t>3.   Retorno previsível e   baixo</a:t>
            </a:r>
            <a:endParaRPr sz="2000" dirty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604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191425" y="275225"/>
            <a:ext cx="543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Como funciona a Renda Fixa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9213" y="3655225"/>
            <a:ext cx="1952125" cy="195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 rotWithShape="1">
          <a:blip r:embed="rId4">
            <a:alphaModFix/>
          </a:blip>
          <a:srcRect l="33975" t="29282" r="32405" b="28931"/>
          <a:stretch/>
        </p:blipFill>
        <p:spPr>
          <a:xfrm>
            <a:off x="5316050" y="1427337"/>
            <a:ext cx="1186200" cy="82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 rotWithShape="1">
          <a:blip r:embed="rId5">
            <a:alphaModFix/>
          </a:blip>
          <a:srcRect l="21151" r="20820"/>
          <a:stretch/>
        </p:blipFill>
        <p:spPr>
          <a:xfrm>
            <a:off x="2602150" y="1441275"/>
            <a:ext cx="826843" cy="80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 rotWithShape="1">
          <a:blip r:embed="rId4">
            <a:alphaModFix/>
          </a:blip>
          <a:srcRect l="33975" t="29282" r="32405" b="28931"/>
          <a:stretch/>
        </p:blipFill>
        <p:spPr>
          <a:xfrm>
            <a:off x="5316050" y="3430924"/>
            <a:ext cx="1186200" cy="82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 rotWithShape="1">
          <a:blip r:embed="rId5">
            <a:alphaModFix/>
          </a:blip>
          <a:srcRect l="21151" r="20820"/>
          <a:stretch/>
        </p:blipFill>
        <p:spPr>
          <a:xfrm>
            <a:off x="2602150" y="3444850"/>
            <a:ext cx="826843" cy="80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 txBox="1"/>
          <p:nvPr/>
        </p:nvSpPr>
        <p:spPr>
          <a:xfrm>
            <a:off x="2514125" y="2166575"/>
            <a:ext cx="10029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"/>
                <a:ea typeface="Raleway"/>
                <a:cs typeface="Raleway"/>
                <a:sym typeface="Raleway"/>
              </a:rPr>
              <a:t>Investidor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2514125" y="4172600"/>
            <a:ext cx="10029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"/>
                <a:ea typeface="Raleway"/>
                <a:cs typeface="Raleway"/>
                <a:sym typeface="Raleway"/>
              </a:rPr>
              <a:t>Investidor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5481050" y="2132825"/>
            <a:ext cx="856200" cy="2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"/>
                <a:ea typeface="Raleway"/>
                <a:cs typeface="Raleway"/>
                <a:sym typeface="Raleway"/>
              </a:rPr>
              <a:t>Emissor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5481050" y="4172600"/>
            <a:ext cx="856200" cy="21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"/>
                <a:ea typeface="Raleway"/>
                <a:cs typeface="Raleway"/>
                <a:sym typeface="Raleway"/>
              </a:rPr>
              <a:t>Emissor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2370125" y="976350"/>
            <a:ext cx="2370000" cy="3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Na compra do título: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2370125" y="2980750"/>
            <a:ext cx="3000000" cy="3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rPr>
              <a:t>No vencimento do título:</a:t>
            </a:r>
            <a:endParaRPr>
              <a:solidFill>
                <a:schemeClr val="dk1"/>
              </a:solidFill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3483350" y="1528200"/>
            <a:ext cx="1832700" cy="29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5"/>
          <p:cNvSpPr/>
          <p:nvPr/>
        </p:nvSpPr>
        <p:spPr>
          <a:xfrm rot="10800000">
            <a:off x="3456175" y="1945775"/>
            <a:ext cx="1832700" cy="29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402519">
            <a:off x="4659575" y="1047100"/>
            <a:ext cx="731175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36738" y="2256700"/>
            <a:ext cx="466775" cy="46677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5"/>
          <p:cNvSpPr/>
          <p:nvPr/>
        </p:nvSpPr>
        <p:spPr>
          <a:xfrm>
            <a:off x="3510513" y="3546125"/>
            <a:ext cx="1832700" cy="29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5"/>
          <p:cNvSpPr/>
          <p:nvPr/>
        </p:nvSpPr>
        <p:spPr>
          <a:xfrm rot="10800000">
            <a:off x="3483338" y="3963700"/>
            <a:ext cx="1832700" cy="297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4" name="Google Shape;94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402519">
            <a:off x="3720363" y="4449250"/>
            <a:ext cx="731175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22100" y="3079337"/>
            <a:ext cx="466775" cy="4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-1402519">
            <a:off x="3435875" y="4151737"/>
            <a:ext cx="731175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11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Tipos de Renda Fixa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02" name="Google Shape;10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8825" y="3674825"/>
            <a:ext cx="1912900" cy="191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6"/>
          <p:cNvSpPr txBox="1"/>
          <p:nvPr/>
        </p:nvSpPr>
        <p:spPr>
          <a:xfrm>
            <a:off x="538625" y="1737250"/>
            <a:ext cx="627390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Poupança 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CDB 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Tesouro Direto 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LCI e LCA 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CRI e CRA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Emissores:</a:t>
            </a: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 instituições financeiras privadas e públicas, empresas ou pelo governo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4308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Renda Fixa, às vezes não exatamente fixa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09" name="Google Shape;10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8825" y="3674825"/>
            <a:ext cx="1912900" cy="191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7"/>
          <p:cNvSpPr txBox="1"/>
          <p:nvPr/>
        </p:nvSpPr>
        <p:spPr>
          <a:xfrm>
            <a:off x="538625" y="1737250"/>
            <a:ext cx="627390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3 tipos principais: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1371600" lvl="0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prefixados</a:t>
            </a:r>
            <a:endParaRPr sz="1900" b="1">
              <a:latin typeface="Raleway"/>
              <a:ea typeface="Raleway"/>
              <a:cs typeface="Raleway"/>
              <a:sym typeface="Raleway"/>
            </a:endParaRPr>
          </a:p>
          <a:p>
            <a:pPr marL="1371600" lvl="0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pós-fixados</a:t>
            </a:r>
            <a:endParaRPr sz="1900" b="1">
              <a:latin typeface="Raleway"/>
              <a:ea typeface="Raleway"/>
              <a:cs typeface="Raleway"/>
              <a:sym typeface="Raleway"/>
            </a:endParaRPr>
          </a:p>
          <a:p>
            <a:pPr marL="1371600" lvl="0" indent="-3492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híbridos</a:t>
            </a:r>
            <a:endParaRPr sz="1900" b="1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604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11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Taxa SELIC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16" name="Google Shape;11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9213" y="3655225"/>
            <a:ext cx="1952125" cy="195212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8"/>
          <p:cNvSpPr txBox="1"/>
          <p:nvPr/>
        </p:nvSpPr>
        <p:spPr>
          <a:xfrm>
            <a:off x="538625" y="1508650"/>
            <a:ext cx="6273900" cy="12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Taxa básica de juros da economia</a:t>
            </a: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, determinada pelo </a:t>
            </a: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COPOM</a:t>
            </a: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 e </a:t>
            </a:r>
            <a:r>
              <a:rPr lang="pt-BR" sz="1900" b="1">
                <a:latin typeface="Raleway"/>
                <a:ea typeface="Raleway"/>
                <a:cs typeface="Raleway"/>
                <a:sym typeface="Raleway"/>
              </a:rPr>
              <a:t>Banco Central 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8" name="Google Shape;118;p18"/>
          <p:cNvSpPr txBox="1"/>
          <p:nvPr/>
        </p:nvSpPr>
        <p:spPr>
          <a:xfrm>
            <a:off x="3035150" y="3019450"/>
            <a:ext cx="5617500" cy="8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Os dados são apurados no </a:t>
            </a: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Sistema Especial de Liquidação e de Custódia</a:t>
            </a:r>
            <a:r>
              <a:rPr lang="pt-BR" sz="1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(SELIC)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/>
          <p:nvPr/>
        </p:nvSpPr>
        <p:spPr>
          <a:xfrm>
            <a:off x="-239850" y="-222075"/>
            <a:ext cx="4281900" cy="5374500"/>
          </a:xfrm>
          <a:prstGeom prst="rect">
            <a:avLst/>
          </a:prstGeom>
          <a:solidFill>
            <a:srgbClr val="FFC60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9"/>
          <p:cNvSpPr txBox="1"/>
          <p:nvPr/>
        </p:nvSpPr>
        <p:spPr>
          <a:xfrm>
            <a:off x="408625" y="1603150"/>
            <a:ext cx="3082500" cy="18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Raleway Thin"/>
                <a:ea typeface="Raleway Thin"/>
                <a:cs typeface="Raleway Thin"/>
                <a:sym typeface="Raleway Thin"/>
              </a:rPr>
              <a:t>O que é Renda Variável </a:t>
            </a:r>
            <a:endParaRPr sz="30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sp>
        <p:nvSpPr>
          <p:cNvPr id="125" name="Google Shape;125;p19"/>
          <p:cNvSpPr txBox="1"/>
          <p:nvPr/>
        </p:nvSpPr>
        <p:spPr>
          <a:xfrm>
            <a:off x="408625" y="2635175"/>
            <a:ext cx="3082500" cy="2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"/>
                <a:ea typeface="Raleway"/>
                <a:cs typeface="Raleway"/>
                <a:sym typeface="Raleway"/>
              </a:rPr>
              <a:t>ESPECTRO GERAL</a:t>
            </a:r>
            <a:endParaRPr sz="13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4116225" y="1838325"/>
            <a:ext cx="5125500" cy="26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latin typeface="Raleway"/>
                <a:ea typeface="Raleway"/>
                <a:cs typeface="Raleway"/>
                <a:sym typeface="Raleway"/>
              </a:rPr>
              <a:t>Ativos financeiros que possuem </a:t>
            </a:r>
            <a:r>
              <a:rPr lang="pt-BR" sz="2600" b="1">
                <a:latin typeface="Raleway"/>
                <a:ea typeface="Raleway"/>
                <a:cs typeface="Raleway"/>
                <a:sym typeface="Raleway"/>
              </a:rPr>
              <a:t>retornos não previsíveis.</a:t>
            </a:r>
            <a:endParaRPr sz="2600" b="1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27" name="Google Shape;12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8825" y="3674825"/>
            <a:ext cx="1912900" cy="191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311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Raleway Thin"/>
                <a:ea typeface="Raleway Thin"/>
                <a:cs typeface="Raleway Thin"/>
                <a:sym typeface="Raleway Thin"/>
              </a:rPr>
              <a:t>Ativos de Renda Variável</a:t>
            </a:r>
            <a:endParaRPr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33" name="Google Shape;13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8825" y="3674825"/>
            <a:ext cx="1912900" cy="191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0"/>
          <p:cNvSpPr txBox="1"/>
          <p:nvPr/>
        </p:nvSpPr>
        <p:spPr>
          <a:xfrm>
            <a:off x="538625" y="1737250"/>
            <a:ext cx="6273900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Ações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Opções e Contratos Futuros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FIIs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Commodities 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Câmbio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Raleway"/>
              <a:buAutoNum type="arabicPeriod"/>
            </a:pPr>
            <a:r>
              <a:rPr lang="pt-BR" sz="1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ETFs</a:t>
            </a: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>
                <a:latin typeface="Raleway"/>
                <a:ea typeface="Raleway"/>
                <a:cs typeface="Raleway"/>
                <a:sym typeface="Raleway"/>
              </a:rPr>
              <a:t>Basicamente, tudo que </a:t>
            </a:r>
            <a:r>
              <a:rPr lang="pt-BR" sz="19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é negociado na </a:t>
            </a: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Bolsa de Valores</a:t>
            </a:r>
            <a:endParaRPr sz="1900" b="1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604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1"/>
          <p:cNvSpPr txBox="1"/>
          <p:nvPr/>
        </p:nvSpPr>
        <p:spPr>
          <a:xfrm>
            <a:off x="313025" y="167300"/>
            <a:ext cx="3486300" cy="9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Raleway Thin"/>
                <a:ea typeface="Raleway Thin"/>
                <a:cs typeface="Raleway Thin"/>
                <a:sym typeface="Raleway Thin"/>
              </a:rPr>
              <a:t>ETF do iBovespa</a:t>
            </a:r>
            <a:endParaRPr sz="3000">
              <a:latin typeface="Raleway Thin"/>
              <a:ea typeface="Raleway Thin"/>
              <a:cs typeface="Raleway Thin"/>
              <a:sym typeface="Raleway Thin"/>
            </a:endParaRPr>
          </a:p>
        </p:txBody>
      </p:sp>
      <p:pic>
        <p:nvPicPr>
          <p:cNvPr id="140" name="Google Shape;14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1850" y="1041000"/>
            <a:ext cx="4442151" cy="329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041000"/>
            <a:ext cx="4701838" cy="329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1"/>
          <p:cNvSpPr txBox="1"/>
          <p:nvPr/>
        </p:nvSpPr>
        <p:spPr>
          <a:xfrm>
            <a:off x="49525" y="4337275"/>
            <a:ext cx="6273900" cy="4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latin typeface="Raleway"/>
                <a:ea typeface="Raleway"/>
                <a:cs typeface="Raleway"/>
                <a:sym typeface="Raleway"/>
              </a:rPr>
              <a:t>Fonte: Google </a:t>
            </a:r>
            <a:endParaRPr sz="1200" b="1"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Macintosh PowerPoint</Application>
  <PresentationFormat>Apresentação na tela (16:9)</PresentationFormat>
  <Paragraphs>64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Raleway</vt:lpstr>
      <vt:lpstr>Raleway Thin</vt:lpstr>
      <vt:lpstr>Simple Light</vt:lpstr>
      <vt:lpstr>Apresentação do PowerPoint</vt:lpstr>
      <vt:lpstr>Apresentação do PowerPoint</vt:lpstr>
      <vt:lpstr>Como funciona a Renda Fixa</vt:lpstr>
      <vt:lpstr>Tipos de Renda Fixa</vt:lpstr>
      <vt:lpstr>Renda Fixa, às vezes não exatamente fixa</vt:lpstr>
      <vt:lpstr>Taxa SELIC</vt:lpstr>
      <vt:lpstr>Apresentação do PowerPoint</vt:lpstr>
      <vt:lpstr>Ativos de Renda Variável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GUSTAVO ALVES MEIRA (sc128945 )</cp:lastModifiedBy>
  <cp:revision>1</cp:revision>
  <dcterms:modified xsi:type="dcterms:W3CDTF">2020-08-17T15:32:54Z</dcterms:modified>
</cp:coreProperties>
</file>