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Raleway"/>
      <p:regular r:id="rId26"/>
      <p:bold r:id="rId27"/>
      <p:italic r:id="rId28"/>
      <p:boldItalic r:id="rId29"/>
    </p:embeddedFont>
    <p:embeddedFont>
      <p:font typeface="Raleway Thin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aleway-regular.fntdata"/><Relationship Id="rId25" Type="http://schemas.openxmlformats.org/officeDocument/2006/relationships/slide" Target="slides/slide20.xml"/><Relationship Id="rId28" Type="http://schemas.openxmlformats.org/officeDocument/2006/relationships/font" Target="fonts/Raleway-italic.fntdata"/><Relationship Id="rId27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alewayThin-bold.fntdata"/><Relationship Id="rId30" Type="http://schemas.openxmlformats.org/officeDocument/2006/relationships/font" Target="fonts/RalewayThin-regular.fntdata"/><Relationship Id="rId11" Type="http://schemas.openxmlformats.org/officeDocument/2006/relationships/slide" Target="slides/slide6.xml"/><Relationship Id="rId33" Type="http://schemas.openxmlformats.org/officeDocument/2006/relationships/font" Target="fonts/RalewayThin-boldItalic.fntdata"/><Relationship Id="rId10" Type="http://schemas.openxmlformats.org/officeDocument/2006/relationships/slide" Target="slides/slide5.xml"/><Relationship Id="rId32" Type="http://schemas.openxmlformats.org/officeDocument/2006/relationships/font" Target="fonts/RalewayThin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0f0afe59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0f0afe59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532ccb1ad4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532ccb1ad4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13c93f8b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13c93f8b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922a03cfec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922a03cfec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22a03cfec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22a03cfec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922a03cfec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922a03cfec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22a03cfec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922a03cfec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22a03cfec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22a03cfe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22a03cfec_0_2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922a03cfec_0_2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922a03cfec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922a03cfec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922a03cfec_0_3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922a03cfec_0_3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0f0afe59f_2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0f0afe59f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922a03cfec_0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922a03cfec_0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9226f44868_0_1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9226f44868_0_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532ccb1ad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532ccb1ad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226f44868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9226f44868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913c93f8b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913c93f8b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913c93f8b0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913c93f8b0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32ccb1ad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32ccb1ad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22a03cfe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22a03cfe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6.png"/><Relationship Id="rId6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Relationship Id="rId4" Type="http://schemas.openxmlformats.org/officeDocument/2006/relationships/image" Target="../media/image2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Relationship Id="rId5" Type="http://schemas.openxmlformats.org/officeDocument/2006/relationships/image" Target="../media/image17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5.jpg"/><Relationship Id="rId5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221925" y="0"/>
            <a:ext cx="2069700" cy="5143500"/>
          </a:xfrm>
          <a:prstGeom prst="rect">
            <a:avLst/>
          </a:prstGeom>
          <a:solidFill>
            <a:srgbClr val="FFC6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5645250" y="1714475"/>
            <a:ext cx="3790200" cy="3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 Thin"/>
                <a:ea typeface="Raleway Thin"/>
                <a:cs typeface="Raleway Thin"/>
                <a:sym typeface="Raleway Thin"/>
              </a:rPr>
              <a:t>Encontro nº</a:t>
            </a:r>
            <a:r>
              <a:rPr lang="pt-BR" sz="2000">
                <a:latin typeface="Raleway Thin"/>
                <a:ea typeface="Raleway Thin"/>
                <a:cs typeface="Raleway Thin"/>
                <a:sym typeface="Raleway Thin"/>
              </a:rPr>
              <a:t>     - SantaInvest</a:t>
            </a:r>
            <a:endParaRPr sz="2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406175" y="2718325"/>
            <a:ext cx="4503900" cy="167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5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349150" y="2141300"/>
            <a:ext cx="5010300" cy="18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5000">
                <a:latin typeface="Raleway"/>
                <a:ea typeface="Raleway"/>
                <a:cs typeface="Raleway"/>
                <a:sym typeface="Raleway"/>
              </a:rPr>
              <a:t>Estratégias de investimento</a:t>
            </a:r>
            <a:endParaRPr b="1" sz="5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96552" y="-79000"/>
            <a:ext cx="2543214" cy="24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106600" y="3873400"/>
            <a:ext cx="977100" cy="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7148500" y="1714475"/>
            <a:ext cx="361800" cy="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3 </a:t>
            </a:r>
            <a:endParaRPr sz="2000"/>
          </a:p>
        </p:txBody>
      </p:sp>
      <p:sp>
        <p:nvSpPr>
          <p:cNvPr id="61" name="Google Shape;61;p13"/>
          <p:cNvSpPr txBox="1"/>
          <p:nvPr/>
        </p:nvSpPr>
        <p:spPr>
          <a:xfrm>
            <a:off x="106600" y="3642200"/>
            <a:ext cx="1536900" cy="61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aleway"/>
                <a:ea typeface="Raleway"/>
                <a:cs typeface="Raleway"/>
                <a:sym typeface="Raleway"/>
              </a:rPr>
              <a:t>Professor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aleway Thin"/>
                <a:ea typeface="Raleway Thin"/>
                <a:cs typeface="Raleway Thin"/>
                <a:sym typeface="Raleway Thin"/>
              </a:rPr>
              <a:t>André Corrêa Santos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106600" y="4219525"/>
            <a:ext cx="1536900" cy="5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latin typeface="Raleway"/>
                <a:ea typeface="Raleway"/>
                <a:cs typeface="Raleway"/>
                <a:sym typeface="Raleway"/>
              </a:rPr>
              <a:t>Data: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000">
                <a:latin typeface="Raleway Thin"/>
                <a:ea typeface="Raleway Thin"/>
                <a:cs typeface="Raleway Thin"/>
                <a:sym typeface="Raleway Thin"/>
              </a:rPr>
              <a:t>21</a:t>
            </a:r>
            <a:r>
              <a:rPr lang="pt-BR" sz="1000">
                <a:solidFill>
                  <a:srgbClr val="000000"/>
                </a:solidFill>
                <a:latin typeface="Raleway Thin"/>
                <a:ea typeface="Raleway Thin"/>
                <a:cs typeface="Raleway Thin"/>
                <a:sym typeface="Raleway Thin"/>
              </a:rPr>
              <a:t>/08/2020</a:t>
            </a:r>
            <a:endParaRPr sz="11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/>
          <p:nvPr/>
        </p:nvSpPr>
        <p:spPr>
          <a:xfrm>
            <a:off x="1898800" y="4516350"/>
            <a:ext cx="977100" cy="1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59" name="Google Shape;159;p22"/>
          <p:cNvSpPr txBox="1"/>
          <p:nvPr/>
        </p:nvSpPr>
        <p:spPr>
          <a:xfrm>
            <a:off x="3539250" y="549500"/>
            <a:ext cx="2065500" cy="5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Cash Flow</a:t>
            </a:r>
            <a:endParaRPr sz="28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60" name="Google Shape;16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4775" y="3676725"/>
            <a:ext cx="1912900" cy="19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 rotWithShape="1">
          <a:blip r:embed="rId4">
            <a:alphaModFix/>
          </a:blip>
          <a:srcRect b="2570" l="25112" r="26463" t="2570"/>
          <a:stretch/>
        </p:blipFill>
        <p:spPr>
          <a:xfrm>
            <a:off x="3919125" y="1467825"/>
            <a:ext cx="1305744" cy="14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2"/>
          <p:cNvSpPr txBox="1"/>
          <p:nvPr/>
        </p:nvSpPr>
        <p:spPr>
          <a:xfrm>
            <a:off x="6066800" y="1301450"/>
            <a:ext cx="26763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Imposto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026725" y="1974225"/>
            <a:ext cx="2595900" cy="4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Custos operacionais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4" name="Google Shape;164;p22"/>
          <p:cNvSpPr txBox="1"/>
          <p:nvPr/>
        </p:nvSpPr>
        <p:spPr>
          <a:xfrm>
            <a:off x="6107000" y="2850950"/>
            <a:ext cx="25959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juros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5" name="Google Shape;165;p22"/>
          <p:cNvSpPr txBox="1"/>
          <p:nvPr/>
        </p:nvSpPr>
        <p:spPr>
          <a:xfrm>
            <a:off x="1027775" y="1301450"/>
            <a:ext cx="1085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Receita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6" name="Google Shape;166;p22"/>
          <p:cNvSpPr txBox="1"/>
          <p:nvPr/>
        </p:nvSpPr>
        <p:spPr>
          <a:xfrm>
            <a:off x="730425" y="2908900"/>
            <a:ext cx="1808100" cy="4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Empréstimos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67" name="Google Shape;167;p22"/>
          <p:cNvCxnSpPr>
            <a:stCxn id="165" idx="3"/>
            <a:endCxn id="161" idx="1"/>
          </p:cNvCxnSpPr>
          <p:nvPr/>
        </p:nvCxnSpPr>
        <p:spPr>
          <a:xfrm>
            <a:off x="2112875" y="1544150"/>
            <a:ext cx="1806300" cy="643200"/>
          </a:xfrm>
          <a:prstGeom prst="bentConnector3">
            <a:avLst>
              <a:gd fmla="val 61888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2"/>
          <p:cNvCxnSpPr>
            <a:endCxn id="161" idx="1"/>
          </p:cNvCxnSpPr>
          <p:nvPr/>
        </p:nvCxnSpPr>
        <p:spPr>
          <a:xfrm flipH="1" rot="10800000">
            <a:off x="2543325" y="2187225"/>
            <a:ext cx="1375800" cy="10131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2"/>
          <p:cNvCxnSpPr>
            <a:stCxn id="161" idx="3"/>
            <a:endCxn id="162" idx="1"/>
          </p:cNvCxnSpPr>
          <p:nvPr/>
        </p:nvCxnSpPr>
        <p:spPr>
          <a:xfrm flipH="1" rot="10800000">
            <a:off x="5224869" y="1514325"/>
            <a:ext cx="841800" cy="672900"/>
          </a:xfrm>
          <a:prstGeom prst="bentConnector3">
            <a:avLst>
              <a:gd fmla="val 5334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2"/>
          <p:cNvCxnSpPr>
            <a:stCxn id="161" idx="3"/>
            <a:endCxn id="164" idx="1"/>
          </p:cNvCxnSpPr>
          <p:nvPr/>
        </p:nvCxnSpPr>
        <p:spPr>
          <a:xfrm>
            <a:off x="5224869" y="2187225"/>
            <a:ext cx="882000" cy="919200"/>
          </a:xfrm>
          <a:prstGeom prst="bentConnector3">
            <a:avLst>
              <a:gd fmla="val 50913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2"/>
          <p:cNvCxnSpPr>
            <a:stCxn id="161" idx="3"/>
            <a:endCxn id="163" idx="1"/>
          </p:cNvCxnSpPr>
          <p:nvPr/>
        </p:nvCxnSpPr>
        <p:spPr>
          <a:xfrm>
            <a:off x="5224869" y="2187225"/>
            <a:ext cx="801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2"/>
          <p:cNvSpPr txBox="1"/>
          <p:nvPr/>
        </p:nvSpPr>
        <p:spPr>
          <a:xfrm>
            <a:off x="2780275" y="3602725"/>
            <a:ext cx="4540500" cy="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>
                <a:latin typeface="Raleway"/>
                <a:ea typeface="Raleway"/>
                <a:cs typeface="Raleway"/>
                <a:sym typeface="Raleway"/>
              </a:rPr>
              <a:t>Cash inflow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2300">
                <a:latin typeface="Raleway"/>
                <a:ea typeface="Raleway"/>
                <a:cs typeface="Raleway"/>
                <a:sym typeface="Raleway"/>
              </a:rPr>
              <a:t>&gt;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b="1" lang="pt-BR" sz="2000">
                <a:latin typeface="Raleway"/>
                <a:ea typeface="Raleway"/>
                <a:cs typeface="Raleway"/>
                <a:sym typeface="Raleway"/>
              </a:rPr>
              <a:t>Cash outflow</a:t>
            </a:r>
            <a:endParaRPr b="1" sz="20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/>
          <p:nvPr/>
        </p:nvSpPr>
        <p:spPr>
          <a:xfrm>
            <a:off x="130850" y="183850"/>
            <a:ext cx="480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Discounted Cash Flow (DCF)</a:t>
            </a:r>
            <a:endParaRPr sz="28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204225" y="1093000"/>
            <a:ext cx="6123900" cy="7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Método para estimar o valor de um investimento no presente, baseado em projeções de cash flow futuros.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0" name="Google Shape;18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2050" y="1337892"/>
            <a:ext cx="4892449" cy="275476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 txBox="1"/>
          <p:nvPr/>
        </p:nvSpPr>
        <p:spPr>
          <a:xfrm>
            <a:off x="204225" y="2934950"/>
            <a:ext cx="31770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PV: present Value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DPV: discounted present value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FV: future value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r: interest rate (“crescimento”)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n: time in years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82" name="Google Shape;182;p23"/>
          <p:cNvCxnSpPr/>
          <p:nvPr/>
        </p:nvCxnSpPr>
        <p:spPr>
          <a:xfrm flipH="1" rot="10800000">
            <a:off x="3676076" y="2136539"/>
            <a:ext cx="897300" cy="84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pic>
        <p:nvPicPr>
          <p:cNvPr id="183" name="Google Shape;183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9625" y="3018141"/>
            <a:ext cx="5137300" cy="2020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5050" y="1378086"/>
            <a:ext cx="3176999" cy="198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3884725" y="3939250"/>
            <a:ext cx="3177000" cy="9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CF: Cash flow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DCF: Discounted cash flow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4"/>
          <p:cNvSpPr txBox="1"/>
          <p:nvPr/>
        </p:nvSpPr>
        <p:spPr>
          <a:xfrm>
            <a:off x="130850" y="183850"/>
            <a:ext cx="480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Outros métodos</a:t>
            </a:r>
            <a:endParaRPr sz="28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130850" y="1309975"/>
            <a:ext cx="5738100" cy="30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-"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 Comparable company analysis (CCA)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-"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Dividend Discount model (DDM)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Char char="-"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Cost approach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-282300" y="-200850"/>
            <a:ext cx="4281900" cy="5374500"/>
          </a:xfrm>
          <a:prstGeom prst="rect">
            <a:avLst/>
          </a:prstGeom>
          <a:solidFill>
            <a:srgbClr val="FFC6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411300" y="1860525"/>
            <a:ext cx="2894700" cy="7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Análise técnica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317400" y="2465100"/>
            <a:ext cx="3082500" cy="2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Quer dizer que também dá para ganhar dinheiro com quedas no mercado?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0" name="Google Shape;200;p25"/>
          <p:cNvSpPr txBox="1"/>
          <p:nvPr/>
        </p:nvSpPr>
        <p:spPr>
          <a:xfrm>
            <a:off x="4572000" y="1661250"/>
            <a:ext cx="3375600" cy="18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O que é e como ler um candlestick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Estilos operacionais e timeframes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	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aleway"/>
              <a:buAutoNum type="arabicPeriod"/>
            </a:pPr>
            <a:r>
              <a:rPr lang="pt-BR">
                <a:latin typeface="Raleway"/>
                <a:ea typeface="Raleway"/>
                <a:cs typeface="Raleway"/>
                <a:sym typeface="Raleway"/>
              </a:rPr>
              <a:t>Uma percepção sobre o mercado</a:t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1" name="Google Shape;20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6"/>
          <p:cNvSpPr txBox="1"/>
          <p:nvPr>
            <p:ph type="title"/>
          </p:nvPr>
        </p:nvSpPr>
        <p:spPr>
          <a:xfrm>
            <a:off x="378975" y="134425"/>
            <a:ext cx="5001300" cy="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Raleway"/>
                <a:ea typeface="Raleway"/>
                <a:cs typeface="Raleway"/>
                <a:sym typeface="Raleway"/>
              </a:rPr>
              <a:t>O que é e como ler um candlestick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7" name="Google Shape;20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70575"/>
            <a:ext cx="4437975" cy="302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37975" y="1270575"/>
            <a:ext cx="4706024" cy="3028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9975" y="494525"/>
            <a:ext cx="7764049" cy="415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430550" y="0"/>
            <a:ext cx="5949600" cy="3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Raleway"/>
                <a:ea typeface="Raleway"/>
                <a:cs typeface="Raleway"/>
                <a:sym typeface="Raleway"/>
              </a:rPr>
              <a:t>Estilos operacionais e timeframes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8"/>
          <p:cNvSpPr txBox="1"/>
          <p:nvPr/>
        </p:nvSpPr>
        <p:spPr>
          <a:xfrm>
            <a:off x="591725" y="842075"/>
            <a:ext cx="2435100" cy="35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Scalper 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Day trader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Swing trader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Position trader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8"/>
          <p:cNvSpPr txBox="1"/>
          <p:nvPr/>
        </p:nvSpPr>
        <p:spPr>
          <a:xfrm>
            <a:off x="591725" y="2700700"/>
            <a:ext cx="1896600" cy="18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1 ou 2 minutos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15 minutos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60 minutos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	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1 dia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	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pt-BR"/>
              <a:t>1 semana</a:t>
            </a:r>
            <a:endParaRPr/>
          </a:p>
        </p:txBody>
      </p:sp>
      <p:sp>
        <p:nvSpPr>
          <p:cNvPr id="224" name="Google Shape;224;p28"/>
          <p:cNvSpPr txBox="1"/>
          <p:nvPr/>
        </p:nvSpPr>
        <p:spPr>
          <a:xfrm>
            <a:off x="3675325" y="842075"/>
            <a:ext cx="3633900" cy="13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Quanto maior o timeframe, maior a sua taxa de acerto, e vice e versa.</a:t>
            </a:r>
            <a:endParaRPr/>
          </a:p>
        </p:txBody>
      </p:sp>
      <p:sp>
        <p:nvSpPr>
          <p:cNvPr id="225" name="Google Shape;225;p28"/>
          <p:cNvSpPr txBox="1"/>
          <p:nvPr/>
        </p:nvSpPr>
        <p:spPr>
          <a:xfrm>
            <a:off x="3675325" y="1608275"/>
            <a:ext cx="3326700" cy="62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Meu balanceamento do patrimônio de renda variável seria 50% de positions, 40% de swings e 10% de day trade, não opero scalp.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8"/>
          <p:cNvSpPr txBox="1"/>
          <p:nvPr/>
        </p:nvSpPr>
        <p:spPr>
          <a:xfrm>
            <a:off x="3675325" y="2744950"/>
            <a:ext cx="3326700" cy="71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Meu tipo de operação favorito é o swing trade.</a:t>
            </a:r>
            <a:endParaRPr/>
          </a:p>
        </p:txBody>
      </p:sp>
      <p:sp>
        <p:nvSpPr>
          <p:cNvPr id="227" name="Google Shape;227;p28"/>
          <p:cNvSpPr txBox="1"/>
          <p:nvPr/>
        </p:nvSpPr>
        <p:spPr>
          <a:xfrm>
            <a:off x="3675325" y="3573125"/>
            <a:ext cx="26703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Busco uma rentabilidade média de 6-8% mensal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4974" y="397325"/>
            <a:ext cx="7414051" cy="4073851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864975" y="4471175"/>
            <a:ext cx="26400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 da VALE3 diário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3638" y="358800"/>
            <a:ext cx="7420123" cy="40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/>
        </p:nvSpPr>
        <p:spPr>
          <a:xfrm>
            <a:off x="861950" y="4542125"/>
            <a:ext cx="36540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Gráfico da VALE3 de 15 minutos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1"/>
          <p:cNvSpPr txBox="1"/>
          <p:nvPr>
            <p:ph type="title"/>
          </p:nvPr>
        </p:nvSpPr>
        <p:spPr>
          <a:xfrm>
            <a:off x="45275" y="106125"/>
            <a:ext cx="6457800" cy="155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Raleway"/>
                <a:ea typeface="Raleway"/>
                <a:cs typeface="Raleway"/>
                <a:sym typeface="Raleway"/>
              </a:rPr>
              <a:t>Cada dia uma batalha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Raleway"/>
                <a:ea typeface="Raleway"/>
                <a:cs typeface="Raleway"/>
                <a:sym typeface="Raleway"/>
              </a:rPr>
              <a:t>Cada dia uma nova lição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Raleway"/>
                <a:ea typeface="Raleway"/>
                <a:cs typeface="Raleway"/>
                <a:sym typeface="Raleway"/>
              </a:rPr>
              <a:t>Cada dia nos conhecemos melhor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7" name="Google Shape;24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9213" y="3655225"/>
            <a:ext cx="1952125" cy="19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1"/>
          <p:cNvSpPr txBox="1"/>
          <p:nvPr/>
        </p:nvSpPr>
        <p:spPr>
          <a:xfrm>
            <a:off x="1558050" y="2667225"/>
            <a:ext cx="6027900" cy="57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O mercado é extremamente humano!!!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-239850" y="-190875"/>
            <a:ext cx="4812000" cy="5343300"/>
          </a:xfrm>
          <a:prstGeom prst="rect">
            <a:avLst/>
          </a:prstGeom>
          <a:solidFill>
            <a:srgbClr val="FFC6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 txBox="1"/>
          <p:nvPr/>
        </p:nvSpPr>
        <p:spPr>
          <a:xfrm>
            <a:off x="624900" y="466750"/>
            <a:ext cx="30825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Estratégias passivas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5141300" y="1909675"/>
            <a:ext cx="33756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Alta frequência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short-term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Technical Analysis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 txBox="1"/>
          <p:nvPr/>
        </p:nvSpPr>
        <p:spPr>
          <a:xfrm>
            <a:off x="5287850" y="424300"/>
            <a:ext cx="30825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Estratégias ativas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38150" y="1909675"/>
            <a:ext cx="33756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Baixa frequência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long-term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Valuation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/>
          <p:nvPr/>
        </p:nvSpPr>
        <p:spPr>
          <a:xfrm>
            <a:off x="390875" y="2035413"/>
            <a:ext cx="3162600" cy="9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Obrigado pela atenção!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4" name="Google Shape;254;p32"/>
          <p:cNvSpPr txBox="1"/>
          <p:nvPr/>
        </p:nvSpPr>
        <p:spPr>
          <a:xfrm>
            <a:off x="390875" y="3384575"/>
            <a:ext cx="4353000" cy="11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Ficou com alguma dúvida? Contate o clube de investimentos por Instagram ou email!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aleway Thin"/>
                <a:ea typeface="Raleway Thin"/>
                <a:cs typeface="Raleway Thin"/>
                <a:sym typeface="Raleway Thin"/>
              </a:rPr>
              <a:t>Não deixe de comparecer ao nosso próximo encontro!</a:t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0750" y="3429000"/>
            <a:ext cx="337576" cy="33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7325" y="3828750"/>
            <a:ext cx="284425" cy="2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00750" y="4175350"/>
            <a:ext cx="337574" cy="33757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2"/>
          <p:cNvSpPr txBox="1"/>
          <p:nvPr/>
        </p:nvSpPr>
        <p:spPr>
          <a:xfrm>
            <a:off x="6191600" y="3384563"/>
            <a:ext cx="17766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@santainvest_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59" name="Google Shape;259;p32"/>
          <p:cNvSpPr txBox="1"/>
          <p:nvPr/>
        </p:nvSpPr>
        <p:spPr>
          <a:xfrm>
            <a:off x="6191600" y="3766575"/>
            <a:ext cx="26649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santa.invest.clube@gmail.com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260" name="Google Shape;260;p32"/>
          <p:cNvSpPr txBox="1"/>
          <p:nvPr/>
        </p:nvSpPr>
        <p:spPr>
          <a:xfrm>
            <a:off x="6138325" y="4148575"/>
            <a:ext cx="2594100" cy="22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latin typeface="Raleway Thin"/>
                <a:ea typeface="Raleway Thin"/>
                <a:cs typeface="Raleway Thin"/>
                <a:sym typeface="Raleway Thin"/>
              </a:rPr>
              <a:t>santainvest.godaddysites.com</a:t>
            </a:r>
            <a:endParaRPr sz="13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261" name="Google Shape;26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7413" y="974000"/>
            <a:ext cx="2744975" cy="274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241125" y="213975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Index Investing</a:t>
            </a:r>
            <a:endParaRPr sz="28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 txBox="1"/>
          <p:nvPr/>
        </p:nvSpPr>
        <p:spPr>
          <a:xfrm>
            <a:off x="241125" y="1376300"/>
            <a:ext cx="66504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 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Estratégia passiva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2.     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Busca replicar os re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tornos de um “Benchmark”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185425" y="442025"/>
            <a:ext cx="5786400" cy="6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 rotWithShape="1">
          <a:blip r:embed="rId4">
            <a:alphaModFix/>
          </a:blip>
          <a:srcRect b="10469" l="6625" r="7100" t="10334"/>
          <a:stretch/>
        </p:blipFill>
        <p:spPr>
          <a:xfrm>
            <a:off x="3690050" y="2571750"/>
            <a:ext cx="3690050" cy="260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 rotWithShape="1">
          <a:blip r:embed="rId5">
            <a:alphaModFix/>
          </a:blip>
          <a:srcRect b="3754" l="3894" r="1130" t="1914"/>
          <a:stretch/>
        </p:blipFill>
        <p:spPr>
          <a:xfrm>
            <a:off x="0" y="2571750"/>
            <a:ext cx="3690051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/>
          <p:nvPr/>
        </p:nvSpPr>
        <p:spPr>
          <a:xfrm>
            <a:off x="-239850" y="-190875"/>
            <a:ext cx="4812000" cy="5343300"/>
          </a:xfrm>
          <a:prstGeom prst="rect">
            <a:avLst/>
          </a:prstGeom>
          <a:solidFill>
            <a:srgbClr val="FFC6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6"/>
          <p:cNvSpPr txBox="1"/>
          <p:nvPr/>
        </p:nvSpPr>
        <p:spPr>
          <a:xfrm>
            <a:off x="624900" y="466750"/>
            <a:ext cx="30825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Pros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642325" y="1849400"/>
            <a:ext cx="47277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impossível de “vencer o mercado 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Difícil implementação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Ausência de stock picking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5287850" y="424300"/>
            <a:ext cx="30825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Cons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92" name="Google Shape;92;p16"/>
          <p:cNvSpPr txBox="1"/>
          <p:nvPr/>
        </p:nvSpPr>
        <p:spPr>
          <a:xfrm>
            <a:off x="99150" y="1909675"/>
            <a:ext cx="41340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Baixo custo de administração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Alta Diversificação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Ganhos Consistentes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7"/>
          <p:cNvSpPr txBox="1"/>
          <p:nvPr/>
        </p:nvSpPr>
        <p:spPr>
          <a:xfrm>
            <a:off x="201200" y="244125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Momentum Investing</a:t>
            </a:r>
            <a:endParaRPr sz="28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98" name="Google Shape;9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130600" y="1305950"/>
            <a:ext cx="6268500" cy="4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Estratégia ativa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Busca se aproveitar de tendências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Indicadores técnicos para entrada e saída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2571750"/>
            <a:ext cx="3690049" cy="257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90050" y="2571750"/>
            <a:ext cx="3840349" cy="2571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/>
          <p:nvPr/>
        </p:nvSpPr>
        <p:spPr>
          <a:xfrm>
            <a:off x="-239850" y="-190875"/>
            <a:ext cx="4812000" cy="5343300"/>
          </a:xfrm>
          <a:prstGeom prst="rect">
            <a:avLst/>
          </a:prstGeom>
          <a:solidFill>
            <a:srgbClr val="FFC6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8"/>
          <p:cNvSpPr txBox="1"/>
          <p:nvPr/>
        </p:nvSpPr>
        <p:spPr>
          <a:xfrm>
            <a:off x="624900" y="466750"/>
            <a:ext cx="30825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Pros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08" name="Google Shape;108;p18"/>
          <p:cNvSpPr txBox="1"/>
          <p:nvPr/>
        </p:nvSpPr>
        <p:spPr>
          <a:xfrm>
            <a:off x="4652500" y="1909675"/>
            <a:ext cx="41340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Retornos pouco previsíveis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Insustentável a longo prazo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8"/>
          <p:cNvSpPr txBox="1"/>
          <p:nvPr/>
        </p:nvSpPr>
        <p:spPr>
          <a:xfrm>
            <a:off x="5287850" y="424300"/>
            <a:ext cx="3082500" cy="7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>
                <a:latin typeface="Raleway Thin"/>
                <a:ea typeface="Raleway Thin"/>
                <a:cs typeface="Raleway Thin"/>
                <a:sym typeface="Raleway Thin"/>
              </a:rPr>
              <a:t>Cons</a:t>
            </a:r>
            <a:endParaRPr sz="30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11" name="Google Shape;111;p18"/>
          <p:cNvSpPr txBox="1"/>
          <p:nvPr/>
        </p:nvSpPr>
        <p:spPr>
          <a:xfrm>
            <a:off x="99150" y="1909675"/>
            <a:ext cx="4134000" cy="26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Resultados 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significativos</a:t>
            </a: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a curto prazo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Se aproveita de movimentos de “manada”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C604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/>
          <p:nvPr/>
        </p:nvSpPr>
        <p:spPr>
          <a:xfrm>
            <a:off x="130850" y="183850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Growth investing</a:t>
            </a:r>
            <a:endParaRPr sz="28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pic>
        <p:nvPicPr>
          <p:cNvPr id="117" name="Google Shape;11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9"/>
          <p:cNvSpPr txBox="1"/>
          <p:nvPr/>
        </p:nvSpPr>
        <p:spPr>
          <a:xfrm>
            <a:off x="0" y="883950"/>
            <a:ext cx="6650400" cy="16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aleway"/>
              <a:buAutoNum type="arabicPeriod"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 Estratégia passiva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2.   </a:t>
            </a:r>
            <a:r>
              <a:rPr lang="pt-BR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	  Capital appreciation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>
                <a:latin typeface="Raleway"/>
                <a:ea typeface="Raleway"/>
                <a:cs typeface="Raleway"/>
                <a:sym typeface="Raleway"/>
              </a:rPr>
              <a:t> 3.    </a:t>
            </a:r>
            <a:r>
              <a:rPr lang="pt-BR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Investimento em “growth stocks”</a:t>
            </a:r>
            <a:endParaRPr sz="20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9" name="Google Shape;119;p19"/>
          <p:cNvSpPr txBox="1"/>
          <p:nvPr/>
        </p:nvSpPr>
        <p:spPr>
          <a:xfrm>
            <a:off x="361650" y="3285000"/>
            <a:ext cx="59271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-"/>
            </a:pPr>
            <a:r>
              <a:rPr lang="pt-BR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crescimento histórico de ganhos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-"/>
            </a:pPr>
            <a:r>
              <a:rPr lang="pt-BR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projeção de ganhos 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-"/>
            </a:pPr>
            <a:r>
              <a:rPr lang="pt-BR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margem de lucro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-"/>
            </a:pPr>
            <a:r>
              <a:rPr lang="pt-BR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ROE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Char char="-"/>
            </a:pPr>
            <a:r>
              <a:rPr lang="pt-BR" sz="20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Performance</a:t>
            </a:r>
            <a:endParaRPr sz="200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30850" y="2843100"/>
            <a:ext cx="16374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>
                <a:latin typeface="Raleway"/>
                <a:ea typeface="Raleway"/>
                <a:cs typeface="Raleway"/>
                <a:sym typeface="Raleway"/>
              </a:rPr>
              <a:t>Deve ter...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1" name="Google Shape;12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9075" y="256799"/>
            <a:ext cx="3098001" cy="174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7925" y="2223225"/>
            <a:ext cx="2146450" cy="2146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 txBox="1"/>
          <p:nvPr/>
        </p:nvSpPr>
        <p:spPr>
          <a:xfrm>
            <a:off x="1012625" y="691150"/>
            <a:ext cx="46293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343850" y="445025"/>
            <a:ext cx="4260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Value Investing</a:t>
            </a:r>
            <a:endParaRPr sz="2800">
              <a:solidFill>
                <a:srgbClr val="000000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30" name="Google Shape;130;p20"/>
          <p:cNvSpPr txBox="1"/>
          <p:nvPr/>
        </p:nvSpPr>
        <p:spPr>
          <a:xfrm>
            <a:off x="-170775" y="1645900"/>
            <a:ext cx="51189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Consiste da compra de ações “descontadas”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Raleway"/>
              <a:buAutoNum type="arabicPeriod"/>
            </a:pPr>
            <a:r>
              <a:rPr lang="pt-BR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E </a:t>
            </a:r>
            <a:r>
              <a:rPr lang="pt-BR" sz="170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venda uma vez que esses papéis atingem ou ultrapassam seu “valor justo”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3326250"/>
            <a:ext cx="4015800" cy="181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15800" y="3326250"/>
            <a:ext cx="3268915" cy="1811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0"/>
          <p:cNvCxnSpPr>
            <a:endCxn id="134" idx="1"/>
          </p:cNvCxnSpPr>
          <p:nvPr/>
        </p:nvCxnSpPr>
        <p:spPr>
          <a:xfrm>
            <a:off x="4847675" y="1875550"/>
            <a:ext cx="6852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4" name="Google Shape;134;p20"/>
          <p:cNvSpPr txBox="1"/>
          <p:nvPr/>
        </p:nvSpPr>
        <p:spPr>
          <a:xfrm>
            <a:off x="5532875" y="1667650"/>
            <a:ext cx="3839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valor de mercado &lt; valor intrínseco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35" name="Google Shape;135;p20"/>
          <p:cNvCxnSpPr/>
          <p:nvPr/>
        </p:nvCxnSpPr>
        <p:spPr>
          <a:xfrm>
            <a:off x="8168476" y="2083439"/>
            <a:ext cx="0" cy="6321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36" name="Google Shape;136;p20"/>
          <p:cNvSpPr txBox="1"/>
          <p:nvPr/>
        </p:nvSpPr>
        <p:spPr>
          <a:xfrm>
            <a:off x="7545925" y="2772650"/>
            <a:ext cx="14787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Valuation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28825" y="3674825"/>
            <a:ext cx="1912900" cy="19129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130850" y="183850"/>
            <a:ext cx="480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latin typeface="Raleway Thin"/>
                <a:ea typeface="Raleway Thin"/>
                <a:cs typeface="Raleway Thin"/>
                <a:sym typeface="Raleway Thin"/>
              </a:rPr>
              <a:t>Fundamental Analysis</a:t>
            </a:r>
            <a:endParaRPr sz="2800">
              <a:latin typeface="Raleway Thin"/>
              <a:ea typeface="Raleway Thin"/>
              <a:cs typeface="Raleway Thin"/>
              <a:sym typeface="Raleway Thin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0" y="1337975"/>
            <a:ext cx="5310000" cy="9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Junção de Análises quantitativas e qualitativas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Raleway"/>
              <a:buAutoNum type="arabicPeriod"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Construção de uma narrativa acerca da empresa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4" name="Google Shape;144;p21"/>
          <p:cNvCxnSpPr>
            <a:endCxn id="145" idx="0"/>
          </p:cNvCxnSpPr>
          <p:nvPr/>
        </p:nvCxnSpPr>
        <p:spPr>
          <a:xfrm>
            <a:off x="2378875" y="2338950"/>
            <a:ext cx="12600" cy="8355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stealth"/>
          </a:ln>
        </p:spPr>
      </p:cxnSp>
      <p:sp>
        <p:nvSpPr>
          <p:cNvPr id="145" name="Google Shape;145;p21"/>
          <p:cNvSpPr txBox="1"/>
          <p:nvPr/>
        </p:nvSpPr>
        <p:spPr>
          <a:xfrm>
            <a:off x="972925" y="3174450"/>
            <a:ext cx="2837100" cy="104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latin typeface="Raleway"/>
                <a:ea typeface="Raleway"/>
                <a:cs typeface="Raleway"/>
                <a:sym typeface="Raleway"/>
              </a:rPr>
              <a:t>Justificando a compra ou venda do papel</a:t>
            </a:r>
            <a:endParaRPr sz="17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46" name="Google Shape;146;p21"/>
          <p:cNvCxnSpPr/>
          <p:nvPr/>
        </p:nvCxnSpPr>
        <p:spPr>
          <a:xfrm flipH="1" rot="10800000">
            <a:off x="2539600" y="1687650"/>
            <a:ext cx="12705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1"/>
          <p:cNvCxnSpPr/>
          <p:nvPr/>
        </p:nvCxnSpPr>
        <p:spPr>
          <a:xfrm flipH="1" rot="10800000">
            <a:off x="4050500" y="1687650"/>
            <a:ext cx="1117200" cy="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1"/>
          <p:cNvCxnSpPr/>
          <p:nvPr/>
        </p:nvCxnSpPr>
        <p:spPr>
          <a:xfrm rot="10800000">
            <a:off x="3246825" y="1005050"/>
            <a:ext cx="8100" cy="434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1"/>
          <p:cNvCxnSpPr/>
          <p:nvPr/>
        </p:nvCxnSpPr>
        <p:spPr>
          <a:xfrm flipH="1" rot="10800000">
            <a:off x="3246825" y="988550"/>
            <a:ext cx="2732400" cy="16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0" name="Google Shape;150;p21"/>
          <p:cNvSpPr txBox="1"/>
          <p:nvPr/>
        </p:nvSpPr>
        <p:spPr>
          <a:xfrm>
            <a:off x="6035575" y="602775"/>
            <a:ext cx="2949600" cy="8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aleway"/>
                <a:ea typeface="Raleway"/>
                <a:cs typeface="Raleway"/>
                <a:sym typeface="Raleway"/>
              </a:rPr>
              <a:t>Relatórios financeiros: receita, margens de lucros, retorno sobre patrimônio, crescimento futuro.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51" name="Google Shape;151;p21"/>
          <p:cNvCxnSpPr/>
          <p:nvPr/>
        </p:nvCxnSpPr>
        <p:spPr>
          <a:xfrm>
            <a:off x="4540500" y="1687650"/>
            <a:ext cx="8400" cy="1912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1"/>
          <p:cNvCxnSpPr/>
          <p:nvPr/>
        </p:nvCxnSpPr>
        <p:spPr>
          <a:xfrm flipH="1" rot="10800000">
            <a:off x="4540500" y="3600450"/>
            <a:ext cx="940500" cy="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53" name="Google Shape;153;p21"/>
          <p:cNvSpPr txBox="1"/>
          <p:nvPr/>
        </p:nvSpPr>
        <p:spPr>
          <a:xfrm>
            <a:off x="5481000" y="2933450"/>
            <a:ext cx="3663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latin typeface="Raleway"/>
                <a:ea typeface="Raleway"/>
                <a:cs typeface="Raleway"/>
                <a:sym typeface="Raleway"/>
              </a:rPr>
              <a:t>Qualidades menos tangíveis: “business model”, vantagem competitiva, eficiência da Administração.</a:t>
            </a:r>
            <a:endParaRPr sz="15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