
<file path=[Content_Types].xml><?xml version="1.0" encoding="utf-8"?>
<Types xmlns="http://schemas.openxmlformats.org/package/2006/content-types">
  <Default ContentType="application/x-fontdata" Extension="fntdata"/>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Lst>
  <p:sldSz cx="13423900" cy="21424900"/>
  <p:notesSz cx="6858000" cy="9144000"/>
  <p:embeddedFontLst>
    <p:embeddedFont>
      <p:font typeface="Brittany" charset="1" panose="00000000000000000000"/>
      <p:regular r:id="rId36"/>
    </p:embeddedFont>
    <p:embeddedFont>
      <p:font typeface="Awesome Lathusca" charset="1" panose="00000000000000000000"/>
      <p:regular r:id="rId37"/>
    </p:embeddedFont>
    <p:embeddedFont>
      <p:font typeface="Canva Sans" charset="1" panose="020B0503030501040103"/>
      <p:regular r:id="rId38"/>
    </p:embeddedFont>
    <p:embeddedFont>
      <p:font typeface="Canva Sans Bold" charset="1" panose="020B0803030501040103"/>
      <p:regular r:id="rId39"/>
    </p:embeddedFont>
    <p:embeddedFont>
      <p:font typeface="Times New Roman MT" charset="1" panose="02030502070405020303"/>
      <p:regular r:id="rId4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slides/slide19.xml" Type="http://schemas.openxmlformats.org/officeDocument/2006/relationships/slide"/><Relationship Id="rId25" Target="slides/slide20.xml" Type="http://schemas.openxmlformats.org/officeDocument/2006/relationships/slide"/><Relationship Id="rId26" Target="slides/slide21.xml" Type="http://schemas.openxmlformats.org/officeDocument/2006/relationships/slide"/><Relationship Id="rId27" Target="slides/slide22.xml" Type="http://schemas.openxmlformats.org/officeDocument/2006/relationships/slide"/><Relationship Id="rId28" Target="slides/slide23.xml" Type="http://schemas.openxmlformats.org/officeDocument/2006/relationships/slide"/><Relationship Id="rId29" Target="slides/slide24.xml" Type="http://schemas.openxmlformats.org/officeDocument/2006/relationships/slide"/><Relationship Id="rId3" Target="viewProps.xml" Type="http://schemas.openxmlformats.org/officeDocument/2006/relationships/viewProps"/><Relationship Id="rId30" Target="slides/slide25.xml" Type="http://schemas.openxmlformats.org/officeDocument/2006/relationships/slide"/><Relationship Id="rId31" Target="slides/slide26.xml" Type="http://schemas.openxmlformats.org/officeDocument/2006/relationships/slide"/><Relationship Id="rId32" Target="slides/slide27.xml" Type="http://schemas.openxmlformats.org/officeDocument/2006/relationships/slide"/><Relationship Id="rId33" Target="slides/slide28.xml" Type="http://schemas.openxmlformats.org/officeDocument/2006/relationships/slide"/><Relationship Id="rId34" Target="slides/slide29.xml" Type="http://schemas.openxmlformats.org/officeDocument/2006/relationships/slide"/><Relationship Id="rId35" Target="slides/slide30.xml" Type="http://schemas.openxmlformats.org/officeDocument/2006/relationships/slide"/><Relationship Id="rId36" Target="fonts/font36.fntdata" Type="http://schemas.openxmlformats.org/officeDocument/2006/relationships/font"/><Relationship Id="rId37" Target="fonts/font37.fntdata" Type="http://schemas.openxmlformats.org/officeDocument/2006/relationships/font"/><Relationship Id="rId38" Target="fonts/font38.fntdata" Type="http://schemas.openxmlformats.org/officeDocument/2006/relationships/font"/><Relationship Id="rId39" Target="fonts/font39.fntdata" Type="http://schemas.openxmlformats.org/officeDocument/2006/relationships/font"/><Relationship Id="rId4" Target="theme/theme1.xml" Type="http://schemas.openxmlformats.org/officeDocument/2006/relationships/theme"/><Relationship Id="rId40" Target="fonts/font40.fntdata" Type="http://schemas.openxmlformats.org/officeDocument/2006/relationships/font"/><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343025" y="7271230"/>
            <a:ext cx="10744200" cy="6137624"/>
          </a:xfrm>
          <a:custGeom>
            <a:avLst/>
            <a:gdLst/>
            <a:ahLst/>
            <a:cxnLst/>
            <a:rect r="r" b="b" t="t" l="l"/>
            <a:pathLst>
              <a:path h="6137624" w="10744200">
                <a:moveTo>
                  <a:pt x="0" y="0"/>
                </a:moveTo>
                <a:lnTo>
                  <a:pt x="10744200" y="0"/>
                </a:lnTo>
                <a:lnTo>
                  <a:pt x="10744200" y="6137624"/>
                </a:lnTo>
                <a:lnTo>
                  <a:pt x="0" y="6137624"/>
                </a:lnTo>
                <a:lnTo>
                  <a:pt x="0" y="0"/>
                </a:lnTo>
                <a:close/>
              </a:path>
            </a:pathLst>
          </a:custGeom>
          <a:blipFill>
            <a:blip r:embed="rId2"/>
            <a:stretch>
              <a:fillRect l="0" t="0" r="0" b="0"/>
            </a:stretch>
          </a:blipFill>
        </p:spPr>
      </p:sp>
      <p:sp>
        <p:nvSpPr>
          <p:cNvPr name="TextBox 3" id="3"/>
          <p:cNvSpPr txBox="true"/>
          <p:nvPr/>
        </p:nvSpPr>
        <p:spPr>
          <a:xfrm rot="0">
            <a:off x="1175856" y="3493902"/>
            <a:ext cx="11078538" cy="2618504"/>
          </a:xfrm>
          <a:prstGeom prst="rect">
            <a:avLst/>
          </a:prstGeom>
        </p:spPr>
        <p:txBody>
          <a:bodyPr anchor="t" rtlCol="false" tIns="0" lIns="0" bIns="0" rIns="0">
            <a:spAutoFit/>
          </a:bodyPr>
          <a:lstStyle/>
          <a:p>
            <a:pPr algn="ctr">
              <a:lnSpc>
                <a:spcPts val="10547"/>
              </a:lnSpc>
            </a:pPr>
            <a:r>
              <a:rPr lang="en-US" sz="7534">
                <a:solidFill>
                  <a:srgbClr val="000000"/>
                </a:solidFill>
                <a:latin typeface="Brittany"/>
                <a:ea typeface="Brittany"/>
                <a:cs typeface="Brittany"/>
                <a:sym typeface="Brittany"/>
              </a:rPr>
              <a:t>Sweet</a:t>
            </a:r>
            <a:r>
              <a:rPr lang="en-US" sz="7534">
                <a:solidFill>
                  <a:srgbClr val="000000"/>
                </a:solidFill>
                <a:latin typeface="Brittany"/>
                <a:ea typeface="Brittany"/>
                <a:cs typeface="Brittany"/>
                <a:sym typeface="Brittany"/>
              </a:rPr>
              <a:t> Morsels of Manna</a:t>
            </a:r>
          </a:p>
          <a:p>
            <a:pPr algn="ctr">
              <a:lnSpc>
                <a:spcPts val="10547"/>
              </a:lnSpc>
            </a:pPr>
          </a:p>
        </p:txBody>
      </p:sp>
      <p:sp>
        <p:nvSpPr>
          <p:cNvPr name="TextBox 4" id="4"/>
          <p:cNvSpPr txBox="true"/>
          <p:nvPr/>
        </p:nvSpPr>
        <p:spPr>
          <a:xfrm rot="0">
            <a:off x="2378571" y="4878708"/>
            <a:ext cx="8673108" cy="3157854"/>
          </a:xfrm>
          <a:prstGeom prst="rect">
            <a:avLst/>
          </a:prstGeom>
        </p:spPr>
        <p:txBody>
          <a:bodyPr anchor="t" rtlCol="false" tIns="0" lIns="0" bIns="0" rIns="0">
            <a:spAutoFit/>
          </a:bodyPr>
          <a:lstStyle/>
          <a:p>
            <a:pPr algn="ctr">
              <a:lnSpc>
                <a:spcPts val="8120"/>
              </a:lnSpc>
            </a:pPr>
            <a:r>
              <a:rPr lang="en-US" sz="5800">
                <a:solidFill>
                  <a:srgbClr val="000000"/>
                </a:solidFill>
                <a:latin typeface="Awesome Lathusca"/>
                <a:ea typeface="Awesome Lathusca"/>
                <a:cs typeface="Awesome Lathusca"/>
                <a:sym typeface="Awesome Lathusca"/>
              </a:rPr>
              <a:t>Pastor Les L. Howar</a:t>
            </a:r>
            <a:r>
              <a:rPr lang="en-US" sz="5800">
                <a:solidFill>
                  <a:srgbClr val="000000"/>
                </a:solidFill>
                <a:latin typeface="Awesome Lathusca"/>
                <a:ea typeface="Awesome Lathusca"/>
                <a:cs typeface="Awesome Lathusca"/>
                <a:sym typeface="Awesome Lathusca"/>
              </a:rPr>
              <a:t>d, M. Div</a:t>
            </a:r>
          </a:p>
          <a:p>
            <a:pPr algn="ctr">
              <a:lnSpc>
                <a:spcPts val="8120"/>
              </a:lnSpc>
            </a:pPr>
          </a:p>
          <a:p>
            <a:pPr algn="ctr">
              <a:lnSpc>
                <a:spcPts val="8120"/>
              </a:lnSpc>
            </a:pPr>
          </a:p>
        </p:txBody>
      </p:sp>
      <p:sp>
        <p:nvSpPr>
          <p:cNvPr name="TextBox 5" id="5"/>
          <p:cNvSpPr txBox="true"/>
          <p:nvPr/>
        </p:nvSpPr>
        <p:spPr>
          <a:xfrm rot="0">
            <a:off x="9093622" y="20309514"/>
            <a:ext cx="3916114" cy="755015"/>
          </a:xfrm>
          <a:prstGeom prst="rect">
            <a:avLst/>
          </a:prstGeom>
        </p:spPr>
        <p:txBody>
          <a:bodyPr anchor="t" rtlCol="false" tIns="0" lIns="0" bIns="0" rIns="0">
            <a:spAutoFit/>
          </a:bodyPr>
          <a:lstStyle/>
          <a:p>
            <a:pPr algn="ctr">
              <a:lnSpc>
                <a:spcPts val="6160"/>
              </a:lnSpc>
            </a:pPr>
            <a:r>
              <a:rPr lang="en-US" sz="4400">
                <a:solidFill>
                  <a:srgbClr val="000000"/>
                </a:solidFill>
                <a:latin typeface="Canva Sans"/>
                <a:ea typeface="Canva Sans"/>
                <a:cs typeface="Canva Sans"/>
                <a:sym typeface="Canva Sans"/>
              </a:rPr>
              <a:t>February 2026</a:t>
            </a:r>
          </a:p>
        </p:txBody>
      </p:sp>
    </p:spTree>
  </p:cSld>
  <p:clrMapOvr>
    <a:masterClrMapping/>
  </p:clrMapOvr>
</p:sld>
</file>

<file path=ppt/slides/slide1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241967" y="475513"/>
            <a:ext cx="13188283" cy="14016990"/>
          </a:xfrm>
          <a:prstGeom prst="rect">
            <a:avLst/>
          </a:prstGeom>
        </p:spPr>
        <p:txBody>
          <a:bodyPr anchor="t" rtlCol="false" tIns="0" lIns="0" bIns="0" rIns="0">
            <a:spAutoFit/>
          </a:bodyPr>
          <a:lstStyle/>
          <a:p>
            <a:pPr algn="l">
              <a:lnSpc>
                <a:spcPts val="4759"/>
              </a:lnSpc>
            </a:pPr>
            <a:r>
              <a:rPr lang="en-US" sz="3399">
                <a:solidFill>
                  <a:srgbClr val="000000"/>
                </a:solidFill>
                <a:latin typeface="Times New Roman MT"/>
                <a:ea typeface="Times New Roman MT"/>
                <a:cs typeface="Times New Roman MT"/>
                <a:sym typeface="Times New Roman MT"/>
              </a:rPr>
              <a:t>Day 8</a:t>
            </a:r>
          </a:p>
          <a:p>
            <a:pPr algn="l">
              <a:lnSpc>
                <a:spcPts val="4759"/>
              </a:lnSpc>
            </a:pPr>
          </a:p>
          <a:p>
            <a:pPr algn="l">
              <a:lnSpc>
                <a:spcPts val="4759"/>
              </a:lnSpc>
            </a:pPr>
            <a:r>
              <a:rPr lang="en-US" sz="3399">
                <a:solidFill>
                  <a:srgbClr val="000000"/>
                </a:solidFill>
                <a:latin typeface="Times New Roman MT"/>
                <a:ea typeface="Times New Roman MT"/>
                <a:cs typeface="Times New Roman MT"/>
                <a:sym typeface="Times New Roman MT"/>
              </a:rPr>
              <a:t>Scripture Matthew 24:12</a:t>
            </a:r>
          </a:p>
          <a:p>
            <a:pPr algn="l">
              <a:lnSpc>
                <a:spcPts val="4759"/>
              </a:lnSpc>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As temperatures drop below freezing, especially here in the South, this causes severe weather damage. Icy conditions make travel hazardous during this season. Cold temperatures are expected during the winter months. Sin, for a season, will cause the same. Sadly, there is a coldness in the hearts of many. When the heart grows cold and calloused, it is a dangerous condition that affects all of humanity. Cold hearts take lives without reason, attack and hold innocent children hostage, become rebelli</a:t>
            </a:r>
            <a:r>
              <a:rPr lang="en-US" sz="3399">
                <a:solidFill>
                  <a:srgbClr val="000000"/>
                </a:solidFill>
                <a:latin typeface="Times New Roman MT"/>
                <a:ea typeface="Times New Roman MT"/>
                <a:cs typeface="Times New Roman MT"/>
                <a:sym typeface="Times New Roman MT"/>
              </a:rPr>
              <a:t>ous, seek revenge, and cause division. Cold hearts evaporate the milk of human kindness while thriving in another person’s pain. The only antidote for this condition is a vibrant relationship with Jesus Christ. Has your heart grown cold today? If so, love yourself enough to get healed from this condition. Repent, repent, repent!</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Reflection</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Is my heart tender toward God or growing cold?</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Prayer</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Lord, soften my heart and renew my love for You. Amen.</a:t>
            </a:r>
          </a:p>
          <a:p>
            <a:pPr algn="ctr">
              <a:lnSpc>
                <a:spcPts val="6160"/>
              </a:lnSpc>
              <a:spcBef>
                <a:spcPct val="0"/>
              </a:spcBef>
            </a:pPr>
          </a:p>
        </p:txBody>
      </p:sp>
    </p:spTree>
  </p:cSld>
  <p:clrMapOvr>
    <a:masterClrMapping/>
  </p:clrMapOvr>
</p:sld>
</file>

<file path=ppt/slides/slide1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38267" y="257849"/>
            <a:ext cx="13153716" cy="14016990"/>
          </a:xfrm>
          <a:prstGeom prst="rect">
            <a:avLst/>
          </a:prstGeom>
        </p:spPr>
        <p:txBody>
          <a:bodyPr anchor="t" rtlCol="false" tIns="0" lIns="0" bIns="0" rIns="0">
            <a:spAutoFit/>
          </a:bodyPr>
          <a:lstStyle/>
          <a:p>
            <a:pPr algn="l">
              <a:lnSpc>
                <a:spcPts val="4759"/>
              </a:lnSpc>
            </a:pPr>
            <a:r>
              <a:rPr lang="en-US" sz="3399">
                <a:solidFill>
                  <a:srgbClr val="000000"/>
                </a:solidFill>
                <a:latin typeface="Times New Roman MT"/>
                <a:ea typeface="Times New Roman MT"/>
                <a:cs typeface="Times New Roman MT"/>
                <a:sym typeface="Times New Roman MT"/>
              </a:rPr>
              <a:t>Day 9</a:t>
            </a:r>
          </a:p>
          <a:p>
            <a:pPr algn="l">
              <a:lnSpc>
                <a:spcPts val="4759"/>
              </a:lnSpc>
            </a:pPr>
          </a:p>
          <a:p>
            <a:pPr algn="l">
              <a:lnSpc>
                <a:spcPts val="4759"/>
              </a:lnSpc>
            </a:pPr>
            <a:r>
              <a:rPr lang="en-US" sz="3399">
                <a:solidFill>
                  <a:srgbClr val="000000"/>
                </a:solidFill>
                <a:latin typeface="Times New Roman MT"/>
                <a:ea typeface="Times New Roman MT"/>
                <a:cs typeface="Times New Roman MT"/>
                <a:sym typeface="Times New Roman MT"/>
              </a:rPr>
              <a:t>Scripture Proverbs 16:18</a:t>
            </a:r>
          </a:p>
          <a:p>
            <a:pPr algn="l">
              <a:lnSpc>
                <a:spcPts val="4759"/>
              </a:lnSpc>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“It is a living death if one is obsessed with pride, ego, and anger.” How true this is. When one is drunk on themselves, this is a damning addiction. We live in a world where power has become the drug of choice. Many have become brutish, bloodthirsty, and miserable, leaving a wake </a:t>
            </a:r>
            <a:r>
              <a:rPr lang="en-US" sz="3399">
                <a:solidFill>
                  <a:srgbClr val="000000"/>
                </a:solidFill>
                <a:latin typeface="Times New Roman MT"/>
                <a:ea typeface="Times New Roman MT"/>
                <a:cs typeface="Times New Roman MT"/>
                <a:sym typeface="Times New Roman MT"/>
              </a:rPr>
              <a:t>of despair behind them. This is a terrible way to live. Pride will ultimately destroy your mind and leave your heart cold and calloused, placing you on a path of self-destruction. Scripture is clear on the effects of pride, anger, and hatred. You only have one life to live; do not place yourself in a spiritual prison when Christ came to set you free. We only exist because of His power, not ours. Humanity should seek to glorify God, not self. It is okay to be proud of accomplishments, but do not let the spirit of pride control you. Pride will cause you to perish.</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Reflection</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Is pride influencing my thoughts or actions?</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Prayer</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Lord, keep me humble and dependent on You. Amen.</a:t>
            </a:r>
          </a:p>
          <a:p>
            <a:pPr algn="l">
              <a:lnSpc>
                <a:spcPts val="6160"/>
              </a:lnSpc>
              <a:spcBef>
                <a:spcPct val="0"/>
              </a:spcBef>
            </a:pPr>
          </a:p>
        </p:txBody>
      </p:sp>
    </p:spTree>
  </p:cSld>
  <p:clrMapOvr>
    <a:masterClrMapping/>
  </p:clrMapOvr>
</p:sld>
</file>

<file path=ppt/slides/slide1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72834" y="510080"/>
            <a:ext cx="13084583" cy="12816840"/>
          </a:xfrm>
          <a:prstGeom prst="rect">
            <a:avLst/>
          </a:prstGeom>
        </p:spPr>
        <p:txBody>
          <a:bodyPr anchor="t" rtlCol="false" tIns="0" lIns="0" bIns="0" rIns="0">
            <a:spAutoFit/>
          </a:bodyPr>
          <a:lstStyle/>
          <a:p>
            <a:pPr algn="l">
              <a:lnSpc>
                <a:spcPts val="4759"/>
              </a:lnSpc>
            </a:pPr>
            <a:r>
              <a:rPr lang="en-US" sz="3399">
                <a:solidFill>
                  <a:srgbClr val="000000"/>
                </a:solidFill>
                <a:latin typeface="Times New Roman MT"/>
                <a:ea typeface="Times New Roman MT"/>
                <a:cs typeface="Times New Roman MT"/>
                <a:sym typeface="Times New Roman MT"/>
              </a:rPr>
              <a:t>Day 10</a:t>
            </a:r>
          </a:p>
          <a:p>
            <a:pPr algn="l">
              <a:lnSpc>
                <a:spcPts val="4759"/>
              </a:lnSpc>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Scripture Genesis 6:11 -</a:t>
            </a:r>
            <a:r>
              <a:rPr lang="en-US" sz="3399">
                <a:solidFill>
                  <a:srgbClr val="000000"/>
                </a:solidFill>
                <a:latin typeface="Times New Roman MT"/>
                <a:ea typeface="Times New Roman MT"/>
                <a:cs typeface="Times New Roman MT"/>
                <a:sym typeface="Times New Roman MT"/>
              </a:rPr>
              <a:t> 13</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Are you prepared for impending judgment? When you look at the condition of this world, with all the violence in our communities, innocent blood being spilled, sin running rampant, injustice becoming the norm, greed and selfishness multiplying, and corruption and chaos numbing humanity, we see we are living in the days of Noah. Judgment is soon to come. One must be assured that they are right with Christ before it is too late. God is giving humanity time to choose: either live for Him or be swallowed up by this current world system. God does not desire any to perish. However, if you do, it is your own fault. After all, you had plenty of time.</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Reflection</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Am I spiritually prepared for the return of the Lord?</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Prayer</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Lord, help me to live ready and surrendered to You. Amen.</a:t>
            </a:r>
          </a:p>
          <a:p>
            <a:pPr algn="ctr">
              <a:lnSpc>
                <a:spcPts val="6160"/>
              </a:lnSpc>
              <a:spcBef>
                <a:spcPct val="0"/>
              </a:spcBef>
            </a:pPr>
          </a:p>
        </p:txBody>
      </p:sp>
    </p:spTree>
  </p:cSld>
  <p:clrMapOvr>
    <a:masterClrMapping/>
  </p:clrMapOvr>
</p:sld>
</file>

<file path=ppt/slides/slide1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55550" y="414640"/>
            <a:ext cx="13119150" cy="12816840"/>
          </a:xfrm>
          <a:prstGeom prst="rect">
            <a:avLst/>
          </a:prstGeom>
        </p:spPr>
        <p:txBody>
          <a:bodyPr anchor="t" rtlCol="false" tIns="0" lIns="0" bIns="0" rIns="0">
            <a:spAutoFit/>
          </a:bodyPr>
          <a:lstStyle/>
          <a:p>
            <a:pPr algn="l">
              <a:lnSpc>
                <a:spcPts val="4759"/>
              </a:lnSpc>
            </a:pPr>
            <a:r>
              <a:rPr lang="en-US" sz="3399">
                <a:solidFill>
                  <a:srgbClr val="000000"/>
                </a:solidFill>
                <a:latin typeface="Times New Roman MT"/>
                <a:ea typeface="Times New Roman MT"/>
                <a:cs typeface="Times New Roman MT"/>
                <a:sym typeface="Times New Roman MT"/>
              </a:rPr>
              <a:t>Day 11</a:t>
            </a:r>
          </a:p>
          <a:p>
            <a:pPr algn="l">
              <a:lnSpc>
                <a:spcPts val="4759"/>
              </a:lnSpc>
            </a:pPr>
          </a:p>
          <a:p>
            <a:pPr algn="l">
              <a:lnSpc>
                <a:spcPts val="4759"/>
              </a:lnSpc>
            </a:pPr>
            <a:r>
              <a:rPr lang="en-US" sz="3399">
                <a:solidFill>
                  <a:srgbClr val="000000"/>
                </a:solidFill>
                <a:latin typeface="Times New Roman MT"/>
                <a:ea typeface="Times New Roman MT"/>
                <a:cs typeface="Times New Roman MT"/>
                <a:sym typeface="Times New Roman MT"/>
              </a:rPr>
              <a:t>Scripture Matthew 6:10 and 11</a:t>
            </a:r>
          </a:p>
          <a:p>
            <a:pPr algn="l">
              <a:lnSpc>
                <a:spcPts val="4759"/>
              </a:lnSpc>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Obedience and order are required t</a:t>
            </a:r>
            <a:r>
              <a:rPr lang="en-US" sz="3399">
                <a:solidFill>
                  <a:srgbClr val="000000"/>
                </a:solidFill>
                <a:latin typeface="Times New Roman MT"/>
                <a:ea typeface="Times New Roman MT"/>
                <a:cs typeface="Times New Roman MT"/>
                <a:sym typeface="Times New Roman MT"/>
              </a:rPr>
              <a:t>o see a miracle manifest. When Jesus received the fish and loaves, He issued a command to His disciples: “Have them sit down.” Beloved, too often we love to rejoice over the promise but neglect the principle. There is always obedience and order that must be fulfilled. I wonder how many did not receive simply because they wanted to do things their way, or how many murmured because of unfavorable conditions. Before God allows manifestation, He requires obedience and order. Before a window can open, He wants to see the tithe. Before healing can manifest, He requires faith. In order for Jericho to be conquered, are you willing to walk? In this season, stay obedient and get in order. Manifestation is sure to follow.</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Reflection</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Am I obeying God before expecting results?</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Prayer</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Lord, help me to walk in obedience and divine order. Amen.</a:t>
            </a:r>
          </a:p>
          <a:p>
            <a:pPr algn="ctr">
              <a:lnSpc>
                <a:spcPts val="6160"/>
              </a:lnSpc>
              <a:spcBef>
                <a:spcPct val="0"/>
              </a:spcBef>
            </a:pPr>
          </a:p>
        </p:txBody>
      </p:sp>
    </p:spTree>
  </p:cSld>
  <p:clrMapOvr>
    <a:masterClrMapping/>
  </p:clrMapOvr>
</p:sld>
</file>

<file path=ppt/slides/slide1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55550" y="931900"/>
            <a:ext cx="13274700" cy="11616690"/>
          </a:xfrm>
          <a:prstGeom prst="rect">
            <a:avLst/>
          </a:prstGeom>
        </p:spPr>
        <p:txBody>
          <a:bodyPr anchor="t" rtlCol="false" tIns="0" lIns="0" bIns="0" rIns="0">
            <a:spAutoFit/>
          </a:bodyPr>
          <a:lstStyle/>
          <a:p>
            <a:pPr algn="l">
              <a:lnSpc>
                <a:spcPts val="4759"/>
              </a:lnSpc>
            </a:pPr>
            <a:r>
              <a:rPr lang="en-US" sz="3399">
                <a:solidFill>
                  <a:srgbClr val="000000"/>
                </a:solidFill>
                <a:latin typeface="Times New Roman MT"/>
                <a:ea typeface="Times New Roman MT"/>
                <a:cs typeface="Times New Roman MT"/>
                <a:sym typeface="Times New Roman MT"/>
              </a:rPr>
              <a:t>Day 12</a:t>
            </a:r>
          </a:p>
          <a:p>
            <a:pPr algn="l">
              <a:lnSpc>
                <a:spcPts val="4759"/>
              </a:lnSpc>
            </a:pPr>
          </a:p>
          <a:p>
            <a:pPr algn="l">
              <a:lnSpc>
                <a:spcPts val="4759"/>
              </a:lnSpc>
            </a:pPr>
            <a:r>
              <a:rPr lang="en-US" sz="3399">
                <a:solidFill>
                  <a:srgbClr val="000000"/>
                </a:solidFill>
                <a:latin typeface="Times New Roman MT"/>
                <a:ea typeface="Times New Roman MT"/>
                <a:cs typeface="Times New Roman MT"/>
                <a:sym typeface="Times New Roman MT"/>
              </a:rPr>
              <a:t>Scripture John 6:11</a:t>
            </a:r>
          </a:p>
          <a:p>
            <a:pPr algn="l">
              <a:lnSpc>
                <a:spcPts val="4759"/>
              </a:lnSpc>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Place everything in the hands of the Lord. Why? He can handle it better than you. When we fail to trust God with everything, we risk missing the miracle He desires to perform. If Andrew had failed to give the lad’s lunch to Jesus, their problems would have escalated. However, Andrew listened to the voice of Jesus rather than his own. He trusted God, and the miracle manifested. Today, place everything y</a:t>
            </a:r>
            <a:r>
              <a:rPr lang="en-US" sz="3399">
                <a:solidFill>
                  <a:srgbClr val="000000"/>
                </a:solidFill>
                <a:latin typeface="Times New Roman MT"/>
                <a:ea typeface="Times New Roman MT"/>
                <a:cs typeface="Times New Roman MT"/>
                <a:sym typeface="Times New Roman MT"/>
              </a:rPr>
              <a:t>ou are facing in the hands of the Lord. Let Him handle it. Doing so, He will show you great and mighty things.</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Reflection</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What have I been holding instead of releasing to God?</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Prayer</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Lord, I place every concern into Your hands. Amen.</a:t>
            </a:r>
          </a:p>
          <a:p>
            <a:pPr algn="ctr">
              <a:lnSpc>
                <a:spcPts val="6160"/>
              </a:lnSpc>
              <a:spcBef>
                <a:spcPct val="0"/>
              </a:spcBef>
            </a:pPr>
          </a:p>
        </p:txBody>
      </p:sp>
    </p:spTree>
  </p:cSld>
  <p:clrMapOvr>
    <a:masterClrMapping/>
  </p:clrMapOvr>
</p:sld>
</file>

<file path=ppt/slides/slide1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311100" y="482590"/>
            <a:ext cx="12808049" cy="13416915"/>
          </a:xfrm>
          <a:prstGeom prst="rect">
            <a:avLst/>
          </a:prstGeom>
        </p:spPr>
        <p:txBody>
          <a:bodyPr anchor="t" rtlCol="false" tIns="0" lIns="0" bIns="0" rIns="0">
            <a:spAutoFit/>
          </a:bodyPr>
          <a:lstStyle/>
          <a:p>
            <a:pPr algn="l">
              <a:lnSpc>
                <a:spcPts val="4759"/>
              </a:lnSpc>
            </a:pPr>
            <a:r>
              <a:rPr lang="en-US" sz="3399">
                <a:solidFill>
                  <a:srgbClr val="000000"/>
                </a:solidFill>
                <a:latin typeface="Times New Roman MT"/>
                <a:ea typeface="Times New Roman MT"/>
                <a:cs typeface="Times New Roman MT"/>
                <a:sym typeface="Times New Roman MT"/>
              </a:rPr>
              <a:t>Day 13</a:t>
            </a:r>
          </a:p>
          <a:p>
            <a:pPr algn="l">
              <a:lnSpc>
                <a:spcPts val="4759"/>
              </a:lnSpc>
            </a:pPr>
          </a:p>
          <a:p>
            <a:pPr algn="l">
              <a:lnSpc>
                <a:spcPts val="4759"/>
              </a:lnSpc>
            </a:pPr>
            <a:r>
              <a:rPr lang="en-US" sz="3399">
                <a:solidFill>
                  <a:srgbClr val="000000"/>
                </a:solidFill>
                <a:latin typeface="Times New Roman MT"/>
                <a:ea typeface="Times New Roman MT"/>
                <a:cs typeface="Times New Roman MT"/>
                <a:sym typeface="Times New Roman MT"/>
              </a:rPr>
              <a:t>Scripture Hebrews 12:2</a:t>
            </a:r>
          </a:p>
          <a:p>
            <a:pPr algn="l">
              <a:lnSpc>
                <a:spcPts val="4759"/>
              </a:lnSpc>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While traveling, I went to check my baggage at the airport. To my dismay, I was told that my baggage had exceeded the weight limit. Luckily, I had two other bags to shift items into, satisfying the weight requirements. As you travel on your j</a:t>
            </a:r>
            <a:r>
              <a:rPr lang="en-US" sz="3399">
                <a:solidFill>
                  <a:srgbClr val="000000"/>
                </a:solidFill>
                <a:latin typeface="Times New Roman MT"/>
                <a:ea typeface="Times New Roman MT"/>
                <a:cs typeface="Times New Roman MT"/>
                <a:sym typeface="Times New Roman MT"/>
              </a:rPr>
              <a:t>ourney into 2026, have you exceeded the weight limit? Are you carrying too much baggage? If so, you must SHIFT some weight. You cannot function effectively if you are spiritually heavy. Doubt, anxiety, unnecessary stress, unforgiveness, shame, and guilt are all weights that, if packed, will place you over the required limit. Today, begin to unload your bags. Confess and give them to Jesus, who is your baggage handler. You have a journey to travel, so stay within the weight requirement.</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Reflection</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What baggage do I need to release today?</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Prayer</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Jesus, help me lay down every weight that hinders my walk. Amen.</a:t>
            </a:r>
          </a:p>
          <a:p>
            <a:pPr algn="ctr">
              <a:lnSpc>
                <a:spcPts val="6160"/>
              </a:lnSpc>
              <a:spcBef>
                <a:spcPct val="0"/>
              </a:spcBef>
            </a:pPr>
          </a:p>
        </p:txBody>
      </p:sp>
    </p:spTree>
  </p:cSld>
  <p:clrMapOvr>
    <a:masterClrMapping/>
  </p:clrMapOvr>
</p:sld>
</file>

<file path=ppt/slides/slide1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276534" y="413456"/>
            <a:ext cx="12921903" cy="12648565"/>
          </a:xfrm>
          <a:prstGeom prst="rect">
            <a:avLst/>
          </a:prstGeom>
        </p:spPr>
        <p:txBody>
          <a:bodyPr anchor="t" rtlCol="false" tIns="0" lIns="0" bIns="0" rIns="0">
            <a:spAutoFit/>
          </a:bodyPr>
          <a:lstStyle/>
          <a:p>
            <a:pPr algn="l">
              <a:lnSpc>
                <a:spcPts val="4759"/>
              </a:lnSpc>
            </a:pPr>
            <a:r>
              <a:rPr lang="en-US" sz="3399">
                <a:solidFill>
                  <a:srgbClr val="000000"/>
                </a:solidFill>
                <a:latin typeface="Times New Roman MT"/>
                <a:ea typeface="Times New Roman MT"/>
                <a:cs typeface="Times New Roman MT"/>
                <a:sym typeface="Times New Roman MT"/>
              </a:rPr>
              <a:t>Day 14</a:t>
            </a:r>
          </a:p>
          <a:p>
            <a:pPr algn="l">
              <a:lnSpc>
                <a:spcPts val="4759"/>
              </a:lnSpc>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Script</a:t>
            </a:r>
            <a:r>
              <a:rPr lang="en-US" sz="3399">
                <a:solidFill>
                  <a:srgbClr val="000000"/>
                </a:solidFill>
                <a:latin typeface="Times New Roman MT"/>
                <a:ea typeface="Times New Roman MT"/>
                <a:cs typeface="Times New Roman MT"/>
                <a:sym typeface="Times New Roman MT"/>
              </a:rPr>
              <a:t>ure John 16:7</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While watching a movie, one of the characters severely injured his hands. A wise man uses the venom of two scorpions to heal his hands. However, for the venom to work, he had to re-break his hands. I thought to myself, this is how the Holy Spirit works in the life of a believer. In this life, there will be some brokenness, some severe. But the Holy Spirit gets into our broken places and heals us completely so we can be useful again. What is broken in your life right now that you think cannot be fixed? Inject the Holy Spirit and the Word of God into that area and expect healing. There is nothing that God cannot fix. Just trust Him and watch Him work.</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Reflection</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What broken place do I need to surrender to the Holy Spirit?</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Prayer</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Holy Spirit, heal and restore every broken area of my life. Amen.</a:t>
            </a:r>
          </a:p>
          <a:p>
            <a:pPr algn="l">
              <a:lnSpc>
                <a:spcPts val="4759"/>
              </a:lnSpc>
              <a:spcBef>
                <a:spcPct val="0"/>
              </a:spcBef>
            </a:pPr>
          </a:p>
        </p:txBody>
      </p:sp>
    </p:spTree>
  </p:cSld>
  <p:clrMapOvr>
    <a:masterClrMapping/>
  </p:clrMapOvr>
</p:sld>
</file>

<file path=ppt/slides/slide1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224684" y="741840"/>
            <a:ext cx="12980883" cy="14448790"/>
          </a:xfrm>
          <a:prstGeom prst="rect">
            <a:avLst/>
          </a:prstGeom>
        </p:spPr>
        <p:txBody>
          <a:bodyPr anchor="t" rtlCol="false" tIns="0" lIns="0" bIns="0" rIns="0">
            <a:spAutoFit/>
          </a:bodyPr>
          <a:lstStyle/>
          <a:p>
            <a:pPr algn="l">
              <a:lnSpc>
                <a:spcPts val="4759"/>
              </a:lnSpc>
            </a:pPr>
            <a:r>
              <a:rPr lang="en-US" sz="3399">
                <a:solidFill>
                  <a:srgbClr val="000000"/>
                </a:solidFill>
                <a:latin typeface="Times New Roman MT"/>
                <a:ea typeface="Times New Roman MT"/>
                <a:cs typeface="Times New Roman MT"/>
                <a:sym typeface="Times New Roman MT"/>
              </a:rPr>
              <a:t>Day 15</a:t>
            </a:r>
          </a:p>
          <a:p>
            <a:pPr algn="l">
              <a:lnSpc>
                <a:spcPts val="4759"/>
              </a:lnSpc>
            </a:pPr>
          </a:p>
          <a:p>
            <a:pPr algn="l">
              <a:lnSpc>
                <a:spcPts val="4759"/>
              </a:lnSpc>
            </a:pPr>
            <a:r>
              <a:rPr lang="en-US" sz="3399">
                <a:solidFill>
                  <a:srgbClr val="000000"/>
                </a:solidFill>
                <a:latin typeface="Times New Roman MT"/>
                <a:ea typeface="Times New Roman MT"/>
                <a:cs typeface="Times New Roman MT"/>
                <a:sym typeface="Times New Roman MT"/>
              </a:rPr>
              <a:t>Scripture Mark 1:12 &amp; 13</a:t>
            </a:r>
          </a:p>
          <a:p>
            <a:pPr algn="l">
              <a:lnSpc>
                <a:spcPts val="4759"/>
              </a:lnSpc>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Have you ever experienced a dry seas</a:t>
            </a:r>
            <a:r>
              <a:rPr lang="en-US" sz="3399">
                <a:solidFill>
                  <a:srgbClr val="000000"/>
                </a:solidFill>
                <a:latin typeface="Times New Roman MT"/>
                <a:ea typeface="Times New Roman MT"/>
                <a:cs typeface="Times New Roman MT"/>
                <a:sym typeface="Times New Roman MT"/>
              </a:rPr>
              <a:t>on? If you have walked with God for any length of time, you have. While no one likes them or volunteers to spend time in a dry season, they can be profitable. Dry seasons introduce you to yourself. Your mental fortitude is tested, your spiritual strength is forged. In dry seasons, you must demonstrate complete dependence upon God. Your discernment heightens, and you pay attention to things you would otherwise take for granted. Although dry seasons are part of the journey, they do not last long. Refreshment from the Spirit will soon quench parched thirsts, causing blessings to flow and the natural order of things to return. You can survive your dry season by remaining consistent and obedient to the commands of Jehovah.</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Reflection</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How am I responding to my dry season?</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Prayer</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Lord, sustain me through this season and refresh me in Your time. Amen.</a:t>
            </a:r>
          </a:p>
          <a:p>
            <a:pPr algn="l">
              <a:lnSpc>
                <a:spcPts val="4759"/>
              </a:lnSpc>
              <a:spcBef>
                <a:spcPct val="0"/>
              </a:spcBef>
            </a:pPr>
          </a:p>
        </p:txBody>
      </p:sp>
    </p:spTree>
  </p:cSld>
  <p:clrMapOvr>
    <a:masterClrMapping/>
  </p:clrMapOvr>
</p:sld>
</file>

<file path=ppt/slides/slide1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328384" y="603516"/>
            <a:ext cx="12773482" cy="12816840"/>
          </a:xfrm>
          <a:prstGeom prst="rect">
            <a:avLst/>
          </a:prstGeom>
        </p:spPr>
        <p:txBody>
          <a:bodyPr anchor="t" rtlCol="false" tIns="0" lIns="0" bIns="0" rIns="0">
            <a:spAutoFit/>
          </a:bodyPr>
          <a:lstStyle/>
          <a:p>
            <a:pPr algn="l">
              <a:lnSpc>
                <a:spcPts val="4759"/>
              </a:lnSpc>
            </a:pPr>
            <a:r>
              <a:rPr lang="en-US" sz="3399">
                <a:solidFill>
                  <a:srgbClr val="000000"/>
                </a:solidFill>
                <a:latin typeface="Times New Roman MT"/>
                <a:ea typeface="Times New Roman MT"/>
                <a:cs typeface="Times New Roman MT"/>
                <a:sym typeface="Times New Roman MT"/>
              </a:rPr>
              <a:t>Day 16</a:t>
            </a:r>
          </a:p>
          <a:p>
            <a:pPr algn="l">
              <a:lnSpc>
                <a:spcPts val="4759"/>
              </a:lnSpc>
            </a:pPr>
          </a:p>
          <a:p>
            <a:pPr algn="l">
              <a:lnSpc>
                <a:spcPts val="4759"/>
              </a:lnSpc>
            </a:pPr>
            <a:r>
              <a:rPr lang="en-US" sz="3399">
                <a:solidFill>
                  <a:srgbClr val="000000"/>
                </a:solidFill>
                <a:latin typeface="Times New Roman MT"/>
                <a:ea typeface="Times New Roman MT"/>
                <a:cs typeface="Times New Roman MT"/>
                <a:sym typeface="Times New Roman MT"/>
              </a:rPr>
              <a:t>Scripture Matthew 13:3</a:t>
            </a:r>
          </a:p>
          <a:p>
            <a:pPr algn="l">
              <a:lnSpc>
                <a:spcPts val="4759"/>
              </a:lnSpc>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It is amazing what God put inside of a seed. Within it lies life, the ability to grow, and to multiply. Within the seed, it has the capability to produce greater than itself. Wow! God places all of that within a seed. God also gave man the ability to plant and cultivate the seeds He gives. Never take for granted the principle of sowing. Sowing is all ab</a:t>
            </a:r>
            <a:r>
              <a:rPr lang="en-US" sz="3399">
                <a:solidFill>
                  <a:srgbClr val="000000"/>
                </a:solidFill>
                <a:latin typeface="Times New Roman MT"/>
                <a:ea typeface="Times New Roman MT"/>
                <a:cs typeface="Times New Roman MT"/>
                <a:sym typeface="Times New Roman MT"/>
              </a:rPr>
              <a:t>out attitude, not ability. Anybody can sow. However, when you have a purpose and passion behind it, you become calculated and deliberate. In other words, you do not sow anywhere! Every seed will manifest, so be careful where you plant. Today, if you desire a harvest in this season, get busy sowing some seeds.</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Reflection</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What seeds am I sowing today?</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Prayer</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Lord, help me to sow wisely with purpose and faith. Amen.</a:t>
            </a:r>
          </a:p>
          <a:p>
            <a:pPr algn="ctr">
              <a:lnSpc>
                <a:spcPts val="6160"/>
              </a:lnSpc>
              <a:spcBef>
                <a:spcPct val="0"/>
              </a:spcBef>
            </a:pPr>
          </a:p>
        </p:txBody>
      </p:sp>
    </p:spTree>
  </p:cSld>
  <p:clrMapOvr>
    <a:masterClrMapping/>
  </p:clrMapOvr>
</p:sld>
</file>

<file path=ppt/slides/slide1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90117" y="707216"/>
            <a:ext cx="13050016" cy="12816840"/>
          </a:xfrm>
          <a:prstGeom prst="rect">
            <a:avLst/>
          </a:prstGeom>
        </p:spPr>
        <p:txBody>
          <a:bodyPr anchor="t" rtlCol="false" tIns="0" lIns="0" bIns="0" rIns="0">
            <a:spAutoFit/>
          </a:bodyPr>
          <a:lstStyle/>
          <a:p>
            <a:pPr algn="l">
              <a:lnSpc>
                <a:spcPts val="4759"/>
              </a:lnSpc>
            </a:pPr>
            <a:r>
              <a:rPr lang="en-US" sz="3399">
                <a:solidFill>
                  <a:srgbClr val="000000"/>
                </a:solidFill>
                <a:latin typeface="Times New Roman MT"/>
                <a:ea typeface="Times New Roman MT"/>
                <a:cs typeface="Times New Roman MT"/>
                <a:sym typeface="Times New Roman MT"/>
              </a:rPr>
              <a:t>Day 17</a:t>
            </a:r>
          </a:p>
          <a:p>
            <a:pPr algn="l">
              <a:lnSpc>
                <a:spcPts val="4759"/>
              </a:lnSpc>
            </a:pPr>
          </a:p>
          <a:p>
            <a:pPr algn="l">
              <a:lnSpc>
                <a:spcPts val="4759"/>
              </a:lnSpc>
            </a:pPr>
            <a:r>
              <a:rPr lang="en-US" sz="3399">
                <a:solidFill>
                  <a:srgbClr val="000000"/>
                </a:solidFill>
                <a:latin typeface="Times New Roman MT"/>
                <a:ea typeface="Times New Roman MT"/>
                <a:cs typeface="Times New Roman MT"/>
                <a:sym typeface="Times New Roman MT"/>
              </a:rPr>
              <a:t>Scripture Genesis 8:22</a:t>
            </a:r>
          </a:p>
          <a:p>
            <a:pPr algn="l">
              <a:lnSpc>
                <a:spcPts val="4759"/>
              </a:lnSpc>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S</a:t>
            </a:r>
            <a:r>
              <a:rPr lang="en-US" sz="3399">
                <a:solidFill>
                  <a:srgbClr val="000000"/>
                </a:solidFill>
                <a:latin typeface="Times New Roman MT"/>
                <a:ea typeface="Times New Roman MT"/>
                <a:cs typeface="Times New Roman MT"/>
                <a:sym typeface="Times New Roman MT"/>
              </a:rPr>
              <a:t>owing </a:t>
            </a:r>
            <a:r>
              <a:rPr lang="en-US" sz="3399">
                <a:solidFill>
                  <a:srgbClr val="000000"/>
                </a:solidFill>
                <a:latin typeface="Times New Roman MT"/>
                <a:ea typeface="Times New Roman MT"/>
                <a:cs typeface="Times New Roman MT"/>
                <a:sym typeface="Times New Roman MT"/>
              </a:rPr>
              <a:t>seed is vital. Howeve</a:t>
            </a:r>
            <a:r>
              <a:rPr lang="en-US" sz="3399">
                <a:solidFill>
                  <a:srgbClr val="000000"/>
                </a:solidFill>
                <a:latin typeface="Times New Roman MT"/>
                <a:ea typeface="Times New Roman MT"/>
                <a:cs typeface="Times New Roman MT"/>
                <a:sym typeface="Times New Roman MT"/>
              </a:rPr>
              <a:t>r</a:t>
            </a:r>
            <a:r>
              <a:rPr lang="en-US" sz="3399">
                <a:solidFill>
                  <a:srgbClr val="000000"/>
                </a:solidFill>
                <a:latin typeface="Times New Roman MT"/>
                <a:ea typeface="Times New Roman MT"/>
                <a:cs typeface="Times New Roman MT"/>
                <a:sym typeface="Times New Roman MT"/>
              </a:rPr>
              <a:t>, w</a:t>
            </a:r>
            <a:r>
              <a:rPr lang="en-US" sz="3399">
                <a:solidFill>
                  <a:srgbClr val="000000"/>
                </a:solidFill>
                <a:latin typeface="Times New Roman MT"/>
                <a:ea typeface="Times New Roman MT"/>
                <a:cs typeface="Times New Roman MT"/>
                <a:sym typeface="Times New Roman MT"/>
              </a:rPr>
              <a:t>e</a:t>
            </a:r>
            <a:r>
              <a:rPr lang="en-US" sz="3399">
                <a:solidFill>
                  <a:srgbClr val="000000"/>
                </a:solidFill>
                <a:latin typeface="Times New Roman MT"/>
                <a:ea typeface="Times New Roman MT"/>
                <a:cs typeface="Times New Roman MT"/>
                <a:sym typeface="Times New Roman MT"/>
              </a:rPr>
              <a:t>ed</a:t>
            </a:r>
            <a:r>
              <a:rPr lang="en-US" sz="3399">
                <a:solidFill>
                  <a:srgbClr val="000000"/>
                </a:solidFill>
                <a:latin typeface="Times New Roman MT"/>
                <a:ea typeface="Times New Roman MT"/>
                <a:cs typeface="Times New Roman MT"/>
                <a:sym typeface="Times New Roman MT"/>
              </a:rPr>
              <a:t>i</a:t>
            </a:r>
            <a:r>
              <a:rPr lang="en-US" sz="3399">
                <a:solidFill>
                  <a:srgbClr val="000000"/>
                </a:solidFill>
                <a:latin typeface="Times New Roman MT"/>
                <a:ea typeface="Times New Roman MT"/>
                <a:cs typeface="Times New Roman MT"/>
                <a:sym typeface="Times New Roman MT"/>
              </a:rPr>
              <a:t>ng and wate</a:t>
            </a:r>
            <a:r>
              <a:rPr lang="en-US" sz="3399">
                <a:solidFill>
                  <a:srgbClr val="000000"/>
                </a:solidFill>
                <a:latin typeface="Times New Roman MT"/>
                <a:ea typeface="Times New Roman MT"/>
                <a:cs typeface="Times New Roman MT"/>
                <a:sym typeface="Times New Roman MT"/>
              </a:rPr>
              <a:t>r</a:t>
            </a:r>
            <a:r>
              <a:rPr lang="en-US" sz="3399">
                <a:solidFill>
                  <a:srgbClr val="000000"/>
                </a:solidFill>
                <a:latin typeface="Times New Roman MT"/>
                <a:ea typeface="Times New Roman MT"/>
                <a:cs typeface="Times New Roman MT"/>
                <a:sym typeface="Times New Roman MT"/>
              </a:rPr>
              <a:t>ing must b</a:t>
            </a:r>
            <a:r>
              <a:rPr lang="en-US" sz="3399">
                <a:solidFill>
                  <a:srgbClr val="000000"/>
                </a:solidFill>
                <a:latin typeface="Times New Roman MT"/>
                <a:ea typeface="Times New Roman MT"/>
                <a:cs typeface="Times New Roman MT"/>
                <a:sym typeface="Times New Roman MT"/>
              </a:rPr>
              <a:t>e</a:t>
            </a:r>
            <a:r>
              <a:rPr lang="en-US" sz="3399">
                <a:solidFill>
                  <a:srgbClr val="000000"/>
                </a:solidFill>
                <a:latin typeface="Times New Roman MT"/>
                <a:ea typeface="Times New Roman MT"/>
                <a:cs typeface="Times New Roman MT"/>
                <a:sym typeface="Times New Roman MT"/>
              </a:rPr>
              <a:t> consi</a:t>
            </a:r>
            <a:r>
              <a:rPr lang="en-US" sz="3399">
                <a:solidFill>
                  <a:srgbClr val="000000"/>
                </a:solidFill>
                <a:latin typeface="Times New Roman MT"/>
                <a:ea typeface="Times New Roman MT"/>
                <a:cs typeface="Times New Roman MT"/>
                <a:sym typeface="Times New Roman MT"/>
              </a:rPr>
              <a:t>s</a:t>
            </a:r>
            <a:r>
              <a:rPr lang="en-US" sz="3399">
                <a:solidFill>
                  <a:srgbClr val="000000"/>
                </a:solidFill>
                <a:latin typeface="Times New Roman MT"/>
                <a:ea typeface="Times New Roman MT"/>
                <a:cs typeface="Times New Roman MT"/>
                <a:sym typeface="Times New Roman MT"/>
              </a:rPr>
              <a:t>tent.</a:t>
            </a:r>
            <a:r>
              <a:rPr lang="en-US" sz="3399">
                <a:solidFill>
                  <a:srgbClr val="000000"/>
                </a:solidFill>
                <a:latin typeface="Times New Roman MT"/>
                <a:ea typeface="Times New Roman MT"/>
                <a:cs typeface="Times New Roman MT"/>
                <a:sym typeface="Times New Roman MT"/>
              </a:rPr>
              <a:t> </a:t>
            </a:r>
            <a:r>
              <a:rPr lang="en-US" sz="3399">
                <a:solidFill>
                  <a:srgbClr val="000000"/>
                </a:solidFill>
                <a:latin typeface="Times New Roman MT"/>
                <a:ea typeface="Times New Roman MT"/>
                <a:cs typeface="Times New Roman MT"/>
                <a:sym typeface="Times New Roman MT"/>
              </a:rPr>
              <a:t>If you desire </a:t>
            </a:r>
            <a:r>
              <a:rPr lang="en-US" sz="3399">
                <a:solidFill>
                  <a:srgbClr val="000000"/>
                </a:solidFill>
                <a:latin typeface="Times New Roman MT"/>
                <a:ea typeface="Times New Roman MT"/>
                <a:cs typeface="Times New Roman MT"/>
                <a:sym typeface="Times New Roman MT"/>
              </a:rPr>
              <a:t>a</a:t>
            </a:r>
            <a:r>
              <a:rPr lang="en-US" sz="3399">
                <a:solidFill>
                  <a:srgbClr val="000000"/>
                </a:solidFill>
                <a:latin typeface="Times New Roman MT"/>
                <a:ea typeface="Times New Roman MT"/>
                <a:cs typeface="Times New Roman MT"/>
                <a:sym typeface="Times New Roman MT"/>
              </a:rPr>
              <a:t> harvest, you mus</a:t>
            </a:r>
            <a:r>
              <a:rPr lang="en-US" sz="3399">
                <a:solidFill>
                  <a:srgbClr val="000000"/>
                </a:solidFill>
                <a:latin typeface="Times New Roman MT"/>
                <a:ea typeface="Times New Roman MT"/>
                <a:cs typeface="Times New Roman MT"/>
                <a:sym typeface="Times New Roman MT"/>
              </a:rPr>
              <a:t>t</a:t>
            </a:r>
            <a:r>
              <a:rPr lang="en-US" sz="3399">
                <a:solidFill>
                  <a:srgbClr val="000000"/>
                </a:solidFill>
                <a:latin typeface="Times New Roman MT"/>
                <a:ea typeface="Times New Roman MT"/>
                <a:cs typeface="Times New Roman MT"/>
                <a:sym typeface="Times New Roman MT"/>
              </a:rPr>
              <a:t> g</a:t>
            </a:r>
            <a:r>
              <a:rPr lang="en-US" sz="3399">
                <a:solidFill>
                  <a:srgbClr val="000000"/>
                </a:solidFill>
                <a:latin typeface="Times New Roman MT"/>
                <a:ea typeface="Times New Roman MT"/>
                <a:cs typeface="Times New Roman MT"/>
                <a:sym typeface="Times New Roman MT"/>
              </a:rPr>
              <a:t>e</a:t>
            </a:r>
            <a:r>
              <a:rPr lang="en-US" sz="3399">
                <a:solidFill>
                  <a:srgbClr val="000000"/>
                </a:solidFill>
                <a:latin typeface="Times New Roman MT"/>
                <a:ea typeface="Times New Roman MT"/>
                <a:cs typeface="Times New Roman MT"/>
                <a:sym typeface="Times New Roman MT"/>
              </a:rPr>
              <a:t>t in the habit of wo</a:t>
            </a:r>
            <a:r>
              <a:rPr lang="en-US" sz="3399">
                <a:solidFill>
                  <a:srgbClr val="000000"/>
                </a:solidFill>
                <a:latin typeface="Times New Roman MT"/>
                <a:ea typeface="Times New Roman MT"/>
                <a:cs typeface="Times New Roman MT"/>
                <a:sym typeface="Times New Roman MT"/>
              </a:rPr>
              <a:t>r</a:t>
            </a:r>
            <a:r>
              <a:rPr lang="en-US" sz="3399">
                <a:solidFill>
                  <a:srgbClr val="000000"/>
                </a:solidFill>
                <a:latin typeface="Times New Roman MT"/>
                <a:ea typeface="Times New Roman MT"/>
                <a:cs typeface="Times New Roman MT"/>
                <a:sym typeface="Times New Roman MT"/>
              </a:rPr>
              <a:t>k</a:t>
            </a:r>
            <a:r>
              <a:rPr lang="en-US" sz="3399">
                <a:solidFill>
                  <a:srgbClr val="000000"/>
                </a:solidFill>
                <a:latin typeface="Times New Roman MT"/>
                <a:ea typeface="Times New Roman MT"/>
                <a:cs typeface="Times New Roman MT"/>
                <a:sym typeface="Times New Roman MT"/>
              </a:rPr>
              <a:t>ing</a:t>
            </a:r>
            <a:r>
              <a:rPr lang="en-US" sz="3399">
                <a:solidFill>
                  <a:srgbClr val="000000"/>
                </a:solidFill>
                <a:latin typeface="Times New Roman MT"/>
                <a:ea typeface="Times New Roman MT"/>
                <a:cs typeface="Times New Roman MT"/>
                <a:sym typeface="Times New Roman MT"/>
              </a:rPr>
              <a:t>! Oh, how lazy</a:t>
            </a:r>
            <a:r>
              <a:rPr lang="en-US" sz="3399">
                <a:solidFill>
                  <a:srgbClr val="000000"/>
                </a:solidFill>
                <a:latin typeface="Times New Roman MT"/>
                <a:ea typeface="Times New Roman MT"/>
                <a:cs typeface="Times New Roman MT"/>
                <a:sym typeface="Times New Roman MT"/>
              </a:rPr>
              <a:t> and </a:t>
            </a:r>
            <a:r>
              <a:rPr lang="en-US" sz="3399">
                <a:solidFill>
                  <a:srgbClr val="000000"/>
                </a:solidFill>
                <a:latin typeface="Times New Roman MT"/>
                <a:ea typeface="Times New Roman MT"/>
                <a:cs typeface="Times New Roman MT"/>
                <a:sym typeface="Times New Roman MT"/>
              </a:rPr>
              <a:t>careless we become when we sow. Beloved, you must keep your heart pure. This is </a:t>
            </a:r>
            <a:r>
              <a:rPr lang="en-US" sz="3399">
                <a:solidFill>
                  <a:srgbClr val="000000"/>
                </a:solidFill>
                <a:latin typeface="Times New Roman MT"/>
                <a:ea typeface="Times New Roman MT"/>
                <a:cs typeface="Times New Roman MT"/>
                <a:sym typeface="Times New Roman MT"/>
              </a:rPr>
              <a:t>weeding. </a:t>
            </a:r>
            <a:r>
              <a:rPr lang="en-US" sz="3399">
                <a:solidFill>
                  <a:srgbClr val="000000"/>
                </a:solidFill>
                <a:latin typeface="Times New Roman MT"/>
                <a:ea typeface="Times New Roman MT"/>
                <a:cs typeface="Times New Roman MT"/>
                <a:sym typeface="Times New Roman MT"/>
              </a:rPr>
              <a:t>Weeds both choke </a:t>
            </a:r>
            <a:r>
              <a:rPr lang="en-US" sz="3399">
                <a:solidFill>
                  <a:srgbClr val="000000"/>
                </a:solidFill>
                <a:latin typeface="Times New Roman MT"/>
                <a:ea typeface="Times New Roman MT"/>
                <a:cs typeface="Times New Roman MT"/>
                <a:sym typeface="Times New Roman MT"/>
              </a:rPr>
              <a:t>a</a:t>
            </a:r>
            <a:r>
              <a:rPr lang="en-US" sz="3399">
                <a:solidFill>
                  <a:srgbClr val="000000"/>
                </a:solidFill>
                <a:latin typeface="Times New Roman MT"/>
                <a:ea typeface="Times New Roman MT"/>
                <a:cs typeface="Times New Roman MT"/>
                <a:sym typeface="Times New Roman MT"/>
              </a:rPr>
              <a:t>n</a:t>
            </a:r>
            <a:r>
              <a:rPr lang="en-US" sz="3399">
                <a:solidFill>
                  <a:srgbClr val="000000"/>
                </a:solidFill>
                <a:latin typeface="Times New Roman MT"/>
                <a:ea typeface="Times New Roman MT"/>
                <a:cs typeface="Times New Roman MT"/>
                <a:sym typeface="Times New Roman MT"/>
              </a:rPr>
              <a:t>d </a:t>
            </a:r>
            <a:r>
              <a:rPr lang="en-US" sz="3399">
                <a:solidFill>
                  <a:srgbClr val="000000"/>
                </a:solidFill>
                <a:latin typeface="Times New Roman MT"/>
                <a:ea typeface="Times New Roman MT"/>
                <a:cs typeface="Times New Roman MT"/>
                <a:sym typeface="Times New Roman MT"/>
              </a:rPr>
              <a:t>clutter. What is in </a:t>
            </a:r>
            <a:r>
              <a:rPr lang="en-US" sz="3399">
                <a:solidFill>
                  <a:srgbClr val="000000"/>
                </a:solidFill>
                <a:latin typeface="Times New Roman MT"/>
                <a:ea typeface="Times New Roman MT"/>
                <a:cs typeface="Times New Roman MT"/>
                <a:sym typeface="Times New Roman MT"/>
              </a:rPr>
              <a:t>your heart </a:t>
            </a:r>
            <a:r>
              <a:rPr lang="en-US" sz="3399">
                <a:solidFill>
                  <a:srgbClr val="000000"/>
                </a:solidFill>
                <a:latin typeface="Times New Roman MT"/>
                <a:ea typeface="Times New Roman MT"/>
                <a:cs typeface="Times New Roman MT"/>
                <a:sym typeface="Times New Roman MT"/>
              </a:rPr>
              <a:t>currently th</a:t>
            </a:r>
            <a:r>
              <a:rPr lang="en-US" sz="3399">
                <a:solidFill>
                  <a:srgbClr val="000000"/>
                </a:solidFill>
                <a:latin typeface="Times New Roman MT"/>
                <a:ea typeface="Times New Roman MT"/>
                <a:cs typeface="Times New Roman MT"/>
                <a:sym typeface="Times New Roman MT"/>
              </a:rPr>
              <a:t>a</a:t>
            </a:r>
            <a:r>
              <a:rPr lang="en-US" sz="3399">
                <a:solidFill>
                  <a:srgbClr val="000000"/>
                </a:solidFill>
                <a:latin typeface="Times New Roman MT"/>
                <a:ea typeface="Times New Roman MT"/>
                <a:cs typeface="Times New Roman MT"/>
                <a:sym typeface="Times New Roman MT"/>
              </a:rPr>
              <a:t>t </a:t>
            </a:r>
            <a:r>
              <a:rPr lang="en-US" sz="3399">
                <a:solidFill>
                  <a:srgbClr val="000000"/>
                </a:solidFill>
                <a:latin typeface="Times New Roman MT"/>
                <a:ea typeface="Times New Roman MT"/>
                <a:cs typeface="Times New Roman MT"/>
                <a:sym typeface="Times New Roman MT"/>
              </a:rPr>
              <a:t>n</a:t>
            </a:r>
            <a:r>
              <a:rPr lang="en-US" sz="3399">
                <a:solidFill>
                  <a:srgbClr val="000000"/>
                </a:solidFill>
                <a:latin typeface="Times New Roman MT"/>
                <a:ea typeface="Times New Roman MT"/>
                <a:cs typeface="Times New Roman MT"/>
                <a:sym typeface="Times New Roman MT"/>
              </a:rPr>
              <a:t>ee</a:t>
            </a:r>
            <a:r>
              <a:rPr lang="en-US" sz="3399">
                <a:solidFill>
                  <a:srgbClr val="000000"/>
                </a:solidFill>
                <a:latin typeface="Times New Roman MT"/>
                <a:ea typeface="Times New Roman MT"/>
                <a:cs typeface="Times New Roman MT"/>
                <a:sym typeface="Times New Roman MT"/>
              </a:rPr>
              <a:t>d</a:t>
            </a:r>
            <a:r>
              <a:rPr lang="en-US" sz="3399">
                <a:solidFill>
                  <a:srgbClr val="000000"/>
                </a:solidFill>
                <a:latin typeface="Times New Roman MT"/>
                <a:ea typeface="Times New Roman MT"/>
                <a:cs typeface="Times New Roman MT"/>
                <a:sym typeface="Times New Roman MT"/>
              </a:rPr>
              <a:t>s to be</a:t>
            </a:r>
            <a:r>
              <a:rPr lang="en-US" sz="3399">
                <a:solidFill>
                  <a:srgbClr val="000000"/>
                </a:solidFill>
                <a:latin typeface="Times New Roman MT"/>
                <a:ea typeface="Times New Roman MT"/>
                <a:cs typeface="Times New Roman MT"/>
                <a:sym typeface="Times New Roman MT"/>
              </a:rPr>
              <a:t> </a:t>
            </a:r>
            <a:r>
              <a:rPr lang="en-US" sz="3399">
                <a:solidFill>
                  <a:srgbClr val="000000"/>
                </a:solidFill>
                <a:latin typeface="Times New Roman MT"/>
                <a:ea typeface="Times New Roman MT"/>
                <a:cs typeface="Times New Roman MT"/>
                <a:sym typeface="Times New Roman MT"/>
              </a:rPr>
              <a:t>re</a:t>
            </a:r>
            <a:r>
              <a:rPr lang="en-US" sz="3399">
                <a:solidFill>
                  <a:srgbClr val="000000"/>
                </a:solidFill>
                <a:latin typeface="Times New Roman MT"/>
                <a:ea typeface="Times New Roman MT"/>
                <a:cs typeface="Times New Roman MT"/>
                <a:sym typeface="Times New Roman MT"/>
              </a:rPr>
              <a:t>m</a:t>
            </a:r>
            <a:r>
              <a:rPr lang="en-US" sz="3399">
                <a:solidFill>
                  <a:srgbClr val="000000"/>
                </a:solidFill>
                <a:latin typeface="Times New Roman MT"/>
                <a:ea typeface="Times New Roman MT"/>
                <a:cs typeface="Times New Roman MT"/>
                <a:sym typeface="Times New Roman MT"/>
              </a:rPr>
              <a:t>oved? If it is not removed, the seed c</a:t>
            </a:r>
            <a:r>
              <a:rPr lang="en-US" sz="3399">
                <a:solidFill>
                  <a:srgbClr val="000000"/>
                </a:solidFill>
                <a:latin typeface="Times New Roman MT"/>
                <a:ea typeface="Times New Roman MT"/>
                <a:cs typeface="Times New Roman MT"/>
                <a:sym typeface="Times New Roman MT"/>
              </a:rPr>
              <a:t>a</a:t>
            </a:r>
            <a:r>
              <a:rPr lang="en-US" sz="3399">
                <a:solidFill>
                  <a:srgbClr val="000000"/>
                </a:solidFill>
                <a:latin typeface="Times New Roman MT"/>
                <a:ea typeface="Times New Roman MT"/>
                <a:cs typeface="Times New Roman MT"/>
                <a:sym typeface="Times New Roman MT"/>
              </a:rPr>
              <a:t>nnot germ</a:t>
            </a:r>
            <a:r>
              <a:rPr lang="en-US" sz="3399">
                <a:solidFill>
                  <a:srgbClr val="000000"/>
                </a:solidFill>
                <a:latin typeface="Times New Roman MT"/>
                <a:ea typeface="Times New Roman MT"/>
                <a:cs typeface="Times New Roman MT"/>
                <a:sym typeface="Times New Roman MT"/>
              </a:rPr>
              <a:t>in</a:t>
            </a:r>
            <a:r>
              <a:rPr lang="en-US" sz="3399">
                <a:solidFill>
                  <a:srgbClr val="000000"/>
                </a:solidFill>
                <a:latin typeface="Times New Roman MT"/>
                <a:ea typeface="Times New Roman MT"/>
                <a:cs typeface="Times New Roman MT"/>
                <a:sym typeface="Times New Roman MT"/>
              </a:rPr>
              <a:t>a</a:t>
            </a:r>
            <a:r>
              <a:rPr lang="en-US" sz="3399">
                <a:solidFill>
                  <a:srgbClr val="000000"/>
                </a:solidFill>
                <a:latin typeface="Times New Roman MT"/>
                <a:ea typeface="Times New Roman MT"/>
                <a:cs typeface="Times New Roman MT"/>
                <a:sym typeface="Times New Roman MT"/>
              </a:rPr>
              <a:t>t</a:t>
            </a:r>
            <a:r>
              <a:rPr lang="en-US" sz="3399">
                <a:solidFill>
                  <a:srgbClr val="000000"/>
                </a:solidFill>
                <a:latin typeface="Times New Roman MT"/>
                <a:ea typeface="Times New Roman MT"/>
                <a:cs typeface="Times New Roman MT"/>
                <a:sym typeface="Times New Roman MT"/>
              </a:rPr>
              <a:t>e </a:t>
            </a:r>
            <a:r>
              <a:rPr lang="en-US" sz="3399">
                <a:solidFill>
                  <a:srgbClr val="000000"/>
                </a:solidFill>
                <a:latin typeface="Times New Roman MT"/>
                <a:ea typeface="Times New Roman MT"/>
                <a:cs typeface="Times New Roman MT"/>
                <a:sym typeface="Times New Roman MT"/>
              </a:rPr>
              <a:t>a</a:t>
            </a:r>
            <a:r>
              <a:rPr lang="en-US" sz="3399">
                <a:solidFill>
                  <a:srgbClr val="000000"/>
                </a:solidFill>
                <a:latin typeface="Times New Roman MT"/>
                <a:ea typeface="Times New Roman MT"/>
                <a:cs typeface="Times New Roman MT"/>
                <a:sym typeface="Times New Roman MT"/>
              </a:rPr>
              <a:t>nd grow properly, negat</a:t>
            </a:r>
            <a:r>
              <a:rPr lang="en-US" sz="3399">
                <a:solidFill>
                  <a:srgbClr val="000000"/>
                </a:solidFill>
                <a:latin typeface="Times New Roman MT"/>
                <a:ea typeface="Times New Roman MT"/>
                <a:cs typeface="Times New Roman MT"/>
                <a:sym typeface="Times New Roman MT"/>
              </a:rPr>
              <a:t>in</a:t>
            </a:r>
            <a:r>
              <a:rPr lang="en-US" sz="3399">
                <a:solidFill>
                  <a:srgbClr val="000000"/>
                </a:solidFill>
                <a:latin typeface="Times New Roman MT"/>
                <a:ea typeface="Times New Roman MT"/>
                <a:cs typeface="Times New Roman MT"/>
                <a:sym typeface="Times New Roman MT"/>
              </a:rPr>
              <a:t>g</a:t>
            </a:r>
            <a:r>
              <a:rPr lang="en-US" sz="3399">
                <a:solidFill>
                  <a:srgbClr val="000000"/>
                </a:solidFill>
                <a:latin typeface="Times New Roman MT"/>
                <a:ea typeface="Times New Roman MT"/>
                <a:cs typeface="Times New Roman MT"/>
                <a:sym typeface="Times New Roman MT"/>
              </a:rPr>
              <a:t> </a:t>
            </a:r>
            <a:r>
              <a:rPr lang="en-US" sz="3399">
                <a:solidFill>
                  <a:srgbClr val="000000"/>
                </a:solidFill>
                <a:latin typeface="Times New Roman MT"/>
                <a:ea typeface="Times New Roman MT"/>
                <a:cs typeface="Times New Roman MT"/>
                <a:sym typeface="Times New Roman MT"/>
              </a:rPr>
              <a:t>its usefulness. Watering is t</a:t>
            </a:r>
            <a:r>
              <a:rPr lang="en-US" sz="3399">
                <a:solidFill>
                  <a:srgbClr val="000000"/>
                </a:solidFill>
                <a:latin typeface="Times New Roman MT"/>
                <a:ea typeface="Times New Roman MT"/>
                <a:cs typeface="Times New Roman MT"/>
                <a:sym typeface="Times New Roman MT"/>
              </a:rPr>
              <a:t>he</a:t>
            </a:r>
            <a:r>
              <a:rPr lang="en-US" sz="3399">
                <a:solidFill>
                  <a:srgbClr val="000000"/>
                </a:solidFill>
                <a:latin typeface="Times New Roman MT"/>
                <a:ea typeface="Times New Roman MT"/>
                <a:cs typeface="Times New Roman MT"/>
                <a:sym typeface="Times New Roman MT"/>
              </a:rPr>
              <a:t> work of the Spirit. W</a:t>
            </a:r>
            <a:r>
              <a:rPr lang="en-US" sz="3399">
                <a:solidFill>
                  <a:srgbClr val="000000"/>
                </a:solidFill>
                <a:latin typeface="Times New Roman MT"/>
                <a:ea typeface="Times New Roman MT"/>
                <a:cs typeface="Times New Roman MT"/>
                <a:sym typeface="Times New Roman MT"/>
              </a:rPr>
              <a:t>a</a:t>
            </a:r>
            <a:r>
              <a:rPr lang="en-US" sz="3399">
                <a:solidFill>
                  <a:srgbClr val="000000"/>
                </a:solidFill>
                <a:latin typeface="Times New Roman MT"/>
                <a:ea typeface="Times New Roman MT"/>
                <a:cs typeface="Times New Roman MT"/>
                <a:sym typeface="Times New Roman MT"/>
              </a:rPr>
              <a:t>ter gives the seed the abi</a:t>
            </a:r>
            <a:r>
              <a:rPr lang="en-US" sz="3399">
                <a:solidFill>
                  <a:srgbClr val="000000"/>
                </a:solidFill>
                <a:latin typeface="Times New Roman MT"/>
                <a:ea typeface="Times New Roman MT"/>
                <a:cs typeface="Times New Roman MT"/>
                <a:sym typeface="Times New Roman MT"/>
              </a:rPr>
              <a:t>l</a:t>
            </a:r>
            <a:r>
              <a:rPr lang="en-US" sz="3399">
                <a:solidFill>
                  <a:srgbClr val="000000"/>
                </a:solidFill>
                <a:latin typeface="Times New Roman MT"/>
                <a:ea typeface="Times New Roman MT"/>
                <a:cs typeface="Times New Roman MT"/>
                <a:sym typeface="Times New Roman MT"/>
              </a:rPr>
              <a:t>ity to grow despite </a:t>
            </a:r>
            <a:r>
              <a:rPr lang="en-US" sz="3399">
                <a:solidFill>
                  <a:srgbClr val="000000"/>
                </a:solidFill>
                <a:latin typeface="Times New Roman MT"/>
                <a:ea typeface="Times New Roman MT"/>
                <a:cs typeface="Times New Roman MT"/>
                <a:sym typeface="Times New Roman MT"/>
              </a:rPr>
              <a:t>th</a:t>
            </a:r>
            <a:r>
              <a:rPr lang="en-US" sz="3399">
                <a:solidFill>
                  <a:srgbClr val="000000"/>
                </a:solidFill>
                <a:latin typeface="Times New Roman MT"/>
                <a:ea typeface="Times New Roman MT"/>
                <a:cs typeface="Times New Roman MT"/>
                <a:sym typeface="Times New Roman MT"/>
              </a:rPr>
              <a:t>e possibilit</a:t>
            </a:r>
            <a:r>
              <a:rPr lang="en-US" sz="3399">
                <a:solidFill>
                  <a:srgbClr val="000000"/>
                </a:solidFill>
                <a:latin typeface="Times New Roman MT"/>
                <a:ea typeface="Times New Roman MT"/>
                <a:cs typeface="Times New Roman MT"/>
                <a:sym typeface="Times New Roman MT"/>
              </a:rPr>
              <a:t>y </a:t>
            </a:r>
            <a:r>
              <a:rPr lang="en-US" sz="3399">
                <a:solidFill>
                  <a:srgbClr val="000000"/>
                </a:solidFill>
                <a:latin typeface="Times New Roman MT"/>
                <a:ea typeface="Times New Roman MT"/>
                <a:cs typeface="Times New Roman MT"/>
                <a:sym typeface="Times New Roman MT"/>
              </a:rPr>
              <a:t>of drought. Watering also means maintaining good </a:t>
            </a:r>
            <a:r>
              <a:rPr lang="en-US" sz="3399">
                <a:solidFill>
                  <a:srgbClr val="000000"/>
                </a:solidFill>
                <a:latin typeface="Times New Roman MT"/>
                <a:ea typeface="Times New Roman MT"/>
                <a:cs typeface="Times New Roman MT"/>
                <a:sym typeface="Times New Roman MT"/>
              </a:rPr>
              <a:t>relationships</a:t>
            </a:r>
            <a:r>
              <a:rPr lang="en-US" sz="3399">
                <a:solidFill>
                  <a:srgbClr val="000000"/>
                </a:solidFill>
                <a:latin typeface="Times New Roman MT"/>
                <a:ea typeface="Times New Roman MT"/>
                <a:cs typeface="Times New Roman MT"/>
                <a:sym typeface="Times New Roman MT"/>
              </a:rPr>
              <a:t> with others</a:t>
            </a:r>
            <a:r>
              <a:rPr lang="en-US" sz="3399">
                <a:solidFill>
                  <a:srgbClr val="000000"/>
                </a:solidFill>
                <a:latin typeface="Times New Roman MT"/>
                <a:ea typeface="Times New Roman MT"/>
                <a:cs typeface="Times New Roman MT"/>
                <a:sym typeface="Times New Roman MT"/>
              </a:rPr>
              <a:t>. Th</a:t>
            </a:r>
            <a:r>
              <a:rPr lang="en-US" sz="3399">
                <a:solidFill>
                  <a:srgbClr val="000000"/>
                </a:solidFill>
                <a:latin typeface="Times New Roman MT"/>
                <a:ea typeface="Times New Roman MT"/>
                <a:cs typeface="Times New Roman MT"/>
                <a:sym typeface="Times New Roman MT"/>
              </a:rPr>
              <a:t>e</a:t>
            </a:r>
            <a:r>
              <a:rPr lang="en-US" sz="3399">
                <a:solidFill>
                  <a:srgbClr val="000000"/>
                </a:solidFill>
                <a:latin typeface="Times New Roman MT"/>
                <a:ea typeface="Times New Roman MT"/>
                <a:cs typeface="Times New Roman MT"/>
                <a:sym typeface="Times New Roman MT"/>
              </a:rPr>
              <a:t>s</a:t>
            </a:r>
            <a:r>
              <a:rPr lang="en-US" sz="3399">
                <a:solidFill>
                  <a:srgbClr val="000000"/>
                </a:solidFill>
                <a:latin typeface="Times New Roman MT"/>
                <a:ea typeface="Times New Roman MT"/>
                <a:cs typeface="Times New Roman MT"/>
                <a:sym typeface="Times New Roman MT"/>
              </a:rPr>
              <a:t>e</a:t>
            </a:r>
            <a:r>
              <a:rPr lang="en-US" sz="3399">
                <a:solidFill>
                  <a:srgbClr val="000000"/>
                </a:solidFill>
                <a:latin typeface="Times New Roman MT"/>
                <a:ea typeface="Times New Roman MT"/>
                <a:cs typeface="Times New Roman MT"/>
                <a:sym typeface="Times New Roman MT"/>
              </a:rPr>
              <a:t> a</a:t>
            </a:r>
            <a:r>
              <a:rPr lang="en-US" sz="3399">
                <a:solidFill>
                  <a:srgbClr val="000000"/>
                </a:solidFill>
                <a:latin typeface="Times New Roman MT"/>
                <a:ea typeface="Times New Roman MT"/>
                <a:cs typeface="Times New Roman MT"/>
                <a:sym typeface="Times New Roman MT"/>
              </a:rPr>
              <a:t>r</a:t>
            </a:r>
            <a:r>
              <a:rPr lang="en-US" sz="3399">
                <a:solidFill>
                  <a:srgbClr val="000000"/>
                </a:solidFill>
                <a:latin typeface="Times New Roman MT"/>
                <a:ea typeface="Times New Roman MT"/>
                <a:cs typeface="Times New Roman MT"/>
                <a:sym typeface="Times New Roman MT"/>
              </a:rPr>
              <a:t>e </a:t>
            </a:r>
            <a:r>
              <a:rPr lang="en-US" sz="3399">
                <a:solidFill>
                  <a:srgbClr val="000000"/>
                </a:solidFill>
                <a:latin typeface="Times New Roman MT"/>
                <a:ea typeface="Times New Roman MT"/>
                <a:cs typeface="Times New Roman MT"/>
                <a:sym typeface="Times New Roman MT"/>
              </a:rPr>
              <a:t>imp</a:t>
            </a:r>
            <a:r>
              <a:rPr lang="en-US" sz="3399">
                <a:solidFill>
                  <a:srgbClr val="000000"/>
                </a:solidFill>
                <a:latin typeface="Times New Roman MT"/>
                <a:ea typeface="Times New Roman MT"/>
                <a:cs typeface="Times New Roman MT"/>
                <a:sym typeface="Times New Roman MT"/>
              </a:rPr>
              <a:t>or</a:t>
            </a:r>
            <a:r>
              <a:rPr lang="en-US" sz="3399">
                <a:solidFill>
                  <a:srgbClr val="000000"/>
                </a:solidFill>
                <a:latin typeface="Times New Roman MT"/>
                <a:ea typeface="Times New Roman MT"/>
                <a:cs typeface="Times New Roman MT"/>
                <a:sym typeface="Times New Roman MT"/>
              </a:rPr>
              <a:t>tant</a:t>
            </a:r>
            <a:r>
              <a:rPr lang="en-US" sz="3399">
                <a:solidFill>
                  <a:srgbClr val="000000"/>
                </a:solidFill>
                <a:latin typeface="Times New Roman MT"/>
                <a:ea typeface="Times New Roman MT"/>
                <a:cs typeface="Times New Roman MT"/>
                <a:sym typeface="Times New Roman MT"/>
              </a:rPr>
              <a:t> </a:t>
            </a:r>
            <a:r>
              <a:rPr lang="en-US" sz="3399">
                <a:solidFill>
                  <a:srgbClr val="000000"/>
                </a:solidFill>
                <a:latin typeface="Times New Roman MT"/>
                <a:ea typeface="Times New Roman MT"/>
                <a:cs typeface="Times New Roman MT"/>
                <a:sym typeface="Times New Roman MT"/>
              </a:rPr>
              <a:t>fac</a:t>
            </a:r>
            <a:r>
              <a:rPr lang="en-US" sz="3399">
                <a:solidFill>
                  <a:srgbClr val="000000"/>
                </a:solidFill>
                <a:latin typeface="Times New Roman MT"/>
                <a:ea typeface="Times New Roman MT"/>
                <a:cs typeface="Times New Roman MT"/>
                <a:sym typeface="Times New Roman MT"/>
              </a:rPr>
              <a:t>t</a:t>
            </a:r>
            <a:r>
              <a:rPr lang="en-US" sz="3399">
                <a:solidFill>
                  <a:srgbClr val="000000"/>
                </a:solidFill>
                <a:latin typeface="Times New Roman MT"/>
                <a:ea typeface="Times New Roman MT"/>
                <a:cs typeface="Times New Roman MT"/>
                <a:sym typeface="Times New Roman MT"/>
              </a:rPr>
              <a:t>ors</a:t>
            </a:r>
            <a:r>
              <a:rPr lang="en-US" sz="3399">
                <a:solidFill>
                  <a:srgbClr val="000000"/>
                </a:solidFill>
                <a:latin typeface="Times New Roman MT"/>
                <a:ea typeface="Times New Roman MT"/>
                <a:cs typeface="Times New Roman MT"/>
                <a:sym typeface="Times New Roman MT"/>
              </a:rPr>
              <a:t> i</a:t>
            </a:r>
            <a:r>
              <a:rPr lang="en-US" sz="3399">
                <a:solidFill>
                  <a:srgbClr val="000000"/>
                </a:solidFill>
                <a:latin typeface="Times New Roman MT"/>
                <a:ea typeface="Times New Roman MT"/>
                <a:cs typeface="Times New Roman MT"/>
                <a:sym typeface="Times New Roman MT"/>
              </a:rPr>
              <a:t>n</a:t>
            </a:r>
            <a:r>
              <a:rPr lang="en-US" sz="3399">
                <a:solidFill>
                  <a:srgbClr val="000000"/>
                </a:solidFill>
                <a:latin typeface="Times New Roman MT"/>
                <a:ea typeface="Times New Roman MT"/>
                <a:cs typeface="Times New Roman MT"/>
                <a:sym typeface="Times New Roman MT"/>
              </a:rPr>
              <a:t> </a:t>
            </a:r>
            <a:r>
              <a:rPr lang="en-US" sz="3399">
                <a:solidFill>
                  <a:srgbClr val="000000"/>
                </a:solidFill>
                <a:latin typeface="Times New Roman MT"/>
                <a:ea typeface="Times New Roman MT"/>
                <a:cs typeface="Times New Roman MT"/>
                <a:sym typeface="Times New Roman MT"/>
              </a:rPr>
              <a:t>see</a:t>
            </a:r>
            <a:r>
              <a:rPr lang="en-US" sz="3399">
                <a:solidFill>
                  <a:srgbClr val="000000"/>
                </a:solidFill>
                <a:latin typeface="Times New Roman MT"/>
                <a:ea typeface="Times New Roman MT"/>
                <a:cs typeface="Times New Roman MT"/>
                <a:sym typeface="Times New Roman MT"/>
              </a:rPr>
              <a:t>d</a:t>
            </a:r>
            <a:r>
              <a:rPr lang="en-US" sz="3399">
                <a:solidFill>
                  <a:srgbClr val="000000"/>
                </a:solidFill>
                <a:latin typeface="Times New Roman MT"/>
                <a:ea typeface="Times New Roman MT"/>
                <a:cs typeface="Times New Roman MT"/>
                <a:sym typeface="Times New Roman MT"/>
              </a:rPr>
              <a:t> tim</a:t>
            </a:r>
            <a:r>
              <a:rPr lang="en-US" sz="3399">
                <a:solidFill>
                  <a:srgbClr val="000000"/>
                </a:solidFill>
                <a:latin typeface="Times New Roman MT"/>
                <a:ea typeface="Times New Roman MT"/>
                <a:cs typeface="Times New Roman MT"/>
                <a:sym typeface="Times New Roman MT"/>
              </a:rPr>
              <a:t>e</a:t>
            </a:r>
            <a:r>
              <a:rPr lang="en-US" sz="3399">
                <a:solidFill>
                  <a:srgbClr val="000000"/>
                </a:solidFill>
                <a:latin typeface="Times New Roman MT"/>
                <a:ea typeface="Times New Roman MT"/>
                <a:cs typeface="Times New Roman MT"/>
                <a:sym typeface="Times New Roman MT"/>
              </a:rPr>
              <a:t> and</a:t>
            </a:r>
            <a:r>
              <a:rPr lang="en-US" sz="3399">
                <a:solidFill>
                  <a:srgbClr val="000000"/>
                </a:solidFill>
                <a:latin typeface="Times New Roman MT"/>
                <a:ea typeface="Times New Roman MT"/>
                <a:cs typeface="Times New Roman MT"/>
                <a:sym typeface="Times New Roman MT"/>
              </a:rPr>
              <a:t> harvest.</a:t>
            </a:r>
            <a:r>
              <a:rPr lang="en-US" sz="3399">
                <a:solidFill>
                  <a:srgbClr val="000000"/>
                </a:solidFill>
                <a:latin typeface="Times New Roman MT"/>
                <a:ea typeface="Times New Roman MT"/>
                <a:cs typeface="Times New Roman MT"/>
                <a:sym typeface="Times New Roman MT"/>
              </a:rPr>
              <a:t> How busy are you?</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Reflection</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What weeds need to be removed from my heart?</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Prayer</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Lord, help me tend my heart so Your seeds may grow. Amen.</a:t>
            </a:r>
          </a:p>
          <a:p>
            <a:pPr algn="ctr">
              <a:lnSpc>
                <a:spcPts val="6160"/>
              </a:lnSpc>
              <a:spcBef>
                <a:spcPct val="0"/>
              </a:spcBef>
            </a:pPr>
          </a:p>
        </p:txBody>
      </p:sp>
    </p:spTree>
  </p:cSld>
  <p:clrMapOvr>
    <a:masterClrMapping/>
  </p:clrMapOvr>
</p:sld>
</file>

<file path=ppt/slides/slide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465344" y="3923739"/>
            <a:ext cx="12467668" cy="14020362"/>
          </a:xfrm>
          <a:prstGeom prst="rect">
            <a:avLst/>
          </a:prstGeom>
        </p:spPr>
        <p:txBody>
          <a:bodyPr anchor="t" rtlCol="false" tIns="0" lIns="0" bIns="0" rIns="0">
            <a:spAutoFit/>
          </a:bodyPr>
          <a:lstStyle/>
          <a:p>
            <a:pPr algn="l">
              <a:lnSpc>
                <a:spcPts val="3831"/>
              </a:lnSpc>
            </a:pPr>
            <a:r>
              <a:rPr lang="en-US" sz="2736" b="true">
                <a:solidFill>
                  <a:srgbClr val="000000"/>
                </a:solidFill>
                <a:latin typeface="Canva Sans Bold"/>
                <a:ea typeface="Canva Sans Bold"/>
                <a:cs typeface="Canva Sans Bold"/>
                <a:sym typeface="Canva Sans Bold"/>
              </a:rPr>
              <a:t>Sweet Morsels of Manna</a:t>
            </a:r>
          </a:p>
          <a:p>
            <a:pPr algn="l">
              <a:lnSpc>
                <a:spcPts val="3831"/>
              </a:lnSpc>
            </a:pPr>
          </a:p>
          <a:p>
            <a:pPr algn="l">
              <a:lnSpc>
                <a:spcPts val="3831"/>
              </a:lnSpc>
            </a:pPr>
            <a:r>
              <a:rPr lang="en-US" sz="2736" b="true">
                <a:solidFill>
                  <a:srgbClr val="000000"/>
                </a:solidFill>
                <a:latin typeface="Canva Sans Bold"/>
                <a:ea typeface="Canva Sans Bold"/>
                <a:cs typeface="Canva Sans Bold"/>
                <a:sym typeface="Canva Sans Bold"/>
              </a:rPr>
              <a:t>“Small portions with a powerful purpose.”</a:t>
            </a:r>
          </a:p>
          <a:p>
            <a:pPr algn="l">
              <a:lnSpc>
                <a:spcPts val="3831"/>
              </a:lnSpc>
            </a:pPr>
          </a:p>
          <a:p>
            <a:pPr algn="l">
              <a:lnSpc>
                <a:spcPts val="3831"/>
              </a:lnSpc>
            </a:pPr>
            <a:r>
              <a:rPr lang="en-US" sz="2736" b="true">
                <a:solidFill>
                  <a:srgbClr val="000000"/>
                </a:solidFill>
                <a:latin typeface="Canva Sans Bold"/>
                <a:ea typeface="Canva Sans Bold"/>
                <a:cs typeface="Canva Sans Bold"/>
                <a:sym typeface="Canva Sans Bold"/>
              </a:rPr>
              <a:t>Just as God provided manna from heaven to sustain the children of Israel during their wilderness journey, He still provides daily nourishment for our souls today.</a:t>
            </a:r>
          </a:p>
          <a:p>
            <a:pPr algn="l">
              <a:lnSpc>
                <a:spcPts val="3831"/>
              </a:lnSpc>
            </a:pPr>
          </a:p>
          <a:p>
            <a:pPr algn="l">
              <a:lnSpc>
                <a:spcPts val="3831"/>
              </a:lnSpc>
            </a:pPr>
            <a:r>
              <a:rPr lang="en-US" sz="2736" b="true">
                <a:solidFill>
                  <a:srgbClr val="000000"/>
                </a:solidFill>
                <a:latin typeface="Canva Sans Bold"/>
                <a:ea typeface="Canva Sans Bold"/>
                <a:cs typeface="Canva Sans Bold"/>
                <a:sym typeface="Canva Sans Bold"/>
              </a:rPr>
              <a:t>This book, Sweet Morsels of Manna, was birthed from that same truth that we don’t live by bread alone, but by every word that proceeds out of the mouth of God (Matthew 4:4).</a:t>
            </a:r>
          </a:p>
          <a:p>
            <a:pPr algn="l">
              <a:lnSpc>
                <a:spcPts val="3831"/>
              </a:lnSpc>
            </a:pPr>
          </a:p>
          <a:p>
            <a:pPr algn="l">
              <a:lnSpc>
                <a:spcPts val="3831"/>
              </a:lnSpc>
            </a:pPr>
            <a:r>
              <a:rPr lang="en-US" sz="2736" b="true">
                <a:solidFill>
                  <a:srgbClr val="000000"/>
                </a:solidFill>
                <a:latin typeface="Canva Sans Bold"/>
                <a:ea typeface="Canva Sans Bold"/>
                <a:cs typeface="Canva Sans Bold"/>
                <a:sym typeface="Canva Sans Bold"/>
              </a:rPr>
              <a:t>Each morsel within these pages represents a divine portion, a moment of reflection, encouragement, and truth meant to strengthen your spirit. You may not consume it all at once, but like manna, take what you nee</a:t>
            </a:r>
            <a:r>
              <a:rPr lang="en-US" b="true" sz="2736">
                <a:solidFill>
                  <a:srgbClr val="000000"/>
                </a:solidFill>
                <a:latin typeface="Canva Sans Bold"/>
                <a:ea typeface="Canva Sans Bold"/>
                <a:cs typeface="Canva Sans Bold"/>
                <a:sym typeface="Canva Sans Bold"/>
              </a:rPr>
              <a:t>d for the day and let it feed your soul.</a:t>
            </a:r>
          </a:p>
          <a:p>
            <a:pPr algn="l">
              <a:lnSpc>
                <a:spcPts val="3831"/>
              </a:lnSpc>
            </a:pPr>
          </a:p>
          <a:p>
            <a:pPr algn="l">
              <a:lnSpc>
                <a:spcPts val="3831"/>
              </a:lnSpc>
            </a:pPr>
            <a:r>
              <a:rPr lang="en-US" b="true" sz="2736">
                <a:solidFill>
                  <a:srgbClr val="000000"/>
                </a:solidFill>
                <a:latin typeface="Canva Sans Bold"/>
                <a:ea typeface="Canva Sans Bold"/>
                <a:cs typeface="Canva Sans Bold"/>
                <a:sym typeface="Canva Sans Bold"/>
              </a:rPr>
              <a:t>This collection reminds us that spiritual growth doesn’t always happen in grand moments but often in the small, consistent servings of God’s Word that we savor, meditate on, and carry in our hearts.</a:t>
            </a:r>
          </a:p>
          <a:p>
            <a:pPr algn="l">
              <a:lnSpc>
                <a:spcPts val="3831"/>
              </a:lnSpc>
            </a:pPr>
          </a:p>
          <a:p>
            <a:pPr algn="l">
              <a:lnSpc>
                <a:spcPts val="3831"/>
              </a:lnSpc>
            </a:pPr>
            <a:r>
              <a:rPr lang="en-US" b="true" sz="2736">
                <a:solidFill>
                  <a:srgbClr val="000000"/>
                </a:solidFill>
                <a:latin typeface="Canva Sans Bold"/>
                <a:ea typeface="Canva Sans Bold"/>
                <a:cs typeface="Canva Sans Bold"/>
                <a:sym typeface="Canva Sans Bold"/>
              </a:rPr>
              <a:t>So take your time. Read. Reflect. Be renewed.</a:t>
            </a:r>
          </a:p>
          <a:p>
            <a:pPr algn="l">
              <a:lnSpc>
                <a:spcPts val="3831"/>
              </a:lnSpc>
            </a:pPr>
            <a:r>
              <a:rPr lang="en-US" b="true" sz="2736">
                <a:solidFill>
                  <a:srgbClr val="000000"/>
                </a:solidFill>
                <a:latin typeface="Canva Sans Bold"/>
                <a:ea typeface="Canva Sans Bold"/>
                <a:cs typeface="Canva Sans Bold"/>
                <a:sym typeface="Canva Sans Bold"/>
              </a:rPr>
              <a:t> And remember, every word God gives you is a sweet morsel of His love and faithfulness, sent from Heaven just for you.</a:t>
            </a:r>
          </a:p>
          <a:p>
            <a:pPr algn="l">
              <a:lnSpc>
                <a:spcPts val="3831"/>
              </a:lnSpc>
            </a:pPr>
          </a:p>
          <a:p>
            <a:pPr algn="l">
              <a:lnSpc>
                <a:spcPts val="3831"/>
              </a:lnSpc>
            </a:pPr>
            <a:r>
              <a:rPr lang="en-US" b="true" sz="2736">
                <a:solidFill>
                  <a:srgbClr val="000000"/>
                </a:solidFill>
                <a:latin typeface="Canva Sans Bold"/>
                <a:ea typeface="Canva Sans Bold"/>
                <a:cs typeface="Canva Sans Bold"/>
                <a:sym typeface="Canva Sans Bold"/>
              </a:rPr>
              <a:t>“And when the children of Israel saw it, they said one to another, It is manna: for they knew not what it was. And Moses said unto them, This is the bread which the Lord hath given you to eat.”</a:t>
            </a:r>
          </a:p>
          <a:p>
            <a:pPr algn="l">
              <a:lnSpc>
                <a:spcPts val="3831"/>
              </a:lnSpc>
            </a:pPr>
          </a:p>
        </p:txBody>
      </p:sp>
    </p:spTree>
  </p:cSld>
  <p:clrMapOvr>
    <a:masterClrMapping/>
  </p:clrMapOvr>
</p:sld>
</file>

<file path=ppt/slides/slide2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207400" y="523418"/>
            <a:ext cx="13015449" cy="16417290"/>
          </a:xfrm>
          <a:prstGeom prst="rect">
            <a:avLst/>
          </a:prstGeom>
        </p:spPr>
        <p:txBody>
          <a:bodyPr anchor="t" rtlCol="false" tIns="0" lIns="0" bIns="0" rIns="0">
            <a:spAutoFit/>
          </a:bodyPr>
          <a:lstStyle/>
          <a:p>
            <a:pPr algn="l">
              <a:lnSpc>
                <a:spcPts val="4759"/>
              </a:lnSpc>
            </a:pPr>
            <a:r>
              <a:rPr lang="en-US" sz="3399">
                <a:solidFill>
                  <a:srgbClr val="000000"/>
                </a:solidFill>
                <a:latin typeface="Times New Roman MT"/>
                <a:ea typeface="Times New Roman MT"/>
                <a:cs typeface="Times New Roman MT"/>
                <a:sym typeface="Times New Roman MT"/>
              </a:rPr>
              <a:t>Day 18</a:t>
            </a:r>
          </a:p>
          <a:p>
            <a:pPr algn="l">
              <a:lnSpc>
                <a:spcPts val="4759"/>
              </a:lnSpc>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Script</a:t>
            </a:r>
            <a:r>
              <a:rPr lang="en-US" sz="3399">
                <a:solidFill>
                  <a:srgbClr val="000000"/>
                </a:solidFill>
                <a:latin typeface="Times New Roman MT"/>
                <a:ea typeface="Times New Roman MT"/>
                <a:cs typeface="Times New Roman MT"/>
                <a:sym typeface="Times New Roman MT"/>
              </a:rPr>
              <a:t>ure Psalm 107:37 &amp; 38</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Anticipation and expectation: have you lost these two critical components of sowing and reaping? Anticipation can be equated to faith, and expectation is hope. Oh, these are critical in this season. Sadly, too many believers have shunned both. Reaping takes time. Unfortunately, we live in a “get it quick” generation, where technology has robbed us of the simplicity of waiting. Remember that God is on another timetable than we are, and waiting is part of the process. Soup tastes better when it is slow-cooked! There should be anticipation of what is to come. Instead of shouting at the harvest, praise Him for a bud or a shoot, because that is evidence that more is coming. Expectation keeps one watering and weeding daily. Expectation also controls our speech. When you are expecting something, you think differently, you guard what goes into your ears and heart. Beloved, maintain anticipation and expectation each day. Your harvest is soon to come!</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Reflection</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Am I still expecting God to move?</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Prayer</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Lord, restore my anticipation and expectation for Your promises. Amen.</a:t>
            </a:r>
          </a:p>
          <a:p>
            <a:pPr algn="ctr">
              <a:lnSpc>
                <a:spcPts val="6160"/>
              </a:lnSpc>
              <a:spcBef>
                <a:spcPct val="0"/>
              </a:spcBef>
            </a:pPr>
          </a:p>
        </p:txBody>
      </p:sp>
    </p:spTree>
  </p:cSld>
  <p:clrMapOvr>
    <a:masterClrMapping/>
  </p:clrMapOvr>
</p:sld>
</file>

<file path=ppt/slides/slide2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399875" y="405698"/>
            <a:ext cx="12630500" cy="13087654"/>
          </a:xfrm>
          <a:prstGeom prst="rect">
            <a:avLst/>
          </a:prstGeom>
        </p:spPr>
        <p:txBody>
          <a:bodyPr anchor="t" rtlCol="false" tIns="0" lIns="0" bIns="0" rIns="0">
            <a:spAutoFit/>
          </a:bodyPr>
          <a:lstStyle/>
          <a:p>
            <a:pPr algn="l">
              <a:lnSpc>
                <a:spcPts val="4562"/>
              </a:lnSpc>
            </a:pPr>
            <a:r>
              <a:rPr lang="en-US" sz="3258">
                <a:solidFill>
                  <a:srgbClr val="000000"/>
                </a:solidFill>
                <a:latin typeface="Times New Roman MT"/>
                <a:ea typeface="Times New Roman MT"/>
                <a:cs typeface="Times New Roman MT"/>
                <a:sym typeface="Times New Roman MT"/>
              </a:rPr>
              <a:t>Day 19</a:t>
            </a:r>
          </a:p>
          <a:p>
            <a:pPr algn="l">
              <a:lnSpc>
                <a:spcPts val="4562"/>
              </a:lnSpc>
            </a:pPr>
          </a:p>
          <a:p>
            <a:pPr algn="l">
              <a:lnSpc>
                <a:spcPts val="4562"/>
              </a:lnSpc>
            </a:pPr>
            <a:r>
              <a:rPr lang="en-US" sz="3258">
                <a:solidFill>
                  <a:srgbClr val="000000"/>
                </a:solidFill>
                <a:latin typeface="Times New Roman MT"/>
                <a:ea typeface="Times New Roman MT"/>
                <a:cs typeface="Times New Roman MT"/>
                <a:sym typeface="Times New Roman MT"/>
              </a:rPr>
              <a:t>Scripture Malachi 3:10</a:t>
            </a:r>
          </a:p>
          <a:p>
            <a:pPr algn="l">
              <a:lnSpc>
                <a:spcPts val="4562"/>
              </a:lnSpc>
            </a:pPr>
          </a:p>
          <a:p>
            <a:pPr algn="just">
              <a:lnSpc>
                <a:spcPts val="4759"/>
              </a:lnSpc>
              <a:spcBef>
                <a:spcPct val="0"/>
              </a:spcBef>
            </a:pPr>
            <a:r>
              <a:rPr lang="en-US" sz="3399">
                <a:solidFill>
                  <a:srgbClr val="000000"/>
                </a:solidFill>
                <a:latin typeface="Times New Roman MT"/>
                <a:ea typeface="Times New Roman MT"/>
                <a:cs typeface="Times New Roman MT"/>
                <a:sym typeface="Times New Roman MT"/>
              </a:rPr>
              <a:t>G</a:t>
            </a:r>
            <a:r>
              <a:rPr lang="en-US" sz="3399">
                <a:solidFill>
                  <a:srgbClr val="000000"/>
                </a:solidFill>
                <a:latin typeface="Times New Roman MT"/>
                <a:ea typeface="Times New Roman MT"/>
                <a:cs typeface="Times New Roman MT"/>
                <a:sym typeface="Times New Roman MT"/>
              </a:rPr>
              <a:t>od has given us a challenge. Are you ready to accept it? Are you up to it? Here it is: Malachi 3:10 says, “Try me now herewith saith the Lord.” If you love challenges, here is a great one for you. God is speaking directly to the heart of the saints. Why haven’t you stepped up to the challenge? Are you scared? I promise you, if you put God to the test in the area of your finances, God will bless you abundantly! I am not saying you will not have difficulties or struggles from time to time. However, God will both supply and sustain you through difficult times. After all, it is God who issues the challenge, and once His Word is spoken, it must go forth and accomplish its purpose. Step up to the challenge. You will be glad that you did!</a:t>
            </a:r>
          </a:p>
          <a:p>
            <a:pPr algn="l">
              <a:lnSpc>
                <a:spcPts val="4562"/>
              </a:lnSpc>
              <a:spcBef>
                <a:spcPct val="0"/>
              </a:spcBef>
            </a:pPr>
          </a:p>
          <a:p>
            <a:pPr algn="l">
              <a:lnSpc>
                <a:spcPts val="4562"/>
              </a:lnSpc>
              <a:spcBef>
                <a:spcPct val="0"/>
              </a:spcBef>
            </a:pPr>
            <a:r>
              <a:rPr lang="en-US" sz="3258">
                <a:solidFill>
                  <a:srgbClr val="000000"/>
                </a:solidFill>
                <a:latin typeface="Times New Roman MT"/>
                <a:ea typeface="Times New Roman MT"/>
                <a:cs typeface="Times New Roman MT"/>
                <a:sym typeface="Times New Roman MT"/>
              </a:rPr>
              <a:t>Reflection</a:t>
            </a:r>
          </a:p>
          <a:p>
            <a:pPr algn="l">
              <a:lnSpc>
                <a:spcPts val="4562"/>
              </a:lnSpc>
              <a:spcBef>
                <a:spcPct val="0"/>
              </a:spcBef>
            </a:pPr>
            <a:r>
              <a:rPr lang="en-US" sz="3258">
                <a:solidFill>
                  <a:srgbClr val="000000"/>
                </a:solidFill>
                <a:latin typeface="Times New Roman MT"/>
                <a:ea typeface="Times New Roman MT"/>
                <a:cs typeface="Times New Roman MT"/>
                <a:sym typeface="Times New Roman MT"/>
              </a:rPr>
              <a:t>Am I trusting God fully or holding back?</a:t>
            </a:r>
          </a:p>
          <a:p>
            <a:pPr algn="l">
              <a:lnSpc>
                <a:spcPts val="4562"/>
              </a:lnSpc>
              <a:spcBef>
                <a:spcPct val="0"/>
              </a:spcBef>
            </a:pPr>
          </a:p>
          <a:p>
            <a:pPr algn="l">
              <a:lnSpc>
                <a:spcPts val="4562"/>
              </a:lnSpc>
              <a:spcBef>
                <a:spcPct val="0"/>
              </a:spcBef>
            </a:pPr>
            <a:r>
              <a:rPr lang="en-US" sz="3258">
                <a:solidFill>
                  <a:srgbClr val="000000"/>
                </a:solidFill>
                <a:latin typeface="Times New Roman MT"/>
                <a:ea typeface="Times New Roman MT"/>
                <a:cs typeface="Times New Roman MT"/>
                <a:sym typeface="Times New Roman MT"/>
              </a:rPr>
              <a:t>Prayer</a:t>
            </a:r>
          </a:p>
          <a:p>
            <a:pPr algn="l">
              <a:lnSpc>
                <a:spcPts val="4562"/>
              </a:lnSpc>
              <a:spcBef>
                <a:spcPct val="0"/>
              </a:spcBef>
            </a:pPr>
            <a:r>
              <a:rPr lang="en-US" sz="3258">
                <a:solidFill>
                  <a:srgbClr val="000000"/>
                </a:solidFill>
                <a:latin typeface="Times New Roman MT"/>
                <a:ea typeface="Times New Roman MT"/>
                <a:cs typeface="Times New Roman MT"/>
                <a:sym typeface="Times New Roman MT"/>
              </a:rPr>
              <a:t>Lord, help me trust You completely in every area of my life. Amen.</a:t>
            </a:r>
          </a:p>
          <a:p>
            <a:pPr algn="l">
              <a:lnSpc>
                <a:spcPts val="5904"/>
              </a:lnSpc>
              <a:spcBef>
                <a:spcPct val="0"/>
              </a:spcBef>
            </a:pPr>
          </a:p>
        </p:txBody>
      </p:sp>
    </p:spTree>
  </p:cSld>
  <p:clrMapOvr>
    <a:masterClrMapping/>
  </p:clrMapOvr>
</p:sld>
</file>

<file path=ppt/slides/slide2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207400" y="810974"/>
            <a:ext cx="13015449" cy="14448790"/>
          </a:xfrm>
          <a:prstGeom prst="rect">
            <a:avLst/>
          </a:prstGeom>
        </p:spPr>
        <p:txBody>
          <a:bodyPr anchor="t" rtlCol="false" tIns="0" lIns="0" bIns="0" rIns="0">
            <a:spAutoFit/>
          </a:bodyPr>
          <a:lstStyle/>
          <a:p>
            <a:pPr algn="l">
              <a:lnSpc>
                <a:spcPts val="4759"/>
              </a:lnSpc>
            </a:pPr>
            <a:r>
              <a:rPr lang="en-US" sz="3399">
                <a:solidFill>
                  <a:srgbClr val="000000"/>
                </a:solidFill>
                <a:latin typeface="Times New Roman MT"/>
                <a:ea typeface="Times New Roman MT"/>
                <a:cs typeface="Times New Roman MT"/>
                <a:sym typeface="Times New Roman MT"/>
              </a:rPr>
              <a:t>Day 20</a:t>
            </a:r>
          </a:p>
          <a:p>
            <a:pPr algn="l">
              <a:lnSpc>
                <a:spcPts val="4759"/>
              </a:lnSpc>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Scripture 2 Timothy 2:19-</a:t>
            </a:r>
            <a:r>
              <a:rPr lang="en-US" sz="3399">
                <a:solidFill>
                  <a:srgbClr val="000000"/>
                </a:solidFill>
                <a:latin typeface="Times New Roman MT"/>
                <a:ea typeface="Times New Roman MT"/>
                <a:cs typeface="Times New Roman MT"/>
                <a:sym typeface="Times New Roman MT"/>
              </a:rPr>
              <a:t>22</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What are you willing to do today for blessings and favor tomorrow? What is on the agenda? Joshua, being led by Jehovah, instructed the people to sanctify themselves to see wonders done before them, Joshua 3:5. Oh, God has something in store for them and us. However, the requirement had to be met. Too often, we Christians think that our church attendance or actions move the hand of God. We have been deceived into thinking that just a cute dance or our gift impresses God. No, beloved, it is our unwavering devotion to Him by living holy, evolving into the people of God that He requires. Sanctification is a lifelong process of spiritual formation, which leads to transformation. What steps are you willing to make to see the hand of God move in your life? Live sanctified and you will see both the heart and hand of God upon your life.</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Reflection</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What steps am I taking toward a holy life?</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Prayer</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Lord, sanctify my heart and guide my walk. Amen.</a:t>
            </a:r>
          </a:p>
          <a:p>
            <a:pPr algn="l">
              <a:lnSpc>
                <a:spcPts val="4759"/>
              </a:lnSpc>
              <a:spcBef>
                <a:spcPct val="0"/>
              </a:spcBef>
            </a:pPr>
          </a:p>
        </p:txBody>
      </p:sp>
    </p:spTree>
  </p:cSld>
  <p:clrMapOvr>
    <a:masterClrMapping/>
  </p:clrMapOvr>
</p:sld>
</file>

<file path=ppt/slides/slide2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380234" y="499873"/>
            <a:ext cx="13050016" cy="12648565"/>
          </a:xfrm>
          <a:prstGeom prst="rect">
            <a:avLst/>
          </a:prstGeom>
        </p:spPr>
        <p:txBody>
          <a:bodyPr anchor="t" rtlCol="false" tIns="0" lIns="0" bIns="0" rIns="0">
            <a:spAutoFit/>
          </a:bodyPr>
          <a:lstStyle/>
          <a:p>
            <a:pPr algn="l">
              <a:lnSpc>
                <a:spcPts val="4759"/>
              </a:lnSpc>
            </a:pPr>
            <a:r>
              <a:rPr lang="en-US" sz="3399">
                <a:solidFill>
                  <a:srgbClr val="000000"/>
                </a:solidFill>
                <a:latin typeface="Times New Roman MT"/>
                <a:ea typeface="Times New Roman MT"/>
                <a:cs typeface="Times New Roman MT"/>
                <a:sym typeface="Times New Roman MT"/>
              </a:rPr>
              <a:t>Day 21</a:t>
            </a:r>
          </a:p>
          <a:p>
            <a:pPr algn="l">
              <a:lnSpc>
                <a:spcPts val="4759"/>
              </a:lnSpc>
            </a:pPr>
          </a:p>
          <a:p>
            <a:pPr algn="l">
              <a:lnSpc>
                <a:spcPts val="4759"/>
              </a:lnSpc>
            </a:pPr>
            <a:r>
              <a:rPr lang="en-US" sz="3399">
                <a:solidFill>
                  <a:srgbClr val="000000"/>
                </a:solidFill>
                <a:latin typeface="Times New Roman MT"/>
                <a:ea typeface="Times New Roman MT"/>
                <a:cs typeface="Times New Roman MT"/>
                <a:sym typeface="Times New Roman MT"/>
              </a:rPr>
              <a:t>Scripture Romans 13:11-14</a:t>
            </a:r>
          </a:p>
          <a:p>
            <a:pPr algn="l">
              <a:lnSpc>
                <a:spcPts val="4759"/>
              </a:lnSpc>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As you dress today, remember to outfit y</a:t>
            </a:r>
            <a:r>
              <a:rPr lang="en-US" sz="3399">
                <a:solidFill>
                  <a:srgbClr val="000000"/>
                </a:solidFill>
                <a:latin typeface="Times New Roman MT"/>
                <a:ea typeface="Times New Roman MT"/>
                <a:cs typeface="Times New Roman MT"/>
                <a:sym typeface="Times New Roman MT"/>
              </a:rPr>
              <a:t>ourself for the battle. Too often, we are unaware that we are spiritually naked, causing Christians to be guilty of spiritual indecent exposure! The only enemy of your soul does not care about designer jeans or Air Jordans. He does not attack externally; he is after your thoughts, your mind, and your ability to make godly decisions. This is why you need to be clothed in righteousness as well as the armor of God. Remember, if you are not clothed properly, you will be an easy target for the enemy. He and his cohorts are waiting for you as soon as you arrive at your destination. Today, clothe and arm yourself. It is a war out there.</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Reflection</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Am I spiritually dressed for today’s battles?</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Prayer</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Lord, clothe me in righteousness and guard my mind. Amen.</a:t>
            </a:r>
          </a:p>
          <a:p>
            <a:pPr algn="l">
              <a:lnSpc>
                <a:spcPts val="4759"/>
              </a:lnSpc>
              <a:spcBef>
                <a:spcPct val="0"/>
              </a:spcBef>
            </a:pPr>
          </a:p>
        </p:txBody>
      </p:sp>
    </p:spTree>
  </p:cSld>
  <p:clrMapOvr>
    <a:masterClrMapping/>
  </p:clrMapOvr>
</p:sld>
</file>

<file path=ppt/slides/slide2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239429" y="241807"/>
            <a:ext cx="12951393" cy="11448415"/>
          </a:xfrm>
          <a:prstGeom prst="rect">
            <a:avLst/>
          </a:prstGeom>
        </p:spPr>
        <p:txBody>
          <a:bodyPr anchor="t" rtlCol="false" tIns="0" lIns="0" bIns="0" rIns="0">
            <a:spAutoFit/>
          </a:bodyPr>
          <a:lstStyle/>
          <a:p>
            <a:pPr algn="l">
              <a:lnSpc>
                <a:spcPts val="4759"/>
              </a:lnSpc>
            </a:pPr>
            <a:r>
              <a:rPr lang="en-US" sz="3399">
                <a:solidFill>
                  <a:srgbClr val="000000"/>
                </a:solidFill>
                <a:latin typeface="Times New Roman MT"/>
                <a:ea typeface="Times New Roman MT"/>
                <a:cs typeface="Times New Roman MT"/>
                <a:sym typeface="Times New Roman MT"/>
              </a:rPr>
              <a:t>Day 22</a:t>
            </a:r>
          </a:p>
          <a:p>
            <a:pPr algn="l">
              <a:lnSpc>
                <a:spcPts val="4759"/>
              </a:lnSpc>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Scripture R</a:t>
            </a:r>
            <a:r>
              <a:rPr lang="en-US" sz="3399">
                <a:solidFill>
                  <a:srgbClr val="000000"/>
                </a:solidFill>
                <a:latin typeface="Times New Roman MT"/>
                <a:ea typeface="Times New Roman MT"/>
                <a:cs typeface="Times New Roman MT"/>
                <a:sym typeface="Times New Roman MT"/>
              </a:rPr>
              <a:t>omans 13:11</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Time is winding up. We who are believers have heard this statement before. Paul said in Romans 13:11 that believers should “know” the times. Christians should have discernment and awareness of the times in which we live. There is corruption in government, chaos in the streets, a lack of contentment, and corroded hearts. Time is winding up! As saints of God, we must live a disciplined and devoted life, adhering to godly principles. Being spiritually disciplined will insulate our hearts from the evil that confronts us daily. Be a light today. Show others that Christ lives within you.</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Reflection</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Am I living with spiritual awareness?</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Prayer</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Lord, help me live alert, disciplined, and faithful. Amen.</a:t>
            </a:r>
          </a:p>
        </p:txBody>
      </p:sp>
    </p:spTree>
  </p:cSld>
  <p:clrMapOvr>
    <a:masterClrMapping/>
  </p:clrMapOvr>
</p:sld>
</file>

<file path=ppt/slides/slide2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72834" y="587474"/>
            <a:ext cx="13084583" cy="13248640"/>
          </a:xfrm>
          <a:prstGeom prst="rect">
            <a:avLst/>
          </a:prstGeom>
        </p:spPr>
        <p:txBody>
          <a:bodyPr anchor="t" rtlCol="false" tIns="0" lIns="0" bIns="0" rIns="0">
            <a:spAutoFit/>
          </a:bodyPr>
          <a:lstStyle/>
          <a:p>
            <a:pPr algn="l">
              <a:lnSpc>
                <a:spcPts val="4759"/>
              </a:lnSpc>
            </a:pPr>
            <a:r>
              <a:rPr lang="en-US" sz="3399">
                <a:solidFill>
                  <a:srgbClr val="000000"/>
                </a:solidFill>
                <a:latin typeface="Times New Roman MT"/>
                <a:ea typeface="Times New Roman MT"/>
                <a:cs typeface="Times New Roman MT"/>
                <a:sym typeface="Times New Roman MT"/>
              </a:rPr>
              <a:t>Day 23</a:t>
            </a:r>
          </a:p>
          <a:p>
            <a:pPr algn="l">
              <a:lnSpc>
                <a:spcPts val="4759"/>
              </a:lnSpc>
            </a:pPr>
          </a:p>
          <a:p>
            <a:pPr algn="l">
              <a:lnSpc>
                <a:spcPts val="4759"/>
              </a:lnSpc>
            </a:pPr>
            <a:r>
              <a:rPr lang="en-US" sz="3399">
                <a:solidFill>
                  <a:srgbClr val="000000"/>
                </a:solidFill>
                <a:latin typeface="Times New Roman MT"/>
                <a:ea typeface="Times New Roman MT"/>
                <a:cs typeface="Times New Roman MT"/>
                <a:sym typeface="Times New Roman MT"/>
              </a:rPr>
              <a:t>Scripture Proverbs 4:23</a:t>
            </a:r>
          </a:p>
          <a:p>
            <a:pPr algn="l">
              <a:lnSpc>
                <a:spcPts val="4759"/>
              </a:lnSpc>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Be careful what we allow to resonate within the heart. You are aware that the heart is the seat of your emotions. Each day, we must guard </a:t>
            </a:r>
            <a:r>
              <a:rPr lang="en-US" sz="3399">
                <a:solidFill>
                  <a:srgbClr val="000000"/>
                </a:solidFill>
                <a:latin typeface="Times New Roman MT"/>
                <a:ea typeface="Times New Roman MT"/>
                <a:cs typeface="Times New Roman MT"/>
                <a:sym typeface="Times New Roman MT"/>
              </a:rPr>
              <a:t>our heart with diligence. Why? The issues of life flow from it. Disappointments, discouragement, devious and damning acts flow from the heart. It is the actions of the heart that defile humanity. This is why the heart must be purged by the Word of God daily. Actions are the result of what is within the crevices of the heart. Even speech patterns are a result of the condition of the heart. Beloved, today, do a spiritual checkup on your heart. Make sure you are purging and protecting it. Do not live in defeat because of a corrupt and calloused heart. Jesus came to give you life, so embrace it.</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Reflection</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What is influencing my heart today?</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Prayer</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Lord, cleanse my heart and guard my spirit. Amen.</a:t>
            </a:r>
          </a:p>
          <a:p>
            <a:pPr algn="l">
              <a:lnSpc>
                <a:spcPts val="4759"/>
              </a:lnSpc>
              <a:spcBef>
                <a:spcPct val="0"/>
              </a:spcBef>
            </a:pPr>
          </a:p>
        </p:txBody>
      </p:sp>
    </p:spTree>
  </p:cSld>
  <p:clrMapOvr>
    <a:masterClrMapping/>
  </p:clrMapOvr>
</p:sld>
</file>

<file path=ppt/slides/slide2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0" y="540385"/>
            <a:ext cx="13430250" cy="13848715"/>
          </a:xfrm>
          <a:prstGeom prst="rect">
            <a:avLst/>
          </a:prstGeom>
        </p:spPr>
        <p:txBody>
          <a:bodyPr anchor="t" rtlCol="false" tIns="0" lIns="0" bIns="0" rIns="0">
            <a:spAutoFit/>
          </a:bodyPr>
          <a:lstStyle/>
          <a:p>
            <a:pPr algn="l">
              <a:lnSpc>
                <a:spcPts val="4759"/>
              </a:lnSpc>
            </a:pPr>
            <a:r>
              <a:rPr lang="en-US" sz="3399">
                <a:solidFill>
                  <a:srgbClr val="000000"/>
                </a:solidFill>
                <a:latin typeface="Times New Roman MT"/>
                <a:ea typeface="Times New Roman MT"/>
                <a:cs typeface="Times New Roman MT"/>
                <a:sym typeface="Times New Roman MT"/>
              </a:rPr>
              <a:t>Day 24</a:t>
            </a:r>
          </a:p>
          <a:p>
            <a:pPr algn="l">
              <a:lnSpc>
                <a:spcPts val="4759"/>
              </a:lnSpc>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Script</a:t>
            </a:r>
            <a:r>
              <a:rPr lang="en-US" sz="3399">
                <a:solidFill>
                  <a:srgbClr val="000000"/>
                </a:solidFill>
                <a:latin typeface="Times New Roman MT"/>
                <a:ea typeface="Times New Roman MT"/>
                <a:cs typeface="Times New Roman MT"/>
                <a:sym typeface="Times New Roman MT"/>
              </a:rPr>
              <a:t>ure Nehemiah 5</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Be careful what we allow to resonate within the heart. You are aware that the heart is the seat of your emotions. Each day, we must guard our heart with diligence. Why? The issues of life flow from it. Disappointments, discouragement, devious and damning acts flow from the heart. It is the actions of the heart that defile humanity. This is why the heart must be purged by the Word of God daily. Actions are the result of what is within the crevices of the heart. Even speech patterns are a result of the condition of the heart. Beloved, today, do a spiritual checkup on your heart. Make sure you are purging and protecting it. Do not live in defeat because of a corrupt and calloused heart. Jesus came to give you life, so embrace it.</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Reflection</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 How am I caring for those God has placed around me?</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Prayer</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 Lord, help me lead with compassion and wisdom. Amen.</a:t>
            </a:r>
          </a:p>
          <a:p>
            <a:pPr algn="l">
              <a:lnSpc>
                <a:spcPts val="4759"/>
              </a:lnSpc>
              <a:spcBef>
                <a:spcPct val="0"/>
              </a:spcBef>
            </a:pPr>
          </a:p>
          <a:p>
            <a:pPr algn="l">
              <a:lnSpc>
                <a:spcPts val="4759"/>
              </a:lnSpc>
              <a:spcBef>
                <a:spcPct val="0"/>
              </a:spcBef>
            </a:pPr>
          </a:p>
        </p:txBody>
      </p:sp>
    </p:spTree>
  </p:cSld>
  <p:clrMapOvr>
    <a:masterClrMapping/>
  </p:clrMapOvr>
</p:sld>
</file>

<file path=ppt/slides/slide2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224684" y="188773"/>
            <a:ext cx="12980883" cy="15648940"/>
          </a:xfrm>
          <a:prstGeom prst="rect">
            <a:avLst/>
          </a:prstGeom>
        </p:spPr>
        <p:txBody>
          <a:bodyPr anchor="t" rtlCol="false" tIns="0" lIns="0" bIns="0" rIns="0">
            <a:spAutoFit/>
          </a:bodyPr>
          <a:lstStyle/>
          <a:p>
            <a:pPr algn="l">
              <a:lnSpc>
                <a:spcPts val="4759"/>
              </a:lnSpc>
            </a:pPr>
            <a:r>
              <a:rPr lang="en-US" sz="3399">
                <a:solidFill>
                  <a:srgbClr val="000000"/>
                </a:solidFill>
                <a:latin typeface="Times New Roman MT"/>
                <a:ea typeface="Times New Roman MT"/>
                <a:cs typeface="Times New Roman MT"/>
                <a:sym typeface="Times New Roman MT"/>
              </a:rPr>
              <a:t>Day 25</a:t>
            </a:r>
          </a:p>
          <a:p>
            <a:pPr algn="l">
              <a:lnSpc>
                <a:spcPts val="4759"/>
              </a:lnSpc>
            </a:pPr>
          </a:p>
          <a:p>
            <a:pPr algn="l">
              <a:lnSpc>
                <a:spcPts val="4759"/>
              </a:lnSpc>
            </a:pPr>
            <a:r>
              <a:rPr lang="en-US" sz="3399">
                <a:solidFill>
                  <a:srgbClr val="000000"/>
                </a:solidFill>
                <a:latin typeface="Times New Roman MT"/>
                <a:ea typeface="Times New Roman MT"/>
                <a:cs typeface="Times New Roman MT"/>
                <a:sym typeface="Times New Roman MT"/>
              </a:rPr>
              <a:t>Scripture Acts 4:20</a:t>
            </a:r>
          </a:p>
          <a:p>
            <a:pPr algn="l">
              <a:lnSpc>
                <a:spcPts val="4759"/>
              </a:lnSpc>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God is still performing miracles. He is still healing both mind and body. God is still creating breakthroughs and saving s</a:t>
            </a:r>
            <a:r>
              <a:rPr lang="en-US" sz="3399">
                <a:solidFill>
                  <a:srgbClr val="000000"/>
                </a:solidFill>
                <a:latin typeface="Times New Roman MT"/>
                <a:ea typeface="Times New Roman MT"/>
                <a:cs typeface="Times New Roman MT"/>
                <a:sym typeface="Times New Roman MT"/>
              </a:rPr>
              <a:t>ouls. God is still hearing and answering prayers. God is still in control of every circumstance and situation. Demons still tremble at the mention of His name. God is still forgiving sins and purging the consciousness of those who will just believe. God has not and never will forsake the righteous. God is still keeping His promises! God will open doors that the enemy cannot shut. The Blood of Jesus is still sufficient to cleanse the vilest of sin. God is still able to restore, revive, and reconcile those who are wavering in their convictions. God is still granting eternal life. With all of this information, why do we doubt Him? Why aren’t we telling the world about Him? Begin this week believing everything about Him. Faith both moves and pleases Him. God is everything you need.</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Reflection</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Am I sharing what God has done?</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Prayer</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Lord, strengthen my faith and boldness to testify. Amen.</a:t>
            </a:r>
          </a:p>
          <a:p>
            <a:pPr algn="l">
              <a:lnSpc>
                <a:spcPts val="4759"/>
              </a:lnSpc>
              <a:spcBef>
                <a:spcPct val="0"/>
              </a:spcBef>
            </a:pPr>
          </a:p>
          <a:p>
            <a:pPr algn="l">
              <a:lnSpc>
                <a:spcPts val="4759"/>
              </a:lnSpc>
              <a:spcBef>
                <a:spcPct val="0"/>
              </a:spcBef>
            </a:pPr>
          </a:p>
        </p:txBody>
      </p:sp>
    </p:spTree>
  </p:cSld>
  <p:clrMapOvr>
    <a:masterClrMapping/>
  </p:clrMapOvr>
</p:sld>
</file>

<file path=ppt/slides/slide2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276534" y="119639"/>
            <a:ext cx="12877183" cy="15648940"/>
          </a:xfrm>
          <a:prstGeom prst="rect">
            <a:avLst/>
          </a:prstGeom>
        </p:spPr>
        <p:txBody>
          <a:bodyPr anchor="t" rtlCol="false" tIns="0" lIns="0" bIns="0" rIns="0">
            <a:spAutoFit/>
          </a:bodyPr>
          <a:lstStyle/>
          <a:p>
            <a:pPr algn="l">
              <a:lnSpc>
                <a:spcPts val="4759"/>
              </a:lnSpc>
            </a:pPr>
            <a:r>
              <a:rPr lang="en-US" sz="3399">
                <a:solidFill>
                  <a:srgbClr val="000000"/>
                </a:solidFill>
                <a:latin typeface="Times New Roman MT"/>
                <a:ea typeface="Times New Roman MT"/>
                <a:cs typeface="Times New Roman MT"/>
                <a:sym typeface="Times New Roman MT"/>
              </a:rPr>
              <a:t>Day 26</a:t>
            </a:r>
          </a:p>
          <a:p>
            <a:pPr algn="l">
              <a:lnSpc>
                <a:spcPts val="4759"/>
              </a:lnSpc>
            </a:pPr>
          </a:p>
          <a:p>
            <a:pPr algn="l">
              <a:lnSpc>
                <a:spcPts val="4759"/>
              </a:lnSpc>
            </a:pPr>
            <a:r>
              <a:rPr lang="en-US" sz="3399">
                <a:solidFill>
                  <a:srgbClr val="000000"/>
                </a:solidFill>
                <a:latin typeface="Times New Roman MT"/>
                <a:ea typeface="Times New Roman MT"/>
                <a:cs typeface="Times New Roman MT"/>
                <a:sym typeface="Times New Roman MT"/>
              </a:rPr>
              <a:t>Scripture 1 Samuel 30:5</a:t>
            </a:r>
          </a:p>
          <a:p>
            <a:pPr algn="l">
              <a:lnSpc>
                <a:spcPts val="4759"/>
              </a:lnSpc>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Crying is n</a:t>
            </a:r>
            <a:r>
              <a:rPr lang="en-US" sz="3399">
                <a:solidFill>
                  <a:srgbClr val="000000"/>
                </a:solidFill>
                <a:latin typeface="Times New Roman MT"/>
                <a:ea typeface="Times New Roman MT"/>
                <a:cs typeface="Times New Roman MT"/>
                <a:sym typeface="Times New Roman MT"/>
              </a:rPr>
              <a:t>ot a sign of weakness. It is what happens when your tears dry up that makes the difference. Life is a battle at times. Difficulties and depression grip our souls. There are times when we just do not have the strength to go on. But is it not wonderful to know we have a God who will never leave us in our present or past conditions? When we are at our wits’ end and cry out to God from either a dry place, a desperate place, or even a repentant place, He hears us. However, the choice remains with us. We can either allow our circumstances to consume us, or we can get up and fight! Beloved, life was not meant to be lived horizontally, but vertically! You have to get up, beloved. Yes, it was wrong, but get up. It was your fault, but get up. I know they mistreated you harshly, but get up! Crying is one thing. Getting up with fight is another. Choose today to fight, not naturally, but spiritually. Remember, victories only come to those who are not afraid of the battle.</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Reflection</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Am I rising or retreating?</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Prayer</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Lord, give me strength to rise and fight in faith. Amen.</a:t>
            </a:r>
          </a:p>
          <a:p>
            <a:pPr algn="l">
              <a:lnSpc>
                <a:spcPts val="4759"/>
              </a:lnSpc>
              <a:spcBef>
                <a:spcPct val="0"/>
              </a:spcBef>
            </a:pPr>
          </a:p>
        </p:txBody>
      </p:sp>
    </p:spTree>
  </p:cSld>
  <p:clrMapOvr>
    <a:masterClrMapping/>
  </p:clrMapOvr>
</p:sld>
</file>

<file path=ppt/slides/slide2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38267" y="499873"/>
            <a:ext cx="13153716" cy="11448415"/>
          </a:xfrm>
          <a:prstGeom prst="rect">
            <a:avLst/>
          </a:prstGeom>
        </p:spPr>
        <p:txBody>
          <a:bodyPr anchor="t" rtlCol="false" tIns="0" lIns="0" bIns="0" rIns="0">
            <a:spAutoFit/>
          </a:bodyPr>
          <a:lstStyle/>
          <a:p>
            <a:pPr algn="l">
              <a:lnSpc>
                <a:spcPts val="4759"/>
              </a:lnSpc>
            </a:pPr>
            <a:r>
              <a:rPr lang="en-US" sz="3399">
                <a:solidFill>
                  <a:srgbClr val="000000"/>
                </a:solidFill>
                <a:latin typeface="Times New Roman MT"/>
                <a:ea typeface="Times New Roman MT"/>
                <a:cs typeface="Times New Roman MT"/>
                <a:sym typeface="Times New Roman MT"/>
              </a:rPr>
              <a:t>Day 27</a:t>
            </a:r>
          </a:p>
          <a:p>
            <a:pPr algn="l">
              <a:lnSpc>
                <a:spcPts val="4759"/>
              </a:lnSpc>
            </a:pPr>
          </a:p>
          <a:p>
            <a:pPr algn="l">
              <a:lnSpc>
                <a:spcPts val="4759"/>
              </a:lnSpc>
            </a:pPr>
            <a:r>
              <a:rPr lang="en-US" sz="3399">
                <a:solidFill>
                  <a:srgbClr val="000000"/>
                </a:solidFill>
                <a:latin typeface="Times New Roman MT"/>
                <a:ea typeface="Times New Roman MT"/>
                <a:cs typeface="Times New Roman MT"/>
                <a:sym typeface="Times New Roman MT"/>
              </a:rPr>
              <a:t>Scripture Luke 9:6</a:t>
            </a:r>
          </a:p>
          <a:p>
            <a:pPr algn="l">
              <a:lnSpc>
                <a:spcPts val="4759"/>
              </a:lnSpc>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Can the world see Christ working in your life? Are we as Christians demonstrating godly characteristics, </a:t>
            </a:r>
            <a:r>
              <a:rPr lang="en-US" sz="3399">
                <a:solidFill>
                  <a:srgbClr val="000000"/>
                </a:solidFill>
                <a:latin typeface="Times New Roman MT"/>
                <a:ea typeface="Times New Roman MT"/>
                <a:cs typeface="Times New Roman MT"/>
                <a:sym typeface="Times New Roman MT"/>
              </a:rPr>
              <a:t>or are we conforming to the world in which we live? Examine your life currently. Are you making people hungry and thirsty for the things of God? Sadly, we have failed in the area of spreading the message of hope and in sharing our convictions daily. Let us be honest. What would have happened if someone did not share or show Christ to you? When we fail to share Christ, we assist the devil in accomplishing his mission. Let us reverse this by both sharing and showing the transformative power of the gospel. Do it now before it is too late.</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Reflection</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Does my life point others to Christ?</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Prayer</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Lord, use my life to draw others to You. Amen.</a:t>
            </a:r>
          </a:p>
        </p:txBody>
      </p:sp>
    </p:spTree>
  </p:cSld>
  <p:clrMapOvr>
    <a:masterClrMapping/>
  </p:clrMapOvr>
</p:sld>
</file>

<file path=ppt/slides/slide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32783" y="1209675"/>
            <a:ext cx="13055499" cy="14362376"/>
          </a:xfrm>
          <a:prstGeom prst="rect">
            <a:avLst/>
          </a:prstGeom>
        </p:spPr>
        <p:txBody>
          <a:bodyPr anchor="t" rtlCol="false" tIns="0" lIns="0" bIns="0" rIns="0">
            <a:spAutoFit/>
          </a:bodyPr>
          <a:lstStyle/>
          <a:p>
            <a:pPr algn="l">
              <a:lnSpc>
                <a:spcPts val="4754"/>
              </a:lnSpc>
            </a:pPr>
            <a:r>
              <a:rPr lang="en-US" sz="3395">
                <a:solidFill>
                  <a:srgbClr val="000000"/>
                </a:solidFill>
                <a:latin typeface="Times New Roman MT"/>
                <a:ea typeface="Times New Roman MT"/>
                <a:cs typeface="Times New Roman MT"/>
                <a:sym typeface="Times New Roman MT"/>
              </a:rPr>
              <a:t>Day 1</a:t>
            </a:r>
          </a:p>
          <a:p>
            <a:pPr algn="l">
              <a:lnSpc>
                <a:spcPts val="4754"/>
              </a:lnSpc>
            </a:pPr>
          </a:p>
          <a:p>
            <a:pPr algn="l">
              <a:lnSpc>
                <a:spcPts val="4754"/>
              </a:lnSpc>
            </a:pPr>
            <a:r>
              <a:rPr lang="en-US" sz="3395">
                <a:solidFill>
                  <a:srgbClr val="000000"/>
                </a:solidFill>
                <a:latin typeface="Times New Roman MT"/>
                <a:ea typeface="Times New Roman MT"/>
                <a:cs typeface="Times New Roman MT"/>
                <a:sym typeface="Times New Roman MT"/>
              </a:rPr>
              <a:t>Scripture Jeremiah 29:11</a:t>
            </a:r>
          </a:p>
          <a:p>
            <a:pPr algn="l">
              <a:lnSpc>
                <a:spcPts val="4754"/>
              </a:lnSpc>
            </a:pPr>
          </a:p>
          <a:p>
            <a:pPr algn="l">
              <a:lnSpc>
                <a:spcPts val="4754"/>
              </a:lnSpc>
              <a:spcBef>
                <a:spcPct val="0"/>
              </a:spcBef>
            </a:pPr>
            <a:r>
              <a:rPr lang="en-US" sz="3395">
                <a:solidFill>
                  <a:srgbClr val="000000"/>
                </a:solidFill>
                <a:latin typeface="Times New Roman MT"/>
                <a:ea typeface="Times New Roman MT"/>
                <a:cs typeface="Times New Roman MT"/>
                <a:sym typeface="Times New Roman MT"/>
              </a:rPr>
              <a:t>An old </a:t>
            </a:r>
            <a:r>
              <a:rPr lang="en-US" sz="3395">
                <a:solidFill>
                  <a:srgbClr val="000000"/>
                </a:solidFill>
                <a:latin typeface="Times New Roman MT"/>
                <a:ea typeface="Times New Roman MT"/>
                <a:cs typeface="Times New Roman MT"/>
                <a:sym typeface="Times New Roman MT"/>
              </a:rPr>
              <a:t>Yiddish proverb says, We plan, God laughs. Think about this for a moment. How many times have you and I made God laugh? Truthfully, we have all brought our plans to God and asked Him to bless them, only to discover that what we planned was not according to His desires for our lives. God’s plans and our plans are two totally different things. Yes, we are to plan, be strategic, and have vision. However, all of this must align with the Word of God. God’s timing for His plans to manifest is always different from our schedule. But be confident, His plans will always work out for you. Trust the process, remain vigilant, and always be expectant.</a:t>
            </a:r>
          </a:p>
          <a:p>
            <a:pPr algn="l">
              <a:lnSpc>
                <a:spcPts val="4754"/>
              </a:lnSpc>
              <a:spcBef>
                <a:spcPct val="0"/>
              </a:spcBef>
            </a:pPr>
          </a:p>
          <a:p>
            <a:pPr algn="l">
              <a:lnSpc>
                <a:spcPts val="4754"/>
              </a:lnSpc>
              <a:spcBef>
                <a:spcPct val="0"/>
              </a:spcBef>
            </a:pPr>
            <a:r>
              <a:rPr lang="en-US" sz="3395">
                <a:solidFill>
                  <a:srgbClr val="000000"/>
                </a:solidFill>
                <a:latin typeface="Times New Roman MT"/>
                <a:ea typeface="Times New Roman MT"/>
                <a:cs typeface="Times New Roman MT"/>
                <a:sym typeface="Times New Roman MT"/>
              </a:rPr>
              <a:t>Reflection</a:t>
            </a:r>
          </a:p>
          <a:p>
            <a:pPr algn="l">
              <a:lnSpc>
                <a:spcPts val="4754"/>
              </a:lnSpc>
              <a:spcBef>
                <a:spcPct val="0"/>
              </a:spcBef>
            </a:pPr>
            <a:r>
              <a:rPr lang="en-US" sz="3395">
                <a:solidFill>
                  <a:srgbClr val="000000"/>
                </a:solidFill>
                <a:latin typeface="Times New Roman MT"/>
                <a:ea typeface="Times New Roman MT"/>
                <a:cs typeface="Times New Roman MT"/>
                <a:sym typeface="Times New Roman MT"/>
              </a:rPr>
              <a:t>Are my plans aligned with God’s will or am I asking God to approve what I have already decided?</a:t>
            </a:r>
          </a:p>
          <a:p>
            <a:pPr algn="l">
              <a:lnSpc>
                <a:spcPts val="4754"/>
              </a:lnSpc>
              <a:spcBef>
                <a:spcPct val="0"/>
              </a:spcBef>
            </a:pPr>
          </a:p>
          <a:p>
            <a:pPr algn="l">
              <a:lnSpc>
                <a:spcPts val="4754"/>
              </a:lnSpc>
              <a:spcBef>
                <a:spcPct val="0"/>
              </a:spcBef>
            </a:pPr>
            <a:r>
              <a:rPr lang="en-US" sz="3395">
                <a:solidFill>
                  <a:srgbClr val="000000"/>
                </a:solidFill>
                <a:latin typeface="Times New Roman MT"/>
                <a:ea typeface="Times New Roman MT"/>
                <a:cs typeface="Times New Roman MT"/>
                <a:sym typeface="Times New Roman MT"/>
              </a:rPr>
              <a:t>Prayer</a:t>
            </a:r>
          </a:p>
          <a:p>
            <a:pPr algn="l">
              <a:lnSpc>
                <a:spcPts val="4754"/>
              </a:lnSpc>
              <a:spcBef>
                <a:spcPct val="0"/>
              </a:spcBef>
            </a:pPr>
            <a:r>
              <a:rPr lang="en-US" sz="3395">
                <a:solidFill>
                  <a:srgbClr val="000000"/>
                </a:solidFill>
                <a:latin typeface="Times New Roman MT"/>
                <a:ea typeface="Times New Roman MT"/>
                <a:cs typeface="Times New Roman MT"/>
                <a:sym typeface="Times New Roman MT"/>
              </a:rPr>
              <a:t>Lord, help me to trust Your plans above my own and wait patiently for Your timing. Amen.</a:t>
            </a:r>
          </a:p>
          <a:p>
            <a:pPr algn="l">
              <a:lnSpc>
                <a:spcPts val="4754"/>
              </a:lnSpc>
              <a:spcBef>
                <a:spcPct val="0"/>
              </a:spcBef>
            </a:pPr>
          </a:p>
          <a:p>
            <a:pPr algn="l">
              <a:lnSpc>
                <a:spcPts val="4754"/>
              </a:lnSpc>
              <a:spcBef>
                <a:spcPct val="0"/>
              </a:spcBef>
            </a:pPr>
          </a:p>
        </p:txBody>
      </p:sp>
    </p:spTree>
  </p:cSld>
  <p:clrMapOvr>
    <a:masterClrMapping/>
  </p:clrMapOvr>
</p:sld>
</file>

<file path=ppt/slides/slide30.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38267" y="327040"/>
            <a:ext cx="13153716" cy="13248640"/>
          </a:xfrm>
          <a:prstGeom prst="rect">
            <a:avLst/>
          </a:prstGeom>
        </p:spPr>
        <p:txBody>
          <a:bodyPr anchor="t" rtlCol="false" tIns="0" lIns="0" bIns="0" rIns="0">
            <a:spAutoFit/>
          </a:bodyPr>
          <a:lstStyle/>
          <a:p>
            <a:pPr algn="l">
              <a:lnSpc>
                <a:spcPts val="4759"/>
              </a:lnSpc>
            </a:pPr>
            <a:r>
              <a:rPr lang="en-US" sz="3399">
                <a:solidFill>
                  <a:srgbClr val="000000"/>
                </a:solidFill>
                <a:latin typeface="Times New Roman MT"/>
                <a:ea typeface="Times New Roman MT"/>
                <a:cs typeface="Times New Roman MT"/>
                <a:sym typeface="Times New Roman MT"/>
              </a:rPr>
              <a:t>Day 28</a:t>
            </a:r>
          </a:p>
          <a:p>
            <a:pPr algn="l">
              <a:lnSpc>
                <a:spcPts val="4759"/>
              </a:lnSpc>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Scripture Deuteronomy 7:1-</a:t>
            </a:r>
            <a:r>
              <a:rPr lang="en-US" sz="3399">
                <a:solidFill>
                  <a:srgbClr val="000000"/>
                </a:solidFill>
                <a:latin typeface="Times New Roman MT"/>
                <a:ea typeface="Times New Roman MT"/>
                <a:cs typeface="Times New Roman MT"/>
                <a:sym typeface="Times New Roman MT"/>
              </a:rPr>
              <a:t>16</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Never disregard the placement of God. Always remember the God you serve is an opportunist, who never wastes time or purpose. When God places you in a certain place, He has plans for you. Look at what happened to Israel. God placed them in the midst of nations who were idol worshippers. Why? So that the people of God could be an example of righteous living. Thus, God, in return, blessed them with manifold blessings, which led those pagan nations to a relationship with Jehovah. What is God doing through you? How are you taking advantage of the location where God has placed you? There are people who need to know the God you know. Be an example, and God will honor your faithfulness.</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Reflection</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Why has God placed me where I am?</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Prayer</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Lord, help me be faithful where You have planted me. Amen.</a:t>
            </a:r>
          </a:p>
          <a:p>
            <a:pPr algn="l">
              <a:lnSpc>
                <a:spcPts val="4759"/>
              </a:lnSpc>
              <a:spcBef>
                <a:spcPct val="0"/>
              </a:spcBef>
            </a:pPr>
          </a:p>
        </p:txBody>
      </p:sp>
    </p:spTree>
  </p:cSld>
  <p:clrMapOvr>
    <a:masterClrMapping/>
  </p:clrMapOvr>
</p:sld>
</file>

<file path=ppt/slides/slide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167878" y="385151"/>
            <a:ext cx="13262372" cy="15648940"/>
          </a:xfrm>
          <a:prstGeom prst="rect">
            <a:avLst/>
          </a:prstGeom>
        </p:spPr>
        <p:txBody>
          <a:bodyPr anchor="t" rtlCol="false" tIns="0" lIns="0" bIns="0" rIns="0">
            <a:spAutoFit/>
          </a:bodyPr>
          <a:lstStyle/>
          <a:p>
            <a:pPr algn="l">
              <a:lnSpc>
                <a:spcPts val="4759"/>
              </a:lnSpc>
            </a:pPr>
            <a:r>
              <a:rPr lang="en-US" sz="3399">
                <a:solidFill>
                  <a:srgbClr val="000000"/>
                </a:solidFill>
                <a:latin typeface="Times New Roman MT"/>
                <a:ea typeface="Times New Roman MT"/>
                <a:cs typeface="Times New Roman MT"/>
                <a:sym typeface="Times New Roman MT"/>
              </a:rPr>
              <a:t>Day 2</a:t>
            </a:r>
          </a:p>
          <a:p>
            <a:pPr algn="l">
              <a:lnSpc>
                <a:spcPts val="4759"/>
              </a:lnSpc>
            </a:pPr>
          </a:p>
          <a:p>
            <a:pPr algn="l">
              <a:lnSpc>
                <a:spcPts val="4759"/>
              </a:lnSpc>
            </a:pPr>
            <a:r>
              <a:rPr lang="en-US" sz="3399">
                <a:solidFill>
                  <a:srgbClr val="000000"/>
                </a:solidFill>
                <a:latin typeface="Times New Roman MT"/>
                <a:ea typeface="Times New Roman MT"/>
                <a:cs typeface="Times New Roman MT"/>
                <a:sym typeface="Times New Roman MT"/>
              </a:rPr>
              <a:t>Scripture Ephesians 5:18 &amp; 19</a:t>
            </a:r>
          </a:p>
          <a:p>
            <a:pPr algn="l">
              <a:lnSpc>
                <a:spcPts val="4759"/>
              </a:lnSpc>
            </a:pPr>
          </a:p>
          <a:p>
            <a:pPr algn="l">
              <a:lnSpc>
                <a:spcPts val="4759"/>
              </a:lnSpc>
            </a:pPr>
            <a:r>
              <a:rPr lang="en-US" sz="3399">
                <a:solidFill>
                  <a:srgbClr val="000000"/>
                </a:solidFill>
                <a:latin typeface="Times New Roman MT"/>
                <a:ea typeface="Times New Roman MT"/>
                <a:cs typeface="Times New Roman MT"/>
                <a:sym typeface="Times New Roman MT"/>
              </a:rPr>
              <a:t>One of the evidences of a Spirit-filled person is how they interact with others. A spiritual person is both intentional and insightful. They know how to engage and encourage all who are around them. They do so with kind words and gentle actions. Even in times of rebuke and correction, they can make you feel convicted without making you feel ashamed. Spiritual people manifest the words of the Scriptures in their daily living. In this season, Spirit-filled saints are so vital to the survival of the church. Unfortunately, there are too many carnally minded individuals who seek to insult and embarrass others. Let us be the church that loves on its members. Showing the fruit of the Spirit, we bring health and healing to everyone.</a:t>
            </a:r>
          </a:p>
          <a:p>
            <a:pPr algn="l">
              <a:lnSpc>
                <a:spcPts val="4759"/>
              </a:lnSpc>
            </a:pPr>
          </a:p>
          <a:p>
            <a:pPr algn="l">
              <a:lnSpc>
                <a:spcPts val="4759"/>
              </a:lnSpc>
            </a:pPr>
            <a:r>
              <a:rPr lang="en-US" sz="3399">
                <a:solidFill>
                  <a:srgbClr val="000000"/>
                </a:solidFill>
                <a:latin typeface="Times New Roman MT"/>
                <a:ea typeface="Times New Roman MT"/>
                <a:cs typeface="Times New Roman MT"/>
                <a:sym typeface="Times New Roman MT"/>
              </a:rPr>
              <a:t>Reflection</a:t>
            </a:r>
          </a:p>
          <a:p>
            <a:pPr algn="l">
              <a:lnSpc>
                <a:spcPts val="4759"/>
              </a:lnSpc>
            </a:pPr>
            <a:r>
              <a:rPr lang="en-US" sz="3399">
                <a:solidFill>
                  <a:srgbClr val="000000"/>
                </a:solidFill>
                <a:latin typeface="Times New Roman MT"/>
                <a:ea typeface="Times New Roman MT"/>
                <a:cs typeface="Times New Roman MT"/>
                <a:sym typeface="Times New Roman MT"/>
              </a:rPr>
              <a:t>Do my words and actions reflect the Spirit of God or my own emotions?</a:t>
            </a:r>
          </a:p>
          <a:p>
            <a:pPr algn="l">
              <a:lnSpc>
                <a:spcPts val="4759"/>
              </a:lnSpc>
            </a:pPr>
          </a:p>
          <a:p>
            <a:pPr algn="l">
              <a:lnSpc>
                <a:spcPts val="4759"/>
              </a:lnSpc>
            </a:pPr>
            <a:r>
              <a:rPr lang="en-US" sz="3399">
                <a:solidFill>
                  <a:srgbClr val="000000"/>
                </a:solidFill>
                <a:latin typeface="Times New Roman MT"/>
                <a:ea typeface="Times New Roman MT"/>
                <a:cs typeface="Times New Roman MT"/>
                <a:sym typeface="Times New Roman MT"/>
              </a:rPr>
              <a:t>Prayer</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Holy Spirit, help me to speak with grace, love, and wisdom in every situati</a:t>
            </a:r>
            <a:r>
              <a:rPr lang="en-US" sz="3399">
                <a:solidFill>
                  <a:srgbClr val="000000"/>
                </a:solidFill>
                <a:latin typeface="Times New Roman MT"/>
                <a:ea typeface="Times New Roman MT"/>
                <a:cs typeface="Times New Roman MT"/>
                <a:sym typeface="Times New Roman MT"/>
              </a:rPr>
              <a:t>on. Amen.</a:t>
            </a:r>
          </a:p>
          <a:p>
            <a:pPr algn="l">
              <a:lnSpc>
                <a:spcPts val="4759"/>
              </a:lnSpc>
              <a:spcBef>
                <a:spcPct val="0"/>
              </a:spcBef>
            </a:pPr>
          </a:p>
          <a:p>
            <a:pPr algn="l">
              <a:lnSpc>
                <a:spcPts val="4759"/>
              </a:lnSpc>
              <a:spcBef>
                <a:spcPct val="0"/>
              </a:spcBef>
            </a:pPr>
          </a:p>
          <a:p>
            <a:pPr algn="l">
              <a:lnSpc>
                <a:spcPts val="4759"/>
              </a:lnSpc>
              <a:spcBef>
                <a:spcPct val="0"/>
              </a:spcBef>
            </a:pPr>
          </a:p>
          <a:p>
            <a:pPr algn="l">
              <a:lnSpc>
                <a:spcPts val="4759"/>
              </a:lnSpc>
              <a:spcBef>
                <a:spcPct val="0"/>
              </a:spcBef>
            </a:pPr>
          </a:p>
        </p:txBody>
      </p:sp>
    </p:spTree>
  </p:cSld>
  <p:clrMapOvr>
    <a:masterClrMapping/>
  </p:clrMapOvr>
</p:sld>
</file>

<file path=ppt/slides/slide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285840" y="355885"/>
            <a:ext cx="12858569" cy="15648940"/>
          </a:xfrm>
          <a:prstGeom prst="rect">
            <a:avLst/>
          </a:prstGeom>
        </p:spPr>
        <p:txBody>
          <a:bodyPr anchor="t" rtlCol="false" tIns="0" lIns="0" bIns="0" rIns="0">
            <a:spAutoFit/>
          </a:bodyPr>
          <a:lstStyle/>
          <a:p>
            <a:pPr algn="l">
              <a:lnSpc>
                <a:spcPts val="4759"/>
              </a:lnSpc>
            </a:pPr>
            <a:r>
              <a:rPr lang="en-US" sz="3399">
                <a:solidFill>
                  <a:srgbClr val="000000"/>
                </a:solidFill>
                <a:latin typeface="Times New Roman MT"/>
                <a:ea typeface="Times New Roman MT"/>
                <a:cs typeface="Times New Roman MT"/>
                <a:sym typeface="Times New Roman MT"/>
              </a:rPr>
              <a:t>Day 3</a:t>
            </a:r>
          </a:p>
          <a:p>
            <a:pPr algn="l">
              <a:lnSpc>
                <a:spcPts val="4759"/>
              </a:lnSpc>
            </a:pPr>
          </a:p>
          <a:p>
            <a:pPr algn="l">
              <a:lnSpc>
                <a:spcPts val="4759"/>
              </a:lnSpc>
            </a:pPr>
            <a:r>
              <a:rPr lang="en-US" sz="3399">
                <a:solidFill>
                  <a:srgbClr val="000000"/>
                </a:solidFill>
                <a:latin typeface="Times New Roman MT"/>
                <a:ea typeface="Times New Roman MT"/>
                <a:cs typeface="Times New Roman MT"/>
                <a:sym typeface="Times New Roman MT"/>
              </a:rPr>
              <a:t>Scripture 1 Kings 19:1 through 7</a:t>
            </a:r>
          </a:p>
          <a:p>
            <a:pPr algn="l">
              <a:lnSpc>
                <a:spcPts val="4759"/>
              </a:lnSpc>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Ministry burnout and fatigue are REAL. Too often those in ministry miss the warning signs. Burnout can manifest in many forms: irritati</a:t>
            </a:r>
            <a:r>
              <a:rPr lang="en-US" sz="3399">
                <a:solidFill>
                  <a:srgbClr val="000000"/>
                </a:solidFill>
                <a:latin typeface="Times New Roman MT"/>
                <a:ea typeface="Times New Roman MT"/>
                <a:cs typeface="Times New Roman MT"/>
                <a:sym typeface="Times New Roman MT"/>
              </a:rPr>
              <a:t>on, frustration, even the feeling of worthlessness, and bitterness. These, if not identified, can manifest into depression. All in ministry have seasons where we just simply “push through.” However, this can lead to more frustration due to the lack of energy that is required. Elijah felt the same ministerial burnout. Dealing with Ahab and Jezebel, and their false prophets, left him feeling as if his ministry was non-effective. He went from running for God to running from God. What was his reset? Two things: rest and spiritual rejuvenation. If you are experiencing extreme fatigue or even burnout, notice the signs, get away, and rest. The church or your ministry will survive without you! Self-care is so important to overall health, both physically and mentally. Allow the Holy Spirit in this season to revive your weary soul. You are okay; you just need a break.</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Reflection</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Am I recognizing my limits or ignoring the signs of exhaustion?</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Prayer</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Lord, restore my strength and refresh my spirit as I rest in You. Amen.</a:t>
            </a:r>
          </a:p>
          <a:p>
            <a:pPr algn="l">
              <a:lnSpc>
                <a:spcPts val="4759"/>
              </a:lnSpc>
              <a:spcBef>
                <a:spcPct val="0"/>
              </a:spcBef>
            </a:pPr>
          </a:p>
        </p:txBody>
      </p:sp>
    </p:spTree>
  </p:cSld>
  <p:clrMapOvr>
    <a:masterClrMapping/>
  </p:clrMapOvr>
</p:sld>
</file>

<file path=ppt/slides/slide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380234" y="860479"/>
            <a:ext cx="12669782" cy="16249015"/>
          </a:xfrm>
          <a:prstGeom prst="rect">
            <a:avLst/>
          </a:prstGeom>
        </p:spPr>
        <p:txBody>
          <a:bodyPr anchor="t" rtlCol="false" tIns="0" lIns="0" bIns="0" rIns="0">
            <a:spAutoFit/>
          </a:bodyPr>
          <a:lstStyle/>
          <a:p>
            <a:pPr algn="l">
              <a:lnSpc>
                <a:spcPts val="4759"/>
              </a:lnSpc>
            </a:pPr>
            <a:r>
              <a:rPr lang="en-US" sz="3399">
                <a:solidFill>
                  <a:srgbClr val="000000"/>
                </a:solidFill>
                <a:latin typeface="Times New Roman MT"/>
                <a:ea typeface="Times New Roman MT"/>
                <a:cs typeface="Times New Roman MT"/>
                <a:sym typeface="Times New Roman MT"/>
              </a:rPr>
              <a:t>Day 4</a:t>
            </a:r>
          </a:p>
          <a:p>
            <a:pPr algn="l">
              <a:lnSpc>
                <a:spcPts val="4759"/>
              </a:lnSpc>
            </a:pPr>
          </a:p>
          <a:p>
            <a:pPr algn="l">
              <a:lnSpc>
                <a:spcPts val="4759"/>
              </a:lnSpc>
            </a:pPr>
            <a:r>
              <a:rPr lang="en-US" sz="3399">
                <a:solidFill>
                  <a:srgbClr val="000000"/>
                </a:solidFill>
                <a:latin typeface="Times New Roman MT"/>
                <a:ea typeface="Times New Roman MT"/>
                <a:cs typeface="Times New Roman MT"/>
                <a:sym typeface="Times New Roman MT"/>
              </a:rPr>
              <a:t>Scripture Galatians 6:1-3</a:t>
            </a:r>
          </a:p>
          <a:p>
            <a:pPr algn="l">
              <a:lnSpc>
                <a:spcPts val="4759"/>
              </a:lnSpc>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In nature, it is survival of the fittest. Watch any documentary on animals in the wild, and you will certainly agree. Whil</a:t>
            </a:r>
            <a:r>
              <a:rPr lang="en-US" sz="3399">
                <a:solidFill>
                  <a:srgbClr val="000000"/>
                </a:solidFill>
                <a:latin typeface="Times New Roman MT"/>
                <a:ea typeface="Times New Roman MT"/>
                <a:cs typeface="Times New Roman MT"/>
                <a:sym typeface="Times New Roman MT"/>
              </a:rPr>
              <a:t>e watching a particular video, I noticed a pride of lions came to the rescue of one of their own who had been attacked by a crocodile. Instead of watching the crocodile viciously devour the lion, the pride came together and fought off the crocodile, thus saving its life. What if families, the church, our culture, schools, etc., adopted the same practice? Too often, society is guilty of leaving or abandoning its wounded. If a person gets in trouble, we should not leave them to fend for themselves, especially if they are being overpowered. Yes, they made the choice; however, a life is still at stake. What if Jesus had taken this position before going to the cross? We would have surely been swallowed by sin! We are called to bear one another’s burdens. Let us begin to do so.</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Reflection</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How do I respond when someone around me is wounded or struggling?</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Prayer</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Lord, give me compassion and courage to help carry the burdens of others. Amen.</a:t>
            </a:r>
          </a:p>
          <a:p>
            <a:pPr algn="r">
              <a:lnSpc>
                <a:spcPts val="4759"/>
              </a:lnSpc>
              <a:spcBef>
                <a:spcPct val="0"/>
              </a:spcBef>
            </a:pPr>
          </a:p>
        </p:txBody>
      </p:sp>
    </p:spTree>
  </p:cSld>
  <p:clrMapOvr>
    <a:masterClrMapping/>
  </p:clrMapOvr>
</p:sld>
</file>

<file path=ppt/slides/slide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311100" y="462904"/>
            <a:ext cx="12808049" cy="13848715"/>
          </a:xfrm>
          <a:prstGeom prst="rect">
            <a:avLst/>
          </a:prstGeom>
        </p:spPr>
        <p:txBody>
          <a:bodyPr anchor="t" rtlCol="false" tIns="0" lIns="0" bIns="0" rIns="0">
            <a:spAutoFit/>
          </a:bodyPr>
          <a:lstStyle/>
          <a:p>
            <a:pPr algn="l">
              <a:lnSpc>
                <a:spcPts val="4759"/>
              </a:lnSpc>
            </a:pPr>
            <a:r>
              <a:rPr lang="en-US" sz="3399">
                <a:solidFill>
                  <a:srgbClr val="000000"/>
                </a:solidFill>
                <a:latin typeface="Times New Roman MT"/>
                <a:ea typeface="Times New Roman MT"/>
                <a:cs typeface="Times New Roman MT"/>
                <a:sym typeface="Times New Roman MT"/>
              </a:rPr>
              <a:t>Day 5</a:t>
            </a:r>
          </a:p>
          <a:p>
            <a:pPr algn="l">
              <a:lnSpc>
                <a:spcPts val="4759"/>
              </a:lnSpc>
            </a:pPr>
          </a:p>
          <a:p>
            <a:pPr algn="l">
              <a:lnSpc>
                <a:spcPts val="4759"/>
              </a:lnSpc>
            </a:pPr>
            <a:r>
              <a:rPr lang="en-US" sz="3399">
                <a:solidFill>
                  <a:srgbClr val="000000"/>
                </a:solidFill>
                <a:latin typeface="Times New Roman MT"/>
                <a:ea typeface="Times New Roman MT"/>
                <a:cs typeface="Times New Roman MT"/>
                <a:sym typeface="Times New Roman MT"/>
              </a:rPr>
              <a:t>Scripture Matthew 18:15</a:t>
            </a:r>
          </a:p>
          <a:p>
            <a:pPr algn="l">
              <a:lnSpc>
                <a:spcPts val="4759"/>
              </a:lnSpc>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S</a:t>
            </a:r>
            <a:r>
              <a:rPr lang="en-US" sz="3399">
                <a:solidFill>
                  <a:srgbClr val="000000"/>
                </a:solidFill>
                <a:latin typeface="Times New Roman MT"/>
                <a:ea typeface="Times New Roman MT"/>
                <a:cs typeface="Times New Roman MT"/>
                <a:sym typeface="Times New Roman MT"/>
              </a:rPr>
              <a:t>ocial media is a fantastic tool for reaching individuals or sharing information. We all can agree that social media has its place. However, never use social media to embarrass or air out dirty laundry. Too often, private issues become public for the world to see when individuals use social media to voice their problems. Why share sensitive content with individuals who have nothing to do with your issue, especially those who have no solution to offer? What happened to simple confrontation and communication? I guess that involves too much work, huh! Jesus never sanctioned revenge. Christians are to operate in the ministry of reconciliation. Use the Bible, not social media, to manifest this command.</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Reflection</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Am I handling conflict in a biblical way or a public way?</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Prayer</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Lord, teach me to confront issues with wisdom, love, and humility. Amen.</a:t>
            </a:r>
          </a:p>
          <a:p>
            <a:pPr algn="ctr">
              <a:lnSpc>
                <a:spcPts val="4759"/>
              </a:lnSpc>
              <a:spcBef>
                <a:spcPct val="0"/>
              </a:spcBef>
            </a:pPr>
          </a:p>
        </p:txBody>
      </p:sp>
    </p:spTree>
  </p:cSld>
  <p:clrMapOvr>
    <a:masterClrMapping/>
  </p:clrMapOvr>
</p:sld>
</file>

<file path=ppt/slides/slide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259250" y="778947"/>
            <a:ext cx="12911749" cy="15048865"/>
          </a:xfrm>
          <a:prstGeom prst="rect">
            <a:avLst/>
          </a:prstGeom>
        </p:spPr>
        <p:txBody>
          <a:bodyPr anchor="t" rtlCol="false" tIns="0" lIns="0" bIns="0" rIns="0">
            <a:spAutoFit/>
          </a:bodyPr>
          <a:lstStyle/>
          <a:p>
            <a:pPr algn="l">
              <a:lnSpc>
                <a:spcPts val="4759"/>
              </a:lnSpc>
            </a:pPr>
            <a:r>
              <a:rPr lang="en-US" sz="3399">
                <a:solidFill>
                  <a:srgbClr val="000000"/>
                </a:solidFill>
                <a:latin typeface="Times New Roman MT"/>
                <a:ea typeface="Times New Roman MT"/>
                <a:cs typeface="Times New Roman MT"/>
                <a:sym typeface="Times New Roman MT"/>
              </a:rPr>
              <a:t>Day 6</a:t>
            </a:r>
          </a:p>
          <a:p>
            <a:pPr algn="l">
              <a:lnSpc>
                <a:spcPts val="4759"/>
              </a:lnSpc>
            </a:pPr>
          </a:p>
          <a:p>
            <a:pPr algn="l">
              <a:lnSpc>
                <a:spcPts val="4759"/>
              </a:lnSpc>
            </a:pPr>
            <a:r>
              <a:rPr lang="en-US" sz="3399">
                <a:solidFill>
                  <a:srgbClr val="000000"/>
                </a:solidFill>
                <a:latin typeface="Times New Roman MT"/>
                <a:ea typeface="Times New Roman MT"/>
                <a:cs typeface="Times New Roman MT"/>
                <a:sym typeface="Times New Roman MT"/>
              </a:rPr>
              <a:t>Scripture Matthew 6:1</a:t>
            </a:r>
          </a:p>
          <a:p>
            <a:pPr algn="l">
              <a:lnSpc>
                <a:spcPts val="4759"/>
              </a:lnSpc>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One </a:t>
            </a:r>
            <a:r>
              <a:rPr lang="en-US" sz="3399">
                <a:solidFill>
                  <a:srgbClr val="000000"/>
                </a:solidFill>
                <a:latin typeface="Times New Roman MT"/>
                <a:ea typeface="Times New Roman MT"/>
                <a:cs typeface="Times New Roman MT"/>
                <a:sym typeface="Times New Roman MT"/>
              </a:rPr>
              <a:t>of the greatest battles fought within the soul of humanity is image versus intentionality. Why is image so important to people? When one is concerned about their image, this can lead to extreme hypocrisy, falsehoods, and deception. To keep an image, people will compromise their convictions, become manipulative, or surround themselves with those who will enable them. Image only casts a shadow of a severely vain life. However, when one is intentional, they have only one desire: to please God. Jesus condemned the actions of the Pharisees, who were lacking both integrity and intentionality. Don’t live in hypocrisy. Choose holiness. Be intentional about your decisions, your declarations, as well as your directives. Being intentional will bring both blessings and favor. Choose righteousness instead of merely looking right.</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Reflection</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Am I more concerned with appearance or obedience?</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Prayer</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Lord, help me to live with integrity and intentional obedience before You. Amen.</a:t>
            </a:r>
          </a:p>
          <a:p>
            <a:pPr algn="ctr">
              <a:lnSpc>
                <a:spcPts val="4759"/>
              </a:lnSpc>
              <a:spcBef>
                <a:spcPct val="0"/>
              </a:spcBef>
            </a:pPr>
          </a:p>
        </p:txBody>
      </p:sp>
    </p:spTree>
  </p:cSld>
  <p:clrMapOvr>
    <a:masterClrMapping/>
  </p:clrMapOvr>
</p:sld>
</file>

<file path=ppt/slides/slide9.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259250" y="620247"/>
            <a:ext cx="12911749" cy="14448790"/>
          </a:xfrm>
          <a:prstGeom prst="rect">
            <a:avLst/>
          </a:prstGeom>
        </p:spPr>
        <p:txBody>
          <a:bodyPr anchor="t" rtlCol="false" tIns="0" lIns="0" bIns="0" rIns="0">
            <a:spAutoFit/>
          </a:bodyPr>
          <a:lstStyle/>
          <a:p>
            <a:pPr algn="l">
              <a:lnSpc>
                <a:spcPts val="4759"/>
              </a:lnSpc>
            </a:pPr>
            <a:r>
              <a:rPr lang="en-US" sz="3399">
                <a:solidFill>
                  <a:srgbClr val="000000"/>
                </a:solidFill>
                <a:latin typeface="Times New Roman MT"/>
                <a:ea typeface="Times New Roman MT"/>
                <a:cs typeface="Times New Roman MT"/>
                <a:sym typeface="Times New Roman MT"/>
              </a:rPr>
              <a:t>Day 7</a:t>
            </a:r>
          </a:p>
          <a:p>
            <a:pPr algn="l">
              <a:lnSpc>
                <a:spcPts val="4759"/>
              </a:lnSpc>
            </a:pPr>
          </a:p>
          <a:p>
            <a:pPr algn="l">
              <a:lnSpc>
                <a:spcPts val="4759"/>
              </a:lnSpc>
            </a:pPr>
            <a:r>
              <a:rPr lang="en-US" sz="3399">
                <a:solidFill>
                  <a:srgbClr val="000000"/>
                </a:solidFill>
                <a:latin typeface="Times New Roman MT"/>
                <a:ea typeface="Times New Roman MT"/>
                <a:cs typeface="Times New Roman MT"/>
                <a:sym typeface="Times New Roman MT"/>
              </a:rPr>
              <a:t>Scripture John 14:15</a:t>
            </a:r>
          </a:p>
          <a:p>
            <a:pPr algn="l">
              <a:lnSpc>
                <a:spcPts val="4759"/>
              </a:lnSpc>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How much do you love Jesus Christ? Do you love Him enough to obey Him? Love is the central w</a:t>
            </a:r>
            <a:r>
              <a:rPr lang="en-US" sz="3399">
                <a:solidFill>
                  <a:srgbClr val="000000"/>
                </a:solidFill>
                <a:latin typeface="Times New Roman MT"/>
                <a:ea typeface="Times New Roman MT"/>
                <a:cs typeface="Times New Roman MT"/>
                <a:sym typeface="Times New Roman MT"/>
              </a:rPr>
              <a:t>ord in the Scriptures. Love requires more than words; love requires devoted action. Jesus, while preparing His disciples for His departure, says to them, “If you love me, you will keep my commandments.” Note the little word, “if.” There is a choice that needs to be seriously considered. You and I live on the “if.” Question: Does our love come with conditions? For instance, “I will love Him if He answers my prayer,” or, “I will serve Him if I get the assignment I desire,” or, “I will go to church if the weather is good.” Our love, beloved, should match the love that Jesus displays toward us an unconditional, no-matter-what kind of love. Show your love today by walking in obedience and keeping His Word.</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Reflection</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Does my obedience reflect my love for Christ?</a:t>
            </a:r>
          </a:p>
          <a:p>
            <a:pPr algn="l">
              <a:lnSpc>
                <a:spcPts val="4759"/>
              </a:lnSpc>
              <a:spcBef>
                <a:spcPct val="0"/>
              </a:spcBef>
            </a:pP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Prayer</a:t>
            </a:r>
          </a:p>
          <a:p>
            <a:pPr algn="l">
              <a:lnSpc>
                <a:spcPts val="4759"/>
              </a:lnSpc>
              <a:spcBef>
                <a:spcPct val="0"/>
              </a:spcBef>
            </a:pPr>
            <a:r>
              <a:rPr lang="en-US" sz="3399">
                <a:solidFill>
                  <a:srgbClr val="000000"/>
                </a:solidFill>
                <a:latin typeface="Times New Roman MT"/>
                <a:ea typeface="Times New Roman MT"/>
                <a:cs typeface="Times New Roman MT"/>
                <a:sym typeface="Times New Roman MT"/>
              </a:rPr>
              <a:t>Jesus, help me to show my love for You through faithful obedience. Amen.</a:t>
            </a:r>
          </a:p>
          <a:p>
            <a:pPr algn="ctr">
              <a:lnSpc>
                <a:spcPts val="4759"/>
              </a:lnSpc>
              <a:spcBef>
                <a:spcPct val="0"/>
              </a:spcBef>
            </a:p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DAG2cIRbdlM</dc:identifier>
  <dcterms:modified xsi:type="dcterms:W3CDTF">2011-08-01T06:04:30Z</dcterms:modified>
  <cp:revision>1</cp:revision>
  <dc:title>Sweet Morsels of Manna</dc:title>
</cp:coreProperties>
</file>