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315200" cy="996632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39">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8B73AE-40C6-4839-9D99-986545E73ABF}" v="6" dt="2019-01-16T20:39:16.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2434" y="96"/>
      </p:cViewPr>
      <p:guideLst>
        <p:guide orient="horz" pos="3139"/>
        <p:guide pos="23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al Morgan" userId="71165b9398d1b8ff" providerId="LiveId" clId="{368B73AE-40C6-4839-9D99-986545E73ABF}"/>
    <pc:docChg chg="modSld">
      <pc:chgData name="Mikeal Morgan" userId="71165b9398d1b8ff" providerId="LiveId" clId="{368B73AE-40C6-4839-9D99-986545E73ABF}" dt="2019-01-16T20:46:13.152" v="35" actId="20577"/>
      <pc:docMkLst>
        <pc:docMk/>
      </pc:docMkLst>
      <pc:sldChg chg="modSp">
        <pc:chgData name="Mikeal Morgan" userId="71165b9398d1b8ff" providerId="LiveId" clId="{368B73AE-40C6-4839-9D99-986545E73ABF}" dt="2019-01-16T20:46:13.152" v="35" actId="20577"/>
        <pc:sldMkLst>
          <pc:docMk/>
          <pc:sldMk cId="1370914353" sldId="256"/>
        </pc:sldMkLst>
        <pc:spChg chg="mod">
          <ac:chgData name="Mikeal Morgan" userId="71165b9398d1b8ff" providerId="LiveId" clId="{368B73AE-40C6-4839-9D99-986545E73ABF}" dt="2019-01-16T20:46:13.152" v="35" actId="20577"/>
          <ac:spMkLst>
            <pc:docMk/>
            <pc:sldMk cId="1370914353" sldId="256"/>
            <ac:spMk id="16" creationId="{00000000-0000-0000-0000-000000000000}"/>
          </ac:spMkLst>
        </pc:spChg>
        <pc:spChg chg="mod">
          <ac:chgData name="Mikeal Morgan" userId="71165b9398d1b8ff" providerId="LiveId" clId="{368B73AE-40C6-4839-9D99-986545E73ABF}" dt="2019-01-16T20:26:32.986" v="11" actId="20577"/>
          <ac:spMkLst>
            <pc:docMk/>
            <pc:sldMk cId="1370914353" sldId="256"/>
            <ac:spMk id="26" creationId="{00000000-0000-0000-0000-000000000000}"/>
          </ac:spMkLst>
        </pc:spChg>
        <pc:spChg chg="mod">
          <ac:chgData name="Mikeal Morgan" userId="71165b9398d1b8ff" providerId="LiveId" clId="{368B73AE-40C6-4839-9D99-986545E73ABF}" dt="2019-01-16T20:39:16.096" v="16"/>
          <ac:spMkLst>
            <pc:docMk/>
            <pc:sldMk cId="1370914353" sldId="256"/>
            <ac:spMk id="2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31063"/>
            <a:ext cx="6217920" cy="3469758"/>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0" y="5234628"/>
            <a:ext cx="5486400" cy="2406221"/>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B17AAC-2681-4CE8-8898-DD60ABC632E0}"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2935845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B17AAC-2681-4CE8-8898-DD60ABC632E0}"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3822163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0614"/>
            <a:ext cx="1577340" cy="8446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0614"/>
            <a:ext cx="4640580" cy="844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B17AAC-2681-4CE8-8898-DD60ABC632E0}"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349531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B17AAC-2681-4CE8-8898-DD60ABC632E0}"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1490081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484663"/>
            <a:ext cx="6309360" cy="4145714"/>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0" y="6669597"/>
            <a:ext cx="6309360" cy="2180133"/>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B17AAC-2681-4CE8-8898-DD60ABC632E0}"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2071599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53072"/>
            <a:ext cx="3108960" cy="63235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53072"/>
            <a:ext cx="3108960" cy="63235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B17AAC-2681-4CE8-8898-DD60ABC632E0}" type="datetimeFigureOut">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224154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0617"/>
            <a:ext cx="6309360" cy="19263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443135"/>
            <a:ext cx="3094672" cy="1197342"/>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640477"/>
            <a:ext cx="3094672" cy="5354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2443135"/>
            <a:ext cx="3109913" cy="1197342"/>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0" y="3640477"/>
            <a:ext cx="3109913" cy="5354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B17AAC-2681-4CE8-8898-DD60ABC632E0}" type="datetimeFigureOut">
              <a:rPr lang="en-US" smtClean="0"/>
              <a:t>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283857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B17AAC-2681-4CE8-8898-DD60ABC632E0}" type="datetimeFigureOut">
              <a:rPr lang="en-US" smtClean="0"/>
              <a:t>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556672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17AAC-2681-4CE8-8898-DD60ABC632E0}" type="datetimeFigureOut">
              <a:rPr lang="en-US" smtClean="0"/>
              <a:t>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31675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64422"/>
            <a:ext cx="2359342" cy="2325476"/>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434969"/>
            <a:ext cx="3703320" cy="7082550"/>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2989897"/>
            <a:ext cx="2359342" cy="5539155"/>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38B17AAC-2681-4CE8-8898-DD60ABC632E0}" type="datetimeFigureOut">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118905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64422"/>
            <a:ext cx="2359342" cy="2325476"/>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34969"/>
            <a:ext cx="3703320" cy="7082550"/>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2989897"/>
            <a:ext cx="2359342" cy="5539155"/>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38B17AAC-2681-4CE8-8898-DD60ABC632E0}" type="datetimeFigureOut">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E620B-E19B-4B29-91E9-8120605ED6CD}" type="slidenum">
              <a:rPr lang="en-US" smtClean="0"/>
              <a:t>‹#›</a:t>
            </a:fld>
            <a:endParaRPr lang="en-US"/>
          </a:p>
        </p:txBody>
      </p:sp>
    </p:spTree>
    <p:extLst>
      <p:ext uri="{BB962C8B-B14F-4D97-AF65-F5344CB8AC3E}">
        <p14:creationId xmlns:p14="http://schemas.microsoft.com/office/powerpoint/2010/main" val="3404606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0617"/>
            <a:ext cx="6309360" cy="19263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653072"/>
            <a:ext cx="6309360" cy="632354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237309"/>
            <a:ext cx="1645920" cy="530615"/>
          </a:xfrm>
          <a:prstGeom prst="rect">
            <a:avLst/>
          </a:prstGeom>
        </p:spPr>
        <p:txBody>
          <a:bodyPr vert="horz" lIns="91440" tIns="45720" rIns="91440" bIns="45720" rtlCol="0" anchor="ctr"/>
          <a:lstStyle>
            <a:lvl1pPr algn="l">
              <a:defRPr sz="960">
                <a:solidFill>
                  <a:schemeClr val="tx1">
                    <a:tint val="75000"/>
                  </a:schemeClr>
                </a:solidFill>
              </a:defRPr>
            </a:lvl1pPr>
          </a:lstStyle>
          <a:p>
            <a:fld id="{38B17AAC-2681-4CE8-8898-DD60ABC632E0}" type="datetimeFigureOut">
              <a:rPr lang="en-US" smtClean="0"/>
              <a:t>1/17/2020</a:t>
            </a:fld>
            <a:endParaRPr lang="en-US"/>
          </a:p>
        </p:txBody>
      </p:sp>
      <p:sp>
        <p:nvSpPr>
          <p:cNvPr id="5" name="Footer Placeholder 4"/>
          <p:cNvSpPr>
            <a:spLocks noGrp="1"/>
          </p:cNvSpPr>
          <p:nvPr>
            <p:ph type="ftr" sz="quarter" idx="3"/>
          </p:nvPr>
        </p:nvSpPr>
        <p:spPr>
          <a:xfrm>
            <a:off x="2423160" y="9237309"/>
            <a:ext cx="2468880" cy="530615"/>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237309"/>
            <a:ext cx="1645920" cy="530615"/>
          </a:xfrm>
          <a:prstGeom prst="rect">
            <a:avLst/>
          </a:prstGeom>
        </p:spPr>
        <p:txBody>
          <a:bodyPr vert="horz" lIns="91440" tIns="45720" rIns="91440" bIns="45720" rtlCol="0" anchor="ctr"/>
          <a:lstStyle>
            <a:lvl1pPr algn="r">
              <a:defRPr sz="960">
                <a:solidFill>
                  <a:schemeClr val="tx1">
                    <a:tint val="75000"/>
                  </a:schemeClr>
                </a:solidFill>
              </a:defRPr>
            </a:lvl1pPr>
          </a:lstStyle>
          <a:p>
            <a:fld id="{DD4E620B-E19B-4B29-91E9-8120605ED6CD}" type="slidenum">
              <a:rPr lang="en-US" smtClean="0"/>
              <a:t>‹#›</a:t>
            </a:fld>
            <a:endParaRPr lang="en-US"/>
          </a:p>
        </p:txBody>
      </p:sp>
    </p:spTree>
    <p:extLst>
      <p:ext uri="{BB962C8B-B14F-4D97-AF65-F5344CB8AC3E}">
        <p14:creationId xmlns:p14="http://schemas.microsoft.com/office/powerpoint/2010/main" val="2832723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2064338" y="9471555"/>
            <a:ext cx="5237014" cy="49477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185566" y="2341398"/>
            <a:ext cx="5115786" cy="7130157"/>
          </a:xfrm>
          <a:prstGeom prst="rect">
            <a:avLst/>
          </a:prstGeom>
        </p:spPr>
        <p:txBody>
          <a:bodyPr wrap="square">
            <a:spAutoFit/>
          </a:bodyPr>
          <a:lstStyle/>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Faith: </a:t>
            </a:r>
            <a:r>
              <a:rPr lang="en-US" sz="1100" dirty="0">
                <a:solidFill>
                  <a:prstClr val="black"/>
                </a:solidFill>
                <a:ea typeface="Calibri"/>
                <a:cs typeface="Times New Roman"/>
              </a:rPr>
              <a:t>I am and will always be a believer first and foremost. </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Integrity</a:t>
            </a:r>
            <a:r>
              <a:rPr lang="en-US" sz="1100" dirty="0">
                <a:solidFill>
                  <a:prstClr val="black"/>
                </a:solidFill>
                <a:ea typeface="Calibri"/>
                <a:cs typeface="Times New Roman"/>
              </a:rPr>
              <a:t>: I am a principles-based leader, and will always say what I mean, and mean what I say. Doing things right will never be as important as doing the right thing. </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Humility</a:t>
            </a:r>
            <a:r>
              <a:rPr lang="en-US" sz="1100" dirty="0">
                <a:solidFill>
                  <a:prstClr val="black"/>
                </a:solidFill>
                <a:ea typeface="Calibri"/>
                <a:cs typeface="Times New Roman"/>
              </a:rPr>
              <a:t>: God has given mankind many gifts, and I do not consider myself as one of them. </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Work Ethic</a:t>
            </a:r>
            <a:r>
              <a:rPr lang="en-US" sz="1100" dirty="0">
                <a:solidFill>
                  <a:prstClr val="black"/>
                </a:solidFill>
                <a:ea typeface="Calibri"/>
                <a:cs typeface="Times New Roman"/>
              </a:rPr>
              <a:t>: I do not believe that things just happen. I believe that if we want something that we must be prepared to out-think, out-plan, out-work and out everything our competitors in order to get it. </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Professionalism</a:t>
            </a:r>
            <a:r>
              <a:rPr lang="en-US" sz="1100" dirty="0">
                <a:solidFill>
                  <a:prstClr val="black"/>
                </a:solidFill>
                <a:ea typeface="Calibri"/>
                <a:cs typeface="Times New Roman"/>
              </a:rPr>
              <a:t>: Everything from punctuality to the shine on my shoes is scrutinized by someone. Each day, I must strive to be my personal best at everything I engage in. It is in this that I will differentiate myself from the amateurs. No exceptions. Everything matters. </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Passion</a:t>
            </a:r>
            <a:r>
              <a:rPr lang="en-US" sz="1100" dirty="0">
                <a:solidFill>
                  <a:prstClr val="black"/>
                </a:solidFill>
                <a:ea typeface="Calibri"/>
                <a:cs typeface="Times New Roman"/>
              </a:rPr>
              <a:t>: Enthusiastically greeting each day with a </a:t>
            </a:r>
            <a:r>
              <a:rPr lang="en-US" sz="1100" i="1" dirty="0">
                <a:solidFill>
                  <a:prstClr val="black"/>
                </a:solidFill>
                <a:ea typeface="Calibri"/>
                <a:cs typeface="Times New Roman"/>
              </a:rPr>
              <a:t>sincere</a:t>
            </a:r>
            <a:r>
              <a:rPr lang="en-US" sz="1100" dirty="0">
                <a:solidFill>
                  <a:prstClr val="black"/>
                </a:solidFill>
                <a:ea typeface="Calibri"/>
                <a:cs typeface="Times New Roman"/>
              </a:rPr>
              <a:t> love for what I do, who I am and where I am going. </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Attitude</a:t>
            </a:r>
            <a:r>
              <a:rPr lang="en-US" sz="1100" dirty="0">
                <a:solidFill>
                  <a:prstClr val="black"/>
                </a:solidFill>
                <a:ea typeface="Calibri"/>
                <a:cs typeface="Times New Roman"/>
              </a:rPr>
              <a:t>: I am the master of my destiny and will use my positive attitude to overcome even the toughest obstacles. I know that “whether I believe I can or I believe I can’t, I’m right.”</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Accountability</a:t>
            </a:r>
            <a:r>
              <a:rPr lang="en-US" sz="1100" dirty="0">
                <a:solidFill>
                  <a:prstClr val="black"/>
                </a:solidFill>
                <a:ea typeface="Calibri"/>
                <a:cs typeface="Times New Roman"/>
              </a:rPr>
              <a:t>: </a:t>
            </a:r>
            <a:r>
              <a:rPr lang="en-US" sz="1100" i="1" dirty="0">
                <a:solidFill>
                  <a:prstClr val="black"/>
                </a:solidFill>
                <a:ea typeface="Calibri"/>
                <a:cs typeface="Times New Roman"/>
              </a:rPr>
              <a:t>I</a:t>
            </a:r>
            <a:r>
              <a:rPr lang="en-US" sz="1100" dirty="0">
                <a:solidFill>
                  <a:prstClr val="black"/>
                </a:solidFill>
                <a:ea typeface="Calibri"/>
                <a:cs typeface="Times New Roman"/>
              </a:rPr>
              <a:t> am responsible and accountable for my actions and words. I do not pass blame. I am accountable for how I make others feel, regardless of intent. I apologize when I am wrong and will recognize you when you are right. </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Servant</a:t>
            </a:r>
            <a:r>
              <a:rPr lang="en-US" sz="1100" dirty="0">
                <a:solidFill>
                  <a:prstClr val="black"/>
                </a:solidFill>
                <a:ea typeface="Calibri"/>
                <a:cs typeface="Times New Roman"/>
              </a:rPr>
              <a:t>: I selflessly serve others. I will recognize others for their contributions and achievements; rewarding positive behaviors and results.   </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Dedication</a:t>
            </a:r>
            <a:r>
              <a:rPr lang="en-US" sz="1100" dirty="0">
                <a:solidFill>
                  <a:prstClr val="black"/>
                </a:solidFill>
                <a:ea typeface="Calibri"/>
                <a:cs typeface="Times New Roman"/>
              </a:rPr>
              <a:t>: I will plan my work and work my plan diligently until I succeed. “I will persist until I succeed.”</a:t>
            </a:r>
          </a:p>
          <a:p>
            <a:pPr>
              <a:lnSpc>
                <a:spcPts val="1000"/>
              </a:lnSpc>
              <a:spcAft>
                <a:spcPts val="1000"/>
              </a:spcAft>
              <a:tabLst>
                <a:tab pos="-285750" algn="l"/>
                <a:tab pos="-171450" algn="l"/>
                <a:tab pos="58738" algn="l"/>
              </a:tabLst>
            </a:pPr>
            <a:r>
              <a:rPr lang="en-US" sz="1100" b="1" dirty="0">
                <a:solidFill>
                  <a:prstClr val="black"/>
                </a:solidFill>
                <a:ea typeface="Calibri"/>
                <a:cs typeface="Times New Roman"/>
              </a:rPr>
              <a:t>Intelligent Utilization of Resources: </a:t>
            </a:r>
            <a:r>
              <a:rPr lang="en-US" sz="1100" dirty="0">
                <a:solidFill>
                  <a:prstClr val="black"/>
                </a:solidFill>
                <a:ea typeface="Calibri"/>
                <a:cs typeface="Times New Roman"/>
              </a:rPr>
              <a:t>Utilizing every support mechanism, system, department and tool available in order to deliver the most optimized performance possible.    </a:t>
            </a:r>
            <a:r>
              <a:rPr lang="en-US" sz="1100" b="1" dirty="0">
                <a:solidFill>
                  <a:prstClr val="black"/>
                </a:solidFill>
                <a:ea typeface="Calibri"/>
                <a:cs typeface="Times New Roman"/>
              </a:rPr>
              <a:t> </a:t>
            </a:r>
          </a:p>
          <a:p>
            <a:pPr>
              <a:lnSpc>
                <a:spcPts val="1000"/>
              </a:lnSpc>
              <a:spcAft>
                <a:spcPts val="1000"/>
              </a:spcAft>
              <a:tabLst>
                <a:tab pos="-285750" algn="l"/>
                <a:tab pos="-171450" algn="l"/>
                <a:tab pos="58738" algn="l"/>
              </a:tabLst>
            </a:pPr>
            <a:endParaRPr lang="en-US" sz="1100" dirty="0">
              <a:solidFill>
                <a:prstClr val="black"/>
              </a:solidFill>
              <a:ea typeface="Calibri"/>
              <a:cs typeface="Times New Roman"/>
            </a:endParaRPr>
          </a:p>
          <a:p>
            <a:pPr>
              <a:spcBef>
                <a:spcPts val="600"/>
              </a:spcBef>
              <a:tabLst>
                <a:tab pos="-285750" algn="l"/>
                <a:tab pos="-171450" algn="l"/>
                <a:tab pos="58738" algn="l"/>
              </a:tabLst>
            </a:pPr>
            <a:endParaRPr lang="en-US" sz="1100" b="1" dirty="0">
              <a:solidFill>
                <a:prstClr val="black"/>
              </a:solidFill>
              <a:ea typeface="Times New Roman"/>
              <a:cs typeface="Calibri"/>
            </a:endParaRPr>
          </a:p>
          <a:p>
            <a:pPr>
              <a:spcBef>
                <a:spcPts val="600"/>
              </a:spcBef>
              <a:tabLst>
                <a:tab pos="-285750" algn="l"/>
                <a:tab pos="-171450" algn="l"/>
                <a:tab pos="58738" algn="l"/>
              </a:tabLst>
            </a:pPr>
            <a:r>
              <a:rPr lang="en-US" sz="1100" b="1" dirty="0">
                <a:solidFill>
                  <a:prstClr val="black"/>
                </a:solidFill>
                <a:ea typeface="Times New Roman"/>
                <a:cs typeface="Calibri"/>
              </a:rPr>
              <a:t>Attitude</a:t>
            </a:r>
            <a:r>
              <a:rPr lang="en-US" sz="1100" dirty="0">
                <a:solidFill>
                  <a:prstClr val="black"/>
                </a:solidFill>
                <a:ea typeface="Times New Roman"/>
                <a:cs typeface="Calibri"/>
              </a:rPr>
              <a:t>: We are what we believe we are.</a:t>
            </a:r>
            <a:endParaRPr lang="en-US" sz="1100" dirty="0">
              <a:solidFill>
                <a:prstClr val="black"/>
              </a:solidFill>
              <a:ea typeface="Calibri"/>
              <a:cs typeface="Times New Roman"/>
            </a:endParaRPr>
          </a:p>
          <a:p>
            <a:pPr>
              <a:spcBef>
                <a:spcPts val="600"/>
              </a:spcBef>
              <a:tabLst>
                <a:tab pos="-285750" algn="l"/>
                <a:tab pos="-171450" algn="l"/>
                <a:tab pos="58738" algn="l"/>
              </a:tabLst>
            </a:pPr>
            <a:r>
              <a:rPr lang="en-US" sz="1100" b="1" dirty="0">
                <a:solidFill>
                  <a:prstClr val="black"/>
                </a:solidFill>
                <a:ea typeface="Times New Roman"/>
                <a:cs typeface="Calibri"/>
              </a:rPr>
              <a:t>Aptitude</a:t>
            </a:r>
            <a:r>
              <a:rPr lang="en-US" sz="1100" dirty="0">
                <a:solidFill>
                  <a:prstClr val="black"/>
                </a:solidFill>
                <a:ea typeface="Times New Roman"/>
                <a:cs typeface="Calibri"/>
              </a:rPr>
              <a:t>: I encourage everyone to aspire to be the best version of themselves each and every day. Be true to who you are and play to your strengths. Equally, be self aware of your opportunities for personal growth and development. Learn, grow and develop daily. </a:t>
            </a:r>
          </a:p>
          <a:p>
            <a:pPr>
              <a:spcBef>
                <a:spcPts val="600"/>
              </a:spcBef>
              <a:tabLst>
                <a:tab pos="-285750" algn="l"/>
                <a:tab pos="-171450" algn="l"/>
                <a:tab pos="58738" algn="l"/>
              </a:tabLst>
            </a:pPr>
            <a:r>
              <a:rPr lang="en-US" sz="1100" b="1" dirty="0">
                <a:solidFill>
                  <a:prstClr val="black"/>
                </a:solidFill>
                <a:ea typeface="Times New Roman"/>
                <a:cs typeface="Calibri"/>
              </a:rPr>
              <a:t>Accountability</a:t>
            </a:r>
            <a:r>
              <a:rPr lang="en-US" sz="1100" dirty="0">
                <a:solidFill>
                  <a:prstClr val="black"/>
                </a:solidFill>
                <a:ea typeface="Times New Roman"/>
                <a:cs typeface="Calibri"/>
              </a:rPr>
              <a:t>: Own your actions and words. Be professional and responsible. </a:t>
            </a:r>
            <a:endParaRPr lang="en-US" sz="1100" dirty="0">
              <a:solidFill>
                <a:prstClr val="black"/>
              </a:solidFill>
              <a:ea typeface="Calibri"/>
              <a:cs typeface="Times New Roman"/>
            </a:endParaRPr>
          </a:p>
          <a:p>
            <a:pPr>
              <a:spcBef>
                <a:spcPts val="600"/>
              </a:spcBef>
              <a:spcAft>
                <a:spcPts val="1000"/>
              </a:spcAft>
              <a:tabLst>
                <a:tab pos="-285750" algn="l"/>
                <a:tab pos="-171450" algn="l"/>
                <a:tab pos="58738" algn="l"/>
              </a:tabLst>
            </a:pPr>
            <a:r>
              <a:rPr lang="en-US" sz="1100" b="1" dirty="0">
                <a:solidFill>
                  <a:prstClr val="black"/>
                </a:solidFill>
                <a:ea typeface="Times New Roman"/>
                <a:cs typeface="Calibri"/>
              </a:rPr>
              <a:t>Action</a:t>
            </a:r>
            <a:r>
              <a:rPr lang="en-US" sz="1100" dirty="0">
                <a:solidFill>
                  <a:prstClr val="black"/>
                </a:solidFill>
                <a:ea typeface="Times New Roman"/>
                <a:cs typeface="Calibri"/>
              </a:rPr>
              <a:t>: Dedication to winning and exceeding expectations with urgency. A bias for action, and sets the standard for all others to be measured against.</a:t>
            </a:r>
            <a:endParaRPr lang="en-US" sz="1100" dirty="0">
              <a:solidFill>
                <a:prstClr val="black"/>
              </a:solidFill>
              <a:cs typeface="Arial" pitchFamily="34" charset="0"/>
            </a:endParaRPr>
          </a:p>
        </p:txBody>
      </p:sp>
      <p:sp>
        <p:nvSpPr>
          <p:cNvPr id="34" name="TextBox 33"/>
          <p:cNvSpPr txBox="1"/>
          <p:nvPr/>
        </p:nvSpPr>
        <p:spPr>
          <a:xfrm>
            <a:off x="2064338" y="7305583"/>
            <a:ext cx="5237015" cy="307777"/>
          </a:xfrm>
          <a:prstGeom prst="rect">
            <a:avLst/>
          </a:prstGeom>
          <a:solidFill>
            <a:schemeClr val="bg1">
              <a:lumMod val="50000"/>
            </a:schemeClr>
          </a:solidFill>
        </p:spPr>
        <p:txBody>
          <a:bodyPr wrap="square" rtlCol="0">
            <a:spAutoFit/>
          </a:bodyPr>
          <a:lstStyle/>
          <a:p>
            <a:pPr algn="ctr"/>
            <a:r>
              <a:rPr lang="en-US" sz="1400" b="1" dirty="0">
                <a:solidFill>
                  <a:schemeClr val="bg1">
                    <a:lumMod val="85000"/>
                  </a:schemeClr>
                </a:solidFill>
              </a:rPr>
              <a:t>THE 4 A’S | TEAM EXPECTATIONS </a:t>
            </a:r>
          </a:p>
        </p:txBody>
      </p:sp>
      <p:sp>
        <p:nvSpPr>
          <p:cNvPr id="29" name="TextBox 28"/>
          <p:cNvSpPr txBox="1"/>
          <p:nvPr/>
        </p:nvSpPr>
        <p:spPr>
          <a:xfrm>
            <a:off x="2064339" y="1987353"/>
            <a:ext cx="5250862" cy="307777"/>
          </a:xfrm>
          <a:prstGeom prst="rect">
            <a:avLst/>
          </a:prstGeom>
          <a:solidFill>
            <a:schemeClr val="bg1">
              <a:lumMod val="50000"/>
            </a:schemeClr>
          </a:solidFill>
        </p:spPr>
        <p:txBody>
          <a:bodyPr wrap="square" rtlCol="0">
            <a:spAutoFit/>
          </a:bodyPr>
          <a:lstStyle/>
          <a:p>
            <a:pPr algn="ctr"/>
            <a:r>
              <a:rPr lang="en-US" sz="1400" b="1" dirty="0">
                <a:solidFill>
                  <a:schemeClr val="bg1">
                    <a:lumMod val="85000"/>
                  </a:schemeClr>
                </a:solidFill>
              </a:rPr>
              <a:t>ATTRIBUTES I ASPIRE TO ROLE MODEL</a:t>
            </a:r>
          </a:p>
        </p:txBody>
      </p:sp>
      <p:sp>
        <p:nvSpPr>
          <p:cNvPr id="21" name="TextBox 20"/>
          <p:cNvSpPr txBox="1"/>
          <p:nvPr/>
        </p:nvSpPr>
        <p:spPr>
          <a:xfrm>
            <a:off x="2147450" y="-56048"/>
            <a:ext cx="5167749" cy="984885"/>
          </a:xfrm>
          <a:prstGeom prst="rect">
            <a:avLst/>
          </a:prstGeom>
          <a:noFill/>
          <a:ln>
            <a:noFill/>
          </a:ln>
        </p:spPr>
        <p:txBody>
          <a:bodyPr wrap="square" rtlCol="0">
            <a:spAutoFit/>
          </a:bodyPr>
          <a:lstStyle/>
          <a:p>
            <a:pPr algn="ctr"/>
            <a:r>
              <a:rPr lang="en-US" sz="3600" b="1" dirty="0"/>
              <a:t>Mikeal R. Morgan</a:t>
            </a:r>
          </a:p>
          <a:p>
            <a:pPr algn="ctr"/>
            <a:r>
              <a:rPr lang="en-US" sz="2200" b="1" dirty="0"/>
              <a:t> Leadership Philosophy  </a:t>
            </a:r>
          </a:p>
        </p:txBody>
      </p:sp>
      <p:sp>
        <p:nvSpPr>
          <p:cNvPr id="17" name="TextBox 16"/>
          <p:cNvSpPr txBox="1"/>
          <p:nvPr/>
        </p:nvSpPr>
        <p:spPr>
          <a:xfrm>
            <a:off x="2022765" y="886650"/>
            <a:ext cx="5292436" cy="307777"/>
          </a:xfrm>
          <a:prstGeom prst="rect">
            <a:avLst/>
          </a:prstGeom>
          <a:solidFill>
            <a:schemeClr val="bg1">
              <a:lumMod val="50000"/>
            </a:schemeClr>
          </a:solidFill>
        </p:spPr>
        <p:txBody>
          <a:bodyPr wrap="square" rtlCol="0">
            <a:spAutoFit/>
          </a:bodyPr>
          <a:lstStyle/>
          <a:p>
            <a:pPr algn="ctr"/>
            <a:r>
              <a:rPr lang="en-US" sz="1400" b="1" dirty="0">
                <a:solidFill>
                  <a:schemeClr val="bg1">
                    <a:lumMod val="85000"/>
                  </a:schemeClr>
                </a:solidFill>
              </a:rPr>
              <a:t>SETTING CONTEXT </a:t>
            </a:r>
          </a:p>
        </p:txBody>
      </p:sp>
      <p:sp>
        <p:nvSpPr>
          <p:cNvPr id="4" name="Rectangle 3"/>
          <p:cNvSpPr/>
          <p:nvPr/>
        </p:nvSpPr>
        <p:spPr>
          <a:xfrm>
            <a:off x="0" y="-625"/>
            <a:ext cx="2147450" cy="9966950"/>
          </a:xfrm>
          <a:prstGeom prst="rect">
            <a:avLst/>
          </a:prstGeom>
          <a:solidFill>
            <a:schemeClr val="bg1">
              <a:lumMod val="9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3849" y="3500373"/>
            <a:ext cx="2119751" cy="307777"/>
          </a:xfrm>
          <a:prstGeom prst="rect">
            <a:avLst/>
          </a:prstGeom>
          <a:solidFill>
            <a:schemeClr val="bg1">
              <a:lumMod val="50000"/>
            </a:schemeClr>
          </a:solidFill>
        </p:spPr>
        <p:txBody>
          <a:bodyPr wrap="square" rtlCol="0">
            <a:spAutoFit/>
          </a:bodyPr>
          <a:lstStyle/>
          <a:p>
            <a:pPr algn="ctr"/>
            <a:r>
              <a:rPr lang="en-US" sz="1400" b="1" dirty="0">
                <a:solidFill>
                  <a:schemeClr val="bg1">
                    <a:lumMod val="85000"/>
                  </a:schemeClr>
                </a:solidFill>
              </a:rPr>
              <a:t>LEADERSHIP PHILOSOPHY</a:t>
            </a:r>
          </a:p>
        </p:txBody>
      </p:sp>
      <p:sp>
        <p:nvSpPr>
          <p:cNvPr id="14" name="TextBox 13"/>
          <p:cNvSpPr txBox="1"/>
          <p:nvPr/>
        </p:nvSpPr>
        <p:spPr>
          <a:xfrm>
            <a:off x="-13850" y="3806041"/>
            <a:ext cx="2227126" cy="2839239"/>
          </a:xfrm>
          <a:prstGeom prst="rect">
            <a:avLst/>
          </a:prstGeom>
          <a:noFill/>
        </p:spPr>
        <p:txBody>
          <a:bodyPr wrap="square" rtlCol="0">
            <a:spAutoFit/>
          </a:bodyPr>
          <a:lstStyle/>
          <a:p>
            <a:pPr eaLnBrk="0" fontAlgn="base" hangingPunct="0">
              <a:spcBef>
                <a:spcPct val="0"/>
              </a:spcBef>
              <a:spcAft>
                <a:spcPct val="0"/>
              </a:spcAft>
            </a:pPr>
            <a:r>
              <a:rPr lang="en-US" sz="1050" dirty="0">
                <a:solidFill>
                  <a:prstClr val="black"/>
                </a:solidFill>
                <a:ea typeface="Calibri" pitchFamily="34" charset="0"/>
                <a:cs typeface="Times New Roman" pitchFamily="18" charset="0"/>
              </a:rPr>
              <a:t>Leadership is my passion, my privilege and my life’s work. My team and I will strive to stay results oriented but change focused. This means that we must remain focused on </a:t>
            </a:r>
            <a:r>
              <a:rPr lang="en-US" sz="1050" i="1" dirty="0">
                <a:solidFill>
                  <a:prstClr val="black"/>
                </a:solidFill>
                <a:ea typeface="Calibri" pitchFamily="34" charset="0"/>
                <a:cs typeface="Times New Roman" pitchFamily="18" charset="0"/>
              </a:rPr>
              <a:t>changing and improving</a:t>
            </a:r>
            <a:r>
              <a:rPr lang="en-US" sz="1050" dirty="0">
                <a:solidFill>
                  <a:prstClr val="black"/>
                </a:solidFill>
                <a:ea typeface="Calibri" pitchFamily="34" charset="0"/>
                <a:cs typeface="Times New Roman" pitchFamily="18" charset="0"/>
              </a:rPr>
              <a:t> our behaviors, habits, attitude, and skills in order to achieve </a:t>
            </a:r>
            <a:r>
              <a:rPr lang="en-US" sz="1050" dirty="0" smtClean="0">
                <a:solidFill>
                  <a:prstClr val="black"/>
                </a:solidFill>
                <a:ea typeface="Calibri" pitchFamily="34" charset="0"/>
                <a:cs typeface="Times New Roman" pitchFamily="18" charset="0"/>
              </a:rPr>
              <a:t>excellence</a:t>
            </a:r>
            <a:r>
              <a:rPr lang="en-US" sz="1050" dirty="0">
                <a:solidFill>
                  <a:prstClr val="black"/>
                </a:solidFill>
                <a:ea typeface="Calibri" pitchFamily="34" charset="0"/>
                <a:cs typeface="Times New Roman" pitchFamily="18" charset="0"/>
              </a:rPr>
              <a:t>. We will establish and communicate clear goals that stretch us beyond our comfort zones </a:t>
            </a:r>
            <a:r>
              <a:rPr lang="en-US" sz="1050" dirty="0" smtClean="0">
                <a:solidFill>
                  <a:prstClr val="black"/>
                </a:solidFill>
                <a:ea typeface="Calibri" pitchFamily="34" charset="0"/>
                <a:cs typeface="Times New Roman" pitchFamily="18" charset="0"/>
              </a:rPr>
              <a:t>so that we realize </a:t>
            </a:r>
            <a:r>
              <a:rPr lang="en-US" sz="1050" dirty="0">
                <a:solidFill>
                  <a:prstClr val="black"/>
                </a:solidFill>
                <a:ea typeface="Calibri" pitchFamily="34" charset="0"/>
                <a:cs typeface="Times New Roman" pitchFamily="18" charset="0"/>
              </a:rPr>
              <a:t>what we are truly capable of. We </a:t>
            </a:r>
            <a:r>
              <a:rPr lang="en-US" sz="1050" i="1" dirty="0">
                <a:solidFill>
                  <a:prstClr val="black"/>
                </a:solidFill>
                <a:ea typeface="Calibri" pitchFamily="34" charset="0"/>
                <a:cs typeface="Times New Roman" pitchFamily="18" charset="0"/>
              </a:rPr>
              <a:t>will</a:t>
            </a:r>
            <a:r>
              <a:rPr lang="en-US" sz="1050" dirty="0">
                <a:solidFill>
                  <a:prstClr val="black"/>
                </a:solidFill>
                <a:ea typeface="Calibri" pitchFamily="34" charset="0"/>
                <a:cs typeface="Times New Roman" pitchFamily="18" charset="0"/>
              </a:rPr>
              <a:t> out-think, out-plan, out-execute and out everything our competition and our personal best with integrity. Everything matters, especially the small stuff. </a:t>
            </a:r>
          </a:p>
        </p:txBody>
      </p:sp>
      <p:sp>
        <p:nvSpPr>
          <p:cNvPr id="15" name="TextBox 14"/>
          <p:cNvSpPr txBox="1"/>
          <p:nvPr/>
        </p:nvSpPr>
        <p:spPr>
          <a:xfrm>
            <a:off x="13844" y="2333539"/>
            <a:ext cx="2119755" cy="307777"/>
          </a:xfrm>
          <a:prstGeom prst="rect">
            <a:avLst/>
          </a:prstGeom>
          <a:solidFill>
            <a:schemeClr val="bg1">
              <a:lumMod val="50000"/>
            </a:schemeClr>
          </a:solidFill>
        </p:spPr>
        <p:txBody>
          <a:bodyPr wrap="square" rtlCol="0">
            <a:spAutoFit/>
          </a:bodyPr>
          <a:lstStyle/>
          <a:p>
            <a:pPr algn="ctr"/>
            <a:r>
              <a:rPr lang="en-US" sz="1400" b="1" dirty="0">
                <a:solidFill>
                  <a:schemeClr val="bg1">
                    <a:lumMod val="85000"/>
                  </a:schemeClr>
                </a:solidFill>
              </a:rPr>
              <a:t>LEADERSHIP STRATEGY </a:t>
            </a:r>
          </a:p>
        </p:txBody>
      </p:sp>
      <p:sp>
        <p:nvSpPr>
          <p:cNvPr id="16" name="TextBox 15"/>
          <p:cNvSpPr txBox="1"/>
          <p:nvPr/>
        </p:nvSpPr>
        <p:spPr>
          <a:xfrm>
            <a:off x="-69270" y="2676544"/>
            <a:ext cx="2282546" cy="738664"/>
          </a:xfrm>
          <a:prstGeom prst="rect">
            <a:avLst/>
          </a:prstGeom>
          <a:noFill/>
        </p:spPr>
        <p:txBody>
          <a:bodyPr wrap="square" rtlCol="0">
            <a:spAutoFit/>
          </a:bodyPr>
          <a:lstStyle/>
          <a:p>
            <a:pPr algn="ctr"/>
            <a:r>
              <a:rPr lang="en-US" sz="1400" b="1" dirty="0"/>
              <a:t>People First</a:t>
            </a:r>
          </a:p>
          <a:p>
            <a:pPr algn="ctr"/>
            <a:r>
              <a:rPr lang="en-US" sz="1400" b="1" dirty="0"/>
              <a:t>Simplify Everything</a:t>
            </a:r>
          </a:p>
          <a:p>
            <a:pPr algn="ctr"/>
            <a:r>
              <a:rPr lang="en-US" sz="1400" b="1" dirty="0"/>
              <a:t>Inspire Everyone</a:t>
            </a:r>
          </a:p>
        </p:txBody>
      </p:sp>
      <p:sp>
        <p:nvSpPr>
          <p:cNvPr id="27" name="Rectangle 26"/>
          <p:cNvSpPr/>
          <p:nvPr/>
        </p:nvSpPr>
        <p:spPr>
          <a:xfrm>
            <a:off x="-110834" y="8650661"/>
            <a:ext cx="2283979" cy="1277273"/>
          </a:xfrm>
          <a:prstGeom prst="rect">
            <a:avLst/>
          </a:prstGeom>
        </p:spPr>
        <p:txBody>
          <a:bodyPr wrap="square">
            <a:spAutoFit/>
          </a:bodyPr>
          <a:lstStyle/>
          <a:p>
            <a:pPr marL="91440">
              <a:spcAft>
                <a:spcPts val="1000"/>
              </a:spcAft>
            </a:pPr>
            <a:r>
              <a:rPr lang="en-US" sz="1100" dirty="0">
                <a:solidFill>
                  <a:prstClr val="black"/>
                </a:solidFill>
              </a:rPr>
              <a:t>To be a dedicated leader committed to my team, company and clients. To work hard; intelligently and enthusiastically leading the team, executing on a well-designed program that clearly outlines our vision, goals and plan. </a:t>
            </a:r>
            <a:endParaRPr lang="en-US" sz="1100" dirty="0">
              <a:solidFill>
                <a:prstClr val="black"/>
              </a:solidFill>
              <a:cs typeface="Arial" pitchFamily="34" charset="0"/>
            </a:endParaRPr>
          </a:p>
        </p:txBody>
      </p:sp>
      <p:sp>
        <p:nvSpPr>
          <p:cNvPr id="28" name="TextBox 27"/>
          <p:cNvSpPr txBox="1"/>
          <p:nvPr/>
        </p:nvSpPr>
        <p:spPr>
          <a:xfrm>
            <a:off x="0" y="8329417"/>
            <a:ext cx="2135033" cy="307777"/>
          </a:xfrm>
          <a:prstGeom prst="rect">
            <a:avLst/>
          </a:prstGeom>
          <a:solidFill>
            <a:schemeClr val="bg1">
              <a:lumMod val="50000"/>
            </a:schemeClr>
          </a:solidFill>
        </p:spPr>
        <p:txBody>
          <a:bodyPr wrap="square" rtlCol="0">
            <a:spAutoFit/>
          </a:bodyPr>
          <a:lstStyle/>
          <a:p>
            <a:pPr algn="ctr"/>
            <a:r>
              <a:rPr lang="en-US" sz="1400" b="1" dirty="0">
                <a:solidFill>
                  <a:schemeClr val="bg1">
                    <a:lumMod val="85000"/>
                  </a:schemeClr>
                </a:solidFill>
              </a:rPr>
              <a:t>MY COMMITMENT </a:t>
            </a:r>
          </a:p>
        </p:txBody>
      </p:sp>
      <p:sp>
        <p:nvSpPr>
          <p:cNvPr id="32" name="Rectangle 31"/>
          <p:cNvSpPr/>
          <p:nvPr/>
        </p:nvSpPr>
        <p:spPr>
          <a:xfrm>
            <a:off x="10" y="7069961"/>
            <a:ext cx="2064328" cy="1118255"/>
          </a:xfrm>
          <a:prstGeom prst="rect">
            <a:avLst/>
          </a:prstGeom>
        </p:spPr>
        <p:txBody>
          <a:bodyPr wrap="square">
            <a:spAutoFit/>
          </a:bodyPr>
          <a:lstStyle/>
          <a:p>
            <a:pPr lvl="0">
              <a:lnSpc>
                <a:spcPts val="800"/>
              </a:lnSpc>
              <a:spcAft>
                <a:spcPts val="1000"/>
              </a:spcAft>
              <a:buSzPts val="1000"/>
              <a:tabLst>
                <a:tab pos="-285750" algn="l"/>
                <a:tab pos="-171450" algn="l"/>
                <a:tab pos="58738" algn="l"/>
              </a:tabLst>
            </a:pPr>
            <a:r>
              <a:rPr lang="en-US" sz="1100" dirty="0">
                <a:solidFill>
                  <a:prstClr val="black"/>
                </a:solidFill>
                <a:ea typeface="Times New Roman"/>
                <a:cs typeface="Calibri"/>
              </a:rPr>
              <a:t>Poor attitude</a:t>
            </a:r>
          </a:p>
          <a:p>
            <a:pPr lvl="0">
              <a:lnSpc>
                <a:spcPts val="800"/>
              </a:lnSpc>
              <a:spcAft>
                <a:spcPts val="1000"/>
              </a:spcAft>
              <a:buSzPts val="1000"/>
              <a:tabLst>
                <a:tab pos="-285750" algn="l"/>
                <a:tab pos="-171450" algn="l"/>
                <a:tab pos="58738" algn="l"/>
              </a:tabLst>
            </a:pPr>
            <a:r>
              <a:rPr lang="en-US" sz="1100" dirty="0">
                <a:solidFill>
                  <a:prstClr val="black"/>
                </a:solidFill>
                <a:ea typeface="Times New Roman"/>
                <a:cs typeface="Calibri"/>
              </a:rPr>
              <a:t>Excuses </a:t>
            </a:r>
            <a:endParaRPr lang="en-US" sz="1100" dirty="0">
              <a:solidFill>
                <a:prstClr val="black"/>
              </a:solidFill>
              <a:ea typeface="Calibri"/>
              <a:cs typeface="Times New Roman"/>
            </a:endParaRPr>
          </a:p>
          <a:p>
            <a:pPr lvl="0">
              <a:lnSpc>
                <a:spcPts val="800"/>
              </a:lnSpc>
              <a:spcAft>
                <a:spcPts val="1000"/>
              </a:spcAft>
              <a:buSzPts val="1000"/>
              <a:tabLst>
                <a:tab pos="-285750" algn="l"/>
                <a:tab pos="-171450" algn="l"/>
                <a:tab pos="58738" algn="l"/>
              </a:tabLst>
            </a:pPr>
            <a:r>
              <a:rPr lang="en-US" sz="1100" dirty="0">
                <a:solidFill>
                  <a:prstClr val="black"/>
                </a:solidFill>
                <a:ea typeface="Times New Roman"/>
                <a:cs typeface="Calibri"/>
              </a:rPr>
              <a:t>Arrogance </a:t>
            </a:r>
          </a:p>
          <a:p>
            <a:pPr lvl="0">
              <a:lnSpc>
                <a:spcPts val="800"/>
              </a:lnSpc>
              <a:spcAft>
                <a:spcPts val="1000"/>
              </a:spcAft>
              <a:buSzPts val="1000"/>
              <a:tabLst>
                <a:tab pos="-285750" algn="l"/>
                <a:tab pos="-171450" algn="l"/>
                <a:tab pos="58738" algn="l"/>
              </a:tabLst>
            </a:pPr>
            <a:r>
              <a:rPr lang="en-US" sz="1100" dirty="0">
                <a:solidFill>
                  <a:prstClr val="black"/>
                </a:solidFill>
                <a:ea typeface="Calibri"/>
                <a:cs typeface="Calibri"/>
              </a:rPr>
              <a:t>Laziness </a:t>
            </a:r>
            <a:endParaRPr lang="en-US" sz="1100" dirty="0">
              <a:solidFill>
                <a:prstClr val="black"/>
              </a:solidFill>
              <a:ea typeface="Calibri"/>
              <a:cs typeface="Times New Roman"/>
            </a:endParaRPr>
          </a:p>
          <a:p>
            <a:pPr lvl="0">
              <a:lnSpc>
                <a:spcPts val="800"/>
              </a:lnSpc>
              <a:spcAft>
                <a:spcPts val="1000"/>
              </a:spcAft>
              <a:buSzPts val="1000"/>
              <a:tabLst>
                <a:tab pos="-285750" algn="l"/>
                <a:tab pos="-171450" algn="l"/>
                <a:tab pos="58738" algn="l"/>
              </a:tabLst>
            </a:pPr>
            <a:r>
              <a:rPr lang="en-US" sz="1100" dirty="0">
                <a:solidFill>
                  <a:prstClr val="black"/>
                </a:solidFill>
                <a:ea typeface="Calibri"/>
                <a:cs typeface="Calibri"/>
              </a:rPr>
              <a:t>Not controlling the controllable  </a:t>
            </a:r>
          </a:p>
        </p:txBody>
      </p:sp>
      <p:sp>
        <p:nvSpPr>
          <p:cNvPr id="33" name="TextBox 32"/>
          <p:cNvSpPr txBox="1"/>
          <p:nvPr/>
        </p:nvSpPr>
        <p:spPr>
          <a:xfrm>
            <a:off x="13862" y="6713734"/>
            <a:ext cx="2119737" cy="307777"/>
          </a:xfrm>
          <a:prstGeom prst="rect">
            <a:avLst/>
          </a:prstGeom>
          <a:solidFill>
            <a:schemeClr val="bg1">
              <a:lumMod val="50000"/>
            </a:schemeClr>
          </a:solidFill>
        </p:spPr>
        <p:txBody>
          <a:bodyPr wrap="square" rtlCol="0">
            <a:spAutoFit/>
          </a:bodyPr>
          <a:lstStyle/>
          <a:p>
            <a:pPr algn="ctr"/>
            <a:r>
              <a:rPr lang="en-US" sz="1400" b="1" dirty="0">
                <a:solidFill>
                  <a:schemeClr val="bg1">
                    <a:lumMod val="85000"/>
                  </a:schemeClr>
                </a:solidFill>
              </a:rPr>
              <a:t>TRIGGERS</a:t>
            </a:r>
          </a:p>
        </p:txBody>
      </p:sp>
      <p:sp>
        <p:nvSpPr>
          <p:cNvPr id="36" name="Rectangle 35"/>
          <p:cNvSpPr/>
          <p:nvPr/>
        </p:nvSpPr>
        <p:spPr>
          <a:xfrm>
            <a:off x="2161300" y="9517823"/>
            <a:ext cx="5140051" cy="507831"/>
          </a:xfrm>
          <a:prstGeom prst="rect">
            <a:avLst/>
          </a:prstGeom>
        </p:spPr>
        <p:txBody>
          <a:bodyPr wrap="square">
            <a:spAutoFit/>
          </a:bodyPr>
          <a:lstStyle/>
          <a:p>
            <a:pPr algn="ctr"/>
            <a:r>
              <a:rPr lang="en-US" b="1" dirty="0">
                <a:solidFill>
                  <a:schemeClr val="bg1">
                    <a:lumMod val="85000"/>
                  </a:schemeClr>
                </a:solidFill>
              </a:rPr>
              <a:t>“I NEVER LOSE, I EITHER WIN OR I LEARN</a:t>
            </a:r>
            <a:r>
              <a:rPr lang="en-US" b="1" dirty="0" smtClean="0">
                <a:solidFill>
                  <a:schemeClr val="bg1">
                    <a:lumMod val="85000"/>
                  </a:schemeClr>
                </a:solidFill>
              </a:rPr>
              <a:t>”</a:t>
            </a:r>
          </a:p>
          <a:p>
            <a:pPr algn="ctr"/>
            <a:r>
              <a:rPr lang="en-US" sz="800" b="1" dirty="0" smtClean="0">
                <a:solidFill>
                  <a:schemeClr val="bg1">
                    <a:lumMod val="85000"/>
                  </a:schemeClr>
                </a:solidFill>
              </a:rPr>
              <a:t>- Nelson Mandela </a:t>
            </a:r>
            <a:endParaRPr lang="en-US" sz="800" b="1" dirty="0">
              <a:solidFill>
                <a:schemeClr val="bg1">
                  <a:lumMod val="85000"/>
                </a:schemeClr>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608" y="-66057"/>
            <a:ext cx="2613226" cy="2624790"/>
          </a:xfrm>
          <a:prstGeom prst="rect">
            <a:avLst/>
          </a:prstGeom>
        </p:spPr>
      </p:pic>
      <p:sp>
        <p:nvSpPr>
          <p:cNvPr id="2" name="Rectangle 1">
            <a:extLst>
              <a:ext uri="{FF2B5EF4-FFF2-40B4-BE49-F238E27FC236}">
                <a16:creationId xmlns="" xmlns:a16="http://schemas.microsoft.com/office/drawing/2014/main" id="{2F4290B7-1762-477A-BFD5-5D940E5A3FA6}"/>
              </a:ext>
            </a:extLst>
          </p:cNvPr>
          <p:cNvSpPr/>
          <p:nvPr/>
        </p:nvSpPr>
        <p:spPr>
          <a:xfrm>
            <a:off x="2133598" y="1148141"/>
            <a:ext cx="5167749" cy="847540"/>
          </a:xfrm>
          <a:prstGeom prst="rect">
            <a:avLst/>
          </a:prstGeom>
        </p:spPr>
        <p:txBody>
          <a:bodyPr wrap="square">
            <a:spAutoFit/>
          </a:bodyPr>
          <a:lstStyle/>
          <a:p>
            <a:pPr indent="182880" algn="just">
              <a:lnSpc>
                <a:spcPct val="125000"/>
              </a:lnSpc>
            </a:pPr>
            <a:r>
              <a:rPr lang="en-US" sz="1000" dirty="0">
                <a:ea typeface="Calibri" panose="020F0502020204030204" pitchFamily="34" charset="0"/>
                <a:cs typeface="Times New Roman" panose="02020603050405020304" pitchFamily="18" charset="0"/>
              </a:rPr>
              <a:t>The purpose of sharing this document, is to give you insight and information on how I think, feel and will act as a leader. It outlines the attributes that my team and I will strive to achieve, what we expect from one another, as well as what things to avoid in order to best align our personalities and resources so that we achieve excellence every day.  </a:t>
            </a:r>
          </a:p>
        </p:txBody>
      </p:sp>
      <p:sp>
        <p:nvSpPr>
          <p:cNvPr id="5" name="Rounded Rectangular Callout 4"/>
          <p:cNvSpPr/>
          <p:nvPr/>
        </p:nvSpPr>
        <p:spPr>
          <a:xfrm>
            <a:off x="-3174274" y="1580606"/>
            <a:ext cx="1828800" cy="1528354"/>
          </a:xfrm>
          <a:prstGeom prst="wedgeRoundRectCallout">
            <a:avLst>
              <a:gd name="adj1" fmla="val 121310"/>
              <a:gd name="adj2" fmla="val -5972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Insert your own logo that represents your brand here or use mine. </a:t>
            </a:r>
            <a:endParaRPr lang="en-US" dirty="0"/>
          </a:p>
        </p:txBody>
      </p:sp>
      <p:sp>
        <p:nvSpPr>
          <p:cNvPr id="22" name="Rounded Rectangular Callout 21"/>
          <p:cNvSpPr/>
          <p:nvPr/>
        </p:nvSpPr>
        <p:spPr>
          <a:xfrm>
            <a:off x="-3174274" y="3415208"/>
            <a:ext cx="1828800" cy="1528354"/>
          </a:xfrm>
          <a:prstGeom prst="wedgeRoundRectCallout">
            <a:avLst>
              <a:gd name="adj1" fmla="val 121310"/>
              <a:gd name="adj2" fmla="val -5972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Describe your leadership strategy here in its simplest terms. </a:t>
            </a:r>
            <a:endParaRPr lang="en-US" dirty="0"/>
          </a:p>
        </p:txBody>
      </p:sp>
      <p:sp>
        <p:nvSpPr>
          <p:cNvPr id="23" name="Rounded Rectangular Callout 22"/>
          <p:cNvSpPr/>
          <p:nvPr/>
        </p:nvSpPr>
        <p:spPr>
          <a:xfrm>
            <a:off x="-3160483" y="5185380"/>
            <a:ext cx="1828800" cy="1528354"/>
          </a:xfrm>
          <a:prstGeom prst="wedgeRoundRectCallout">
            <a:avLst>
              <a:gd name="adj1" fmla="val 121310"/>
              <a:gd name="adj2" fmla="val -5972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Here is where your actual leadership philosophy will go. </a:t>
            </a:r>
            <a:endParaRPr lang="en-US" dirty="0"/>
          </a:p>
        </p:txBody>
      </p:sp>
      <p:sp>
        <p:nvSpPr>
          <p:cNvPr id="24" name="Rounded Rectangular Callout 23"/>
          <p:cNvSpPr/>
          <p:nvPr/>
        </p:nvSpPr>
        <p:spPr>
          <a:xfrm>
            <a:off x="-3160483" y="7305583"/>
            <a:ext cx="1828800" cy="1788011"/>
          </a:xfrm>
          <a:prstGeom prst="wedgeRoundRectCallout">
            <a:avLst>
              <a:gd name="adj1" fmla="val 121310"/>
              <a:gd name="adj2" fmla="val -5972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List the few things that are absolutely frowned upon while working with you. </a:t>
            </a:r>
            <a:endParaRPr lang="en-US" dirty="0"/>
          </a:p>
        </p:txBody>
      </p:sp>
      <p:sp>
        <p:nvSpPr>
          <p:cNvPr id="25" name="Rounded Rectangular Callout 24"/>
          <p:cNvSpPr/>
          <p:nvPr/>
        </p:nvSpPr>
        <p:spPr>
          <a:xfrm>
            <a:off x="-6100354" y="7968343"/>
            <a:ext cx="2329447" cy="1759599"/>
          </a:xfrm>
          <a:prstGeom prst="wedgeRoundRectCallout">
            <a:avLst>
              <a:gd name="adj1" fmla="val 212162"/>
              <a:gd name="adj2" fmla="val 5137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This is where you write a brief commitment statement that ties you personally to this document. </a:t>
            </a:r>
            <a:endParaRPr lang="en-US" dirty="0"/>
          </a:p>
        </p:txBody>
      </p:sp>
      <p:sp>
        <p:nvSpPr>
          <p:cNvPr id="30" name="Rounded Rectangular Callout 29"/>
          <p:cNvSpPr/>
          <p:nvPr/>
        </p:nvSpPr>
        <p:spPr>
          <a:xfrm>
            <a:off x="9434945" y="667737"/>
            <a:ext cx="2759889" cy="1627393"/>
          </a:xfrm>
          <a:prstGeom prst="wedgeRoundRectCallout">
            <a:avLst>
              <a:gd name="adj1" fmla="val -129404"/>
              <a:gd name="adj2" fmla="val -1955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Use this area to set the context of the document explaining what it is and how it should be used. You can use mine if you prefer.  </a:t>
            </a:r>
            <a:endParaRPr lang="en-US" dirty="0"/>
          </a:p>
        </p:txBody>
      </p:sp>
      <p:sp>
        <p:nvSpPr>
          <p:cNvPr id="31" name="Rounded Rectangular Callout 30"/>
          <p:cNvSpPr/>
          <p:nvPr/>
        </p:nvSpPr>
        <p:spPr>
          <a:xfrm>
            <a:off x="9434945" y="4412764"/>
            <a:ext cx="3693226" cy="1528354"/>
          </a:xfrm>
          <a:prstGeom prst="wedgeRoundRectCallout">
            <a:avLst>
              <a:gd name="adj1" fmla="val -108929"/>
              <a:gd name="adj2" fmla="val -17510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are adding the traits that you aspire to role model and a brief description here. There should be more expected out of you, the leader than from the team. </a:t>
            </a:r>
            <a:endParaRPr lang="en-US" dirty="0"/>
          </a:p>
        </p:txBody>
      </p:sp>
      <p:sp>
        <p:nvSpPr>
          <p:cNvPr id="35" name="Rounded Rectangular Callout 34"/>
          <p:cNvSpPr/>
          <p:nvPr/>
        </p:nvSpPr>
        <p:spPr>
          <a:xfrm>
            <a:off x="9182397" y="6645280"/>
            <a:ext cx="3693226" cy="1528354"/>
          </a:xfrm>
          <a:prstGeom prst="wedgeRoundRectCallout">
            <a:avLst>
              <a:gd name="adj1" fmla="val -106453"/>
              <a:gd name="adj2" fmla="val 3087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These are the expectations you have from your team. You should only list a few so make them count. </a:t>
            </a:r>
            <a:endParaRPr lang="en-US" dirty="0"/>
          </a:p>
        </p:txBody>
      </p:sp>
      <p:sp>
        <p:nvSpPr>
          <p:cNvPr id="38" name="Rounded Rectangular Callout 37"/>
          <p:cNvSpPr/>
          <p:nvPr/>
        </p:nvSpPr>
        <p:spPr>
          <a:xfrm>
            <a:off x="9770225" y="8399580"/>
            <a:ext cx="3693226" cy="1528354"/>
          </a:xfrm>
          <a:prstGeom prst="wedgeRoundRectCallout">
            <a:avLst>
              <a:gd name="adj1" fmla="val -117418"/>
              <a:gd name="adj2" fmla="val 360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can add a quote here if you choose. Choose something that speaks to you and embodies how you think and feel. </a:t>
            </a:r>
            <a:endParaRPr lang="en-US" dirty="0"/>
          </a:p>
        </p:txBody>
      </p:sp>
      <p:sp>
        <p:nvSpPr>
          <p:cNvPr id="39" name="Rounded Rectangular Callout 38"/>
          <p:cNvSpPr/>
          <p:nvPr/>
        </p:nvSpPr>
        <p:spPr>
          <a:xfrm>
            <a:off x="-6212576" y="-154236"/>
            <a:ext cx="3895370" cy="1591150"/>
          </a:xfrm>
          <a:prstGeom prst="wedgeRoundRectCallout">
            <a:avLst>
              <a:gd name="adj1" fmla="val 119559"/>
              <a:gd name="adj2" fmla="val -31518"/>
              <a:gd name="adj3" fmla="val 1666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READ THIS FIRST: This PowerPoint Template can be used to craft your leadership philosophy. Please replace the text with your own unless I call out where you can use mine. </a:t>
            </a:r>
            <a:endParaRPr lang="en-US" dirty="0"/>
          </a:p>
        </p:txBody>
      </p:sp>
    </p:spTree>
    <p:extLst>
      <p:ext uri="{BB962C8B-B14F-4D97-AF65-F5344CB8AC3E}">
        <p14:creationId xmlns:p14="http://schemas.microsoft.com/office/powerpoint/2010/main" val="13709143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545</TotalTime>
  <Words>929</Words>
  <Application>Microsoft Office PowerPoint</Application>
  <PresentationFormat>Custom</PresentationFormat>
  <Paragraphs>49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Verizon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 Mikeal</dc:creator>
  <cp:lastModifiedBy>Morgan, Mikeal</cp:lastModifiedBy>
  <cp:revision>32</cp:revision>
  <dcterms:created xsi:type="dcterms:W3CDTF">2018-01-19T22:04:40Z</dcterms:created>
  <dcterms:modified xsi:type="dcterms:W3CDTF">2020-01-17T13:47:28Z</dcterms:modified>
</cp:coreProperties>
</file>