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1"/>
    <p:sldMasterId id="2147483717" r:id="rId12"/>
    <p:sldMasterId id="2147483728" r:id="rId13"/>
  </p:sldMasterIdLst>
  <p:notesMasterIdLst>
    <p:notesMasterId r:id="rId39"/>
  </p:notesMasterIdLst>
  <p:handoutMasterIdLst>
    <p:handoutMasterId r:id="rId40"/>
  </p:handoutMasterIdLst>
  <p:sldIdLst>
    <p:sldId id="480" r:id="rId14"/>
    <p:sldId id="464" r:id="rId15"/>
    <p:sldId id="465" r:id="rId16"/>
    <p:sldId id="445" r:id="rId17"/>
    <p:sldId id="466" r:id="rId18"/>
    <p:sldId id="467" r:id="rId19"/>
    <p:sldId id="468" r:id="rId20"/>
    <p:sldId id="469" r:id="rId21"/>
    <p:sldId id="470" r:id="rId22"/>
    <p:sldId id="471" r:id="rId23"/>
    <p:sldId id="472" r:id="rId24"/>
    <p:sldId id="473" r:id="rId25"/>
    <p:sldId id="474" r:id="rId26"/>
    <p:sldId id="448" r:id="rId27"/>
    <p:sldId id="435" r:id="rId28"/>
    <p:sldId id="437" r:id="rId29"/>
    <p:sldId id="475" r:id="rId30"/>
    <p:sldId id="446" r:id="rId31"/>
    <p:sldId id="432" r:id="rId32"/>
    <p:sldId id="476" r:id="rId33"/>
    <p:sldId id="477" r:id="rId34"/>
    <p:sldId id="460" r:id="rId35"/>
    <p:sldId id="478" r:id="rId36"/>
    <p:sldId id="424" r:id="rId37"/>
    <p:sldId id="433" r:id="rId38"/>
  </p:sldIdLst>
  <p:sldSz cx="9144000" cy="6858000" type="screen4x3"/>
  <p:notesSz cx="9239250" cy="6953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36A2B4-A74C-434A-B644-A6540469AF6B}">
          <p14:sldIdLst>
            <p14:sldId id="480"/>
            <p14:sldId id="464"/>
            <p14:sldId id="465"/>
            <p14:sldId id="445"/>
            <p14:sldId id="466"/>
            <p14:sldId id="467"/>
            <p14:sldId id="468"/>
            <p14:sldId id="469"/>
            <p14:sldId id="470"/>
            <p14:sldId id="471"/>
            <p14:sldId id="472"/>
            <p14:sldId id="473"/>
            <p14:sldId id="474"/>
            <p14:sldId id="448"/>
            <p14:sldId id="435"/>
            <p14:sldId id="437"/>
            <p14:sldId id="475"/>
            <p14:sldId id="446"/>
            <p14:sldId id="432"/>
            <p14:sldId id="476"/>
            <p14:sldId id="477"/>
            <p14:sldId id="460"/>
            <p14:sldId id="478"/>
            <p14:sldId id="424"/>
            <p14:sldId id="433"/>
          </p14:sldIdLst>
        </p14:section>
      </p14:sectionLst>
    </p:ext>
    <p:ext uri="{EFAFB233-063F-42B5-8137-9DF3F51BA10A}">
      <p15:sldGuideLst xmlns:p15="http://schemas.microsoft.com/office/powerpoint/2012/main">
        <p15:guide id="1" orient="horz" pos="2880" userDrawn="1">
          <p15:clr>
            <a:srgbClr val="A4A3A4"/>
          </p15:clr>
        </p15:guide>
        <p15:guide id="2" pos="2880" userDrawn="1">
          <p15:clr>
            <a:srgbClr val="A4A3A4"/>
          </p15:clr>
        </p15:guide>
        <p15:guide id="3" pos="336" userDrawn="1">
          <p15:clr>
            <a:srgbClr val="A4A3A4"/>
          </p15:clr>
        </p15:guide>
        <p15:guide id="4" pos="1536" userDrawn="1">
          <p15:clr>
            <a:srgbClr val="A4A3A4"/>
          </p15:clr>
        </p15:guide>
        <p15:guide id="5" pos="5640" userDrawn="1">
          <p15:clr>
            <a:srgbClr val="A4A3A4"/>
          </p15:clr>
        </p15:guide>
        <p15:guide id="6" orient="horz" pos="3432" userDrawn="1">
          <p15:clr>
            <a:srgbClr val="A4A3A4"/>
          </p15:clr>
        </p15:guide>
        <p15:guide id="8" orient="horz" pos="3192" userDrawn="1">
          <p15:clr>
            <a:srgbClr val="A4A3A4"/>
          </p15:clr>
        </p15:guide>
        <p15:guide id="9" pos="648" userDrawn="1">
          <p15:clr>
            <a:srgbClr val="A4A3A4"/>
          </p15:clr>
        </p15:guide>
        <p15:guide id="10" pos="3792" userDrawn="1">
          <p15:clr>
            <a:srgbClr val="A4A3A4"/>
          </p15:clr>
        </p15:guide>
        <p15:guide id="11" orient="horz" pos="768" userDrawn="1">
          <p15:clr>
            <a:srgbClr val="A4A3A4"/>
          </p15:clr>
        </p15:guide>
        <p15:guide id="12" orient="horz" pos="480" userDrawn="1">
          <p15:clr>
            <a:srgbClr val="A4A3A4"/>
          </p15:clr>
        </p15:guide>
        <p15:guide id="13" orient="horz" pos="1032" userDrawn="1">
          <p15:clr>
            <a:srgbClr val="A4A3A4"/>
          </p15:clr>
        </p15:guide>
        <p15:guide id="15" pos="3096" userDrawn="1">
          <p15:clr>
            <a:srgbClr val="A4A3A4"/>
          </p15:clr>
        </p15:guide>
        <p15:guide id="16" orient="horz" pos="1104" userDrawn="1">
          <p15:clr>
            <a:srgbClr val="A4A3A4"/>
          </p15:clr>
        </p15:guide>
        <p15:guide id="17" orient="horz" pos="3600">
          <p15:clr>
            <a:srgbClr val="A4A3A4"/>
          </p15:clr>
        </p15:guide>
        <p15:guide id="18" orient="horz" pos="3216">
          <p15:clr>
            <a:srgbClr val="A4A3A4"/>
          </p15:clr>
        </p15:guide>
        <p15:guide id="19" orient="horz" pos="432">
          <p15:clr>
            <a:srgbClr val="A4A3A4"/>
          </p15:clr>
        </p15:guide>
        <p15:guide id="20" orient="horz" pos="1369">
          <p15:clr>
            <a:srgbClr val="A4A3A4"/>
          </p15:clr>
        </p15:guide>
        <p15:guide id="21" orient="horz" pos="864">
          <p15:clr>
            <a:srgbClr val="A4A3A4"/>
          </p15:clr>
        </p15:guide>
        <p15:guide id="22" pos="288">
          <p15:clr>
            <a:srgbClr val="A4A3A4"/>
          </p15:clr>
        </p15:guide>
        <p15:guide id="23" pos="5472">
          <p15:clr>
            <a:srgbClr val="A4A3A4"/>
          </p15:clr>
        </p15:guide>
        <p15:guide id="24" pos="5184">
          <p15:clr>
            <a:srgbClr val="A4A3A4"/>
          </p15:clr>
        </p15:guide>
      </p15:sldGuideLst>
    </p:ext>
    <p:ext uri="{2D200454-40CA-4A62-9FC3-DE9A4176ACB9}">
      <p15:notesGuideLst xmlns:p15="http://schemas.microsoft.com/office/powerpoint/2012/main">
        <p15:guide id="1" orient="horz" pos="2011" userDrawn="1">
          <p15:clr>
            <a:srgbClr val="A4A3A4"/>
          </p15:clr>
        </p15:guide>
        <p15:guide id="2" pos="2710" userDrawn="1">
          <p15:clr>
            <a:srgbClr val="A4A3A4"/>
          </p15:clr>
        </p15:guide>
        <p15:guide id="3" orient="horz" pos="2099" userDrawn="1">
          <p15:clr>
            <a:srgbClr val="A4A3A4"/>
          </p15:clr>
        </p15:guide>
        <p15:guide id="4" pos="2818" userDrawn="1">
          <p15:clr>
            <a:srgbClr val="A4A3A4"/>
          </p15:clr>
        </p15:guide>
        <p15:guide id="5" orient="horz" pos="2190" userDrawn="1">
          <p15:clr>
            <a:srgbClr val="A4A3A4"/>
          </p15:clr>
        </p15:guide>
        <p15:guide id="6" pos="2798" userDrawn="1">
          <p15:clr>
            <a:srgbClr val="A4A3A4"/>
          </p15:clr>
        </p15:guide>
        <p15:guide id="7" pos="29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on, Deneatra" initials="HD" lastIdx="17" clrIdx="0">
    <p:extLst>
      <p:ext uri="{19B8F6BF-5375-455C-9EA6-DF929625EA0E}">
        <p15:presenceInfo xmlns:p15="http://schemas.microsoft.com/office/powerpoint/2012/main" userId="S::o99eb15@ibx.com::f3fc4cbc-37d3-4b11-b308-d26c1932c41f" providerId="AD"/>
      </p:ext>
    </p:extLst>
  </p:cmAuthor>
  <p:cmAuthor id="2" name="Kelly, Davina" initials="KD" lastIdx="2" clrIdx="1">
    <p:extLst>
      <p:ext uri="{19B8F6BF-5375-455C-9EA6-DF929625EA0E}">
        <p15:presenceInfo xmlns:p15="http://schemas.microsoft.com/office/powerpoint/2012/main" userId="S::c62aa39@ibx.com::4bb21910-c526-4323-9b11-9988910607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F0"/>
    <a:srgbClr val="FF0066"/>
    <a:srgbClr val="7F7F7F"/>
    <a:srgbClr val="0092CF"/>
    <a:srgbClr val="8BD3DA"/>
    <a:srgbClr val="024D71"/>
    <a:srgbClr val="924799"/>
    <a:srgbClr val="B11E58"/>
    <a:srgbClr val="4D8B3F"/>
    <a:srgbClr val="F8A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90" autoAdjust="0"/>
    <p:restoredTop sz="60635" autoAdjust="0"/>
  </p:normalViewPr>
  <p:slideViewPr>
    <p:cSldViewPr showGuides="1">
      <p:cViewPr varScale="1">
        <p:scale>
          <a:sx n="48" d="100"/>
          <a:sy n="48" d="100"/>
        </p:scale>
        <p:origin x="1180" y="48"/>
      </p:cViewPr>
      <p:guideLst>
        <p:guide orient="horz" pos="2880"/>
        <p:guide pos="2880"/>
        <p:guide pos="336"/>
        <p:guide pos="1536"/>
        <p:guide pos="5640"/>
        <p:guide orient="horz" pos="3432"/>
        <p:guide orient="horz" pos="3192"/>
        <p:guide pos="648"/>
        <p:guide pos="3792"/>
        <p:guide orient="horz" pos="768"/>
        <p:guide orient="horz" pos="480"/>
        <p:guide orient="horz" pos="1032"/>
        <p:guide pos="3096"/>
        <p:guide orient="horz" pos="1104"/>
        <p:guide orient="horz" pos="3600"/>
        <p:guide orient="horz" pos="3216"/>
        <p:guide orient="horz" pos="432"/>
        <p:guide orient="horz" pos="1369"/>
        <p:guide orient="horz" pos="864"/>
        <p:guide pos="288"/>
        <p:guide pos="5472"/>
        <p:guide pos="5184"/>
      </p:guideLst>
    </p:cSldViewPr>
  </p:slideViewPr>
  <p:outlineViewPr>
    <p:cViewPr>
      <p:scale>
        <a:sx n="33" d="100"/>
        <a:sy n="33" d="100"/>
      </p:scale>
      <p:origin x="0" y="-852"/>
    </p:cViewPr>
  </p:outlineViewPr>
  <p:notesTextViewPr>
    <p:cViewPr>
      <p:scale>
        <a:sx n="3" d="2"/>
        <a:sy n="3" d="2"/>
      </p:scale>
      <p:origin x="0" y="0"/>
    </p:cViewPr>
  </p:notesTextViewPr>
  <p:sorterViewPr>
    <p:cViewPr>
      <p:scale>
        <a:sx n="100" d="100"/>
        <a:sy n="100" d="100"/>
      </p:scale>
      <p:origin x="0" y="-2112"/>
    </p:cViewPr>
  </p:sorterViewPr>
  <p:notesViewPr>
    <p:cSldViewPr>
      <p:cViewPr varScale="1">
        <p:scale>
          <a:sx n="113" d="100"/>
          <a:sy n="113" d="100"/>
        </p:scale>
        <p:origin x="2436" y="84"/>
      </p:cViewPr>
      <p:guideLst>
        <p:guide orient="horz" pos="2011"/>
        <p:guide pos="2710"/>
        <p:guide orient="horz" pos="2099"/>
        <p:guide pos="2818"/>
        <p:guide orient="horz" pos="2190"/>
        <p:guide pos="2798"/>
        <p:guide pos="29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notesMaster" Target="notesMasters/notesMaster1.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0" Type="http://schemas.openxmlformats.org/officeDocument/2006/relationships/slide" Target="slides/slide7.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4E6A5-D14A-455E-82C9-98276289E166}"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D4D2C66D-595B-44B7-B4DF-DC5DDC38E676}">
      <dgm:prSet phldrT="[Text]" custT="1"/>
      <dgm:spPr>
        <a:solidFill>
          <a:srgbClr val="4D8B3F"/>
        </a:solidFill>
        <a:scene3d>
          <a:camera prst="orthographicFront"/>
          <a:lightRig rig="threePt" dir="t"/>
        </a:scene3d>
        <a:sp3d>
          <a:bevelT/>
        </a:sp3d>
      </dgm:spPr>
      <dgm:t>
        <a:bodyPr/>
        <a:lstStyle/>
        <a:p>
          <a:r>
            <a:rPr lang="en-US" sz="3200" dirty="0"/>
            <a:t>Part A </a:t>
          </a:r>
          <a:r>
            <a:rPr lang="en-US" sz="1900" dirty="0"/>
            <a:t>Hospital Insurance</a:t>
          </a:r>
        </a:p>
      </dgm:t>
    </dgm:pt>
    <dgm:pt modelId="{4B6A2806-13CF-4493-B111-F4EB7227B126}" type="parTrans" cxnId="{8F7FC6ED-E5E8-4120-ACDE-0AFFC511177D}">
      <dgm:prSet/>
      <dgm:spPr/>
      <dgm:t>
        <a:bodyPr/>
        <a:lstStyle/>
        <a:p>
          <a:endParaRPr lang="en-US"/>
        </a:p>
      </dgm:t>
    </dgm:pt>
    <dgm:pt modelId="{241B1359-A927-4629-9456-6102C345E53B}" type="sibTrans" cxnId="{8F7FC6ED-E5E8-4120-ACDE-0AFFC511177D}">
      <dgm:prSet/>
      <dgm:spPr/>
      <dgm:t>
        <a:bodyPr/>
        <a:lstStyle/>
        <a:p>
          <a:endParaRPr lang="en-US"/>
        </a:p>
      </dgm:t>
    </dgm:pt>
    <dgm:pt modelId="{CDC9B4F1-F575-4820-9DC3-80F5DCA9DF68}">
      <dgm:prSet phldrT="[Text]" custT="1"/>
      <dgm:spPr>
        <a:solidFill>
          <a:srgbClr val="B11E58"/>
        </a:solidFill>
        <a:scene3d>
          <a:camera prst="orthographicFront"/>
          <a:lightRig rig="threePt" dir="t"/>
        </a:scene3d>
        <a:sp3d>
          <a:bevelT/>
        </a:sp3d>
      </dgm:spPr>
      <dgm:t>
        <a:bodyPr/>
        <a:lstStyle/>
        <a:p>
          <a:r>
            <a:rPr lang="en-US" sz="2800" dirty="0"/>
            <a:t>Part B </a:t>
          </a:r>
          <a:r>
            <a:rPr lang="en-US" sz="1900" dirty="0"/>
            <a:t>Medical Insurance</a:t>
          </a:r>
        </a:p>
      </dgm:t>
    </dgm:pt>
    <dgm:pt modelId="{3404C1DE-0CC7-4B60-B0E3-E44301D35594}" type="parTrans" cxnId="{0CE1972E-1F22-4F88-864D-C562F0DB2844}">
      <dgm:prSet/>
      <dgm:spPr/>
      <dgm:t>
        <a:bodyPr/>
        <a:lstStyle/>
        <a:p>
          <a:endParaRPr lang="en-US"/>
        </a:p>
      </dgm:t>
    </dgm:pt>
    <dgm:pt modelId="{E8368EF7-7550-44B4-A218-4AFB1377F7F9}" type="sibTrans" cxnId="{0CE1972E-1F22-4F88-864D-C562F0DB2844}">
      <dgm:prSet/>
      <dgm:spPr/>
      <dgm:t>
        <a:bodyPr/>
        <a:lstStyle/>
        <a:p>
          <a:endParaRPr lang="en-US"/>
        </a:p>
      </dgm:t>
    </dgm:pt>
    <dgm:pt modelId="{D0FB523C-B6AD-4FAD-94C1-B89B584B6DC2}">
      <dgm:prSet phldrT="[Text]" custT="1"/>
      <dgm:spPr>
        <a:solidFill>
          <a:srgbClr val="F8A169"/>
        </a:solidFill>
        <a:scene3d>
          <a:camera prst="orthographicFront"/>
          <a:lightRig rig="threePt" dir="t"/>
        </a:scene3d>
        <a:sp3d>
          <a:bevelT/>
        </a:sp3d>
      </dgm:spPr>
      <dgm:t>
        <a:bodyPr/>
        <a:lstStyle/>
        <a:p>
          <a:r>
            <a:rPr lang="en-US" sz="2800" dirty="0"/>
            <a:t>Part C </a:t>
          </a:r>
          <a:r>
            <a:rPr lang="en-US" sz="1800" dirty="0"/>
            <a:t>Medicare Advantage</a:t>
          </a:r>
          <a:endParaRPr lang="en-US" sz="2000" dirty="0"/>
        </a:p>
      </dgm:t>
    </dgm:pt>
    <dgm:pt modelId="{D52FE314-353B-4CA6-A07F-F6FB3E66DFE5}" type="parTrans" cxnId="{05745B6D-34AB-43C5-B1D8-47EC279BCFB4}">
      <dgm:prSet/>
      <dgm:spPr/>
      <dgm:t>
        <a:bodyPr/>
        <a:lstStyle/>
        <a:p>
          <a:endParaRPr lang="en-US"/>
        </a:p>
      </dgm:t>
    </dgm:pt>
    <dgm:pt modelId="{48124BE1-618E-42F5-A769-06CDF516067C}" type="sibTrans" cxnId="{05745B6D-34AB-43C5-B1D8-47EC279BCFB4}">
      <dgm:prSet/>
      <dgm:spPr/>
      <dgm:t>
        <a:bodyPr/>
        <a:lstStyle/>
        <a:p>
          <a:endParaRPr lang="en-US"/>
        </a:p>
      </dgm:t>
    </dgm:pt>
    <dgm:pt modelId="{3F3F81C7-9A69-45C7-B1B4-ABE53A57ED12}">
      <dgm:prSet phldrT="[Text]" custT="1"/>
      <dgm:spPr>
        <a:scene3d>
          <a:camera prst="orthographicFront"/>
          <a:lightRig rig="threePt" dir="t"/>
        </a:scene3d>
        <a:sp3d>
          <a:bevelT/>
        </a:sp3d>
      </dgm:spPr>
      <dgm:t>
        <a:bodyPr/>
        <a:lstStyle/>
        <a:p>
          <a:r>
            <a:rPr lang="en-US" sz="2800" dirty="0"/>
            <a:t>Part D </a:t>
          </a:r>
          <a:r>
            <a:rPr lang="en-US" sz="1700" dirty="0"/>
            <a:t>Prescription Drugs </a:t>
          </a:r>
        </a:p>
      </dgm:t>
    </dgm:pt>
    <dgm:pt modelId="{3A2BE88E-2709-48D5-B9D2-A0324E4CC600}" type="parTrans" cxnId="{8D1C318B-7929-4DD1-865C-B8B08391804E}">
      <dgm:prSet/>
      <dgm:spPr/>
      <dgm:t>
        <a:bodyPr/>
        <a:lstStyle/>
        <a:p>
          <a:endParaRPr lang="en-US"/>
        </a:p>
      </dgm:t>
    </dgm:pt>
    <dgm:pt modelId="{D3BE227F-2E7C-46E6-B2A6-DD9CD06ADEC0}" type="sibTrans" cxnId="{8D1C318B-7929-4DD1-865C-B8B08391804E}">
      <dgm:prSet/>
      <dgm:spPr/>
      <dgm:t>
        <a:bodyPr/>
        <a:lstStyle/>
        <a:p>
          <a:endParaRPr lang="en-US"/>
        </a:p>
      </dgm:t>
    </dgm:pt>
    <dgm:pt modelId="{94FE1B8F-F70E-4FE2-97E4-9C26B869EAA0}" type="pres">
      <dgm:prSet presAssocID="{1C54E6A5-D14A-455E-82C9-98276289E166}" presName="cycleMatrixDiagram" presStyleCnt="0">
        <dgm:presLayoutVars>
          <dgm:chMax val="1"/>
          <dgm:dir/>
          <dgm:animLvl val="lvl"/>
          <dgm:resizeHandles val="exact"/>
        </dgm:presLayoutVars>
      </dgm:prSet>
      <dgm:spPr/>
    </dgm:pt>
    <dgm:pt modelId="{4AF57C41-F281-4A25-A30A-82D604E371C0}" type="pres">
      <dgm:prSet presAssocID="{1C54E6A5-D14A-455E-82C9-98276289E166}" presName="children" presStyleCnt="0"/>
      <dgm:spPr/>
    </dgm:pt>
    <dgm:pt modelId="{F99325EE-583F-4BB1-B0CE-7285DCE534AA}" type="pres">
      <dgm:prSet presAssocID="{1C54E6A5-D14A-455E-82C9-98276289E166}" presName="childPlaceholder" presStyleCnt="0"/>
      <dgm:spPr/>
    </dgm:pt>
    <dgm:pt modelId="{E87384AD-8908-4CF8-A150-29D195EC5CE8}" type="pres">
      <dgm:prSet presAssocID="{1C54E6A5-D14A-455E-82C9-98276289E166}" presName="circle" presStyleCnt="0"/>
      <dgm:spPr/>
    </dgm:pt>
    <dgm:pt modelId="{33FCCE92-D5D8-4059-9CE4-2F4F025B3D68}" type="pres">
      <dgm:prSet presAssocID="{1C54E6A5-D14A-455E-82C9-98276289E166}" presName="quadrant1" presStyleLbl="node1" presStyleIdx="0" presStyleCnt="4">
        <dgm:presLayoutVars>
          <dgm:chMax val="1"/>
          <dgm:bulletEnabled val="1"/>
        </dgm:presLayoutVars>
      </dgm:prSet>
      <dgm:spPr/>
    </dgm:pt>
    <dgm:pt modelId="{3ECC8BBA-20DF-494A-B037-7D865F16C58F}" type="pres">
      <dgm:prSet presAssocID="{1C54E6A5-D14A-455E-82C9-98276289E166}" presName="quadrant2" presStyleLbl="node1" presStyleIdx="1" presStyleCnt="4">
        <dgm:presLayoutVars>
          <dgm:chMax val="1"/>
          <dgm:bulletEnabled val="1"/>
        </dgm:presLayoutVars>
      </dgm:prSet>
      <dgm:spPr/>
    </dgm:pt>
    <dgm:pt modelId="{7505B7FE-C9A7-4868-86DE-6A680AFFCB32}" type="pres">
      <dgm:prSet presAssocID="{1C54E6A5-D14A-455E-82C9-98276289E166}" presName="quadrant3" presStyleLbl="node1" presStyleIdx="2" presStyleCnt="4">
        <dgm:presLayoutVars>
          <dgm:chMax val="1"/>
          <dgm:bulletEnabled val="1"/>
        </dgm:presLayoutVars>
      </dgm:prSet>
      <dgm:spPr/>
    </dgm:pt>
    <dgm:pt modelId="{40A9764F-A849-48F6-B2BF-EE4C0973F3C5}" type="pres">
      <dgm:prSet presAssocID="{1C54E6A5-D14A-455E-82C9-98276289E166}" presName="quadrant4" presStyleLbl="node1" presStyleIdx="3" presStyleCnt="4">
        <dgm:presLayoutVars>
          <dgm:chMax val="1"/>
          <dgm:bulletEnabled val="1"/>
        </dgm:presLayoutVars>
      </dgm:prSet>
      <dgm:spPr/>
    </dgm:pt>
    <dgm:pt modelId="{ED65C98C-2E32-4433-BD64-7117852F97F8}" type="pres">
      <dgm:prSet presAssocID="{1C54E6A5-D14A-455E-82C9-98276289E166}" presName="quadrantPlaceholder" presStyleCnt="0"/>
      <dgm:spPr/>
    </dgm:pt>
    <dgm:pt modelId="{AFF972A6-2294-4928-B1AF-9DABBC0296EB}" type="pres">
      <dgm:prSet presAssocID="{1C54E6A5-D14A-455E-82C9-98276289E166}" presName="center1" presStyleLbl="fgShp" presStyleIdx="0" presStyleCnt="2"/>
      <dgm:spPr/>
    </dgm:pt>
    <dgm:pt modelId="{DAE53259-576B-4C6A-9A68-820148FFD9C5}" type="pres">
      <dgm:prSet presAssocID="{1C54E6A5-D14A-455E-82C9-98276289E166}" presName="center2" presStyleLbl="fgShp" presStyleIdx="1" presStyleCnt="2"/>
      <dgm:spPr/>
    </dgm:pt>
  </dgm:ptLst>
  <dgm:cxnLst>
    <dgm:cxn modelId="{84236F28-2F7A-42AA-8547-10660FEB0AA6}" type="presOf" srcId="{D4D2C66D-595B-44B7-B4DF-DC5DDC38E676}" destId="{33FCCE92-D5D8-4059-9CE4-2F4F025B3D68}" srcOrd="0" destOrd="0" presId="urn:microsoft.com/office/officeart/2005/8/layout/cycle4"/>
    <dgm:cxn modelId="{0CE1972E-1F22-4F88-864D-C562F0DB2844}" srcId="{1C54E6A5-D14A-455E-82C9-98276289E166}" destId="{CDC9B4F1-F575-4820-9DC3-80F5DCA9DF68}" srcOrd="1" destOrd="0" parTransId="{3404C1DE-0CC7-4B60-B0E3-E44301D35594}" sibTransId="{E8368EF7-7550-44B4-A218-4AFB1377F7F9}"/>
    <dgm:cxn modelId="{0F08E664-8BAB-43BE-BE70-83322F876BE2}" type="presOf" srcId="{3F3F81C7-9A69-45C7-B1B4-ABE53A57ED12}" destId="{40A9764F-A849-48F6-B2BF-EE4C0973F3C5}" srcOrd="0" destOrd="0" presId="urn:microsoft.com/office/officeart/2005/8/layout/cycle4"/>
    <dgm:cxn modelId="{05745B6D-34AB-43C5-B1D8-47EC279BCFB4}" srcId="{1C54E6A5-D14A-455E-82C9-98276289E166}" destId="{D0FB523C-B6AD-4FAD-94C1-B89B584B6DC2}" srcOrd="2" destOrd="0" parTransId="{D52FE314-353B-4CA6-A07F-F6FB3E66DFE5}" sibTransId="{48124BE1-618E-42F5-A769-06CDF516067C}"/>
    <dgm:cxn modelId="{E68FFB6D-4286-4504-A17C-0888098BE862}" type="presOf" srcId="{1C54E6A5-D14A-455E-82C9-98276289E166}" destId="{94FE1B8F-F70E-4FE2-97E4-9C26B869EAA0}" srcOrd="0" destOrd="0" presId="urn:microsoft.com/office/officeart/2005/8/layout/cycle4"/>
    <dgm:cxn modelId="{8D1C318B-7929-4DD1-865C-B8B08391804E}" srcId="{1C54E6A5-D14A-455E-82C9-98276289E166}" destId="{3F3F81C7-9A69-45C7-B1B4-ABE53A57ED12}" srcOrd="3" destOrd="0" parTransId="{3A2BE88E-2709-48D5-B9D2-A0324E4CC600}" sibTransId="{D3BE227F-2E7C-46E6-B2A6-DD9CD06ADEC0}"/>
    <dgm:cxn modelId="{963F79AA-2FCD-4F62-A1AF-7D0F62AC3532}" type="presOf" srcId="{D0FB523C-B6AD-4FAD-94C1-B89B584B6DC2}" destId="{7505B7FE-C9A7-4868-86DE-6A680AFFCB32}" srcOrd="0" destOrd="0" presId="urn:microsoft.com/office/officeart/2005/8/layout/cycle4"/>
    <dgm:cxn modelId="{8F7FC6ED-E5E8-4120-ACDE-0AFFC511177D}" srcId="{1C54E6A5-D14A-455E-82C9-98276289E166}" destId="{D4D2C66D-595B-44B7-B4DF-DC5DDC38E676}" srcOrd="0" destOrd="0" parTransId="{4B6A2806-13CF-4493-B111-F4EB7227B126}" sibTransId="{241B1359-A927-4629-9456-6102C345E53B}"/>
    <dgm:cxn modelId="{96770BF2-9207-4CC8-AFE5-B0F665D5A9EE}" type="presOf" srcId="{CDC9B4F1-F575-4820-9DC3-80F5DCA9DF68}" destId="{3ECC8BBA-20DF-494A-B037-7D865F16C58F}" srcOrd="0" destOrd="0" presId="urn:microsoft.com/office/officeart/2005/8/layout/cycle4"/>
    <dgm:cxn modelId="{886FF59A-3648-4861-89D6-73FA9F03F8DB}" type="presParOf" srcId="{94FE1B8F-F70E-4FE2-97E4-9C26B869EAA0}" destId="{4AF57C41-F281-4A25-A30A-82D604E371C0}" srcOrd="0" destOrd="0" presId="urn:microsoft.com/office/officeart/2005/8/layout/cycle4"/>
    <dgm:cxn modelId="{7B189613-4F7E-47A3-B69C-16786377DDD8}" type="presParOf" srcId="{4AF57C41-F281-4A25-A30A-82D604E371C0}" destId="{F99325EE-583F-4BB1-B0CE-7285DCE534AA}" srcOrd="0" destOrd="0" presId="urn:microsoft.com/office/officeart/2005/8/layout/cycle4"/>
    <dgm:cxn modelId="{501F2090-EFA3-4FDD-8CF2-B75F65897CCE}" type="presParOf" srcId="{94FE1B8F-F70E-4FE2-97E4-9C26B869EAA0}" destId="{E87384AD-8908-4CF8-A150-29D195EC5CE8}" srcOrd="1" destOrd="0" presId="urn:microsoft.com/office/officeart/2005/8/layout/cycle4"/>
    <dgm:cxn modelId="{E7626EEC-CC51-4706-A3B7-4F9041FC5B12}" type="presParOf" srcId="{E87384AD-8908-4CF8-A150-29D195EC5CE8}" destId="{33FCCE92-D5D8-4059-9CE4-2F4F025B3D68}" srcOrd="0" destOrd="0" presId="urn:microsoft.com/office/officeart/2005/8/layout/cycle4"/>
    <dgm:cxn modelId="{84CDD25F-5986-4D80-AF61-85A81CF386F1}" type="presParOf" srcId="{E87384AD-8908-4CF8-A150-29D195EC5CE8}" destId="{3ECC8BBA-20DF-494A-B037-7D865F16C58F}" srcOrd="1" destOrd="0" presId="urn:microsoft.com/office/officeart/2005/8/layout/cycle4"/>
    <dgm:cxn modelId="{13FEBFEF-9EF6-4D44-822D-9647409CCD4C}" type="presParOf" srcId="{E87384AD-8908-4CF8-A150-29D195EC5CE8}" destId="{7505B7FE-C9A7-4868-86DE-6A680AFFCB32}" srcOrd="2" destOrd="0" presId="urn:microsoft.com/office/officeart/2005/8/layout/cycle4"/>
    <dgm:cxn modelId="{2DBF3392-0DBA-4235-A814-5EAF147430C8}" type="presParOf" srcId="{E87384AD-8908-4CF8-A150-29D195EC5CE8}" destId="{40A9764F-A849-48F6-B2BF-EE4C0973F3C5}" srcOrd="3" destOrd="0" presId="urn:microsoft.com/office/officeart/2005/8/layout/cycle4"/>
    <dgm:cxn modelId="{6FD169E3-5DFD-4B08-8DB3-7BF2D5677BFD}" type="presParOf" srcId="{E87384AD-8908-4CF8-A150-29D195EC5CE8}" destId="{ED65C98C-2E32-4433-BD64-7117852F97F8}" srcOrd="4" destOrd="0" presId="urn:microsoft.com/office/officeart/2005/8/layout/cycle4"/>
    <dgm:cxn modelId="{16689E75-6E1E-4F3B-ABE1-6B592E34D1D6}" type="presParOf" srcId="{94FE1B8F-F70E-4FE2-97E4-9C26B869EAA0}" destId="{AFF972A6-2294-4928-B1AF-9DABBC0296EB}" srcOrd="2" destOrd="0" presId="urn:microsoft.com/office/officeart/2005/8/layout/cycle4"/>
    <dgm:cxn modelId="{337716AC-6C48-4194-BB90-FF7A0CC615A7}" type="presParOf" srcId="{94FE1B8F-F70E-4FE2-97E4-9C26B869EAA0}" destId="{DAE53259-576B-4C6A-9A68-820148FFD9C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54E6A5-D14A-455E-82C9-98276289E166}" type="doc">
      <dgm:prSet loTypeId="urn:microsoft.com/office/officeart/2005/8/layout/cycle4" loCatId="matrix" qsTypeId="urn:microsoft.com/office/officeart/2005/8/quickstyle/3d3" qsCatId="3D" csTypeId="urn:microsoft.com/office/officeart/2005/8/colors/accent1_2" csCatId="accent1" phldr="1"/>
      <dgm:spPr/>
      <dgm:t>
        <a:bodyPr/>
        <a:lstStyle/>
        <a:p>
          <a:endParaRPr lang="en-US"/>
        </a:p>
      </dgm:t>
    </dgm:pt>
    <dgm:pt modelId="{D4D2C66D-595B-44B7-B4DF-DC5DDC38E676}">
      <dgm:prSet phldrT="[Text]" custT="1"/>
      <dgm:spPr>
        <a:solidFill>
          <a:srgbClr val="4D8B3F"/>
        </a:solidFill>
      </dgm:spPr>
      <dgm:t>
        <a:bodyPr/>
        <a:lstStyle/>
        <a:p>
          <a:r>
            <a:rPr lang="en-US" sz="1600" dirty="0"/>
            <a:t>Part A</a:t>
          </a:r>
        </a:p>
      </dgm:t>
    </dgm:pt>
    <dgm:pt modelId="{4B6A2806-13CF-4493-B111-F4EB7227B126}" type="parTrans" cxnId="{8F7FC6ED-E5E8-4120-ACDE-0AFFC511177D}">
      <dgm:prSet/>
      <dgm:spPr/>
      <dgm:t>
        <a:bodyPr/>
        <a:lstStyle/>
        <a:p>
          <a:endParaRPr lang="en-US"/>
        </a:p>
      </dgm:t>
    </dgm:pt>
    <dgm:pt modelId="{241B1359-A927-4629-9456-6102C345E53B}" type="sibTrans" cxnId="{8F7FC6ED-E5E8-4120-ACDE-0AFFC511177D}">
      <dgm:prSet/>
      <dgm:spPr/>
      <dgm:t>
        <a:bodyPr/>
        <a:lstStyle/>
        <a:p>
          <a:endParaRPr lang="en-US"/>
        </a:p>
      </dgm:t>
    </dgm:pt>
    <dgm:pt modelId="{CDC9B4F1-F575-4820-9DC3-80F5DCA9DF68}">
      <dgm:prSet phldrT="[Text]" custT="1"/>
      <dgm:spPr>
        <a:solidFill>
          <a:srgbClr val="B11E58"/>
        </a:solidFill>
      </dgm:spPr>
      <dgm:t>
        <a:bodyPr/>
        <a:lstStyle/>
        <a:p>
          <a:r>
            <a:rPr lang="en-US" sz="1800" dirty="0"/>
            <a:t>Part B</a:t>
          </a:r>
          <a:endParaRPr lang="en-US" sz="1900" dirty="0"/>
        </a:p>
      </dgm:t>
    </dgm:pt>
    <dgm:pt modelId="{3404C1DE-0CC7-4B60-B0E3-E44301D35594}" type="parTrans" cxnId="{0CE1972E-1F22-4F88-864D-C562F0DB2844}">
      <dgm:prSet/>
      <dgm:spPr/>
      <dgm:t>
        <a:bodyPr/>
        <a:lstStyle/>
        <a:p>
          <a:endParaRPr lang="en-US"/>
        </a:p>
      </dgm:t>
    </dgm:pt>
    <dgm:pt modelId="{E8368EF7-7550-44B4-A218-4AFB1377F7F9}" type="sibTrans" cxnId="{0CE1972E-1F22-4F88-864D-C562F0DB2844}">
      <dgm:prSet/>
      <dgm:spPr/>
      <dgm:t>
        <a:bodyPr/>
        <a:lstStyle/>
        <a:p>
          <a:endParaRPr lang="en-US"/>
        </a:p>
      </dgm:t>
    </dgm:pt>
    <dgm:pt modelId="{D0FB523C-B6AD-4FAD-94C1-B89B584B6DC2}">
      <dgm:prSet phldrT="[Text]" custT="1"/>
      <dgm:spPr>
        <a:solidFill>
          <a:srgbClr val="F8A169"/>
        </a:solidFill>
      </dgm:spPr>
      <dgm:t>
        <a:bodyPr/>
        <a:lstStyle/>
        <a:p>
          <a:r>
            <a:rPr lang="en-US" sz="1600" dirty="0"/>
            <a:t>Part C</a:t>
          </a:r>
        </a:p>
      </dgm:t>
    </dgm:pt>
    <dgm:pt modelId="{D52FE314-353B-4CA6-A07F-F6FB3E66DFE5}" type="parTrans" cxnId="{05745B6D-34AB-43C5-B1D8-47EC279BCFB4}">
      <dgm:prSet/>
      <dgm:spPr/>
      <dgm:t>
        <a:bodyPr/>
        <a:lstStyle/>
        <a:p>
          <a:endParaRPr lang="en-US"/>
        </a:p>
      </dgm:t>
    </dgm:pt>
    <dgm:pt modelId="{48124BE1-618E-42F5-A769-06CDF516067C}" type="sibTrans" cxnId="{05745B6D-34AB-43C5-B1D8-47EC279BCFB4}">
      <dgm:prSet/>
      <dgm:spPr/>
      <dgm:t>
        <a:bodyPr/>
        <a:lstStyle/>
        <a:p>
          <a:endParaRPr lang="en-US"/>
        </a:p>
      </dgm:t>
    </dgm:pt>
    <dgm:pt modelId="{3F3F81C7-9A69-45C7-B1B4-ABE53A57ED12}">
      <dgm:prSet phldrT="[Text]" custT="1"/>
      <dgm:spPr>
        <a:solidFill>
          <a:srgbClr val="009EF0"/>
        </a:solidFill>
      </dgm:spPr>
      <dgm:t>
        <a:bodyPr/>
        <a:lstStyle/>
        <a:p>
          <a:r>
            <a:rPr lang="en-US" sz="1600" dirty="0"/>
            <a:t>Part D</a:t>
          </a:r>
        </a:p>
      </dgm:t>
    </dgm:pt>
    <dgm:pt modelId="{3A2BE88E-2709-48D5-B9D2-A0324E4CC600}" type="parTrans" cxnId="{8D1C318B-7929-4DD1-865C-B8B08391804E}">
      <dgm:prSet/>
      <dgm:spPr/>
      <dgm:t>
        <a:bodyPr/>
        <a:lstStyle/>
        <a:p>
          <a:endParaRPr lang="en-US"/>
        </a:p>
      </dgm:t>
    </dgm:pt>
    <dgm:pt modelId="{D3BE227F-2E7C-46E6-B2A6-DD9CD06ADEC0}" type="sibTrans" cxnId="{8D1C318B-7929-4DD1-865C-B8B08391804E}">
      <dgm:prSet/>
      <dgm:spPr/>
      <dgm:t>
        <a:bodyPr/>
        <a:lstStyle/>
        <a:p>
          <a:endParaRPr lang="en-US"/>
        </a:p>
      </dgm:t>
    </dgm:pt>
    <dgm:pt modelId="{94FE1B8F-F70E-4FE2-97E4-9C26B869EAA0}" type="pres">
      <dgm:prSet presAssocID="{1C54E6A5-D14A-455E-82C9-98276289E166}" presName="cycleMatrixDiagram" presStyleCnt="0">
        <dgm:presLayoutVars>
          <dgm:chMax val="1"/>
          <dgm:dir/>
          <dgm:animLvl val="lvl"/>
          <dgm:resizeHandles val="exact"/>
        </dgm:presLayoutVars>
      </dgm:prSet>
      <dgm:spPr/>
    </dgm:pt>
    <dgm:pt modelId="{4AF57C41-F281-4A25-A30A-82D604E371C0}" type="pres">
      <dgm:prSet presAssocID="{1C54E6A5-D14A-455E-82C9-98276289E166}" presName="children" presStyleCnt="0"/>
      <dgm:spPr/>
    </dgm:pt>
    <dgm:pt modelId="{F99325EE-583F-4BB1-B0CE-7285DCE534AA}" type="pres">
      <dgm:prSet presAssocID="{1C54E6A5-D14A-455E-82C9-98276289E166}" presName="childPlaceholder" presStyleCnt="0"/>
      <dgm:spPr/>
    </dgm:pt>
    <dgm:pt modelId="{E87384AD-8908-4CF8-A150-29D195EC5CE8}" type="pres">
      <dgm:prSet presAssocID="{1C54E6A5-D14A-455E-82C9-98276289E166}" presName="circle" presStyleCnt="0"/>
      <dgm:spPr/>
    </dgm:pt>
    <dgm:pt modelId="{33FCCE92-D5D8-4059-9CE4-2F4F025B3D68}" type="pres">
      <dgm:prSet presAssocID="{1C54E6A5-D14A-455E-82C9-98276289E166}" presName="quadrant1" presStyleLbl="node1" presStyleIdx="0" presStyleCnt="4">
        <dgm:presLayoutVars>
          <dgm:chMax val="1"/>
          <dgm:bulletEnabled val="1"/>
        </dgm:presLayoutVars>
      </dgm:prSet>
      <dgm:spPr/>
    </dgm:pt>
    <dgm:pt modelId="{3ECC8BBA-20DF-494A-B037-7D865F16C58F}" type="pres">
      <dgm:prSet presAssocID="{1C54E6A5-D14A-455E-82C9-98276289E166}" presName="quadrant2" presStyleLbl="node1" presStyleIdx="1" presStyleCnt="4">
        <dgm:presLayoutVars>
          <dgm:chMax val="1"/>
          <dgm:bulletEnabled val="1"/>
        </dgm:presLayoutVars>
      </dgm:prSet>
      <dgm:spPr/>
    </dgm:pt>
    <dgm:pt modelId="{7505B7FE-C9A7-4868-86DE-6A680AFFCB32}" type="pres">
      <dgm:prSet presAssocID="{1C54E6A5-D14A-455E-82C9-98276289E166}" presName="quadrant3" presStyleLbl="node1" presStyleIdx="2" presStyleCnt="4">
        <dgm:presLayoutVars>
          <dgm:chMax val="1"/>
          <dgm:bulletEnabled val="1"/>
        </dgm:presLayoutVars>
      </dgm:prSet>
      <dgm:spPr/>
    </dgm:pt>
    <dgm:pt modelId="{40A9764F-A849-48F6-B2BF-EE4C0973F3C5}" type="pres">
      <dgm:prSet presAssocID="{1C54E6A5-D14A-455E-82C9-98276289E166}" presName="quadrant4" presStyleLbl="node1" presStyleIdx="3" presStyleCnt="4">
        <dgm:presLayoutVars>
          <dgm:chMax val="1"/>
          <dgm:bulletEnabled val="1"/>
        </dgm:presLayoutVars>
      </dgm:prSet>
      <dgm:spPr/>
    </dgm:pt>
    <dgm:pt modelId="{ED65C98C-2E32-4433-BD64-7117852F97F8}" type="pres">
      <dgm:prSet presAssocID="{1C54E6A5-D14A-455E-82C9-98276289E166}" presName="quadrantPlaceholder" presStyleCnt="0"/>
      <dgm:spPr/>
    </dgm:pt>
    <dgm:pt modelId="{AFF972A6-2294-4928-B1AF-9DABBC0296EB}" type="pres">
      <dgm:prSet presAssocID="{1C54E6A5-D14A-455E-82C9-98276289E166}" presName="center1" presStyleLbl="fgShp" presStyleIdx="0" presStyleCnt="2"/>
      <dgm:spPr/>
    </dgm:pt>
    <dgm:pt modelId="{DAE53259-576B-4C6A-9A68-820148FFD9C5}" type="pres">
      <dgm:prSet presAssocID="{1C54E6A5-D14A-455E-82C9-98276289E166}" presName="center2" presStyleLbl="fgShp" presStyleIdx="1" presStyleCnt="2"/>
      <dgm:spPr/>
    </dgm:pt>
  </dgm:ptLst>
  <dgm:cxnLst>
    <dgm:cxn modelId="{84236F28-2F7A-42AA-8547-10660FEB0AA6}" type="presOf" srcId="{D4D2C66D-595B-44B7-B4DF-DC5DDC38E676}" destId="{33FCCE92-D5D8-4059-9CE4-2F4F025B3D68}" srcOrd="0" destOrd="0" presId="urn:microsoft.com/office/officeart/2005/8/layout/cycle4"/>
    <dgm:cxn modelId="{0CE1972E-1F22-4F88-864D-C562F0DB2844}" srcId="{1C54E6A5-D14A-455E-82C9-98276289E166}" destId="{CDC9B4F1-F575-4820-9DC3-80F5DCA9DF68}" srcOrd="1" destOrd="0" parTransId="{3404C1DE-0CC7-4B60-B0E3-E44301D35594}" sibTransId="{E8368EF7-7550-44B4-A218-4AFB1377F7F9}"/>
    <dgm:cxn modelId="{0F08E664-8BAB-43BE-BE70-83322F876BE2}" type="presOf" srcId="{3F3F81C7-9A69-45C7-B1B4-ABE53A57ED12}" destId="{40A9764F-A849-48F6-B2BF-EE4C0973F3C5}" srcOrd="0" destOrd="0" presId="urn:microsoft.com/office/officeart/2005/8/layout/cycle4"/>
    <dgm:cxn modelId="{05745B6D-34AB-43C5-B1D8-47EC279BCFB4}" srcId="{1C54E6A5-D14A-455E-82C9-98276289E166}" destId="{D0FB523C-B6AD-4FAD-94C1-B89B584B6DC2}" srcOrd="2" destOrd="0" parTransId="{D52FE314-353B-4CA6-A07F-F6FB3E66DFE5}" sibTransId="{48124BE1-618E-42F5-A769-06CDF516067C}"/>
    <dgm:cxn modelId="{E68FFB6D-4286-4504-A17C-0888098BE862}" type="presOf" srcId="{1C54E6A5-D14A-455E-82C9-98276289E166}" destId="{94FE1B8F-F70E-4FE2-97E4-9C26B869EAA0}" srcOrd="0" destOrd="0" presId="urn:microsoft.com/office/officeart/2005/8/layout/cycle4"/>
    <dgm:cxn modelId="{8D1C318B-7929-4DD1-865C-B8B08391804E}" srcId="{1C54E6A5-D14A-455E-82C9-98276289E166}" destId="{3F3F81C7-9A69-45C7-B1B4-ABE53A57ED12}" srcOrd="3" destOrd="0" parTransId="{3A2BE88E-2709-48D5-B9D2-A0324E4CC600}" sibTransId="{D3BE227F-2E7C-46E6-B2A6-DD9CD06ADEC0}"/>
    <dgm:cxn modelId="{963F79AA-2FCD-4F62-A1AF-7D0F62AC3532}" type="presOf" srcId="{D0FB523C-B6AD-4FAD-94C1-B89B584B6DC2}" destId="{7505B7FE-C9A7-4868-86DE-6A680AFFCB32}" srcOrd="0" destOrd="0" presId="urn:microsoft.com/office/officeart/2005/8/layout/cycle4"/>
    <dgm:cxn modelId="{8F7FC6ED-E5E8-4120-ACDE-0AFFC511177D}" srcId="{1C54E6A5-D14A-455E-82C9-98276289E166}" destId="{D4D2C66D-595B-44B7-B4DF-DC5DDC38E676}" srcOrd="0" destOrd="0" parTransId="{4B6A2806-13CF-4493-B111-F4EB7227B126}" sibTransId="{241B1359-A927-4629-9456-6102C345E53B}"/>
    <dgm:cxn modelId="{96770BF2-9207-4CC8-AFE5-B0F665D5A9EE}" type="presOf" srcId="{CDC9B4F1-F575-4820-9DC3-80F5DCA9DF68}" destId="{3ECC8BBA-20DF-494A-B037-7D865F16C58F}" srcOrd="0" destOrd="0" presId="urn:microsoft.com/office/officeart/2005/8/layout/cycle4"/>
    <dgm:cxn modelId="{886FF59A-3648-4861-89D6-73FA9F03F8DB}" type="presParOf" srcId="{94FE1B8F-F70E-4FE2-97E4-9C26B869EAA0}" destId="{4AF57C41-F281-4A25-A30A-82D604E371C0}" srcOrd="0" destOrd="0" presId="urn:microsoft.com/office/officeart/2005/8/layout/cycle4"/>
    <dgm:cxn modelId="{7B189613-4F7E-47A3-B69C-16786377DDD8}" type="presParOf" srcId="{4AF57C41-F281-4A25-A30A-82D604E371C0}" destId="{F99325EE-583F-4BB1-B0CE-7285DCE534AA}" srcOrd="0" destOrd="0" presId="urn:microsoft.com/office/officeart/2005/8/layout/cycle4"/>
    <dgm:cxn modelId="{501F2090-EFA3-4FDD-8CF2-B75F65897CCE}" type="presParOf" srcId="{94FE1B8F-F70E-4FE2-97E4-9C26B869EAA0}" destId="{E87384AD-8908-4CF8-A150-29D195EC5CE8}" srcOrd="1" destOrd="0" presId="urn:microsoft.com/office/officeart/2005/8/layout/cycle4"/>
    <dgm:cxn modelId="{E7626EEC-CC51-4706-A3B7-4F9041FC5B12}" type="presParOf" srcId="{E87384AD-8908-4CF8-A150-29D195EC5CE8}" destId="{33FCCE92-D5D8-4059-9CE4-2F4F025B3D68}" srcOrd="0" destOrd="0" presId="urn:microsoft.com/office/officeart/2005/8/layout/cycle4"/>
    <dgm:cxn modelId="{84CDD25F-5986-4D80-AF61-85A81CF386F1}" type="presParOf" srcId="{E87384AD-8908-4CF8-A150-29D195EC5CE8}" destId="{3ECC8BBA-20DF-494A-B037-7D865F16C58F}" srcOrd="1" destOrd="0" presId="urn:microsoft.com/office/officeart/2005/8/layout/cycle4"/>
    <dgm:cxn modelId="{13FEBFEF-9EF6-4D44-822D-9647409CCD4C}" type="presParOf" srcId="{E87384AD-8908-4CF8-A150-29D195EC5CE8}" destId="{7505B7FE-C9A7-4868-86DE-6A680AFFCB32}" srcOrd="2" destOrd="0" presId="urn:microsoft.com/office/officeart/2005/8/layout/cycle4"/>
    <dgm:cxn modelId="{2DBF3392-0DBA-4235-A814-5EAF147430C8}" type="presParOf" srcId="{E87384AD-8908-4CF8-A150-29D195EC5CE8}" destId="{40A9764F-A849-48F6-B2BF-EE4C0973F3C5}" srcOrd="3" destOrd="0" presId="urn:microsoft.com/office/officeart/2005/8/layout/cycle4"/>
    <dgm:cxn modelId="{6FD169E3-5DFD-4B08-8DB3-7BF2D5677BFD}" type="presParOf" srcId="{E87384AD-8908-4CF8-A150-29D195EC5CE8}" destId="{ED65C98C-2E32-4433-BD64-7117852F97F8}" srcOrd="4" destOrd="0" presId="urn:microsoft.com/office/officeart/2005/8/layout/cycle4"/>
    <dgm:cxn modelId="{16689E75-6E1E-4F3B-ABE1-6B592E34D1D6}" type="presParOf" srcId="{94FE1B8F-F70E-4FE2-97E4-9C26B869EAA0}" destId="{AFF972A6-2294-4928-B1AF-9DABBC0296EB}" srcOrd="2" destOrd="0" presId="urn:microsoft.com/office/officeart/2005/8/layout/cycle4"/>
    <dgm:cxn modelId="{337716AC-6C48-4194-BB90-FF7A0CC615A7}" type="presParOf" srcId="{94FE1B8F-F70E-4FE2-97E4-9C26B869EAA0}" destId="{DAE53259-576B-4C6A-9A68-820148FFD9C5}"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CCE92-D5D8-4059-9CE4-2F4F025B3D68}">
      <dsp:nvSpPr>
        <dsp:cNvPr id="0" name=""/>
        <dsp:cNvSpPr/>
      </dsp:nvSpPr>
      <dsp:spPr>
        <a:xfrm>
          <a:off x="1155344" y="286664"/>
          <a:ext cx="2177643" cy="2177643"/>
        </a:xfrm>
        <a:prstGeom prst="pieWedge">
          <a:avLst/>
        </a:prstGeom>
        <a:solidFill>
          <a:srgbClr val="4D8B3F"/>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Part A </a:t>
          </a:r>
          <a:r>
            <a:rPr lang="en-US" sz="1900" kern="1200" dirty="0"/>
            <a:t>Hospital Insurance</a:t>
          </a:r>
        </a:p>
      </dsp:txBody>
      <dsp:txXfrm>
        <a:off x="1793161" y="924481"/>
        <a:ext cx="1539826" cy="1539826"/>
      </dsp:txXfrm>
    </dsp:sp>
    <dsp:sp modelId="{3ECC8BBA-20DF-494A-B037-7D865F16C58F}">
      <dsp:nvSpPr>
        <dsp:cNvPr id="0" name=""/>
        <dsp:cNvSpPr/>
      </dsp:nvSpPr>
      <dsp:spPr>
        <a:xfrm rot="5400000">
          <a:off x="3433572" y="286664"/>
          <a:ext cx="2177643" cy="2177643"/>
        </a:xfrm>
        <a:prstGeom prst="pieWedge">
          <a:avLst/>
        </a:prstGeom>
        <a:solidFill>
          <a:srgbClr val="B11E58"/>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Part B </a:t>
          </a:r>
          <a:r>
            <a:rPr lang="en-US" sz="1900" kern="1200" dirty="0"/>
            <a:t>Medical Insurance</a:t>
          </a:r>
        </a:p>
      </dsp:txBody>
      <dsp:txXfrm rot="-5400000">
        <a:off x="3433572" y="924481"/>
        <a:ext cx="1539826" cy="1539826"/>
      </dsp:txXfrm>
    </dsp:sp>
    <dsp:sp modelId="{7505B7FE-C9A7-4868-86DE-6A680AFFCB32}">
      <dsp:nvSpPr>
        <dsp:cNvPr id="0" name=""/>
        <dsp:cNvSpPr/>
      </dsp:nvSpPr>
      <dsp:spPr>
        <a:xfrm rot="10800000">
          <a:off x="3433572" y="2564892"/>
          <a:ext cx="2177643" cy="2177643"/>
        </a:xfrm>
        <a:prstGeom prst="pieWedge">
          <a:avLst/>
        </a:prstGeom>
        <a:solidFill>
          <a:srgbClr val="F8A169"/>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Part C </a:t>
          </a:r>
          <a:r>
            <a:rPr lang="en-US" sz="1800" kern="1200" dirty="0"/>
            <a:t>Medicare Advantage</a:t>
          </a:r>
          <a:endParaRPr lang="en-US" sz="2000" kern="1200" dirty="0"/>
        </a:p>
      </dsp:txBody>
      <dsp:txXfrm rot="10800000">
        <a:off x="3433572" y="2564892"/>
        <a:ext cx="1539826" cy="1539826"/>
      </dsp:txXfrm>
    </dsp:sp>
    <dsp:sp modelId="{40A9764F-A849-48F6-B2BF-EE4C0973F3C5}">
      <dsp:nvSpPr>
        <dsp:cNvPr id="0" name=""/>
        <dsp:cNvSpPr/>
      </dsp:nvSpPr>
      <dsp:spPr>
        <a:xfrm rot="16200000">
          <a:off x="1155344" y="2564892"/>
          <a:ext cx="2177643" cy="2177643"/>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Part D </a:t>
          </a:r>
          <a:r>
            <a:rPr lang="en-US" sz="1700" kern="1200" dirty="0"/>
            <a:t>Prescription Drugs </a:t>
          </a:r>
        </a:p>
      </dsp:txBody>
      <dsp:txXfrm rot="5400000">
        <a:off x="1793161" y="2564892"/>
        <a:ext cx="1539826" cy="1539826"/>
      </dsp:txXfrm>
    </dsp:sp>
    <dsp:sp modelId="{AFF972A6-2294-4928-B1AF-9DABBC0296EB}">
      <dsp:nvSpPr>
        <dsp:cNvPr id="0" name=""/>
        <dsp:cNvSpPr/>
      </dsp:nvSpPr>
      <dsp:spPr>
        <a:xfrm>
          <a:off x="3007347" y="2061972"/>
          <a:ext cx="751865" cy="65379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53259-576B-4C6A-9A68-820148FFD9C5}">
      <dsp:nvSpPr>
        <dsp:cNvPr id="0" name=""/>
        <dsp:cNvSpPr/>
      </dsp:nvSpPr>
      <dsp:spPr>
        <a:xfrm rot="10800000">
          <a:off x="3007347" y="2313432"/>
          <a:ext cx="751865" cy="65379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CCE92-D5D8-4059-9CE4-2F4F025B3D68}">
      <dsp:nvSpPr>
        <dsp:cNvPr id="0" name=""/>
        <dsp:cNvSpPr/>
      </dsp:nvSpPr>
      <dsp:spPr>
        <a:xfrm>
          <a:off x="712698" y="166786"/>
          <a:ext cx="1266992" cy="1266992"/>
        </a:xfrm>
        <a:prstGeom prst="pieWedge">
          <a:avLst/>
        </a:prstGeom>
        <a:solidFill>
          <a:srgbClr val="4D8B3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Part A</a:t>
          </a:r>
        </a:p>
      </dsp:txBody>
      <dsp:txXfrm>
        <a:off x="1083791" y="537879"/>
        <a:ext cx="895899" cy="895899"/>
      </dsp:txXfrm>
    </dsp:sp>
    <dsp:sp modelId="{3ECC8BBA-20DF-494A-B037-7D865F16C58F}">
      <dsp:nvSpPr>
        <dsp:cNvPr id="0" name=""/>
        <dsp:cNvSpPr/>
      </dsp:nvSpPr>
      <dsp:spPr>
        <a:xfrm rot="5400000">
          <a:off x="2038212" y="166786"/>
          <a:ext cx="1266992" cy="1266992"/>
        </a:xfrm>
        <a:prstGeom prst="pieWedge">
          <a:avLst/>
        </a:prstGeom>
        <a:solidFill>
          <a:srgbClr val="B11E5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Part B</a:t>
          </a:r>
          <a:endParaRPr lang="en-US" sz="1900" kern="1200" dirty="0"/>
        </a:p>
      </dsp:txBody>
      <dsp:txXfrm rot="-5400000">
        <a:off x="2038212" y="537879"/>
        <a:ext cx="895899" cy="895899"/>
      </dsp:txXfrm>
    </dsp:sp>
    <dsp:sp modelId="{7505B7FE-C9A7-4868-86DE-6A680AFFCB32}">
      <dsp:nvSpPr>
        <dsp:cNvPr id="0" name=""/>
        <dsp:cNvSpPr/>
      </dsp:nvSpPr>
      <dsp:spPr>
        <a:xfrm rot="10800000">
          <a:off x="2038212" y="1492300"/>
          <a:ext cx="1266992" cy="1266992"/>
        </a:xfrm>
        <a:prstGeom prst="pieWedge">
          <a:avLst/>
        </a:prstGeom>
        <a:solidFill>
          <a:srgbClr val="F8A16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Part C</a:t>
          </a:r>
        </a:p>
      </dsp:txBody>
      <dsp:txXfrm rot="10800000">
        <a:off x="2038212" y="1492300"/>
        <a:ext cx="895899" cy="895899"/>
      </dsp:txXfrm>
    </dsp:sp>
    <dsp:sp modelId="{40A9764F-A849-48F6-B2BF-EE4C0973F3C5}">
      <dsp:nvSpPr>
        <dsp:cNvPr id="0" name=""/>
        <dsp:cNvSpPr/>
      </dsp:nvSpPr>
      <dsp:spPr>
        <a:xfrm rot="16200000">
          <a:off x="712698" y="1492300"/>
          <a:ext cx="1266992" cy="1266992"/>
        </a:xfrm>
        <a:prstGeom prst="pieWedge">
          <a:avLst/>
        </a:prstGeom>
        <a:solidFill>
          <a:srgbClr val="009E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Part D</a:t>
          </a:r>
        </a:p>
      </dsp:txBody>
      <dsp:txXfrm rot="5400000">
        <a:off x="1083791" y="1492300"/>
        <a:ext cx="895899" cy="895899"/>
      </dsp:txXfrm>
    </dsp:sp>
    <dsp:sp modelId="{AFF972A6-2294-4928-B1AF-9DABBC0296EB}">
      <dsp:nvSpPr>
        <dsp:cNvPr id="0" name=""/>
        <dsp:cNvSpPr/>
      </dsp:nvSpPr>
      <dsp:spPr>
        <a:xfrm>
          <a:off x="1790227" y="1199692"/>
          <a:ext cx="437448" cy="380390"/>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AE53259-576B-4C6A-9A68-820148FFD9C5}">
      <dsp:nvSpPr>
        <dsp:cNvPr id="0" name=""/>
        <dsp:cNvSpPr/>
      </dsp:nvSpPr>
      <dsp:spPr>
        <a:xfrm rot="10800000">
          <a:off x="1790227" y="1345996"/>
          <a:ext cx="437448" cy="380390"/>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4003675" cy="348870"/>
          </a:xfrm>
          <a:prstGeom prst="rect">
            <a:avLst/>
          </a:prstGeom>
        </p:spPr>
        <p:txBody>
          <a:bodyPr vert="horz" lIns="91635" tIns="45816" rIns="91635" bIns="45816" rtlCol="0"/>
          <a:lstStyle>
            <a:lvl1pPr algn="l">
              <a:defRPr sz="1100"/>
            </a:lvl1pPr>
          </a:lstStyle>
          <a:p>
            <a:endParaRPr lang="en-US" dirty="0"/>
          </a:p>
        </p:txBody>
      </p:sp>
      <p:sp>
        <p:nvSpPr>
          <p:cNvPr id="3" name="Date Placeholder 2"/>
          <p:cNvSpPr>
            <a:spLocks noGrp="1"/>
          </p:cNvSpPr>
          <p:nvPr>
            <p:ph type="dt" sz="quarter" idx="1"/>
          </p:nvPr>
        </p:nvSpPr>
        <p:spPr>
          <a:xfrm>
            <a:off x="5233439" y="4"/>
            <a:ext cx="4003675" cy="348870"/>
          </a:xfrm>
          <a:prstGeom prst="rect">
            <a:avLst/>
          </a:prstGeom>
        </p:spPr>
        <p:txBody>
          <a:bodyPr vert="horz" lIns="91635" tIns="45816" rIns="91635" bIns="45816" rtlCol="0"/>
          <a:lstStyle>
            <a:lvl1pPr algn="r">
              <a:defRPr sz="1100"/>
            </a:lvl1pPr>
          </a:lstStyle>
          <a:p>
            <a:fld id="{2DBC0A06-C53D-47A7-B3B4-3E2518A2D030}" type="datetimeFigureOut">
              <a:rPr lang="en-US" smtClean="0"/>
              <a:pPr/>
              <a:t>10/6/2022</a:t>
            </a:fld>
            <a:endParaRPr lang="en-US" dirty="0"/>
          </a:p>
        </p:txBody>
      </p:sp>
      <p:sp>
        <p:nvSpPr>
          <p:cNvPr id="4" name="Footer Placeholder 3"/>
          <p:cNvSpPr>
            <a:spLocks noGrp="1"/>
          </p:cNvSpPr>
          <p:nvPr>
            <p:ph type="ftr" sz="quarter" idx="2"/>
          </p:nvPr>
        </p:nvSpPr>
        <p:spPr>
          <a:xfrm>
            <a:off x="0" y="6604383"/>
            <a:ext cx="4003675" cy="348869"/>
          </a:xfrm>
          <a:prstGeom prst="rect">
            <a:avLst/>
          </a:prstGeom>
        </p:spPr>
        <p:txBody>
          <a:bodyPr vert="horz" lIns="91635" tIns="45816" rIns="91635" bIns="45816" rtlCol="0" anchor="b"/>
          <a:lstStyle>
            <a:lvl1pPr algn="l">
              <a:defRPr sz="1100"/>
            </a:lvl1pPr>
          </a:lstStyle>
          <a:p>
            <a:endParaRPr lang="en-US" dirty="0"/>
          </a:p>
        </p:txBody>
      </p:sp>
      <p:sp>
        <p:nvSpPr>
          <p:cNvPr id="5" name="Slide Number Placeholder 4"/>
          <p:cNvSpPr>
            <a:spLocks noGrp="1"/>
          </p:cNvSpPr>
          <p:nvPr>
            <p:ph type="sldNum" sz="quarter" idx="3"/>
          </p:nvPr>
        </p:nvSpPr>
        <p:spPr>
          <a:xfrm>
            <a:off x="5233439" y="6604383"/>
            <a:ext cx="4003675" cy="348869"/>
          </a:xfrm>
          <a:prstGeom prst="rect">
            <a:avLst/>
          </a:prstGeom>
        </p:spPr>
        <p:txBody>
          <a:bodyPr vert="horz" lIns="91635" tIns="45816" rIns="91635" bIns="45816" rtlCol="0" anchor="b"/>
          <a:lstStyle>
            <a:lvl1pPr algn="r">
              <a:defRPr sz="1100"/>
            </a:lvl1pPr>
          </a:lstStyle>
          <a:p>
            <a:fld id="{08242DE3-0230-47C8-8ACB-11F88EA28E6A}" type="slidenum">
              <a:rPr lang="en-US" smtClean="0"/>
              <a:pPr/>
              <a:t>‹#›</a:t>
            </a:fld>
            <a:endParaRPr lang="en-US" dirty="0"/>
          </a:p>
        </p:txBody>
      </p:sp>
    </p:spTree>
    <p:extLst>
      <p:ext uri="{BB962C8B-B14F-4D97-AF65-F5344CB8AC3E}">
        <p14:creationId xmlns:p14="http://schemas.microsoft.com/office/powerpoint/2010/main" val="1514861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4003675" cy="348870"/>
          </a:xfrm>
          <a:prstGeom prst="rect">
            <a:avLst/>
          </a:prstGeom>
        </p:spPr>
        <p:txBody>
          <a:bodyPr vert="horz" lIns="91635" tIns="45816" rIns="91635" bIns="45816" rtlCol="0"/>
          <a:lstStyle>
            <a:lvl1pPr algn="l">
              <a:defRPr sz="1100"/>
            </a:lvl1pPr>
          </a:lstStyle>
          <a:p>
            <a:endParaRPr lang="en-US" dirty="0"/>
          </a:p>
        </p:txBody>
      </p:sp>
      <p:sp>
        <p:nvSpPr>
          <p:cNvPr id="3" name="Date Placeholder 2"/>
          <p:cNvSpPr>
            <a:spLocks noGrp="1"/>
          </p:cNvSpPr>
          <p:nvPr>
            <p:ph type="dt" idx="1"/>
          </p:nvPr>
        </p:nvSpPr>
        <p:spPr>
          <a:xfrm>
            <a:off x="5233439" y="4"/>
            <a:ext cx="4003675" cy="348870"/>
          </a:xfrm>
          <a:prstGeom prst="rect">
            <a:avLst/>
          </a:prstGeom>
        </p:spPr>
        <p:txBody>
          <a:bodyPr vert="horz" lIns="91635" tIns="45816" rIns="91635" bIns="45816" rtlCol="0"/>
          <a:lstStyle>
            <a:lvl1pPr algn="r">
              <a:defRPr sz="1100"/>
            </a:lvl1pPr>
          </a:lstStyle>
          <a:p>
            <a:fld id="{34881FA9-8554-4ED7-A361-DBCD5431B3B0}" type="datetimeFigureOut">
              <a:rPr lang="en-US" smtClean="0"/>
              <a:pPr/>
              <a:t>10/6/2022</a:t>
            </a:fld>
            <a:endParaRPr lang="en-US" dirty="0"/>
          </a:p>
        </p:txBody>
      </p:sp>
      <p:sp>
        <p:nvSpPr>
          <p:cNvPr id="4" name="Slide Image Placeholder 3"/>
          <p:cNvSpPr>
            <a:spLocks noGrp="1" noRot="1" noChangeAspect="1"/>
          </p:cNvSpPr>
          <p:nvPr>
            <p:ph type="sldImg" idx="2"/>
          </p:nvPr>
        </p:nvSpPr>
        <p:spPr>
          <a:xfrm>
            <a:off x="3097213" y="434975"/>
            <a:ext cx="2722562" cy="2041525"/>
          </a:xfrm>
          <a:prstGeom prst="rect">
            <a:avLst/>
          </a:prstGeom>
          <a:noFill/>
          <a:ln w="12700">
            <a:solidFill>
              <a:prstClr val="black"/>
            </a:solidFill>
          </a:ln>
        </p:spPr>
        <p:txBody>
          <a:bodyPr vert="horz" lIns="91635" tIns="45816" rIns="91635" bIns="45816" rtlCol="0" anchor="ctr"/>
          <a:lstStyle/>
          <a:p>
            <a:endParaRPr lang="en-US" dirty="0"/>
          </a:p>
        </p:txBody>
      </p:sp>
      <p:sp>
        <p:nvSpPr>
          <p:cNvPr id="5" name="Notes Placeholder 4"/>
          <p:cNvSpPr>
            <a:spLocks noGrp="1"/>
          </p:cNvSpPr>
          <p:nvPr>
            <p:ph type="body" sz="quarter" idx="3"/>
          </p:nvPr>
        </p:nvSpPr>
        <p:spPr>
          <a:xfrm>
            <a:off x="366639" y="2535039"/>
            <a:ext cx="8579304" cy="3983634"/>
          </a:xfrm>
          <a:prstGeom prst="rect">
            <a:avLst/>
          </a:prstGeom>
        </p:spPr>
        <p:txBody>
          <a:bodyPr vert="horz" lIns="91635" tIns="45816" rIns="91635" bIns="458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4383"/>
            <a:ext cx="4003675" cy="348869"/>
          </a:xfrm>
          <a:prstGeom prst="rect">
            <a:avLst/>
          </a:prstGeom>
        </p:spPr>
        <p:txBody>
          <a:bodyPr vert="horz" lIns="91635" tIns="45816" rIns="91635" bIns="45816" rtlCol="0" anchor="b"/>
          <a:lstStyle>
            <a:lvl1pPr algn="l">
              <a:defRPr sz="1100"/>
            </a:lvl1pPr>
          </a:lstStyle>
          <a:p>
            <a:endParaRPr lang="en-US" dirty="0"/>
          </a:p>
        </p:txBody>
      </p:sp>
      <p:sp>
        <p:nvSpPr>
          <p:cNvPr id="7" name="Slide Number Placeholder 6"/>
          <p:cNvSpPr>
            <a:spLocks noGrp="1"/>
          </p:cNvSpPr>
          <p:nvPr>
            <p:ph type="sldNum" sz="quarter" idx="5"/>
          </p:nvPr>
        </p:nvSpPr>
        <p:spPr>
          <a:xfrm>
            <a:off x="5233439" y="6604383"/>
            <a:ext cx="4003675" cy="348869"/>
          </a:xfrm>
          <a:prstGeom prst="rect">
            <a:avLst/>
          </a:prstGeom>
        </p:spPr>
        <p:txBody>
          <a:bodyPr vert="horz" lIns="91635" tIns="45816" rIns="91635" bIns="45816" rtlCol="0" anchor="b"/>
          <a:lstStyle>
            <a:lvl1pPr algn="r">
              <a:defRPr sz="1100"/>
            </a:lvl1pPr>
          </a:lstStyle>
          <a:p>
            <a:fld id="{1A984598-DB58-4E7F-AB91-CB2C5D8EA9EF}" type="slidenum">
              <a:rPr lang="en-US" smtClean="0"/>
              <a:pPr/>
              <a:t>‹#›</a:t>
            </a:fld>
            <a:endParaRPr lang="en-US" dirty="0"/>
          </a:p>
        </p:txBody>
      </p:sp>
    </p:spTree>
    <p:extLst>
      <p:ext uri="{BB962C8B-B14F-4D97-AF65-F5344CB8AC3E}">
        <p14:creationId xmlns:p14="http://schemas.microsoft.com/office/powerpoint/2010/main" val="87402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ocialsecurity.gov/extrahel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acecares.magellanhealth.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xfrm>
            <a:off x="695785" y="3692340"/>
            <a:ext cx="5817129" cy="4682737"/>
          </a:xfrm>
        </p:spPr>
        <p:txBody>
          <a:bodyPr wrap="square" numCol="1" anchor="t" anchorCtr="0" compatLnSpc="1">
            <a:prstTxWarp prst="textNoShape">
              <a:avLst/>
            </a:prstTxWarp>
          </a:bodyPr>
          <a:lstStyle/>
          <a:p>
            <a:pPr marL="0" indent="0">
              <a:buFont typeface="Arial" pitchFamily="34" charset="0"/>
              <a:buNone/>
            </a:pPr>
            <a:endParaRPr lang="en-US" dirty="0">
              <a:cs typeface="Arial" panose="020B0604020202020204" pitchFamily="34"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7678" indent="-283722">
              <a:defRPr>
                <a:solidFill>
                  <a:schemeClr val="tx1"/>
                </a:solidFill>
                <a:latin typeface="Arial" panose="020B0604020202020204" pitchFamily="34" charset="0"/>
                <a:cs typeface="Arial" panose="020B0604020202020204" pitchFamily="34" charset="0"/>
              </a:defRPr>
            </a:lvl2pPr>
            <a:lvl3pPr marL="1134889" indent="-226978">
              <a:defRPr>
                <a:solidFill>
                  <a:schemeClr val="tx1"/>
                </a:solidFill>
                <a:latin typeface="Arial" panose="020B0604020202020204" pitchFamily="34" charset="0"/>
                <a:cs typeface="Arial" panose="020B0604020202020204" pitchFamily="34" charset="0"/>
              </a:defRPr>
            </a:lvl3pPr>
            <a:lvl4pPr marL="1588844" indent="-226978">
              <a:defRPr>
                <a:solidFill>
                  <a:schemeClr val="tx1"/>
                </a:solidFill>
                <a:latin typeface="Arial" panose="020B0604020202020204" pitchFamily="34" charset="0"/>
                <a:cs typeface="Arial" panose="020B0604020202020204" pitchFamily="34" charset="0"/>
              </a:defRPr>
            </a:lvl4pPr>
            <a:lvl5pPr marL="2042800" indent="-226978">
              <a:defRPr>
                <a:solidFill>
                  <a:schemeClr val="tx1"/>
                </a:solidFill>
                <a:latin typeface="Arial" panose="020B0604020202020204" pitchFamily="34" charset="0"/>
                <a:cs typeface="Arial" panose="020B0604020202020204" pitchFamily="34" charset="0"/>
              </a:defRPr>
            </a:lvl5pPr>
            <a:lvl6pPr marL="2496756"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0711"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4667"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8622"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07911" fontAlgn="base">
              <a:spcBef>
                <a:spcPct val="0"/>
              </a:spcBef>
              <a:spcAft>
                <a:spcPct val="0"/>
              </a:spcAft>
              <a:defRPr/>
            </a:pPr>
            <a:fld id="{D22435A7-8583-44F0-868D-F871D23C6E74}" type="slidenum">
              <a:rPr lang="en-US" altLang="en-US">
                <a:solidFill>
                  <a:srgbClr val="000000"/>
                </a:solidFill>
                <a:latin typeface="Calibri" panose="020F0502020204030204" pitchFamily="34" charset="0"/>
              </a:rPr>
              <a:pPr defTabSz="907911" fontAlgn="base">
                <a:spcBef>
                  <a:spcPct val="0"/>
                </a:spcBef>
                <a:spcAft>
                  <a:spcPct val="0"/>
                </a:spcAft>
                <a:defRPr/>
              </a:pPr>
              <a:t>1</a:t>
            </a:fld>
            <a:endParaRPr lang="en-US" altLang="en-US">
              <a:solidFill>
                <a:srgbClr val="000000"/>
              </a:solidFill>
              <a:latin typeface="Calibri" panose="020F0502020204030204" pitchFamily="34" charset="0"/>
            </a:endParaRPr>
          </a:p>
        </p:txBody>
      </p:sp>
      <p:sp>
        <p:nvSpPr>
          <p:cNvPr id="9626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7678" indent="-283722">
              <a:defRPr>
                <a:solidFill>
                  <a:schemeClr val="tx1"/>
                </a:solidFill>
                <a:latin typeface="Arial" panose="020B0604020202020204" pitchFamily="34" charset="0"/>
                <a:cs typeface="Arial" panose="020B0604020202020204" pitchFamily="34" charset="0"/>
              </a:defRPr>
            </a:lvl2pPr>
            <a:lvl3pPr marL="1134889" indent="-226978">
              <a:defRPr>
                <a:solidFill>
                  <a:schemeClr val="tx1"/>
                </a:solidFill>
                <a:latin typeface="Arial" panose="020B0604020202020204" pitchFamily="34" charset="0"/>
                <a:cs typeface="Arial" panose="020B0604020202020204" pitchFamily="34" charset="0"/>
              </a:defRPr>
            </a:lvl3pPr>
            <a:lvl4pPr marL="1588844" indent="-226978">
              <a:defRPr>
                <a:solidFill>
                  <a:schemeClr val="tx1"/>
                </a:solidFill>
                <a:latin typeface="Arial" panose="020B0604020202020204" pitchFamily="34" charset="0"/>
                <a:cs typeface="Arial" panose="020B0604020202020204" pitchFamily="34" charset="0"/>
              </a:defRPr>
            </a:lvl4pPr>
            <a:lvl5pPr marL="2042800" indent="-226978">
              <a:defRPr>
                <a:solidFill>
                  <a:schemeClr val="tx1"/>
                </a:solidFill>
                <a:latin typeface="Arial" panose="020B0604020202020204" pitchFamily="34" charset="0"/>
                <a:cs typeface="Arial" panose="020B0604020202020204" pitchFamily="34" charset="0"/>
              </a:defRPr>
            </a:lvl5pPr>
            <a:lvl6pPr marL="2496756"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0711"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4667"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8622"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07911" fontAlgn="base">
              <a:spcBef>
                <a:spcPct val="0"/>
              </a:spcBef>
              <a:spcAft>
                <a:spcPct val="0"/>
              </a:spcAft>
              <a:defRPr/>
            </a:pPr>
            <a:r>
              <a:rPr lang="en-US" altLang="en-US">
                <a:solidFill>
                  <a:prstClr val="black"/>
                </a:solidFill>
                <a:latin typeface="Calibri" panose="020F0502020204030204" pitchFamily="34" charset="0"/>
              </a:rPr>
              <a:t>Agent use only. Confidential and proprietary. Do not distribute.</a:t>
            </a:r>
          </a:p>
        </p:txBody>
      </p:sp>
    </p:spTree>
    <p:extLst>
      <p:ext uri="{BB962C8B-B14F-4D97-AF65-F5344CB8AC3E}">
        <p14:creationId xmlns:p14="http://schemas.microsoft.com/office/powerpoint/2010/main" val="707672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8800" y="434975"/>
            <a:ext cx="2719388" cy="2039938"/>
          </a:xfrm>
        </p:spPr>
      </p:sp>
      <p:sp>
        <p:nvSpPr>
          <p:cNvPr id="3" name="Notes Placeholder 2"/>
          <p:cNvSpPr>
            <a:spLocks noGrp="1"/>
          </p:cNvSpPr>
          <p:nvPr>
            <p:ph type="body" idx="1"/>
          </p:nvPr>
        </p:nvSpPr>
        <p:spPr>
          <a:xfrm>
            <a:off x="366639" y="2645258"/>
            <a:ext cx="8579304" cy="3873415"/>
          </a:xfrm>
        </p:spPr>
        <p:txBody>
          <a:bodyPr/>
          <a:lstStyle/>
          <a:p>
            <a:pPr marL="0" indent="0">
              <a:spcBef>
                <a:spcPct val="0"/>
              </a:spcBef>
              <a:buFont typeface="Arial" panose="020B0604020202020204" pitchFamily="34" charset="0"/>
              <a:buNone/>
              <a:defRPr/>
            </a:pPr>
            <a:r>
              <a:rPr lang="en-US" dirty="0">
                <a:cs typeface="Arial" pitchFamily="34" charset="0"/>
              </a:rPr>
              <a:t>Two common types of Medicare Advantage plans are HMO or PPO.</a:t>
            </a:r>
          </a:p>
          <a:p>
            <a:pPr marL="154570" lvl="0" indent="-170233">
              <a:spcBef>
                <a:spcPct val="0"/>
              </a:spcBef>
              <a:buFont typeface="Arial" panose="020B0604020202020204" pitchFamily="34" charset="0"/>
              <a:buChar char="•"/>
              <a:defRPr/>
            </a:pPr>
            <a:r>
              <a:rPr lang="en-US" dirty="0">
                <a:cs typeface="Arial" pitchFamily="34" charset="0"/>
              </a:rPr>
              <a:t>HMO stands for Health Maintenance Organization. With this plan,</a:t>
            </a:r>
          </a:p>
          <a:p>
            <a:pPr marL="612987" lvl="1" indent="-171450">
              <a:spcBef>
                <a:spcPct val="0"/>
              </a:spcBef>
              <a:buFont typeface="Courier New" panose="02070309020205020404" pitchFamily="49" charset="0"/>
              <a:buChar char="o"/>
              <a:defRPr/>
            </a:pPr>
            <a:r>
              <a:rPr lang="en-US" dirty="0">
                <a:cs typeface="Arial" pitchFamily="34" charset="0"/>
              </a:rPr>
              <a:t>you  select a primary care physician (“PCP”) . </a:t>
            </a:r>
          </a:p>
          <a:p>
            <a:pPr marL="612987" lvl="1" indent="-171450">
              <a:spcBef>
                <a:spcPct val="0"/>
              </a:spcBef>
              <a:buFont typeface="Courier New" panose="02070309020205020404" pitchFamily="49" charset="0"/>
              <a:buChar char="o"/>
              <a:defRPr/>
            </a:pPr>
            <a:r>
              <a:rPr lang="en-US" dirty="0">
                <a:cs typeface="Arial" pitchFamily="34" charset="0"/>
              </a:rPr>
              <a:t>The primary care physician COORDINATES your care, which means they administer activities on your behalf to improve your care.  </a:t>
            </a:r>
          </a:p>
          <a:p>
            <a:pPr marL="612987" lvl="1" indent="-171450">
              <a:spcBef>
                <a:spcPct val="0"/>
              </a:spcBef>
              <a:buFont typeface="Courier New" panose="02070309020205020404" pitchFamily="49" charset="0"/>
              <a:buChar char="o"/>
              <a:defRPr/>
            </a:pPr>
            <a:r>
              <a:rPr lang="en-US" dirty="0">
                <a:cs typeface="Arial" pitchFamily="34" charset="0"/>
              </a:rPr>
              <a:t>Depending on the HMO plan you select, you a referral may be required for specialist visits.</a:t>
            </a:r>
          </a:p>
          <a:p>
            <a:pPr marL="612987" marR="0" lvl="1" indent="-171450" algn="l"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lang="en-US" dirty="0"/>
              <a:t>Emergency, Urgent care services and dialysis when traveling outside of the service are covered in or out of network. All other benefits are covered in network only.</a:t>
            </a:r>
          </a:p>
          <a:p>
            <a:pPr marL="612987" marR="0" lvl="1" indent="-171450" algn="l"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endParaRPr lang="en-US" dirty="0"/>
          </a:p>
          <a:p>
            <a:pPr marL="155787" marR="0" lvl="0" indent="-171450" algn="l"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lang="en-US" dirty="0"/>
              <a:t>PPO stands for Preferred Provider Organization and will:</a:t>
            </a:r>
          </a:p>
          <a:p>
            <a:pPr marL="782267" lvl="1" indent="-325067">
              <a:buFont typeface="Courier New" panose="02070309020205020404" pitchFamily="49" charset="0"/>
              <a:buChar char="o"/>
            </a:pPr>
            <a:r>
              <a:rPr lang="en-US" dirty="0"/>
              <a:t>Allow you to select the physician of your choice and typically does not require a referral for specialist visits.</a:t>
            </a:r>
          </a:p>
          <a:p>
            <a:pPr marL="782267" lvl="1" indent="-325067">
              <a:buFont typeface="Courier New" panose="02070309020205020404" pitchFamily="49" charset="0"/>
              <a:buChar char="o"/>
            </a:pPr>
            <a:r>
              <a:rPr lang="en-US" dirty="0"/>
              <a:t>You may go outside of the plan’s network at a higher cost-share. </a:t>
            </a:r>
          </a:p>
          <a:p>
            <a:pPr marL="782267" lvl="1" indent="-325067">
              <a:buFont typeface="Courier New" panose="02070309020205020404" pitchFamily="49" charset="0"/>
              <a:buChar char="o"/>
            </a:pPr>
            <a:r>
              <a:rPr lang="en-US" dirty="0"/>
              <a:t>With this plan You’ll get more flexibility, but the monthly premiums and cost-sharing are generally higher than an HMO. </a:t>
            </a:r>
          </a:p>
        </p:txBody>
      </p:sp>
      <p:sp>
        <p:nvSpPr>
          <p:cNvPr id="4" name="Slide Number Placeholder 3"/>
          <p:cNvSpPr>
            <a:spLocks noGrp="1"/>
          </p:cNvSpPr>
          <p:nvPr>
            <p:ph type="sldNum" sz="quarter" idx="10"/>
          </p:nvPr>
        </p:nvSpPr>
        <p:spPr/>
        <p:txBody>
          <a:bodyPr/>
          <a:lstStyle/>
          <a:p>
            <a:fld id="{81084B79-FCA5-49E1-B73B-54BD52356681}" type="slidenum">
              <a:rPr lang="en-US" smtClean="0"/>
              <a:pPr/>
              <a:t>10</a:t>
            </a:fld>
            <a:endParaRPr lang="en-US" dirty="0"/>
          </a:p>
        </p:txBody>
      </p:sp>
    </p:spTree>
    <p:extLst>
      <p:ext uri="{BB962C8B-B14F-4D97-AF65-F5344CB8AC3E}">
        <p14:creationId xmlns:p14="http://schemas.microsoft.com/office/powerpoint/2010/main" val="73060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8800" y="434975"/>
            <a:ext cx="2719388" cy="2039938"/>
          </a:xfrm>
        </p:spPr>
      </p:sp>
      <p:sp>
        <p:nvSpPr>
          <p:cNvPr id="3" name="Notes Placeholder 2"/>
          <p:cNvSpPr>
            <a:spLocks noGrp="1"/>
          </p:cNvSpPr>
          <p:nvPr>
            <p:ph type="body" idx="1"/>
          </p:nvPr>
        </p:nvSpPr>
        <p:spPr/>
        <p:txBody>
          <a:bodyPr/>
          <a:lstStyle/>
          <a:p>
            <a:pPr>
              <a:spcBef>
                <a:spcPct val="0"/>
              </a:spcBef>
            </a:pPr>
            <a:r>
              <a:rPr lang="en-US" altLang="en-US" dirty="0">
                <a:cs typeface="Arial" charset="0"/>
              </a:rPr>
              <a:t>When enrolling in a Medicare Advantage plan you enroll in original Medicare first, then you have the ability to sign up for Medicare Advantage.  There are specific periods to enroll in a Medicare Advantage plan; some of the periods coincide with the original Medicare enrollment periods:</a:t>
            </a:r>
          </a:p>
          <a:p>
            <a:endParaRPr lang="en-US" b="1" dirty="0"/>
          </a:p>
          <a:p>
            <a:pPr marL="325067" lvl="1" indent="-325067" defTabSz="866846">
              <a:buFont typeface="Arial" panose="020B0604020202020204" pitchFamily="34" charset="0"/>
              <a:buChar char="•"/>
              <a:defRPr/>
            </a:pPr>
            <a:r>
              <a:rPr lang="en-US" altLang="en-US" b="1" dirty="0">
                <a:cs typeface="Arial" charset="0"/>
              </a:rPr>
              <a:t>The Initial Enrollment Period (IEP) for Medicare Advantage is:</a:t>
            </a:r>
            <a:r>
              <a:rPr lang="en-US" altLang="en-US" b="1" baseline="0" dirty="0">
                <a:cs typeface="Arial" charset="0"/>
              </a:rPr>
              <a:t> </a:t>
            </a:r>
            <a:r>
              <a:rPr lang="en-US" dirty="0"/>
              <a:t>3 months prior to, the month of, and the 3 months following your 65th birthday. </a:t>
            </a:r>
          </a:p>
          <a:p>
            <a:pPr marL="325067" lvl="1" indent="-325067" defTabSz="866846">
              <a:buFont typeface="Arial" panose="020B0604020202020204" pitchFamily="34" charset="0"/>
              <a:buChar char="•"/>
              <a:defRPr/>
            </a:pPr>
            <a:endParaRPr lang="en-US" dirty="0"/>
          </a:p>
          <a:p>
            <a:pPr marL="325067" lvl="1" indent="-325067" defTabSz="866846">
              <a:buFont typeface="Arial" panose="020B0604020202020204" pitchFamily="34" charset="0"/>
              <a:buChar char="•"/>
              <a:defRPr/>
            </a:pPr>
            <a:r>
              <a:rPr lang="en-US" dirty="0"/>
              <a:t>The </a:t>
            </a:r>
            <a:r>
              <a:rPr lang="en-US" b="1" dirty="0"/>
              <a:t>Medicare Advantage Open Enrollment Period </a:t>
            </a:r>
            <a:r>
              <a:rPr lang="en-US" dirty="0"/>
              <a:t>is &lt;</a:t>
            </a:r>
            <a:r>
              <a:rPr lang="en-US" sz="1100" dirty="0"/>
              <a:t>J</a:t>
            </a:r>
            <a:r>
              <a:rPr lang="en-US" sz="1100" dirty="0">
                <a:solidFill>
                  <a:schemeClr val="tx1">
                    <a:lumMod val="65000"/>
                    <a:lumOff val="35000"/>
                  </a:schemeClr>
                </a:solidFill>
              </a:rPr>
              <a:t>anuary 1 – March 31&gt;. Th</a:t>
            </a:r>
            <a:r>
              <a:rPr lang="en-US" sz="1100" dirty="0"/>
              <a:t>e period allows individuals  actively enrolled in an Medicare Advantage plan to:</a:t>
            </a:r>
          </a:p>
          <a:p>
            <a:pPr marL="782267" lvl="2" indent="-325067" defTabSz="866846">
              <a:buFont typeface="Courier New" panose="02070309020205020404" pitchFamily="49" charset="0"/>
              <a:buChar char="o"/>
              <a:defRPr/>
            </a:pPr>
            <a:r>
              <a:rPr lang="en-US" sz="1100" dirty="0"/>
              <a:t>make a one-time election to go to another Medicare Advantage plan, or </a:t>
            </a:r>
          </a:p>
          <a:p>
            <a:pPr marL="782267" lvl="2" indent="-325067" defTabSz="866846">
              <a:buFont typeface="Courier New" panose="02070309020205020404" pitchFamily="49" charset="0"/>
              <a:buChar char="o"/>
              <a:defRPr/>
            </a:pPr>
            <a:r>
              <a:rPr lang="en-US" sz="1100" dirty="0"/>
              <a:t>Disenroll from Medicare Advantage and return to Original Medicare. Individuals returning to Original Medicare can also sign up for a stand-alone Part D prescription drug plan. </a:t>
            </a:r>
          </a:p>
          <a:p>
            <a:pPr marL="325067" lvl="1" indent="-325067" defTabSz="866846">
              <a:buFont typeface="Arial" panose="020B0604020202020204" pitchFamily="34" charset="0"/>
              <a:buChar char="•"/>
              <a:defRPr/>
            </a:pPr>
            <a:endParaRPr lang="en-US" sz="1100" dirty="0"/>
          </a:p>
          <a:p>
            <a:pPr marL="325067" lvl="1" indent="-325067" defTabSz="866846">
              <a:buFont typeface="Arial" panose="020B0604020202020204" pitchFamily="34" charset="0"/>
              <a:buChar char="•"/>
              <a:defRPr/>
            </a:pPr>
            <a:r>
              <a:rPr lang="en-US" dirty="0"/>
              <a:t>The Special Enrollment Period or (SEP) allows you to make changes when certain life events occur, such as:</a:t>
            </a:r>
          </a:p>
          <a:p>
            <a:pPr marL="628650" lvl="2" indent="-171450" defTabSz="866846">
              <a:buFont typeface="Courier New" panose="02070309020205020404" pitchFamily="49" charset="0"/>
              <a:buChar char="o"/>
              <a:defRPr/>
            </a:pPr>
            <a:r>
              <a:rPr lang="en-US" dirty="0"/>
              <a:t>A recent move to a new area</a:t>
            </a:r>
          </a:p>
          <a:p>
            <a:pPr marL="628650" lvl="2" indent="-171450" defTabSz="866846">
              <a:buFont typeface="Courier New" panose="02070309020205020404" pitchFamily="49" charset="0"/>
              <a:buChar char="o"/>
              <a:defRPr/>
            </a:pPr>
            <a:r>
              <a:rPr lang="en-US" dirty="0"/>
              <a:t>you lose your employer coverage, or</a:t>
            </a:r>
          </a:p>
          <a:p>
            <a:pPr marL="628650" lvl="2" indent="-171450" defTabSz="866846">
              <a:buFont typeface="Courier New" panose="02070309020205020404" pitchFamily="49" charset="0"/>
              <a:buChar char="o"/>
              <a:defRPr/>
            </a:pPr>
            <a:r>
              <a:rPr lang="en-US" dirty="0"/>
              <a:t>your Medicare Advantage plan leaves the Medicare program. </a:t>
            </a:r>
          </a:p>
          <a:p>
            <a:pPr marL="628650" lvl="2" indent="-171450" defTabSz="866846">
              <a:buFont typeface="Courier New" panose="02070309020205020404" pitchFamily="49" charset="0"/>
              <a:buChar char="o"/>
              <a:defRPr/>
            </a:pPr>
            <a:endParaRPr lang="en-US" dirty="0">
              <a:solidFill>
                <a:schemeClr val="tx1"/>
              </a:solidFill>
            </a:endParaRPr>
          </a:p>
          <a:p>
            <a:pPr marL="325067" lvl="1" indent="-325067" defTabSz="866846">
              <a:buFont typeface="Arial" panose="020B0604020202020204" pitchFamily="34" charset="0"/>
              <a:buChar char="•"/>
              <a:defRPr/>
            </a:pPr>
            <a:r>
              <a:rPr lang="en-US" dirty="0"/>
              <a:t>When enrolled in Medicare Advantage you have the opportunity to change you plan every year.  The </a:t>
            </a:r>
            <a:r>
              <a:rPr lang="en-US" b="1" dirty="0"/>
              <a:t>Annual Election Period (AEP)</a:t>
            </a:r>
            <a:r>
              <a:rPr lang="en-US" dirty="0"/>
              <a:t> is from &lt;October 15th – December 7</a:t>
            </a:r>
            <a:r>
              <a:rPr lang="en-US" baseline="30000" dirty="0"/>
              <a:t>th</a:t>
            </a:r>
            <a:r>
              <a:rPr lang="en-US" dirty="0"/>
              <a:t>&gt;. During this time you are able to newly enroll into a Medicare Advantage plan, Prescription Drug Plan, switch your current coverage to a new plan, or return to Original Medicare.</a:t>
            </a:r>
          </a:p>
          <a:p>
            <a:pPr marL="325067" lvl="1" indent="-325067" defTabSz="866846">
              <a:buFont typeface="Arial" panose="020B0604020202020204" pitchFamily="34" charset="0"/>
              <a:buChar char="•"/>
              <a:defRPr/>
            </a:pPr>
            <a:endParaRPr lang="en-US" dirty="0"/>
          </a:p>
          <a:p>
            <a:pPr marL="171450" lvl="1" indent="-171450" defTabSz="866846">
              <a:buFont typeface="Courier New" panose="02070309020205020404" pitchFamily="49" charset="0"/>
              <a:buChar char="o"/>
              <a:defRPr/>
            </a:pPr>
            <a:endParaRPr lang="en-US" dirty="0">
              <a:solidFill>
                <a:schemeClr val="tx1"/>
              </a:solidFill>
            </a:endParaRPr>
          </a:p>
          <a:p>
            <a:pPr marL="628650" lvl="2" indent="-171450" defTabSz="866846">
              <a:buFont typeface="Courier New" panose="02070309020205020404" pitchFamily="49" charset="0"/>
              <a:buChar char="o"/>
              <a:defRPr/>
            </a:pPr>
            <a:endParaRPr lang="en-US" dirty="0">
              <a:solidFill>
                <a:schemeClr val="tx1"/>
              </a:solidFill>
            </a:endParaRPr>
          </a:p>
          <a:p>
            <a:pPr marL="628650" lvl="2" indent="-171450" defTabSz="866846">
              <a:buFont typeface="Courier New" panose="02070309020205020404" pitchFamily="49" charset="0"/>
              <a:buChar char="o"/>
              <a:defRPr/>
            </a:pPr>
            <a:endParaRPr lang="en-US" dirty="0"/>
          </a:p>
        </p:txBody>
      </p:sp>
      <p:sp>
        <p:nvSpPr>
          <p:cNvPr id="4" name="Slide Number Placeholder 3"/>
          <p:cNvSpPr>
            <a:spLocks noGrp="1"/>
          </p:cNvSpPr>
          <p:nvPr>
            <p:ph type="sldNum" sz="quarter" idx="10"/>
          </p:nvPr>
        </p:nvSpPr>
        <p:spPr/>
        <p:txBody>
          <a:bodyPr/>
          <a:lstStyle/>
          <a:p>
            <a:fld id="{81084B79-FCA5-49E1-B73B-54BD52356681}" type="slidenum">
              <a:rPr lang="en-US" smtClean="0"/>
              <a:pPr/>
              <a:t>11</a:t>
            </a:fld>
            <a:endParaRPr lang="en-US" dirty="0"/>
          </a:p>
        </p:txBody>
      </p:sp>
    </p:spTree>
    <p:extLst>
      <p:ext uri="{BB962C8B-B14F-4D97-AF65-F5344CB8AC3E}">
        <p14:creationId xmlns:p14="http://schemas.microsoft.com/office/powerpoint/2010/main" val="51666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8800" y="434975"/>
            <a:ext cx="2719388" cy="2039938"/>
          </a:xfrm>
        </p:spPr>
      </p:sp>
      <p:sp>
        <p:nvSpPr>
          <p:cNvPr id="3" name="Notes Placeholder 2"/>
          <p:cNvSpPr>
            <a:spLocks noGrp="1"/>
          </p:cNvSpPr>
          <p:nvPr>
            <p:ph type="body" idx="1"/>
          </p:nvPr>
        </p:nvSpPr>
        <p:spPr>
          <a:xfrm>
            <a:off x="366639" y="2720837"/>
            <a:ext cx="8579304" cy="3797835"/>
          </a:xfrm>
        </p:spPr>
        <p:txBody>
          <a:bodyPr>
            <a:normAutofit/>
          </a:bodyPr>
          <a:lstStyle/>
          <a:p>
            <a:pPr marL="170233" indent="-170233">
              <a:buFont typeface="Arial" panose="020B0604020202020204" pitchFamily="34" charset="0"/>
              <a:buChar char="•"/>
            </a:pPr>
            <a:r>
              <a:rPr lang="en-US" dirty="0"/>
              <a:t>Medicare Prescription Drug plans or Part D were introduced well over 10 years ago, to add drug coverage to Original Medicare.</a:t>
            </a:r>
          </a:p>
          <a:p>
            <a:pPr marL="170233" indent="-170233">
              <a:buFont typeface="Arial" panose="020B0604020202020204" pitchFamily="34" charset="0"/>
              <a:buChar char="•"/>
            </a:pPr>
            <a:r>
              <a:rPr lang="en-US" dirty="0"/>
              <a:t>There are Two ways to obtain prescription drug coverage.</a:t>
            </a:r>
          </a:p>
          <a:p>
            <a:pPr marL="670668" lvl="1" indent="-216712">
              <a:buFont typeface="+mj-lt"/>
              <a:buAutoNum type="arabicPeriod"/>
            </a:pPr>
            <a:r>
              <a:rPr lang="en-US" dirty="0"/>
              <a:t>stand-alone Prescription Drug Plan, or</a:t>
            </a:r>
          </a:p>
          <a:p>
            <a:pPr marL="670668" lvl="1" indent="-216712">
              <a:buFont typeface="+mj-lt"/>
              <a:buAutoNum type="arabicPeriod"/>
            </a:pPr>
            <a:r>
              <a:rPr lang="en-US" dirty="0"/>
              <a:t>Enroll as part of a Medicare Advantage Plan.</a:t>
            </a:r>
            <a:r>
              <a:rPr lang="en-US" baseline="0" dirty="0"/>
              <a:t> </a:t>
            </a:r>
          </a:p>
          <a:p>
            <a:pPr marL="1114357" lvl="2" indent="-226978">
              <a:buFont typeface="Arial" panose="020B0604020202020204" pitchFamily="34" charset="0"/>
              <a:buChar char="•"/>
            </a:pPr>
            <a:r>
              <a:rPr lang="en-US" dirty="0"/>
              <a:t>Medicare Advantage plans require you to receive prescription drug coverage through the plan. </a:t>
            </a:r>
          </a:p>
          <a:p>
            <a:pPr marL="1114357" lvl="2" indent="-226978">
              <a:buFont typeface="Arial" panose="020B0604020202020204" pitchFamily="34" charset="0"/>
              <a:buChar char="•"/>
            </a:pPr>
            <a:r>
              <a:rPr lang="en-US" dirty="0"/>
              <a:t>That means that if the you selects the “Medical-only” coverage option, when combined medical and prescription drug coverage is available - they will not be able to sign up for drug coverage through another plan. </a:t>
            </a:r>
          </a:p>
        </p:txBody>
      </p:sp>
      <p:sp>
        <p:nvSpPr>
          <p:cNvPr id="4" name="Slide Number Placeholder 3"/>
          <p:cNvSpPr>
            <a:spLocks noGrp="1"/>
          </p:cNvSpPr>
          <p:nvPr>
            <p:ph type="sldNum" sz="quarter" idx="10"/>
          </p:nvPr>
        </p:nvSpPr>
        <p:spPr/>
        <p:txBody>
          <a:bodyPr/>
          <a:lstStyle/>
          <a:p>
            <a:fld id="{1A984598-DB58-4E7F-AB91-CB2C5D8EA9EF}" type="slidenum">
              <a:rPr lang="en-US" smtClean="0"/>
              <a:pPr/>
              <a:t>12</a:t>
            </a:fld>
            <a:endParaRPr lang="en-US" dirty="0"/>
          </a:p>
        </p:txBody>
      </p:sp>
    </p:spTree>
    <p:extLst>
      <p:ext uri="{BB962C8B-B14F-4D97-AF65-F5344CB8AC3E}">
        <p14:creationId xmlns:p14="http://schemas.microsoft.com/office/powerpoint/2010/main" val="1227599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xfrm>
            <a:off x="3092450" y="73025"/>
            <a:ext cx="2055813" cy="1541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xfrm>
            <a:off x="151464" y="1642392"/>
            <a:ext cx="8945940" cy="5159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charset="0"/>
              </a:rPr>
              <a:t>Although </a:t>
            </a:r>
            <a:r>
              <a:rPr lang="en-US" altLang="en-US" baseline="0" dirty="0">
                <a:cs typeface="Arial" charset="0"/>
              </a:rPr>
              <a:t>Part D plans are sold by private insurance companies, CMS sets a standard benefit each year. Insurance companies must offer plans that at least meet this standard or better.  Most plans offer better benefits than the standard.  Lets review the standards so you are aware of the minimum benefits.  The are four stages of the </a:t>
            </a:r>
            <a:r>
              <a:rPr lang="en-US" altLang="en-US" baseline="0" dirty="0" err="1">
                <a:cs typeface="Arial" charset="0"/>
              </a:rPr>
              <a:t>standar</a:t>
            </a:r>
            <a:endParaRPr lang="en-US" altLang="en-US" baseline="0" dirty="0">
              <a:cs typeface="Arial" charset="0"/>
            </a:endParaRPr>
          </a:p>
          <a:p>
            <a:pPr eaLnBrk="1" hangingPunct="1">
              <a:spcBef>
                <a:spcPct val="0"/>
              </a:spcBef>
            </a:pPr>
            <a:endParaRPr lang="en-US" altLang="en-US" baseline="0" dirty="0">
              <a:cs typeface="Arial" charset="0"/>
            </a:endParaRPr>
          </a:p>
          <a:p>
            <a:pPr marL="228600" indent="-228600" eaLnBrk="1" hangingPunct="1">
              <a:spcBef>
                <a:spcPct val="0"/>
              </a:spcBef>
              <a:buAutoNum type="arabicPeriod"/>
            </a:pPr>
            <a:r>
              <a:rPr lang="en-US" altLang="en-US" dirty="0">
                <a:cs typeface="Arial" charset="0"/>
              </a:rPr>
              <a:t>With the </a:t>
            </a:r>
            <a:r>
              <a:rPr lang="en-US" altLang="en-US" b="1" dirty="0">
                <a:cs typeface="Arial" charset="0"/>
              </a:rPr>
              <a:t>Deductible Stage</a:t>
            </a:r>
            <a:r>
              <a:rPr lang="en-US" altLang="en-US" b="0" dirty="0">
                <a:cs typeface="Arial" charset="0"/>
              </a:rPr>
              <a:t>, you</a:t>
            </a:r>
            <a:r>
              <a:rPr lang="en-US" altLang="en-US" dirty="0">
                <a:cs typeface="Arial" charset="0"/>
              </a:rPr>
              <a:t> are responsible for </a:t>
            </a:r>
            <a:r>
              <a:rPr lang="en-US" altLang="en-US" b="1" dirty="0">
                <a:cs typeface="Arial" charset="0"/>
              </a:rPr>
              <a:t>$445</a:t>
            </a:r>
            <a:r>
              <a:rPr lang="en-US" altLang="en-US" dirty="0">
                <a:cs typeface="Arial" charset="0"/>
              </a:rPr>
              <a:t> of your prescription drugs, before your plan starts to cover any costs. </a:t>
            </a:r>
          </a:p>
          <a:p>
            <a:pPr marL="685800" lvl="1" indent="-228600" eaLnBrk="1" hangingPunct="1">
              <a:spcBef>
                <a:spcPct val="0"/>
              </a:spcBef>
              <a:buFont typeface="Arial" panose="020B0604020202020204" pitchFamily="34" charset="0"/>
              <a:buChar char="•"/>
            </a:pPr>
            <a:r>
              <a:rPr lang="en-US" altLang="en-US" dirty="0">
                <a:cs typeface="Arial" charset="0"/>
              </a:rPr>
              <a:t>Now, if your plan offers a $0 deductible, you will automatically skip to the Initial Coverage Stage.</a:t>
            </a:r>
          </a:p>
          <a:p>
            <a:pPr marL="457200" lvl="1" indent="0" eaLnBrk="1" hangingPunct="1">
              <a:spcBef>
                <a:spcPct val="0"/>
              </a:spcBef>
              <a:buFont typeface="Arial" panose="020B0604020202020204" pitchFamily="34" charset="0"/>
              <a:buNone/>
            </a:pPr>
            <a:endParaRPr lang="en-US" altLang="en-US" dirty="0">
              <a:cs typeface="Arial" charset="0"/>
            </a:endParaRPr>
          </a:p>
          <a:p>
            <a:pPr marL="228600" lvl="0" indent="-228600" eaLnBrk="1" hangingPunct="1">
              <a:spcBef>
                <a:spcPct val="0"/>
              </a:spcBef>
              <a:buFont typeface="+mj-lt"/>
              <a:buAutoNum type="arabicPeriod"/>
            </a:pPr>
            <a:r>
              <a:rPr lang="en-US" altLang="en-US" dirty="0">
                <a:cs typeface="Arial" charset="0"/>
              </a:rPr>
              <a:t>For  the </a:t>
            </a:r>
            <a:r>
              <a:rPr lang="en-US" altLang="en-US" b="1" dirty="0">
                <a:cs typeface="Arial" charset="0"/>
              </a:rPr>
              <a:t>Initial Coverage Stage) </a:t>
            </a:r>
            <a:r>
              <a:rPr lang="en-US" altLang="en-US" b="0" dirty="0">
                <a:cs typeface="Arial" charset="0"/>
              </a:rPr>
              <a:t>y</a:t>
            </a:r>
            <a:r>
              <a:rPr lang="en-US" altLang="en-US" dirty="0">
                <a:cs typeface="Arial" charset="0"/>
              </a:rPr>
              <a:t>ou pay a copay or coinsurance for your prescription drugs and the plan pays the rest. You will remain in this stage until the amount for prescriptions spent by you and your prescription plan reaches </a:t>
            </a:r>
            <a:r>
              <a:rPr lang="en-US" altLang="en-US" b="1" dirty="0">
                <a:cs typeface="Arial" charset="0"/>
              </a:rPr>
              <a:t>$4,130</a:t>
            </a:r>
            <a:r>
              <a:rPr lang="en-US" altLang="en-US" dirty="0">
                <a:cs typeface="Arial" charset="0"/>
              </a:rPr>
              <a:t>. If together you and your plan reaches $4,130, you enter the Coverage Gap.</a:t>
            </a:r>
          </a:p>
          <a:p>
            <a:pPr marL="228600" lvl="0" indent="-228600" eaLnBrk="1" hangingPunct="1">
              <a:spcBef>
                <a:spcPct val="0"/>
              </a:spcBef>
              <a:buFont typeface="+mj-lt"/>
              <a:buAutoNum type="arabicPeriod"/>
            </a:pPr>
            <a:endParaRPr lang="en-US" altLang="en-US" dirty="0">
              <a:cs typeface="Arial" charset="0"/>
            </a:endParaRP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US" altLang="en-US" dirty="0">
                <a:cs typeface="Arial" charset="0"/>
              </a:rPr>
              <a:t>The coverage gap is Also referred to as the “Donut Hole,”. You will be required to pay </a:t>
            </a:r>
            <a:r>
              <a:rPr lang="en-US" altLang="en-US" b="1" dirty="0">
                <a:cs typeface="Arial" charset="0"/>
              </a:rPr>
              <a:t>25</a:t>
            </a:r>
            <a:r>
              <a:rPr lang="en-US" altLang="en-US" dirty="0">
                <a:cs typeface="Arial" charset="0"/>
              </a:rPr>
              <a:t> percent of your brand-name and generic prescriptions. When you alone have paid out of pocket </a:t>
            </a:r>
            <a:r>
              <a:rPr lang="en-US" altLang="en-US" b="1" dirty="0">
                <a:cs typeface="Arial" charset="0"/>
              </a:rPr>
              <a:t>$6,550 in prescription costs,</a:t>
            </a:r>
            <a:r>
              <a:rPr lang="en-US" altLang="en-US" dirty="0">
                <a:cs typeface="Arial" charset="0"/>
              </a:rPr>
              <a:t> you will enter the final, Catastrophic Stage. </a:t>
            </a: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endParaRPr lang="en-US" altLang="en-US" dirty="0">
              <a:cs typeface="+mn-cs"/>
            </a:endParaRPr>
          </a:p>
          <a:p>
            <a:pPr marL="228600" lvl="0" indent="-228600" eaLnBrk="1" hangingPunct="1">
              <a:spcBef>
                <a:spcPct val="0"/>
              </a:spcBef>
              <a:buFont typeface="+mj-lt"/>
              <a:buAutoNum type="arabicPeriod"/>
            </a:pPr>
            <a:r>
              <a:rPr lang="en-US" altLang="en-US" dirty="0">
                <a:cs typeface="Arial" charset="0"/>
              </a:rPr>
              <a:t>Here in the catastrophic stage you pay very little for your prescriptions — either </a:t>
            </a:r>
            <a:r>
              <a:rPr lang="en-US" altLang="en-US" b="1" dirty="0">
                <a:cs typeface="Arial" charset="0"/>
              </a:rPr>
              <a:t>5%</a:t>
            </a:r>
            <a:r>
              <a:rPr lang="en-US" altLang="en-US" dirty="0">
                <a:cs typeface="Arial" charset="0"/>
              </a:rPr>
              <a:t> or </a:t>
            </a:r>
            <a:r>
              <a:rPr lang="en-US" altLang="en-US" b="1" dirty="0">
                <a:cs typeface="Arial" charset="0"/>
              </a:rPr>
              <a:t>$3.70 </a:t>
            </a:r>
            <a:r>
              <a:rPr lang="en-US" altLang="en-US" dirty="0">
                <a:cs typeface="Arial" charset="0"/>
              </a:rPr>
              <a:t>per generic and</a:t>
            </a:r>
            <a:r>
              <a:rPr lang="en-US" altLang="en-US" b="1" dirty="0">
                <a:cs typeface="Arial" charset="0"/>
              </a:rPr>
              <a:t> $9.20 </a:t>
            </a:r>
            <a:r>
              <a:rPr lang="en-US" altLang="en-US" dirty="0">
                <a:cs typeface="Arial" charset="0"/>
              </a:rPr>
              <a:t>per brand, whichever is higher. The plan pays the remainder of your prescription costs through the end of the calendar year. </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defRPr>
            </a:lvl1pPr>
            <a:lvl2pPr marL="696789" indent="-264870" eaLnBrk="0" hangingPunct="0">
              <a:spcBef>
                <a:spcPct val="30000"/>
              </a:spcBef>
              <a:defRPr sz="1100">
                <a:solidFill>
                  <a:schemeClr val="tx1"/>
                </a:solidFill>
                <a:latin typeface="Calibri" pitchFamily="34" charset="0"/>
              </a:defRPr>
            </a:lvl2pPr>
            <a:lvl3pPr marL="1077538" indent="-210692" eaLnBrk="0" hangingPunct="0">
              <a:spcBef>
                <a:spcPct val="30000"/>
              </a:spcBef>
              <a:defRPr sz="1100">
                <a:solidFill>
                  <a:schemeClr val="tx1"/>
                </a:solidFill>
                <a:latin typeface="Calibri" pitchFamily="34" charset="0"/>
              </a:defRPr>
            </a:lvl3pPr>
            <a:lvl4pPr marL="1510962" indent="-210692" eaLnBrk="0" hangingPunct="0">
              <a:spcBef>
                <a:spcPct val="30000"/>
              </a:spcBef>
              <a:defRPr sz="1100">
                <a:solidFill>
                  <a:schemeClr val="tx1"/>
                </a:solidFill>
                <a:latin typeface="Calibri" pitchFamily="34" charset="0"/>
              </a:defRPr>
            </a:lvl4pPr>
            <a:lvl5pPr marL="1944385" indent="-210692" eaLnBrk="0" hangingPunct="0">
              <a:spcBef>
                <a:spcPct val="30000"/>
              </a:spcBef>
              <a:defRPr sz="1100">
                <a:solidFill>
                  <a:schemeClr val="tx1"/>
                </a:solidFill>
                <a:latin typeface="Calibri" pitchFamily="34" charset="0"/>
              </a:defRPr>
            </a:lvl5pPr>
            <a:lvl6pPr marL="2377808" indent="-210692" eaLnBrk="0" fontAlgn="base" hangingPunct="0">
              <a:spcBef>
                <a:spcPct val="30000"/>
              </a:spcBef>
              <a:spcAft>
                <a:spcPct val="0"/>
              </a:spcAft>
              <a:defRPr sz="1100">
                <a:solidFill>
                  <a:schemeClr val="tx1"/>
                </a:solidFill>
                <a:latin typeface="Calibri" pitchFamily="34" charset="0"/>
              </a:defRPr>
            </a:lvl6pPr>
            <a:lvl7pPr marL="2811231" indent="-210692" eaLnBrk="0" fontAlgn="base" hangingPunct="0">
              <a:spcBef>
                <a:spcPct val="30000"/>
              </a:spcBef>
              <a:spcAft>
                <a:spcPct val="0"/>
              </a:spcAft>
              <a:defRPr sz="1100">
                <a:solidFill>
                  <a:schemeClr val="tx1"/>
                </a:solidFill>
                <a:latin typeface="Calibri" pitchFamily="34" charset="0"/>
              </a:defRPr>
            </a:lvl7pPr>
            <a:lvl8pPr marL="3244654" indent="-210692" eaLnBrk="0" fontAlgn="base" hangingPunct="0">
              <a:spcBef>
                <a:spcPct val="30000"/>
              </a:spcBef>
              <a:spcAft>
                <a:spcPct val="0"/>
              </a:spcAft>
              <a:defRPr sz="1100">
                <a:solidFill>
                  <a:schemeClr val="tx1"/>
                </a:solidFill>
                <a:latin typeface="Calibri" pitchFamily="34" charset="0"/>
              </a:defRPr>
            </a:lvl8pPr>
            <a:lvl9pPr marL="3678079" indent="-210692"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5A2A5392-AF23-463B-B1C5-8B002D92F4EC}"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2416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costs associated with Prescription</a:t>
            </a:r>
            <a:r>
              <a:rPr lang="en-US" baseline="0" dirty="0"/>
              <a:t> D</a:t>
            </a:r>
            <a:r>
              <a:rPr lang="en-US" dirty="0"/>
              <a:t>rug Plans can seem overwhelming, especially for individuals on a fixed income. You may be eligible for assistance to</a:t>
            </a:r>
            <a:r>
              <a:rPr lang="en-US" baseline="0" dirty="0"/>
              <a:t> help pay for</a:t>
            </a:r>
            <a:r>
              <a:rPr lang="en-US" dirty="0"/>
              <a:t> your Medicare prescription drug premiums, deductibles, and coinsurance through some federal and state programs. </a:t>
            </a:r>
          </a:p>
        </p:txBody>
      </p:sp>
      <p:sp>
        <p:nvSpPr>
          <p:cNvPr id="4" name="Slide Number Placeholder 3"/>
          <p:cNvSpPr>
            <a:spLocks noGrp="1"/>
          </p:cNvSpPr>
          <p:nvPr>
            <p:ph type="sldNum" sz="quarter" idx="5"/>
          </p:nvPr>
        </p:nvSpPr>
        <p:spPr/>
        <p:txBody>
          <a:bodyPr/>
          <a:lstStyle/>
          <a:p>
            <a:fld id="{1A984598-DB58-4E7F-AB91-CB2C5D8EA9EF}" type="slidenum">
              <a:rPr lang="en-US" smtClean="0"/>
              <a:pPr/>
              <a:t>14</a:t>
            </a:fld>
            <a:endParaRPr lang="en-US" dirty="0"/>
          </a:p>
        </p:txBody>
      </p:sp>
    </p:spTree>
    <p:extLst>
      <p:ext uri="{BB962C8B-B14F-4D97-AF65-F5344CB8AC3E}">
        <p14:creationId xmlns:p14="http://schemas.microsoft.com/office/powerpoint/2010/main" val="90453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8800" y="434975"/>
            <a:ext cx="2719388" cy="2039938"/>
          </a:xfrm>
        </p:spPr>
      </p:sp>
      <p:sp>
        <p:nvSpPr>
          <p:cNvPr id="3" name="Notes Placeholder 2"/>
          <p:cNvSpPr>
            <a:spLocks noGrp="1"/>
          </p:cNvSpPr>
          <p:nvPr>
            <p:ph type="body" idx="1"/>
          </p:nvPr>
        </p:nvSpPr>
        <p:spPr/>
        <p:txBody>
          <a:bodyPr>
            <a:normAutofit/>
          </a:bodyPr>
          <a:lstStyle/>
          <a:p>
            <a:pPr marL="170233" indent="-170233">
              <a:buFont typeface="Arial" panose="020B0604020202020204" pitchFamily="34" charset="0"/>
              <a:buChar char="•"/>
            </a:pPr>
            <a:r>
              <a:rPr lang="en-US" dirty="0"/>
              <a:t>The Federal Low Income Subsidy program helps people with limited resources and income.  You may qualify for a Low Income Subsidy to get Extra Help to help pay for Medicare prescription drug premiums, deductibles, and coinsurance. The amount of extra help you receive, is determined by the Social Security Administration. </a:t>
            </a:r>
          </a:p>
          <a:p>
            <a:pPr marL="170233" indent="-170233">
              <a:buFont typeface="Arial" panose="020B0604020202020204" pitchFamily="34" charset="0"/>
              <a:buChar char="•"/>
            </a:pPr>
            <a:r>
              <a:rPr lang="en-US" dirty="0"/>
              <a:t>Participation in the Extra Help program creates a “special election” period to join, switch, or drop Medicare prescription drug coverage at any time. Your coverage will begin the first day of the month after you qualify for Extra Help and ask to join a plan.</a:t>
            </a:r>
          </a:p>
          <a:p>
            <a:pPr marL="170233" indent="-170233">
              <a:buFont typeface="Arial" panose="020B0604020202020204" pitchFamily="34" charset="0"/>
              <a:buChar char="•"/>
            </a:pPr>
            <a:r>
              <a:rPr lang="en-US" dirty="0"/>
              <a:t>Must have a Part D plan to participate.</a:t>
            </a:r>
          </a:p>
          <a:p>
            <a:pPr marL="170233" indent="-170233">
              <a:buFont typeface="Arial" panose="020B0604020202020204" pitchFamily="34" charset="0"/>
              <a:buChar char="•"/>
            </a:pPr>
            <a:r>
              <a:rPr lang="en-US" dirty="0"/>
              <a:t>To qualify, your annual income must be considered.</a:t>
            </a:r>
          </a:p>
          <a:p>
            <a:endParaRPr lang="en-US" dirty="0"/>
          </a:p>
          <a:p>
            <a:r>
              <a:rPr lang="en-US" dirty="0"/>
              <a:t>Even if your income is slightly higher, you may still qualify for Extra Help!  Just complete Social Security’s Application for Extra Help with Medicare Prescription Drug Plan Costs </a:t>
            </a:r>
          </a:p>
          <a:p>
            <a:pPr marL="170233" indent="-170233">
              <a:buFont typeface="Arial" panose="020B0604020202020204" pitchFamily="34" charset="0"/>
              <a:buChar char="•"/>
            </a:pPr>
            <a:r>
              <a:rPr lang="en-US" dirty="0"/>
              <a:t>Apply online at </a:t>
            </a:r>
            <a:r>
              <a:rPr lang="en-US" u="sng" dirty="0">
                <a:hlinkClick r:id="rId3"/>
              </a:rPr>
              <a:t>www.socialsecurity.gov/extrahelp</a:t>
            </a:r>
            <a:endParaRPr lang="en-US" dirty="0"/>
          </a:p>
          <a:p>
            <a:pPr marL="170233" indent="-170233">
              <a:buFont typeface="Arial" panose="020B0604020202020204" pitchFamily="34" charset="0"/>
              <a:buChar char="•"/>
            </a:pPr>
            <a:r>
              <a:rPr lang="en-US" dirty="0"/>
              <a:t>Or you can Call  1-800-772-1213 to apply over the phone or to request an application; or</a:t>
            </a:r>
          </a:p>
          <a:p>
            <a:pPr marL="170233" indent="-170233">
              <a:buFont typeface="Arial" panose="020B0604020202020204" pitchFamily="34" charset="0"/>
              <a:buChar char="•"/>
            </a:pPr>
            <a:r>
              <a:rPr lang="en-US" dirty="0"/>
              <a:t>Visit your local Social Security office</a:t>
            </a:r>
          </a:p>
          <a:p>
            <a:r>
              <a:rPr lang="en-US" dirty="0"/>
              <a:t> </a:t>
            </a:r>
          </a:p>
          <a:p>
            <a:endParaRPr lang="en-US" dirty="0"/>
          </a:p>
        </p:txBody>
      </p:sp>
      <p:sp>
        <p:nvSpPr>
          <p:cNvPr id="4" name="Slide Number Placeholder 3"/>
          <p:cNvSpPr>
            <a:spLocks noGrp="1"/>
          </p:cNvSpPr>
          <p:nvPr>
            <p:ph type="sldNum" sz="quarter" idx="10"/>
          </p:nvPr>
        </p:nvSpPr>
        <p:spPr/>
        <p:txBody>
          <a:bodyPr/>
          <a:lstStyle/>
          <a:p>
            <a:fld id="{1A984598-DB58-4E7F-AB91-CB2C5D8EA9EF}" type="slidenum">
              <a:rPr lang="en-US" smtClean="0"/>
              <a:pPr/>
              <a:t>15</a:t>
            </a:fld>
            <a:endParaRPr lang="en-US" dirty="0"/>
          </a:p>
        </p:txBody>
      </p:sp>
    </p:spTree>
    <p:extLst>
      <p:ext uri="{BB962C8B-B14F-4D97-AF65-F5344CB8AC3E}">
        <p14:creationId xmlns:p14="http://schemas.microsoft.com/office/powerpoint/2010/main" val="1549374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8800" y="434975"/>
            <a:ext cx="2719388" cy="2039938"/>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Pennsylvania residents may also be eligible to save on prescription copays and out-of-pocket expenses. PACE and PACENET is paid for by</a:t>
            </a:r>
            <a:r>
              <a:rPr lang="en-US" baseline="0" dirty="0"/>
              <a:t> the Pennsylvania lottery proceeds </a:t>
            </a:r>
            <a:r>
              <a:rPr lang="en-US" dirty="0"/>
              <a:t> PACE benefits are as good as or better than the prescription benefits offered through Medicare Part D. However, when combined with a Medicare Part D plan, members’ can potentially save even more money! </a:t>
            </a:r>
          </a:p>
          <a:p>
            <a:endParaRPr lang="en-US" dirty="0"/>
          </a:p>
          <a:p>
            <a:endParaRPr lang="en-US" dirty="0"/>
          </a:p>
          <a:p>
            <a:r>
              <a:rPr lang="en-US" b="1" dirty="0"/>
              <a:t>To qualify:</a:t>
            </a:r>
            <a:endParaRPr lang="en-US" dirty="0"/>
          </a:p>
          <a:p>
            <a:pPr marL="170233" indent="-170233">
              <a:buFont typeface="Arial" panose="020B0604020202020204" pitchFamily="34" charset="0"/>
              <a:buChar char="•"/>
            </a:pPr>
            <a:r>
              <a:rPr lang="en-US" dirty="0"/>
              <a:t>You must be 65 years of age or older.</a:t>
            </a:r>
          </a:p>
          <a:p>
            <a:pPr marL="170233" indent="-170233">
              <a:buFont typeface="Arial" panose="020B0604020202020204" pitchFamily="34" charset="0"/>
              <a:buChar char="•"/>
            </a:pPr>
            <a:r>
              <a:rPr lang="en-US" dirty="0"/>
              <a:t>A Pennsylvania resident for at least 90 days prior to the date of application.</a:t>
            </a:r>
          </a:p>
          <a:p>
            <a:pPr marL="170233" indent="-170233">
              <a:buFont typeface="Arial" panose="020B0604020202020204" pitchFamily="34" charset="0"/>
              <a:buChar char="•"/>
            </a:pPr>
            <a:r>
              <a:rPr lang="en-US" dirty="0"/>
              <a:t>And You cannot be enrolled in the Department of Human Service's Medicaid prescription benefit.</a:t>
            </a:r>
          </a:p>
          <a:p>
            <a:pPr marL="170233" indent="-170233">
              <a:buFont typeface="Arial" panose="020B0604020202020204" pitchFamily="34" charset="0"/>
              <a:buChar char="•"/>
            </a:pPr>
            <a:endParaRPr lang="en-US" dirty="0"/>
          </a:p>
          <a:p>
            <a:pPr marL="170233" indent="-170233">
              <a:buFont typeface="Arial" panose="020B0604020202020204" pitchFamily="34" charset="0"/>
              <a:buChar char="•"/>
            </a:pPr>
            <a:endParaRPr lang="en-US" dirty="0"/>
          </a:p>
          <a:p>
            <a:pPr marL="170233" indent="-170233">
              <a:buFont typeface="Arial" panose="020B0604020202020204" pitchFamily="34" charset="0"/>
              <a:buChar char="•"/>
            </a:pPr>
            <a:r>
              <a:rPr lang="en-US" dirty="0"/>
              <a:t>Enrolment in PACE/PACENET creates a “special election” period to allow you to join either a Prescription Drug Plan or a Medicare Advantage Plan with prescription drug coverage once during the calendar year</a:t>
            </a:r>
          </a:p>
          <a:p>
            <a:pPr marL="170233" indent="-170233">
              <a:buFont typeface="Arial" panose="020B0604020202020204" pitchFamily="34" charset="0"/>
              <a:buChar char="•"/>
            </a:pPr>
            <a:endParaRPr lang="en-US" dirty="0"/>
          </a:p>
          <a:p>
            <a:r>
              <a:rPr lang="en-US" dirty="0"/>
              <a:t>Income levels apply for PACENET and PACE: </a:t>
            </a:r>
          </a:p>
          <a:p>
            <a:r>
              <a:rPr lang="en-US" dirty="0"/>
              <a:t>Since many factors apply to income levels and they are revised every year.  We can review the applicable income level during a one on one conversation.</a:t>
            </a:r>
          </a:p>
          <a:p>
            <a:endParaRPr lang="en-US" dirty="0"/>
          </a:p>
          <a:p>
            <a:pPr defTabSz="907911">
              <a:defRPr/>
            </a:pPr>
            <a:r>
              <a:rPr lang="en-US" b="1" dirty="0"/>
              <a:t>To apply for PACE/PACENET: </a:t>
            </a:r>
            <a:endParaRPr lang="en-US" dirty="0"/>
          </a:p>
          <a:p>
            <a:pPr marL="170233" indent="-170233">
              <a:buFont typeface="Arial" panose="020B0604020202020204" pitchFamily="34" charset="0"/>
              <a:buChar char="•"/>
            </a:pPr>
            <a:r>
              <a:rPr lang="en-US" dirty="0"/>
              <a:t>Download an application or apply online at </a:t>
            </a:r>
            <a:r>
              <a:rPr lang="en-US" u="sng" dirty="0">
                <a:hlinkClick r:id="rId3"/>
              </a:rPr>
              <a:t>https://pacecares.magellanhealth.com/</a:t>
            </a:r>
            <a:endParaRPr lang="en-US" dirty="0"/>
          </a:p>
          <a:p>
            <a:pPr marL="170233" indent="-170233">
              <a:buFont typeface="Arial" panose="020B0604020202020204" pitchFamily="34" charset="0"/>
              <a:buChar char="•"/>
            </a:pPr>
            <a:r>
              <a:rPr lang="en-US" dirty="0"/>
              <a:t>Mail completed application to PACE/PACENT, P.O. Box 8806, Harrisburg, PA 17105-8806</a:t>
            </a:r>
          </a:p>
          <a:p>
            <a:pPr marL="170233" indent="-170233">
              <a:buFont typeface="Arial" panose="020B0604020202020204" pitchFamily="34" charset="0"/>
              <a:buChar char="•"/>
            </a:pPr>
            <a:r>
              <a:rPr lang="en-US" dirty="0"/>
              <a:t>Fax completed application to 1-888-656-0372</a:t>
            </a:r>
          </a:p>
          <a:p>
            <a:pPr marL="170233" indent="-170233">
              <a:buFont typeface="Arial" panose="020B0604020202020204" pitchFamily="34" charset="0"/>
              <a:buChar char="•"/>
            </a:pPr>
            <a:r>
              <a:rPr lang="en-US" dirty="0"/>
              <a:t>Call PACE Cardholders Services at 1-800-225-7223</a:t>
            </a:r>
          </a:p>
          <a:p>
            <a:endParaRPr lang="en-US" dirty="0"/>
          </a:p>
          <a:p>
            <a:pPr marL="170233" indent="-17023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A984598-DB58-4E7F-AB91-CB2C5D8EA9EF}" type="slidenum">
              <a:rPr lang="en-US" smtClean="0"/>
              <a:pPr/>
              <a:t>16</a:t>
            </a:fld>
            <a:endParaRPr lang="en-US" dirty="0"/>
          </a:p>
        </p:txBody>
      </p:sp>
    </p:spTree>
    <p:extLst>
      <p:ext uri="{BB962C8B-B14F-4D97-AF65-F5344CB8AC3E}">
        <p14:creationId xmlns:p14="http://schemas.microsoft.com/office/powerpoint/2010/main" val="1549374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Wingdings" panose="05000000000000000000" pitchFamily="2" charset="2"/>
              <a:buNone/>
              <a:defRPr/>
            </a:pPr>
            <a:r>
              <a:rPr lang="en-US" dirty="0">
                <a:cs typeface="Arial" pitchFamily="34" charset="0"/>
              </a:rPr>
              <a:t>The late enrollment penalty and the income related monthly adjustment amount are some of the factors that may increase your costs for as long as you maintain your Medicare coverage.</a:t>
            </a:r>
          </a:p>
          <a:p>
            <a:pPr marL="0" indent="0">
              <a:spcBef>
                <a:spcPct val="0"/>
              </a:spcBef>
              <a:buFont typeface="Wingdings" panose="05000000000000000000" pitchFamily="2" charset="2"/>
              <a:buNone/>
              <a:defRPr/>
            </a:pPr>
            <a:endParaRPr lang="en-US" dirty="0">
              <a:cs typeface="Arial"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dirty="0">
                <a:cs typeface="Arial" pitchFamily="34" charset="0"/>
              </a:rPr>
              <a:t>The Late Enrollment Penalty was designed to encourage people to join Medicare Part B and Part D when they are first eligible, or to keep other creditable coverage – creditable coverage means the plan meets Medicare’s minimum standards such as a union or employer coverage.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dirty="0">
                <a:cs typeface="Arial" pitchFamily="34" charset="0"/>
              </a:rPr>
              <a:t>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cs typeface="Arial" pitchFamily="34" charset="0"/>
              </a:rPr>
              <a:t>The penalty is determined by the </a:t>
            </a:r>
            <a:r>
              <a:rPr lang="en-US" altLang="en-US" dirty="0">
                <a:cs typeface="Arial" panose="020B0604020202020204" pitchFamily="34" charset="0"/>
              </a:rPr>
              <a:t>Centers for Medicare and Medicaid Services (CMS)</a:t>
            </a:r>
          </a:p>
          <a:p>
            <a:pPr marL="171450" indent="-171450">
              <a:spcBef>
                <a:spcPct val="0"/>
              </a:spcBef>
              <a:buFont typeface="Arial" panose="020B0604020202020204" pitchFamily="34" charset="0"/>
              <a:buChar char="•"/>
              <a:defRPr/>
            </a:pPr>
            <a:r>
              <a:rPr lang="en-US" dirty="0">
                <a:cs typeface="Arial" pitchFamily="34" charset="0"/>
              </a:rPr>
              <a:t>And may apply if you: </a:t>
            </a:r>
          </a:p>
          <a:p>
            <a:pPr marL="606603" lvl="1" indent="-173179">
              <a:spcBef>
                <a:spcPct val="0"/>
              </a:spcBef>
              <a:buFont typeface="Courier New" panose="02070309020205020404" pitchFamily="49" charset="0"/>
              <a:buChar char="o"/>
              <a:defRPr/>
            </a:pPr>
            <a:r>
              <a:rPr lang="en-US" dirty="0">
                <a:cs typeface="Arial" pitchFamily="34" charset="0"/>
              </a:rPr>
              <a:t>Do not join a creditable health or prescription</a:t>
            </a:r>
            <a:r>
              <a:rPr lang="en-US" baseline="0" dirty="0">
                <a:cs typeface="Arial" pitchFamily="34" charset="0"/>
              </a:rPr>
              <a:t> </a:t>
            </a:r>
            <a:r>
              <a:rPr lang="en-US" dirty="0">
                <a:cs typeface="Arial" pitchFamily="34" charset="0"/>
              </a:rPr>
              <a:t>drug plan when you first become</a:t>
            </a:r>
            <a:r>
              <a:rPr lang="en-US" baseline="0" dirty="0">
                <a:cs typeface="Arial" pitchFamily="34" charset="0"/>
              </a:rPr>
              <a:t> eligible for </a:t>
            </a:r>
            <a:r>
              <a:rPr lang="en-US" dirty="0">
                <a:cs typeface="Arial" pitchFamily="34" charset="0"/>
              </a:rPr>
              <a:t>Medicare, or</a:t>
            </a:r>
          </a:p>
          <a:p>
            <a:pPr marL="606603" lvl="1" indent="-173179">
              <a:spcBef>
                <a:spcPct val="0"/>
              </a:spcBef>
              <a:buFont typeface="Courier New" panose="02070309020205020404" pitchFamily="49" charset="0"/>
              <a:buChar char="o"/>
              <a:defRPr/>
            </a:pPr>
            <a:r>
              <a:rPr lang="en-US" dirty="0">
                <a:cs typeface="Arial" pitchFamily="34" charset="0"/>
              </a:rPr>
              <a:t>You have a break in Medicare prescription drug or other creditable coverage for more than &lt;63&gt; days in a row. </a:t>
            </a:r>
          </a:p>
          <a:p>
            <a:pPr marL="606603" lvl="1" indent="-173179">
              <a:spcBef>
                <a:spcPct val="0"/>
              </a:spcBef>
              <a:buFont typeface="Courier New" panose="02070309020205020404" pitchFamily="49" charset="0"/>
              <a:buChar char="o"/>
              <a:defRPr/>
            </a:pPr>
            <a:endParaRPr lang="en-US" dirty="0">
              <a:cs typeface="Arial" pitchFamily="34" charset="0"/>
            </a:endParaRPr>
          </a:p>
          <a:p>
            <a:pPr marL="171450" lvl="2" indent="-171450">
              <a:spcBef>
                <a:spcPct val="0"/>
              </a:spcBef>
              <a:buFont typeface="Arial" panose="020B0604020202020204" pitchFamily="34" charset="0"/>
              <a:buChar char="•"/>
              <a:defRPr/>
            </a:pPr>
            <a:r>
              <a:rPr lang="en-US" altLang="en-US" dirty="0">
                <a:cs typeface="Arial" panose="020B0604020202020204" pitchFamily="34" charset="0"/>
              </a:rPr>
              <a:t>The amount of penalty you pay is determined by the number of months you did not have creditable coverage.</a:t>
            </a:r>
          </a:p>
          <a:p>
            <a:pPr marL="628650" lvl="3" indent="-171450">
              <a:spcBef>
                <a:spcPct val="0"/>
              </a:spcBef>
              <a:buFont typeface="Courier New" panose="02070309020205020404" pitchFamily="49" charset="0"/>
              <a:buChar char="o"/>
              <a:defRPr/>
            </a:pPr>
            <a:r>
              <a:rPr lang="en-US" altLang="en-US" dirty="0">
                <a:cs typeface="Arial" panose="020B0604020202020204" pitchFamily="34" charset="0"/>
              </a:rPr>
              <a:t>The Part B monthly premium may increase by &lt;10%&gt; for every full 12-month period you could have had Part B coverage but did not sign up.</a:t>
            </a:r>
          </a:p>
          <a:p>
            <a:pPr marL="628650" lvl="3" indent="-171450">
              <a:spcBef>
                <a:spcPct val="0"/>
              </a:spcBef>
              <a:buFont typeface="Courier New" panose="02070309020205020404" pitchFamily="49" charset="0"/>
              <a:buChar char="o"/>
              <a:defRPr/>
            </a:pPr>
            <a:r>
              <a:rPr lang="en-US" altLang="en-US" dirty="0">
                <a:cs typeface="Arial" panose="020B0604020202020204" pitchFamily="34" charset="0"/>
              </a:rPr>
              <a:t>The Part D penalty is calculated at &lt;1% of the national premium average&gt; for every month you could have had Part D or other creditable coverage but did not sign up.. For detailed information on how the penalty is calculated, visit medicare.gov.</a:t>
            </a:r>
          </a:p>
          <a:p>
            <a:pPr marL="628650" lvl="3" indent="-171450">
              <a:spcBef>
                <a:spcPct val="0"/>
              </a:spcBef>
              <a:buFont typeface="Courier New" panose="02070309020205020404" pitchFamily="49" charset="0"/>
              <a:buChar char="o"/>
              <a:defRPr/>
            </a:pPr>
            <a:endParaRPr lang="en-US" altLang="en-US" dirty="0">
              <a:cs typeface="Arial" panose="020B0604020202020204" pitchFamily="34" charset="0"/>
            </a:endParaRPr>
          </a:p>
          <a:p>
            <a:pPr marL="171450" lvl="2" indent="-171450">
              <a:spcBef>
                <a:spcPct val="0"/>
              </a:spcBef>
              <a:buFont typeface="Courier New" panose="02070309020205020404" pitchFamily="49" charset="0"/>
              <a:buChar char="o"/>
              <a:defRPr/>
            </a:pPr>
            <a:r>
              <a:rPr lang="en-US" altLang="en-US" dirty="0">
                <a:cs typeface="Arial" panose="020B0604020202020204" pitchFamily="34" charset="0"/>
              </a:rPr>
              <a:t>You can avoid the Late Enrollment </a:t>
            </a:r>
            <a:r>
              <a:rPr lang="en-US" altLang="en-US" dirty="0" err="1">
                <a:cs typeface="Arial" panose="020B0604020202020204" pitchFamily="34" charset="0"/>
              </a:rPr>
              <a:t>Penalt</a:t>
            </a:r>
            <a:r>
              <a:rPr lang="en-US" altLang="en-US" dirty="0">
                <a:cs typeface="Arial" panose="020B0604020202020204" pitchFamily="34" charset="0"/>
              </a:rPr>
              <a:t> by:</a:t>
            </a:r>
          </a:p>
          <a:p>
            <a:pPr marL="628650" lvl="3" indent="-171450">
              <a:spcBef>
                <a:spcPct val="0"/>
              </a:spcBef>
              <a:buFont typeface="Courier New" panose="02070309020205020404" pitchFamily="49" charset="0"/>
              <a:buChar char="o"/>
              <a:defRPr/>
            </a:pPr>
            <a:r>
              <a:rPr lang="en-US" altLang="en-US" dirty="0">
                <a:cs typeface="Arial" panose="020B0604020202020204" pitchFamily="34" charset="0"/>
              </a:rPr>
              <a:t>1. Enrolling in Medicare during your Initial Enrollment Period or a qualifying Special Enrollment Period.</a:t>
            </a:r>
          </a:p>
          <a:p>
            <a:pPr marL="628650" lvl="3" indent="-171450">
              <a:spcBef>
                <a:spcPct val="0"/>
              </a:spcBef>
              <a:buFont typeface="Courier New" panose="02070309020205020404" pitchFamily="49" charset="0"/>
              <a:buChar char="o"/>
              <a:defRPr/>
            </a:pPr>
            <a:r>
              <a:rPr lang="en-US" altLang="en-US" dirty="0">
                <a:cs typeface="Arial" panose="020B0604020202020204" pitchFamily="34" charset="0"/>
              </a:rPr>
              <a:t>2. Not going more than 63 days without Part D or other creditable coverage, or </a:t>
            </a:r>
          </a:p>
          <a:p>
            <a:pPr marL="628650" lvl="3" indent="-171450">
              <a:spcBef>
                <a:spcPct val="0"/>
              </a:spcBef>
              <a:buFont typeface="Courier New" panose="02070309020205020404" pitchFamily="49" charset="0"/>
              <a:buChar char="o"/>
              <a:defRPr/>
            </a:pPr>
            <a:r>
              <a:rPr lang="en-US" altLang="en-US" dirty="0">
                <a:cs typeface="Arial" panose="020B0604020202020204" pitchFamily="34" charset="0"/>
              </a:rPr>
              <a:t>3. Enrolling and becoming eligible for </a:t>
            </a:r>
            <a:r>
              <a:rPr lang="en-US" altLang="en-US" dirty="0" err="1">
                <a:cs typeface="Arial" panose="020B0604020202020204" pitchFamily="34" charset="0"/>
              </a:rPr>
              <a:t>ExtraHelp</a:t>
            </a:r>
            <a:r>
              <a:rPr lang="en-US" altLang="en-US" dirty="0">
                <a:cs typeface="Arial" panose="020B0604020202020204" pitchFamily="34" charset="0"/>
              </a:rPr>
              <a:t>.</a:t>
            </a:r>
          </a:p>
          <a:p>
            <a:pPr marL="457200" lvl="3" indent="0">
              <a:spcBef>
                <a:spcPct val="0"/>
              </a:spcBef>
              <a:buFont typeface="Courier New" panose="02070309020205020404" pitchFamily="49" charset="0"/>
              <a:buNone/>
              <a:defRPr/>
            </a:pPr>
            <a:endParaRPr lang="en-US" altLang="en-US" dirty="0">
              <a:cs typeface="Arial" panose="020B0604020202020204" pitchFamily="34" charset="0"/>
            </a:endParaRPr>
          </a:p>
          <a:p>
            <a:pPr marL="0" lvl="1" indent="0">
              <a:buFont typeface="Arial" panose="020B0604020202020204" pitchFamily="34" charset="0"/>
              <a:buNone/>
              <a:defRPr/>
            </a:pPr>
            <a:r>
              <a:rPr lang="en-US" dirty="0">
                <a:cs typeface="Arial" panose="020B0604020202020204" pitchFamily="34" charset="0"/>
              </a:rPr>
              <a:t>The Income Related Monthly Adjustment Amounts (IRMAA) is a higher premium </a:t>
            </a:r>
            <a:r>
              <a:rPr lang="en-US" baseline="0" dirty="0">
                <a:cs typeface="Arial" panose="020B0604020202020204" pitchFamily="34" charset="0"/>
              </a:rPr>
              <a:t>charged to </a:t>
            </a:r>
            <a:r>
              <a:rPr lang="en-US" dirty="0">
                <a:cs typeface="Arial" panose="020B0604020202020204" pitchFamily="34" charset="0"/>
              </a:rPr>
              <a:t>higher-income consumers</a:t>
            </a:r>
            <a:r>
              <a:rPr lang="en-US" baseline="0" dirty="0">
                <a:cs typeface="Arial" panose="020B0604020202020204" pitchFamily="34" charset="0"/>
              </a:rPr>
              <a:t> for Medicare </a:t>
            </a:r>
            <a:r>
              <a:rPr lang="en-US" dirty="0">
                <a:cs typeface="Arial" panose="020B0604020202020204" pitchFamily="34" charset="0"/>
              </a:rPr>
              <a:t>Part B and Part D coverage. </a:t>
            </a:r>
          </a:p>
          <a:p>
            <a:pPr marL="171450" lvl="1" indent="-171450" defTabSz="871867">
              <a:buFont typeface="Arial" panose="020B0604020202020204" pitchFamily="34" charset="0"/>
              <a:buChar char="•"/>
              <a:defRPr/>
            </a:pPr>
            <a:r>
              <a:rPr lang="en-US" altLang="en-US" dirty="0">
                <a:cs typeface="Arial" panose="020B0604020202020204" pitchFamily="34" charset="0"/>
              </a:rPr>
              <a:t>The Social</a:t>
            </a:r>
            <a:r>
              <a:rPr lang="en-US" altLang="en-US" baseline="0" dirty="0">
                <a:cs typeface="Arial" panose="020B0604020202020204" pitchFamily="34" charset="0"/>
              </a:rPr>
              <a:t> Security Administration </a:t>
            </a:r>
            <a:r>
              <a:rPr lang="en-US" dirty="0">
                <a:cs typeface="Arial" panose="020B0604020202020204" pitchFamily="34" charset="0"/>
              </a:rPr>
              <a:t>determines the amount that will apply to you. </a:t>
            </a:r>
          </a:p>
          <a:p>
            <a:pPr marL="171450" lvl="1" indent="-171450" defTabSz="871867">
              <a:buFont typeface="Arial" panose="020B0604020202020204" pitchFamily="34" charset="0"/>
              <a:buChar char="•"/>
              <a:defRPr/>
            </a:pPr>
            <a:r>
              <a:rPr lang="en-US" dirty="0">
                <a:cs typeface="Arial" panose="020B0604020202020204" pitchFamily="34" charset="0"/>
              </a:rPr>
              <a:t>Using the modified adjusted gross income reported on your tax return from two years ago, Medicare will add an extra charge to the standard Part B or Part D premiums if your income is above a certain amount. </a:t>
            </a:r>
          </a:p>
          <a:p>
            <a:pPr marL="171450" lvl="1" indent="-171450" defTabSz="871867">
              <a:buFont typeface="Arial" panose="020B0604020202020204" pitchFamily="34" charset="0"/>
              <a:buChar char="•"/>
              <a:defRPr/>
            </a:pPr>
            <a:r>
              <a:rPr lang="en-US" dirty="0">
                <a:cs typeface="Arial" panose="020B0604020202020204" pitchFamily="34" charset="0"/>
              </a:rPr>
              <a:t>You will receive a notice from Medicare that includes information about Social Security's determination and appeal rights.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696601" indent="-264772">
              <a:spcBef>
                <a:spcPct val="30000"/>
              </a:spcBef>
              <a:defRPr sz="1100">
                <a:solidFill>
                  <a:schemeClr val="tx1"/>
                </a:solidFill>
                <a:latin typeface="Calibri" panose="020F0502020204030204" pitchFamily="34" charset="0"/>
              </a:defRPr>
            </a:lvl2pPr>
            <a:lvl3pPr marL="1076423" indent="-209611">
              <a:spcBef>
                <a:spcPct val="30000"/>
              </a:spcBef>
              <a:defRPr sz="1100">
                <a:solidFill>
                  <a:schemeClr val="tx1"/>
                </a:solidFill>
                <a:latin typeface="Calibri" panose="020F0502020204030204" pitchFamily="34" charset="0"/>
              </a:defRPr>
            </a:lvl3pPr>
            <a:lvl4pPr marL="1509828" indent="-209611">
              <a:spcBef>
                <a:spcPct val="30000"/>
              </a:spcBef>
              <a:defRPr sz="1100">
                <a:solidFill>
                  <a:schemeClr val="tx1"/>
                </a:solidFill>
                <a:latin typeface="Calibri" panose="020F0502020204030204" pitchFamily="34" charset="0"/>
              </a:defRPr>
            </a:lvl4pPr>
            <a:lvl5pPr marL="1943234" indent="-209611">
              <a:spcBef>
                <a:spcPct val="30000"/>
              </a:spcBef>
              <a:defRPr sz="1100">
                <a:solidFill>
                  <a:schemeClr val="tx1"/>
                </a:solidFill>
                <a:latin typeface="Calibri" panose="020F0502020204030204" pitchFamily="34" charset="0"/>
              </a:defRPr>
            </a:lvl5pPr>
            <a:lvl6pPr marL="2397127" indent="-209611" eaLnBrk="0" fontAlgn="base" hangingPunct="0">
              <a:spcBef>
                <a:spcPct val="30000"/>
              </a:spcBef>
              <a:spcAft>
                <a:spcPct val="0"/>
              </a:spcAft>
              <a:defRPr sz="1100">
                <a:solidFill>
                  <a:schemeClr val="tx1"/>
                </a:solidFill>
                <a:latin typeface="Calibri" panose="020F0502020204030204" pitchFamily="34" charset="0"/>
              </a:defRPr>
            </a:lvl6pPr>
            <a:lvl7pPr marL="2851022" indent="-209611" eaLnBrk="0" fontAlgn="base" hangingPunct="0">
              <a:spcBef>
                <a:spcPct val="30000"/>
              </a:spcBef>
              <a:spcAft>
                <a:spcPct val="0"/>
              </a:spcAft>
              <a:defRPr sz="1100">
                <a:solidFill>
                  <a:schemeClr val="tx1"/>
                </a:solidFill>
                <a:latin typeface="Calibri" panose="020F0502020204030204" pitchFamily="34" charset="0"/>
              </a:defRPr>
            </a:lvl7pPr>
            <a:lvl8pPr marL="3304915" indent="-209611" eaLnBrk="0" fontAlgn="base" hangingPunct="0">
              <a:spcBef>
                <a:spcPct val="30000"/>
              </a:spcBef>
              <a:spcAft>
                <a:spcPct val="0"/>
              </a:spcAft>
              <a:defRPr sz="1100">
                <a:solidFill>
                  <a:schemeClr val="tx1"/>
                </a:solidFill>
                <a:latin typeface="Calibri" panose="020F0502020204030204" pitchFamily="34" charset="0"/>
              </a:defRPr>
            </a:lvl8pPr>
            <a:lvl9pPr marL="3758810" indent="-209611"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FC363EDF-EA1F-4B10-99FF-4A3B2289164E}"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84589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264">
              <a:defRPr/>
            </a:pPr>
            <a:r>
              <a:rPr lang="en-US" dirty="0"/>
              <a:t>The Affordable Care Act (sometimes called Obamacare or “ACA”) was enacted by the federal government to make health care more affordable, accessible, and increase the quality of care and life. The ACA enables individuals and families, who did not have access to employer-sponsored health coverage, the opportunity to purchase qualified health plans: </a:t>
            </a:r>
          </a:p>
          <a:p>
            <a:pPr marL="164112" indent="-164112" defTabSz="875264">
              <a:buFont typeface="Arial" panose="020B0604020202020204" pitchFamily="34" charset="0"/>
              <a:buChar char="•"/>
              <a:defRPr/>
            </a:pPr>
            <a:r>
              <a:rPr lang="en-US" dirty="0"/>
              <a:t>on-exchange through the “marketplace” at healthcare.gov, a website maintained by the Department of Health and Human Services or</a:t>
            </a:r>
          </a:p>
          <a:p>
            <a:pPr marL="164112" indent="-164112" defTabSz="875264">
              <a:buFont typeface="Arial" panose="020B0604020202020204" pitchFamily="34" charset="0"/>
              <a:buChar char="•"/>
              <a:defRPr/>
            </a:pPr>
            <a:r>
              <a:rPr lang="en-US" dirty="0"/>
              <a:t>off-exchange, directly through private carriers. </a:t>
            </a:r>
          </a:p>
          <a:p>
            <a:pPr marL="164112" indent="-164112" defTabSz="875264">
              <a:buFont typeface="Arial" panose="020B0604020202020204" pitchFamily="34" charset="0"/>
              <a:buChar char="•"/>
              <a:defRPr/>
            </a:pPr>
            <a:endParaRPr lang="en-US" dirty="0"/>
          </a:p>
          <a:p>
            <a:r>
              <a:rPr lang="en-US" b="1" dirty="0"/>
              <a:t>Beneficiaries cannot be on an ACA plan while they are also receiving Medicare benefits through Medicare Part A or a Medicare Advantage plan.</a:t>
            </a:r>
          </a:p>
          <a:p>
            <a:endParaRPr lang="en-US" b="1" dirty="0"/>
          </a:p>
          <a:p>
            <a:pPr marL="164112" indent="-164112">
              <a:buFontTx/>
              <a:buChar char="-"/>
            </a:pPr>
            <a:r>
              <a:rPr lang="en-US" dirty="0"/>
              <a:t>CMS determines who has duplicate ACA and Medicare coverage.</a:t>
            </a:r>
          </a:p>
          <a:p>
            <a:pPr marL="164112" indent="-164112" defTabSz="875264">
              <a:buFontTx/>
              <a:buChar char="-"/>
              <a:defRPr/>
            </a:pPr>
            <a:r>
              <a:rPr lang="en-US" sz="1100" dirty="0"/>
              <a:t>Beneficiaries who enrolled </a:t>
            </a:r>
            <a:r>
              <a:rPr lang="en-US" sz="1100" b="1" dirty="0"/>
              <a:t>on-exchange</a:t>
            </a:r>
            <a:r>
              <a:rPr lang="en-US" sz="1100" dirty="0"/>
              <a:t> and </a:t>
            </a:r>
            <a:r>
              <a:rPr lang="en-US" sz="1100" b="1" i="1" dirty="0"/>
              <a:t>opted in for the Marketplace to disenroll them once they became eligible for Medicare,</a:t>
            </a:r>
            <a:r>
              <a:rPr lang="en-US" sz="1100" dirty="0"/>
              <a:t> will receive a warning letter and final disenrollment letter from CMS informing them of their upcoming disenrollment from their ACA plan.</a:t>
            </a:r>
            <a:endParaRPr lang="en-US" dirty="0"/>
          </a:p>
          <a:p>
            <a:pPr marL="164112" indent="-164112" defTabSz="875264">
              <a:buFontTx/>
              <a:buChar char="-"/>
              <a:defRPr/>
            </a:pPr>
            <a:r>
              <a:rPr lang="en-US" sz="1100" dirty="0"/>
              <a:t>If a beneficiary did not give consent for automatic disenrollment and </a:t>
            </a:r>
            <a:r>
              <a:rPr lang="en-US" sz="1100" b="1" dirty="0"/>
              <a:t>regardless of whether they enrolled on- or off-exchange, </a:t>
            </a:r>
            <a:r>
              <a:rPr lang="en-US" sz="1100" dirty="0"/>
              <a:t>they will be notified of their upcoming disenrollment from the ACA plan by their carrier.</a:t>
            </a:r>
          </a:p>
          <a:p>
            <a:pPr marL="164112" indent="-164112" defTabSz="875264">
              <a:buFontTx/>
              <a:buChar char="-"/>
              <a:defRPr/>
            </a:pPr>
            <a:r>
              <a:rPr lang="en-US" sz="1100" dirty="0"/>
              <a:t>Carriers will send its beneficiaries a disenrollment letter by October 1 informing their coverage will terminate after December 31.</a:t>
            </a:r>
          </a:p>
          <a:p>
            <a:pPr marL="164112" indent="-164112">
              <a:buFontTx/>
              <a:buChar char="-"/>
            </a:pPr>
            <a:r>
              <a:rPr lang="en-US" dirty="0"/>
              <a:t>All members on the ACA plan, including the spouse or other dependents, will be disenrolled by the end of the year.</a:t>
            </a:r>
          </a:p>
        </p:txBody>
      </p:sp>
      <p:sp>
        <p:nvSpPr>
          <p:cNvPr id="4" name="Slide Number Placeholder 3"/>
          <p:cNvSpPr>
            <a:spLocks noGrp="1"/>
          </p:cNvSpPr>
          <p:nvPr>
            <p:ph type="sldNum" sz="quarter" idx="5"/>
          </p:nvPr>
        </p:nvSpPr>
        <p:spPr/>
        <p:txBody>
          <a:bodyPr/>
          <a:lstStyle/>
          <a:p>
            <a:fld id="{1A984598-DB58-4E7F-AB91-CB2C5D8EA9EF}" type="slidenum">
              <a:rPr lang="en-US" smtClean="0"/>
              <a:pPr/>
              <a:t>18</a:t>
            </a:fld>
            <a:endParaRPr lang="en-US" dirty="0"/>
          </a:p>
        </p:txBody>
      </p:sp>
    </p:spTree>
    <p:extLst>
      <p:ext uri="{BB962C8B-B14F-4D97-AF65-F5344CB8AC3E}">
        <p14:creationId xmlns:p14="http://schemas.microsoft.com/office/powerpoint/2010/main" val="1168258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xfrm>
            <a:off x="757316" y="3928524"/>
            <a:ext cx="5817130" cy="51110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will now discuss</a:t>
            </a:r>
            <a:r>
              <a:rPr lang="en-US" baseline="0" dirty="0"/>
              <a:t> Medicare supplemental plans, also referred to as (“Medigap”) plans.</a:t>
            </a:r>
            <a:endParaRPr 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7678" indent="-283722">
              <a:defRPr>
                <a:solidFill>
                  <a:schemeClr val="tx1"/>
                </a:solidFill>
                <a:latin typeface="Arial" panose="020B0604020202020204" pitchFamily="34" charset="0"/>
                <a:cs typeface="Arial" panose="020B0604020202020204" pitchFamily="34" charset="0"/>
              </a:defRPr>
            </a:lvl2pPr>
            <a:lvl3pPr marL="1134889" indent="-226978">
              <a:defRPr>
                <a:solidFill>
                  <a:schemeClr val="tx1"/>
                </a:solidFill>
                <a:latin typeface="Arial" panose="020B0604020202020204" pitchFamily="34" charset="0"/>
                <a:cs typeface="Arial" panose="020B0604020202020204" pitchFamily="34" charset="0"/>
              </a:defRPr>
            </a:lvl3pPr>
            <a:lvl4pPr marL="1588844" indent="-226978">
              <a:defRPr>
                <a:solidFill>
                  <a:schemeClr val="tx1"/>
                </a:solidFill>
                <a:latin typeface="Arial" panose="020B0604020202020204" pitchFamily="34" charset="0"/>
                <a:cs typeface="Arial" panose="020B0604020202020204" pitchFamily="34" charset="0"/>
              </a:defRPr>
            </a:lvl4pPr>
            <a:lvl5pPr marL="2042800" indent="-226978">
              <a:defRPr>
                <a:solidFill>
                  <a:schemeClr val="tx1"/>
                </a:solidFill>
                <a:latin typeface="Arial" panose="020B0604020202020204" pitchFamily="34" charset="0"/>
                <a:cs typeface="Arial" panose="020B0604020202020204" pitchFamily="34" charset="0"/>
              </a:defRPr>
            </a:lvl5pPr>
            <a:lvl6pPr marL="2496756"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0711"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4667"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8622"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07911" fontAlgn="base">
              <a:spcBef>
                <a:spcPct val="0"/>
              </a:spcBef>
              <a:spcAft>
                <a:spcPct val="0"/>
              </a:spcAft>
              <a:defRPr/>
            </a:pPr>
            <a:fld id="{4529DE39-73C6-4101-B342-E48819A4DF4B}" type="slidenum">
              <a:rPr lang="en-US" altLang="en-US">
                <a:solidFill>
                  <a:prstClr val="black"/>
                </a:solidFill>
                <a:latin typeface="Calibri" panose="020F0502020204030204" pitchFamily="34" charset="0"/>
              </a:rPr>
              <a:pPr defTabSz="907911" fontAlgn="base">
                <a:spcBef>
                  <a:spcPct val="0"/>
                </a:spcBef>
                <a:spcAft>
                  <a:spcPct val="0"/>
                </a:spcAft>
                <a:defRPr/>
              </a:pPr>
              <a:t>19</a:t>
            </a:fld>
            <a:endParaRPr lang="en-US" altLang="en-US">
              <a:solidFill>
                <a:prstClr val="black"/>
              </a:solidFill>
              <a:latin typeface="Calibri" panose="020F0502020204030204" pitchFamily="34" charset="0"/>
            </a:endParaRPr>
          </a:p>
        </p:txBody>
      </p:sp>
      <p:sp>
        <p:nvSpPr>
          <p:cNvPr id="11059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7678" indent="-283722">
              <a:defRPr>
                <a:solidFill>
                  <a:schemeClr val="tx1"/>
                </a:solidFill>
                <a:latin typeface="Arial" panose="020B0604020202020204" pitchFamily="34" charset="0"/>
                <a:cs typeface="Arial" panose="020B0604020202020204" pitchFamily="34" charset="0"/>
              </a:defRPr>
            </a:lvl2pPr>
            <a:lvl3pPr marL="1134889" indent="-226978">
              <a:defRPr>
                <a:solidFill>
                  <a:schemeClr val="tx1"/>
                </a:solidFill>
                <a:latin typeface="Arial" panose="020B0604020202020204" pitchFamily="34" charset="0"/>
                <a:cs typeface="Arial" panose="020B0604020202020204" pitchFamily="34" charset="0"/>
              </a:defRPr>
            </a:lvl3pPr>
            <a:lvl4pPr marL="1588844" indent="-226978">
              <a:defRPr>
                <a:solidFill>
                  <a:schemeClr val="tx1"/>
                </a:solidFill>
                <a:latin typeface="Arial" panose="020B0604020202020204" pitchFamily="34" charset="0"/>
                <a:cs typeface="Arial" panose="020B0604020202020204" pitchFamily="34" charset="0"/>
              </a:defRPr>
            </a:lvl4pPr>
            <a:lvl5pPr marL="2042800" indent="-226978">
              <a:defRPr>
                <a:solidFill>
                  <a:schemeClr val="tx1"/>
                </a:solidFill>
                <a:latin typeface="Arial" panose="020B0604020202020204" pitchFamily="34" charset="0"/>
                <a:cs typeface="Arial" panose="020B0604020202020204" pitchFamily="34" charset="0"/>
              </a:defRPr>
            </a:lvl5pPr>
            <a:lvl6pPr marL="2496756"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0711"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4667"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8622"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07911" fontAlgn="base">
              <a:spcBef>
                <a:spcPct val="0"/>
              </a:spcBef>
              <a:spcAft>
                <a:spcPct val="0"/>
              </a:spcAft>
              <a:defRPr/>
            </a:pPr>
            <a:r>
              <a:rPr lang="en-US" altLang="en-US">
                <a:solidFill>
                  <a:prstClr val="black"/>
                </a:solidFill>
                <a:latin typeface="Calibri" panose="020F0502020204030204" pitchFamily="34" charset="0"/>
              </a:rPr>
              <a:t>Agent use only. Confidential and proprietary. Do not distribute.</a:t>
            </a:r>
          </a:p>
        </p:txBody>
      </p:sp>
    </p:spTree>
    <p:extLst>
      <p:ext uri="{BB962C8B-B14F-4D97-AF65-F5344CB8AC3E}">
        <p14:creationId xmlns:p14="http://schemas.microsoft.com/office/powerpoint/2010/main" val="240813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6113" y="454025"/>
            <a:ext cx="2836862" cy="2127250"/>
          </a:xfrm>
        </p:spPr>
      </p:sp>
      <p:sp>
        <p:nvSpPr>
          <p:cNvPr id="3" name="Notes Placeholder 2"/>
          <p:cNvSpPr>
            <a:spLocks noGrp="1"/>
          </p:cNvSpPr>
          <p:nvPr>
            <p:ph type="body" idx="1"/>
          </p:nvPr>
        </p:nvSpPr>
        <p:spPr>
          <a:xfrm>
            <a:off x="314985" y="2849590"/>
            <a:ext cx="8579304" cy="3983634"/>
          </a:xfrm>
        </p:spPr>
        <p:txBody>
          <a:bodyPr/>
          <a:lstStyle/>
          <a:p>
            <a:r>
              <a:rPr lang="en-US" dirty="0"/>
              <a:t>Today’s topics will include:</a:t>
            </a:r>
          </a:p>
          <a:p>
            <a:pPr marL="338464" indent="-338464">
              <a:buFont typeface="+mj-lt"/>
              <a:buAutoNum type="arabicPeriod"/>
            </a:pPr>
            <a:r>
              <a:rPr lang="en-US" dirty="0"/>
              <a:t>A general overview and the different parts of the Medicare Program</a:t>
            </a:r>
          </a:p>
          <a:p>
            <a:pPr marL="338464" indent="-338464" defTabSz="875264">
              <a:buFont typeface="+mj-lt"/>
              <a:buAutoNum type="arabicPeriod"/>
              <a:defRPr/>
            </a:pPr>
            <a:r>
              <a:rPr lang="en-US" dirty="0"/>
              <a:t>Original Medicare</a:t>
            </a:r>
          </a:p>
          <a:p>
            <a:pPr marL="338464" indent="-338464" defTabSz="875264">
              <a:buFont typeface="+mj-lt"/>
              <a:buAutoNum type="arabicPeriod"/>
              <a:defRPr/>
            </a:pPr>
            <a:r>
              <a:rPr lang="en-US" dirty="0"/>
              <a:t>How Medicare works with COBRA and the impact of Medicare eligibility while carrying an ACA plan</a:t>
            </a:r>
          </a:p>
          <a:p>
            <a:pPr marL="338464" marR="0" lvl="0" indent="-338464" algn="l" defTabSz="875264" rtl="0" eaLnBrk="1" fontAlgn="auto" latinLnBrk="0" hangingPunct="1">
              <a:lnSpc>
                <a:spcPct val="100000"/>
              </a:lnSpc>
              <a:spcBef>
                <a:spcPts val="0"/>
              </a:spcBef>
              <a:spcAft>
                <a:spcPts val="0"/>
              </a:spcAft>
              <a:buClrTx/>
              <a:buSzTx/>
              <a:buFont typeface="+mj-lt"/>
              <a:buAutoNum type="arabicPeriod"/>
              <a:tabLst/>
              <a:defRPr/>
            </a:pPr>
            <a:r>
              <a:rPr lang="en-US" dirty="0"/>
              <a:t>Medicare Advantage Plans</a:t>
            </a:r>
          </a:p>
          <a:p>
            <a:pPr marL="338464" marR="0" lvl="0" indent="-338464" algn="l" defTabSz="875264" rtl="0" eaLnBrk="1" fontAlgn="auto" latinLnBrk="0" hangingPunct="1">
              <a:lnSpc>
                <a:spcPct val="100000"/>
              </a:lnSpc>
              <a:spcBef>
                <a:spcPts val="0"/>
              </a:spcBef>
              <a:spcAft>
                <a:spcPts val="0"/>
              </a:spcAft>
              <a:buClrTx/>
              <a:buSzTx/>
              <a:buFont typeface="+mj-lt"/>
              <a:buAutoNum type="arabicPeriod"/>
              <a:tabLst/>
              <a:defRPr/>
            </a:pPr>
            <a:r>
              <a:rPr lang="en-US" dirty="0"/>
              <a:t>Medicare Supplement plans.</a:t>
            </a:r>
          </a:p>
          <a:p>
            <a:pPr marL="338464" marR="0" lvl="0" indent="-338464" algn="l" defTabSz="875264" rtl="0" eaLnBrk="1" fontAlgn="auto" latinLnBrk="0" hangingPunct="1">
              <a:lnSpc>
                <a:spcPct val="100000"/>
              </a:lnSpc>
              <a:spcBef>
                <a:spcPts val="0"/>
              </a:spcBef>
              <a:spcAft>
                <a:spcPts val="0"/>
              </a:spcAft>
              <a:buClrTx/>
              <a:buSzTx/>
              <a:buFont typeface="+mj-lt"/>
              <a:buAutoNum type="arabicPeriod"/>
              <a:tabLst/>
              <a:defRPr/>
            </a:pPr>
            <a:r>
              <a:rPr lang="en-US" baseline="0" dirty="0"/>
              <a:t>And finally we will cover the changes made to Medicare Supplement plans, known as MACRA</a:t>
            </a:r>
          </a:p>
          <a:p>
            <a:endParaRPr lang="en-US" dirty="0"/>
          </a:p>
          <a:p>
            <a:r>
              <a:rPr lang="en-US" dirty="0"/>
              <a:t>Let’s begin with an introduction to Medicare, what it is and why you need it.</a:t>
            </a:r>
          </a:p>
          <a:p>
            <a:pPr>
              <a:lnSpc>
                <a:spcPct val="90000"/>
              </a:lnSpc>
              <a:buFontTx/>
              <a:buNone/>
            </a:pPr>
            <a:endParaRPr lang="en-US" b="1" u="sng" dirty="0"/>
          </a:p>
          <a:p>
            <a:pPr>
              <a:lnSpc>
                <a:spcPct val="90000"/>
              </a:lnSpc>
              <a:buFontTx/>
              <a:buNone/>
            </a:pPr>
            <a:r>
              <a:rPr lang="en-US" b="1" u="sng" dirty="0"/>
              <a:t>Facilitator note: Actual plan benefits should not be used as examples to illustrate any points or be used in any comparisons at any time during this presentation. </a:t>
            </a:r>
          </a:p>
          <a:p>
            <a:endParaRPr lang="en-US" dirty="0"/>
          </a:p>
        </p:txBody>
      </p:sp>
      <p:sp>
        <p:nvSpPr>
          <p:cNvPr id="4" name="Slide Number Placeholder 3"/>
          <p:cNvSpPr>
            <a:spLocks noGrp="1"/>
          </p:cNvSpPr>
          <p:nvPr>
            <p:ph type="sldNum" sz="quarter" idx="10"/>
          </p:nvPr>
        </p:nvSpPr>
        <p:spPr/>
        <p:txBody>
          <a:bodyPr/>
          <a:lstStyle/>
          <a:p>
            <a:fld id="{81084B79-FCA5-49E1-B73B-54BD52356681}" type="slidenum">
              <a:rPr lang="en-US" smtClean="0"/>
              <a:pPr/>
              <a:t>2</a:t>
            </a:fld>
            <a:endParaRPr lang="en-US" dirty="0"/>
          </a:p>
        </p:txBody>
      </p:sp>
    </p:spTree>
    <p:extLst>
      <p:ext uri="{BB962C8B-B14F-4D97-AF65-F5344CB8AC3E}">
        <p14:creationId xmlns:p14="http://schemas.microsoft.com/office/powerpoint/2010/main" val="3259541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8800" y="434975"/>
            <a:ext cx="2719388" cy="2039938"/>
          </a:xfrm>
        </p:spPr>
      </p:sp>
      <p:sp>
        <p:nvSpPr>
          <p:cNvPr id="3" name="Notes Placeholder 2"/>
          <p:cNvSpPr>
            <a:spLocks noGrp="1"/>
          </p:cNvSpPr>
          <p:nvPr>
            <p:ph type="body" idx="1"/>
          </p:nvPr>
        </p:nvSpPr>
        <p:spPr>
          <a:xfrm>
            <a:off x="366639" y="2645258"/>
            <a:ext cx="8579304" cy="3873415"/>
          </a:xfrm>
        </p:spPr>
        <p:txBody>
          <a:bodyPr>
            <a:normAutofit/>
          </a:bodyPr>
          <a:lstStyle/>
          <a:p>
            <a:r>
              <a:rPr lang="en-US" dirty="0"/>
              <a:t>Medicare Supplement or Medigap plans are: </a:t>
            </a:r>
          </a:p>
          <a:p>
            <a:pPr marL="226402" indent="-226402">
              <a:buFont typeface="Arial" panose="020B0604020202020204" pitchFamily="34" charset="0"/>
              <a:buChar char="•"/>
            </a:pPr>
            <a:r>
              <a:rPr lang="en-US" dirty="0"/>
              <a:t>Sold by private insurance companies and help pay for some of the health care costs or “gaps” that Medicare doesn’t cover. </a:t>
            </a:r>
          </a:p>
          <a:p>
            <a:pPr marL="226402" indent="-226402">
              <a:buFont typeface="Arial" panose="020B0604020202020204" pitchFamily="34" charset="0"/>
              <a:buChar char="•"/>
            </a:pPr>
            <a:r>
              <a:rPr lang="en-US" dirty="0"/>
              <a:t>They do not have a network, which means you can use any doctor or hospital that accepts Medicare. </a:t>
            </a:r>
          </a:p>
          <a:p>
            <a:pPr marL="226402" indent="-226402">
              <a:buFont typeface="Arial" panose="020B0604020202020204" pitchFamily="34" charset="0"/>
              <a:buChar char="•"/>
            </a:pPr>
            <a:r>
              <a:rPr lang="en-US" dirty="0"/>
              <a:t>Medigap Plans are not A part of the Medicare program; they simply supplement Original Medicare.</a:t>
            </a:r>
          </a:p>
          <a:p>
            <a:pPr marL="0" indent="0" defTabSz="905606">
              <a:buFont typeface="Arial" panose="020B0604020202020204" pitchFamily="34" charset="0"/>
              <a:buNone/>
              <a:defRPr/>
            </a:pPr>
            <a:endParaRPr lang="en-US" dirty="0">
              <a:cs typeface="Arial" panose="020B0604020202020204" pitchFamily="34" charset="0"/>
            </a:endParaRPr>
          </a:p>
          <a:p>
            <a:pPr marL="0" indent="0" defTabSz="905606">
              <a:buFont typeface="Arial" panose="020B0604020202020204" pitchFamily="34" charset="0"/>
              <a:buNone/>
              <a:defRPr/>
            </a:pPr>
            <a:r>
              <a:rPr lang="en-US" dirty="0">
                <a:cs typeface="Arial" panose="020B0604020202020204" pitchFamily="34" charset="0"/>
              </a:rPr>
              <a:t>In order to join a Medigap plan,</a:t>
            </a:r>
            <a:r>
              <a:rPr lang="en-US" baseline="0" dirty="0">
                <a:cs typeface="Arial" panose="020B0604020202020204" pitchFamily="34" charset="0"/>
              </a:rPr>
              <a:t> y</a:t>
            </a:r>
            <a:r>
              <a:rPr lang="en-US" dirty="0">
                <a:cs typeface="Arial" panose="020B0604020202020204" pitchFamily="34" charset="0"/>
              </a:rPr>
              <a:t>ou need</a:t>
            </a:r>
            <a:r>
              <a:rPr lang="en-US" baseline="0" dirty="0">
                <a:cs typeface="Arial" panose="020B0604020202020204" pitchFamily="34" charset="0"/>
              </a:rPr>
              <a:t> to be </a:t>
            </a:r>
          </a:p>
          <a:p>
            <a:pPr marL="0" indent="0" defTabSz="905606">
              <a:buFont typeface="Arial" panose="020B0604020202020204" pitchFamily="34" charset="0"/>
              <a:buNone/>
              <a:defRPr/>
            </a:pPr>
            <a:r>
              <a:rPr lang="en-US" baseline="0" dirty="0">
                <a:cs typeface="Arial" panose="020B0604020202020204" pitchFamily="34" charset="0"/>
              </a:rPr>
              <a:t>Enrolled in Parts A and B.</a:t>
            </a:r>
          </a:p>
          <a:p>
            <a:pPr marL="171450" indent="-171450">
              <a:buFont typeface="Arial" panose="020B0604020202020204" pitchFamily="34" charset="0"/>
              <a:buChar char="•"/>
            </a:pPr>
            <a:r>
              <a:rPr lang="en-US" baseline="0" dirty="0"/>
              <a:t>continue to carry your Medicare card with you.</a:t>
            </a:r>
          </a:p>
          <a:p>
            <a:pPr marL="171450" indent="-171450">
              <a:buFont typeface="Arial" panose="020B0604020202020204" pitchFamily="34" charset="0"/>
              <a:buChar char="•"/>
            </a:pPr>
            <a:r>
              <a:rPr lang="en-US" dirty="0"/>
              <a:t>pick up stand-alone prescription drug coverage.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defTabSz="905606">
              <a:buFont typeface="Arial" panose="020B0604020202020204" pitchFamily="34" charset="0"/>
              <a:buChar char="•"/>
              <a:defRPr/>
            </a:pPr>
            <a:r>
              <a:rPr lang="en-US" dirty="0"/>
              <a:t>The best time to enroll is during your Medigap Open Enrollment Period when you are not subject to medical underwriting.</a:t>
            </a: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A984598-DB58-4E7F-AB91-CB2C5D8EA9EF}" type="slidenum">
              <a:rPr lang="en-US" smtClean="0"/>
              <a:pPr/>
              <a:t>20</a:t>
            </a:fld>
            <a:endParaRPr lang="en-US" dirty="0"/>
          </a:p>
        </p:txBody>
      </p:sp>
    </p:spTree>
    <p:extLst>
      <p:ext uri="{BB962C8B-B14F-4D97-AF65-F5344CB8AC3E}">
        <p14:creationId xmlns:p14="http://schemas.microsoft.com/office/powerpoint/2010/main" val="934034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8800" y="434975"/>
            <a:ext cx="2719388" cy="2039938"/>
          </a:xfrm>
        </p:spPr>
      </p:sp>
      <p:sp>
        <p:nvSpPr>
          <p:cNvPr id="3" name="Notes Placeholder 2"/>
          <p:cNvSpPr>
            <a:spLocks noGrp="1"/>
          </p:cNvSpPr>
          <p:nvPr>
            <p:ph type="body" idx="1"/>
          </p:nvPr>
        </p:nvSpPr>
        <p:spPr/>
        <p:txBody>
          <a:bodyPr>
            <a:normAutofit/>
          </a:bodyPr>
          <a:lstStyle/>
          <a:p>
            <a:r>
              <a:rPr lang="en-US" dirty="0"/>
              <a:t>Medigap Plans can help fill the gaps in Original Medicare by paying deductibles,</a:t>
            </a:r>
            <a:r>
              <a:rPr lang="en-US" baseline="0" dirty="0"/>
              <a:t> </a:t>
            </a:r>
            <a:r>
              <a:rPr lang="en-US" dirty="0"/>
              <a:t>copayments, and coinsurance for you. </a:t>
            </a:r>
          </a:p>
          <a:p>
            <a:pPr marL="226402" indent="-226402" defTabSz="905606">
              <a:buFont typeface="Arial" panose="020B0604020202020204" pitchFamily="34" charset="0"/>
              <a:buChar char="•"/>
              <a:defRPr/>
            </a:pPr>
            <a:r>
              <a:rPr lang="en-US" dirty="0"/>
              <a:t>Your Medigap Open Enrollment Period is a 6-month period that begins on the first day of the month in which you are both:</a:t>
            </a:r>
          </a:p>
          <a:p>
            <a:r>
              <a:rPr lang="en-US" dirty="0"/>
              <a:t>	- Age 65 or older; and</a:t>
            </a:r>
          </a:p>
          <a:p>
            <a:r>
              <a:rPr lang="en-US" dirty="0"/>
              <a:t>	- Enrolled in Medicare Part B.</a:t>
            </a:r>
          </a:p>
          <a:p>
            <a:pPr marL="171450" indent="-171450">
              <a:buFont typeface="Arial" panose="020B0604020202020204" pitchFamily="34" charset="0"/>
              <a:buChar char="•"/>
            </a:pPr>
            <a:r>
              <a:rPr lang="en-US" dirty="0"/>
              <a:t>During the Medigap OEP, you have guaranteed issue rights.  Which means you are not subject to medical underwriting and the plan must sell you a Medigap policy at the best available rate, regardless of your past or current health status.   </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Medigap plan benefits are easy to use:</a:t>
            </a:r>
            <a:endParaRPr lang="en-US" dirty="0"/>
          </a:p>
          <a:p>
            <a:pPr marL="216712" indent="-216712" defTabSz="866846">
              <a:buFont typeface="Arial" panose="020B0604020202020204" pitchFamily="34" charset="0"/>
              <a:buChar char="•"/>
              <a:defRPr/>
            </a:pPr>
            <a:r>
              <a:rPr lang="en-US" dirty="0"/>
              <a:t>When Medicare deductibles, copayments, and coinsurance</a:t>
            </a:r>
            <a:r>
              <a:rPr lang="en-US" baseline="0" dirty="0"/>
              <a:t> amounts</a:t>
            </a:r>
            <a:r>
              <a:rPr lang="en-US" dirty="0"/>
              <a:t> increase, your Medigap benefits automatically adjust to cover the increases.</a:t>
            </a:r>
          </a:p>
          <a:p>
            <a:pPr marL="216712" indent="-216712">
              <a:buFont typeface="Arial" panose="020B0604020202020204" pitchFamily="34" charset="0"/>
              <a:buChar char="•"/>
            </a:pPr>
            <a:r>
              <a:rPr lang="en-US" dirty="0"/>
              <a:t>You can choose your own doctors, specialists, and hospitals as long as the provider accepts Medicare.</a:t>
            </a:r>
          </a:p>
          <a:p>
            <a:pPr marL="216712" indent="-216712">
              <a:buFont typeface="Arial" panose="020B0604020202020204" pitchFamily="34" charset="0"/>
              <a:buChar char="•"/>
            </a:pPr>
            <a:r>
              <a:rPr lang="en-US" dirty="0"/>
              <a:t>There usually are no claim forms </a:t>
            </a:r>
          </a:p>
          <a:p>
            <a:pPr marL="216712" indent="-216712">
              <a:buFont typeface="Arial" panose="020B0604020202020204" pitchFamily="34" charset="0"/>
              <a:buChar char="•"/>
            </a:pPr>
            <a:r>
              <a:rPr lang="en-US" dirty="0"/>
              <a:t>Aside from the premium, there are little to no out of pocket costs</a:t>
            </a:r>
          </a:p>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fld id="{1A984598-DB58-4E7F-AB91-CB2C5D8EA9EF}" type="slidenum">
              <a:rPr lang="en-US" smtClean="0"/>
              <a:pPr/>
              <a:t>21</a:t>
            </a:fld>
            <a:endParaRPr lang="en-US" dirty="0"/>
          </a:p>
        </p:txBody>
      </p:sp>
    </p:spTree>
    <p:extLst>
      <p:ext uri="{BB962C8B-B14F-4D97-AF65-F5344CB8AC3E}">
        <p14:creationId xmlns:p14="http://schemas.microsoft.com/office/powerpoint/2010/main" val="1549374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a:t>
            </a:r>
            <a:r>
              <a:rPr lang="en-US" baseline="0" dirty="0"/>
              <a:t> changes that are being made to Medicare Supplement plans beginning Jan. 1, 2020, and the impact these changes have on existing and newly eligible Medicare beneficiaries. </a:t>
            </a:r>
            <a:endParaRPr lang="en-US" dirty="0"/>
          </a:p>
        </p:txBody>
      </p:sp>
      <p:sp>
        <p:nvSpPr>
          <p:cNvPr id="4" name="Slide Number Placeholder 3"/>
          <p:cNvSpPr>
            <a:spLocks noGrp="1"/>
          </p:cNvSpPr>
          <p:nvPr>
            <p:ph type="sldNum" sz="quarter" idx="5"/>
          </p:nvPr>
        </p:nvSpPr>
        <p:spPr/>
        <p:txBody>
          <a:bodyPr/>
          <a:lstStyle/>
          <a:p>
            <a:fld id="{1A984598-DB58-4E7F-AB91-CB2C5D8EA9EF}" type="slidenum">
              <a:rPr lang="en-US" smtClean="0"/>
              <a:pPr/>
              <a:t>22</a:t>
            </a:fld>
            <a:endParaRPr lang="en-US" dirty="0"/>
          </a:p>
        </p:txBody>
      </p:sp>
    </p:spTree>
    <p:extLst>
      <p:ext uri="{BB962C8B-B14F-4D97-AF65-F5344CB8AC3E}">
        <p14:creationId xmlns:p14="http://schemas.microsoft.com/office/powerpoint/2010/main" val="1626464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lumMod val="65000"/>
                    <a:lumOff val="35000"/>
                  </a:schemeClr>
                </a:solidFill>
              </a:rPr>
              <a:t>The </a:t>
            </a:r>
            <a:r>
              <a:rPr lang="en-US" sz="1200" b="1" dirty="0">
                <a:solidFill>
                  <a:schemeClr val="tx1">
                    <a:lumMod val="65000"/>
                    <a:lumOff val="35000"/>
                  </a:schemeClr>
                </a:solidFill>
              </a:rPr>
              <a:t>M</a:t>
            </a:r>
            <a:r>
              <a:rPr lang="en-US" sz="1200" dirty="0">
                <a:solidFill>
                  <a:schemeClr val="tx1">
                    <a:lumMod val="65000"/>
                    <a:lumOff val="35000"/>
                  </a:schemeClr>
                </a:solidFill>
              </a:rPr>
              <a:t>edicare </a:t>
            </a:r>
            <a:r>
              <a:rPr lang="en-US" sz="1200" b="1" dirty="0">
                <a:solidFill>
                  <a:schemeClr val="tx1">
                    <a:lumMod val="65000"/>
                    <a:lumOff val="35000"/>
                  </a:schemeClr>
                </a:solidFill>
              </a:rPr>
              <a:t>A</a:t>
            </a:r>
            <a:r>
              <a:rPr lang="en-US" sz="1200" dirty="0">
                <a:solidFill>
                  <a:schemeClr val="tx1">
                    <a:lumMod val="65000"/>
                    <a:lumOff val="35000"/>
                  </a:schemeClr>
                </a:solidFill>
              </a:rPr>
              <a:t>ccess and </a:t>
            </a:r>
            <a:r>
              <a:rPr lang="en-US" sz="1200" b="1" dirty="0">
                <a:solidFill>
                  <a:schemeClr val="tx1">
                    <a:lumMod val="65000"/>
                    <a:lumOff val="35000"/>
                  </a:schemeClr>
                </a:solidFill>
              </a:rPr>
              <a:t>C</a:t>
            </a:r>
            <a:r>
              <a:rPr lang="en-US" sz="1200" dirty="0">
                <a:solidFill>
                  <a:schemeClr val="tx1">
                    <a:lumMod val="65000"/>
                    <a:lumOff val="35000"/>
                  </a:schemeClr>
                </a:solidFill>
              </a:rPr>
              <a:t>hip </a:t>
            </a:r>
            <a:r>
              <a:rPr lang="en-US" sz="1200" b="1" dirty="0">
                <a:solidFill>
                  <a:schemeClr val="tx1">
                    <a:lumMod val="65000"/>
                    <a:lumOff val="35000"/>
                  </a:schemeClr>
                </a:solidFill>
              </a:rPr>
              <a:t>R</a:t>
            </a:r>
            <a:r>
              <a:rPr lang="en-US" sz="1200" dirty="0">
                <a:solidFill>
                  <a:schemeClr val="tx1">
                    <a:lumMod val="65000"/>
                    <a:lumOff val="35000"/>
                  </a:schemeClr>
                </a:solidFill>
              </a:rPr>
              <a:t>eauthorization </a:t>
            </a:r>
            <a:r>
              <a:rPr lang="en-US" sz="1200" b="1" dirty="0">
                <a:solidFill>
                  <a:schemeClr val="tx1">
                    <a:lumMod val="65000"/>
                    <a:lumOff val="35000"/>
                  </a:schemeClr>
                </a:solidFill>
              </a:rPr>
              <a:t>A</a:t>
            </a:r>
            <a:r>
              <a:rPr lang="en-US" sz="1200" dirty="0">
                <a:solidFill>
                  <a:schemeClr val="tx1">
                    <a:lumMod val="65000"/>
                    <a:lumOff val="35000"/>
                  </a:schemeClr>
                </a:solidFill>
              </a:rPr>
              <a:t>ct of 2015 (MACRA) is a law that makes changes to the sale of “first-dollar” Medigap plans after January 1, 2020.</a:t>
            </a:r>
          </a:p>
          <a:p>
            <a:pPr marL="0" indent="0">
              <a:buNone/>
            </a:pPr>
            <a:r>
              <a:rPr lang="en-US" sz="1200" dirty="0">
                <a:solidFill>
                  <a:schemeClr val="tx1">
                    <a:lumMod val="65000"/>
                    <a:lumOff val="35000"/>
                  </a:schemeClr>
                </a:solidFill>
              </a:rPr>
              <a:t>“First-dollar” plans include those Medigap plans that pick up the Medicare Part B deductible and leave the Medicare beneficiary with a $0 balance.</a:t>
            </a:r>
            <a:r>
              <a:rPr lang="en-US" sz="1400" dirty="0">
                <a:solidFill>
                  <a:schemeClr val="tx1">
                    <a:lumMod val="65000"/>
                    <a:lumOff val="35000"/>
                  </a:schemeClr>
                </a:solidFill>
              </a:rPr>
              <a:t> They include:</a:t>
            </a:r>
          </a:p>
          <a:p>
            <a:pPr marL="685800"/>
            <a:r>
              <a:rPr lang="en-US" sz="1400" dirty="0">
                <a:solidFill>
                  <a:schemeClr val="tx1">
                    <a:lumMod val="65000"/>
                    <a:lumOff val="35000"/>
                  </a:schemeClr>
                </a:solidFill>
              </a:rPr>
              <a:t>Medigap plan C</a:t>
            </a:r>
          </a:p>
          <a:p>
            <a:pPr marL="685800"/>
            <a:r>
              <a:rPr lang="en-US" sz="1400" dirty="0">
                <a:solidFill>
                  <a:schemeClr val="tx1">
                    <a:lumMod val="65000"/>
                    <a:lumOff val="35000"/>
                  </a:schemeClr>
                </a:solidFill>
              </a:rPr>
              <a:t>Medigap plan F, and </a:t>
            </a:r>
          </a:p>
          <a:p>
            <a:pPr marL="685800"/>
            <a:r>
              <a:rPr lang="en-US" sz="1400" dirty="0">
                <a:solidFill>
                  <a:schemeClr val="tx1">
                    <a:lumMod val="65000"/>
                    <a:lumOff val="35000"/>
                  </a:schemeClr>
                </a:solidFill>
              </a:rPr>
              <a:t>Medigap plan F High Deductible.</a:t>
            </a:r>
          </a:p>
          <a:p>
            <a:pPr marL="0" indent="0">
              <a:buNone/>
            </a:pPr>
            <a:endParaRPr lang="en-US" sz="1400" dirty="0">
              <a:solidFill>
                <a:schemeClr val="tx1">
                  <a:lumMod val="65000"/>
                  <a:lumOff val="35000"/>
                </a:schemeClr>
              </a:solidFill>
            </a:endParaRPr>
          </a:p>
          <a:p>
            <a:pPr marL="171450" indent="-171450">
              <a:buFont typeface="Arial" panose="020B0604020202020204" pitchFamily="34" charset="0"/>
              <a:buChar char="•"/>
            </a:pPr>
            <a:r>
              <a:rPr lang="en-US" sz="1400" dirty="0">
                <a:solidFill>
                  <a:schemeClr val="tx1">
                    <a:lumMod val="65000"/>
                    <a:lumOff val="35000"/>
                  </a:schemeClr>
                </a:solidFill>
              </a:rPr>
              <a:t>Beneficiaries who already have plans C, F, and F High Deductible prior to Jan. 1, 2020, will be </a:t>
            </a:r>
            <a:r>
              <a:rPr lang="en-US" sz="1400" b="0" dirty="0">
                <a:solidFill>
                  <a:schemeClr val="tx1">
                    <a:lumMod val="65000"/>
                    <a:lumOff val="35000"/>
                  </a:schemeClr>
                </a:solidFill>
              </a:rPr>
              <a:t>grandfathered</a:t>
            </a:r>
            <a:r>
              <a:rPr lang="en-US" sz="1400" dirty="0">
                <a:solidFill>
                  <a:schemeClr val="tx1">
                    <a:lumMod val="65000"/>
                    <a:lumOff val="35000"/>
                  </a:schemeClr>
                </a:solidFill>
              </a:rPr>
              <a:t> in these plans and may keep them for as long as they wish.  Additionally, Late retirees and beneficiaries who become eligible for Medicare by Dec. 31, 2019,  but do not enroll until after Jan. 1, 2020, may buy “first-dollar” plans as long as they do so within a qualifying enrollment period such as the Medigap Open Enrollment Period</a:t>
            </a:r>
          </a:p>
          <a:p>
            <a:endParaRPr lang="en-US" dirty="0"/>
          </a:p>
          <a:p>
            <a:pPr marL="0" indent="0">
              <a:spcBef>
                <a:spcPts val="2400"/>
              </a:spcBef>
              <a:buNone/>
            </a:pPr>
            <a:r>
              <a:rPr lang="en-US" sz="1400" dirty="0">
                <a:solidFill>
                  <a:schemeClr val="tx1">
                    <a:lumMod val="65000"/>
                    <a:lumOff val="35000"/>
                  </a:schemeClr>
                </a:solidFill>
              </a:rPr>
              <a:t>MACRA will have a big impact to those beneficiaries who become newly eligible for Medicare on or after Jan. 1, 2020.</a:t>
            </a:r>
          </a:p>
          <a:p>
            <a:r>
              <a:rPr lang="en-US" sz="1200" dirty="0">
                <a:solidFill>
                  <a:schemeClr val="tx1">
                    <a:lumMod val="65000"/>
                    <a:lumOff val="35000"/>
                  </a:schemeClr>
                </a:solidFill>
              </a:rPr>
              <a:t>As of January 1, 2020, newly eligible Medicare beneficiaries </a:t>
            </a:r>
            <a:r>
              <a:rPr lang="en-US" sz="1200" b="1" dirty="0">
                <a:solidFill>
                  <a:schemeClr val="tx1">
                    <a:lumMod val="65000"/>
                    <a:lumOff val="35000"/>
                  </a:schemeClr>
                </a:solidFill>
              </a:rPr>
              <a:t>cannot buy or be sold </a:t>
            </a:r>
            <a:r>
              <a:rPr lang="en-US" sz="1200" dirty="0">
                <a:solidFill>
                  <a:schemeClr val="tx1">
                    <a:lumMod val="65000"/>
                    <a:lumOff val="35000"/>
                  </a:schemeClr>
                </a:solidFill>
              </a:rPr>
              <a:t>“first-dollar” Medigap plans C, F, and F High Deductible, which currently covers the Part B deductible</a:t>
            </a:r>
            <a:endParaRPr lang="en-US" dirty="0"/>
          </a:p>
        </p:txBody>
      </p:sp>
      <p:sp>
        <p:nvSpPr>
          <p:cNvPr id="4" name="Slide Number Placeholder 3"/>
          <p:cNvSpPr>
            <a:spLocks noGrp="1"/>
          </p:cNvSpPr>
          <p:nvPr>
            <p:ph type="sldNum" sz="quarter" idx="5"/>
          </p:nvPr>
        </p:nvSpPr>
        <p:spPr/>
        <p:txBody>
          <a:bodyPr/>
          <a:lstStyle/>
          <a:p>
            <a:fld id="{1A984598-DB58-4E7F-AB91-CB2C5D8EA9EF}" type="slidenum">
              <a:rPr lang="en-US" smtClean="0"/>
              <a:pPr/>
              <a:t>23</a:t>
            </a:fld>
            <a:endParaRPr lang="en-US" dirty="0"/>
          </a:p>
        </p:txBody>
      </p:sp>
    </p:spTree>
    <p:extLst>
      <p:ext uri="{BB962C8B-B14F-4D97-AF65-F5344CB8AC3E}">
        <p14:creationId xmlns:p14="http://schemas.microsoft.com/office/powerpoint/2010/main" val="213391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691063" y="219075"/>
            <a:ext cx="3629025" cy="2722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xfrm>
            <a:off x="152400" y="2057400"/>
            <a:ext cx="9144000" cy="4890772"/>
          </a:xfrm>
        </p:spPr>
        <p:txBody>
          <a:bodyPr wrap="square" numCol="1" anchor="t" anchorCtr="0" compatLnSpc="1">
            <a:prstTxWarp prst="textNoShape">
              <a:avLst/>
            </a:prstTxWarp>
          </a:bodyPr>
          <a:lstStyle/>
          <a:p>
            <a:pPr marL="191284" lvl="1" indent="-191284">
              <a:buFont typeface="Arial" pitchFamily="34" charset="0"/>
              <a:buChar char="•"/>
              <a:defRPr/>
            </a:pPr>
            <a:r>
              <a:rPr lang="en-US" dirty="0">
                <a:cs typeface="Arial" panose="020B0604020202020204" pitchFamily="34" charset="0"/>
              </a:rPr>
              <a:t>Lets do a quick recap. we have reviewed all 4 parts of Medicare…..A,B, C and D </a:t>
            </a:r>
          </a:p>
          <a:p>
            <a:pPr marL="643664" lvl="2" indent="-191284">
              <a:buFont typeface="Courier New" panose="02070309020205020404" pitchFamily="49" charset="0"/>
              <a:buChar char="o"/>
              <a:defRPr/>
            </a:pPr>
            <a:r>
              <a:rPr lang="en-US" altLang="en-US" dirty="0">
                <a:cs typeface="Arial" panose="020B0604020202020204" pitchFamily="34" charset="0"/>
              </a:rPr>
              <a:t>Now that you know Original Medicare Part A &amp; B have gaps, to reduce your risk you can select one of two types of plans we reviewed.   You may want to build your coverage piece by piece or select an all in one plan.</a:t>
            </a:r>
          </a:p>
          <a:p>
            <a:pPr marL="643664" lvl="2" indent="-191284">
              <a:buFont typeface="Courier New" panose="02070309020205020404" pitchFamily="49" charset="0"/>
              <a:buChar char="o"/>
              <a:defRPr/>
            </a:pPr>
            <a:r>
              <a:rPr lang="en-US" altLang="en-US" dirty="0">
                <a:cs typeface="Arial" panose="020B0604020202020204" pitchFamily="34" charset="0"/>
              </a:rPr>
              <a:t>When building piece by piece you are selecting the Medigap option.  You will have a Medicare Card, a Medigap card and a prescription card.  The Medigap plan and prescription plan are sold by private insurance companies.  </a:t>
            </a:r>
          </a:p>
          <a:p>
            <a:pPr marL="643664" lvl="2" indent="-191284">
              <a:buFont typeface="Courier New" panose="02070309020205020404" pitchFamily="49" charset="0"/>
              <a:buChar char="o"/>
              <a:defRPr/>
            </a:pPr>
            <a:r>
              <a:rPr lang="en-US" altLang="en-US" dirty="0">
                <a:cs typeface="Arial" panose="020B0604020202020204" pitchFamily="34" charset="0"/>
              </a:rPr>
              <a:t>Or you can select a Medicare Advantage plan, an all in one plan. It </a:t>
            </a:r>
            <a:r>
              <a:rPr lang="en-US" altLang="en-US" sz="1400" dirty="0"/>
              <a:t>conveniently combines Part A, Part B, and sometimes Part D, into one cohesive plan offered through private insurance companies.  </a:t>
            </a:r>
            <a:endParaRPr lang="en-US" dirty="0">
              <a:latin typeface="Arial" panose="020B0604020202020204" pitchFamily="34" charset="0"/>
              <a:cs typeface="Arial" panose="020B0604020202020204" pitchFamily="34"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7749" indent="-276611">
              <a:spcBef>
                <a:spcPct val="30000"/>
              </a:spcBef>
              <a:defRPr sz="1200">
                <a:solidFill>
                  <a:schemeClr val="tx1"/>
                </a:solidFill>
                <a:latin typeface="Calibri" panose="020F0502020204030204" pitchFamily="34" charset="0"/>
              </a:defRPr>
            </a:lvl2pPr>
            <a:lvl3pPr marL="1124554" indent="-218983">
              <a:spcBef>
                <a:spcPct val="30000"/>
              </a:spcBef>
              <a:defRPr sz="1200">
                <a:solidFill>
                  <a:schemeClr val="tx1"/>
                </a:solidFill>
                <a:latin typeface="Calibri" panose="020F0502020204030204" pitchFamily="34" charset="0"/>
              </a:defRPr>
            </a:lvl3pPr>
            <a:lvl4pPr marL="1577338" indent="-218983">
              <a:spcBef>
                <a:spcPct val="30000"/>
              </a:spcBef>
              <a:defRPr sz="1200">
                <a:solidFill>
                  <a:schemeClr val="tx1"/>
                </a:solidFill>
                <a:latin typeface="Calibri" panose="020F0502020204030204" pitchFamily="34" charset="0"/>
              </a:defRPr>
            </a:lvl4pPr>
            <a:lvl5pPr marL="2030123" indent="-218983">
              <a:spcBef>
                <a:spcPct val="30000"/>
              </a:spcBef>
              <a:defRPr sz="1200">
                <a:solidFill>
                  <a:schemeClr val="tx1"/>
                </a:solidFill>
                <a:latin typeface="Calibri" panose="020F0502020204030204" pitchFamily="34" charset="0"/>
              </a:defRPr>
            </a:lvl5pPr>
            <a:lvl6pPr marL="2504312" indent="-218983" eaLnBrk="0" fontAlgn="base" hangingPunct="0">
              <a:spcBef>
                <a:spcPct val="30000"/>
              </a:spcBef>
              <a:spcAft>
                <a:spcPct val="0"/>
              </a:spcAft>
              <a:defRPr sz="1200">
                <a:solidFill>
                  <a:schemeClr val="tx1"/>
                </a:solidFill>
                <a:latin typeface="Calibri" panose="020F0502020204030204" pitchFamily="34" charset="0"/>
              </a:defRPr>
            </a:lvl6pPr>
            <a:lvl7pPr marL="2978502" indent="-218983" eaLnBrk="0" fontAlgn="base" hangingPunct="0">
              <a:spcBef>
                <a:spcPct val="30000"/>
              </a:spcBef>
              <a:spcAft>
                <a:spcPct val="0"/>
              </a:spcAft>
              <a:defRPr sz="1200">
                <a:solidFill>
                  <a:schemeClr val="tx1"/>
                </a:solidFill>
                <a:latin typeface="Calibri" panose="020F0502020204030204" pitchFamily="34" charset="0"/>
              </a:defRPr>
            </a:lvl7pPr>
            <a:lvl8pPr marL="3452690" indent="-218983" eaLnBrk="0" fontAlgn="base" hangingPunct="0">
              <a:spcBef>
                <a:spcPct val="30000"/>
              </a:spcBef>
              <a:spcAft>
                <a:spcPct val="0"/>
              </a:spcAft>
              <a:defRPr sz="1200">
                <a:solidFill>
                  <a:schemeClr val="tx1"/>
                </a:solidFill>
                <a:latin typeface="Calibri" panose="020F0502020204030204" pitchFamily="34" charset="0"/>
              </a:defRPr>
            </a:lvl8pPr>
            <a:lvl9pPr marL="3926880" indent="-2189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B94708-14CA-4F5B-BCFC-2F44812EC6BA}" type="slidenum">
              <a:rPr lang="en-US" altLang="en-US" smtClean="0"/>
              <a:pPr>
                <a:spcBef>
                  <a:spcPct val="0"/>
                </a:spcBef>
              </a:pPr>
              <a:t>24</a:t>
            </a:fld>
            <a:endParaRPr lang="en-US" altLang="en-US" dirty="0"/>
          </a:p>
        </p:txBody>
      </p:sp>
    </p:spTree>
    <p:extLst>
      <p:ext uri="{BB962C8B-B14F-4D97-AF65-F5344CB8AC3E}">
        <p14:creationId xmlns:p14="http://schemas.microsoft.com/office/powerpoint/2010/main" val="1102673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xfrm>
            <a:off x="757316" y="3668722"/>
            <a:ext cx="5817130" cy="53708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5264">
              <a:defRPr/>
            </a:pPr>
            <a:r>
              <a:rPr lang="en-US" dirty="0"/>
              <a:t>This concludes the presentation. You will receive a follow-up email that will include frequently asked questions and answers. Thank you.</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7678" indent="-283722">
              <a:defRPr>
                <a:solidFill>
                  <a:schemeClr val="tx1"/>
                </a:solidFill>
                <a:latin typeface="Arial" panose="020B0604020202020204" pitchFamily="34" charset="0"/>
                <a:cs typeface="Arial" panose="020B0604020202020204" pitchFamily="34" charset="0"/>
              </a:defRPr>
            </a:lvl2pPr>
            <a:lvl3pPr marL="1134889" indent="-226978">
              <a:defRPr>
                <a:solidFill>
                  <a:schemeClr val="tx1"/>
                </a:solidFill>
                <a:latin typeface="Arial" panose="020B0604020202020204" pitchFamily="34" charset="0"/>
                <a:cs typeface="Arial" panose="020B0604020202020204" pitchFamily="34" charset="0"/>
              </a:defRPr>
            </a:lvl3pPr>
            <a:lvl4pPr marL="1588844" indent="-226978">
              <a:defRPr>
                <a:solidFill>
                  <a:schemeClr val="tx1"/>
                </a:solidFill>
                <a:latin typeface="Arial" panose="020B0604020202020204" pitchFamily="34" charset="0"/>
                <a:cs typeface="Arial" panose="020B0604020202020204" pitchFamily="34" charset="0"/>
              </a:defRPr>
            </a:lvl4pPr>
            <a:lvl5pPr marL="2042800" indent="-226978">
              <a:defRPr>
                <a:solidFill>
                  <a:schemeClr val="tx1"/>
                </a:solidFill>
                <a:latin typeface="Arial" panose="020B0604020202020204" pitchFamily="34" charset="0"/>
                <a:cs typeface="Arial" panose="020B0604020202020204" pitchFamily="34" charset="0"/>
              </a:defRPr>
            </a:lvl5pPr>
            <a:lvl6pPr marL="2496756"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0711"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4667"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8622"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07911" fontAlgn="base">
              <a:spcBef>
                <a:spcPct val="0"/>
              </a:spcBef>
              <a:spcAft>
                <a:spcPct val="0"/>
              </a:spcAft>
              <a:defRPr/>
            </a:pPr>
            <a:fld id="{16B9C137-CF18-47A2-9E50-6597A309CDB4}" type="slidenum">
              <a:rPr lang="en-US" altLang="en-US">
                <a:solidFill>
                  <a:prstClr val="black"/>
                </a:solidFill>
                <a:latin typeface="Calibri" panose="020F0502020204030204" pitchFamily="34" charset="0"/>
              </a:rPr>
              <a:pPr defTabSz="907911" fontAlgn="base">
                <a:spcBef>
                  <a:spcPct val="0"/>
                </a:spcBef>
                <a:spcAft>
                  <a:spcPct val="0"/>
                </a:spcAft>
                <a:defRPr/>
              </a:pPr>
              <a:t>25</a:t>
            </a:fld>
            <a:endParaRPr lang="en-US" altLang="en-US">
              <a:solidFill>
                <a:prstClr val="black"/>
              </a:solidFill>
              <a:latin typeface="Calibri" panose="020F0502020204030204" pitchFamily="34" charset="0"/>
            </a:endParaRPr>
          </a:p>
        </p:txBody>
      </p:sp>
      <p:sp>
        <p:nvSpPr>
          <p:cNvPr id="13722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7678" indent="-283722">
              <a:defRPr>
                <a:solidFill>
                  <a:schemeClr val="tx1"/>
                </a:solidFill>
                <a:latin typeface="Arial" panose="020B0604020202020204" pitchFamily="34" charset="0"/>
                <a:cs typeface="Arial" panose="020B0604020202020204" pitchFamily="34" charset="0"/>
              </a:defRPr>
            </a:lvl2pPr>
            <a:lvl3pPr marL="1134889" indent="-226978">
              <a:defRPr>
                <a:solidFill>
                  <a:schemeClr val="tx1"/>
                </a:solidFill>
                <a:latin typeface="Arial" panose="020B0604020202020204" pitchFamily="34" charset="0"/>
                <a:cs typeface="Arial" panose="020B0604020202020204" pitchFamily="34" charset="0"/>
              </a:defRPr>
            </a:lvl3pPr>
            <a:lvl4pPr marL="1588844" indent="-226978">
              <a:defRPr>
                <a:solidFill>
                  <a:schemeClr val="tx1"/>
                </a:solidFill>
                <a:latin typeface="Arial" panose="020B0604020202020204" pitchFamily="34" charset="0"/>
                <a:cs typeface="Arial" panose="020B0604020202020204" pitchFamily="34" charset="0"/>
              </a:defRPr>
            </a:lvl4pPr>
            <a:lvl5pPr marL="2042800" indent="-226978">
              <a:defRPr>
                <a:solidFill>
                  <a:schemeClr val="tx1"/>
                </a:solidFill>
                <a:latin typeface="Arial" panose="020B0604020202020204" pitchFamily="34" charset="0"/>
                <a:cs typeface="Arial" panose="020B0604020202020204" pitchFamily="34" charset="0"/>
              </a:defRPr>
            </a:lvl5pPr>
            <a:lvl6pPr marL="2496756"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0711"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4667"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8622" indent="-2269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07911" fontAlgn="base">
              <a:spcBef>
                <a:spcPct val="0"/>
              </a:spcBef>
              <a:spcAft>
                <a:spcPct val="0"/>
              </a:spcAft>
              <a:defRPr/>
            </a:pPr>
            <a:r>
              <a:rPr lang="en-US" altLang="en-US">
                <a:solidFill>
                  <a:prstClr val="black"/>
                </a:solidFill>
                <a:latin typeface="Calibri" panose="020F0502020204030204" pitchFamily="34" charset="0"/>
              </a:rPr>
              <a:t>Agent use only. Confidential and proprietary. Do not distribute.</a:t>
            </a:r>
          </a:p>
        </p:txBody>
      </p:sp>
    </p:spTree>
    <p:extLst>
      <p:ext uri="{BB962C8B-B14F-4D97-AF65-F5344CB8AC3E}">
        <p14:creationId xmlns:p14="http://schemas.microsoft.com/office/powerpoint/2010/main" val="312515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8800" y="434975"/>
            <a:ext cx="2719388" cy="2039938"/>
          </a:xfrm>
        </p:spPr>
      </p:sp>
      <p:sp>
        <p:nvSpPr>
          <p:cNvPr id="3" name="Notes Placeholder 2"/>
          <p:cNvSpPr>
            <a:spLocks noGrp="1"/>
          </p:cNvSpPr>
          <p:nvPr>
            <p:ph type="body" idx="1"/>
          </p:nvPr>
        </p:nvSpPr>
        <p:spPr>
          <a:xfrm>
            <a:off x="366639" y="2871994"/>
            <a:ext cx="8579304" cy="3646678"/>
          </a:xfrm>
        </p:spPr>
        <p:txBody>
          <a:bodyPr/>
          <a:lstStyle/>
          <a:p>
            <a:pPr marL="164112" indent="-164112">
              <a:lnSpc>
                <a:spcPct val="90000"/>
              </a:lnSpc>
              <a:buFont typeface="Arial" panose="020B0604020202020204" pitchFamily="34" charset="0"/>
              <a:buChar char="•"/>
            </a:pPr>
            <a:r>
              <a:rPr lang="en-US" dirty="0"/>
              <a:t>Medicare is a federal health insurance plan that started in 1966 to provide health insurance for older Americans.  </a:t>
            </a:r>
          </a:p>
          <a:p>
            <a:pPr marL="164112" indent="-164112">
              <a:lnSpc>
                <a:spcPct val="90000"/>
              </a:lnSpc>
              <a:buFont typeface="Arial" panose="020B0604020202020204" pitchFamily="34" charset="0"/>
              <a:buChar char="•"/>
            </a:pPr>
            <a:r>
              <a:rPr lang="en-US" dirty="0"/>
              <a:t>It is made up of four parts: Parts A, B, C, and D.</a:t>
            </a:r>
          </a:p>
          <a:p>
            <a:pPr marL="164112" indent="-164112">
              <a:lnSpc>
                <a:spcPct val="90000"/>
              </a:lnSpc>
              <a:buFont typeface="Arial" panose="020B0604020202020204" pitchFamily="34" charset="0"/>
              <a:buChar char="•"/>
            </a:pPr>
            <a:r>
              <a:rPr lang="en-US" dirty="0"/>
              <a:t>In order to qualify for Medicare, you need to be ... </a:t>
            </a:r>
          </a:p>
          <a:p>
            <a:pPr marL="325067" indent="-325067">
              <a:buFont typeface="+mj-lt"/>
              <a:buAutoNum type="arabicPeriod"/>
            </a:pPr>
            <a:r>
              <a:rPr lang="en-US" dirty="0"/>
              <a:t>A U.S. citizen or resident and Age 65 or older</a:t>
            </a:r>
          </a:p>
          <a:p>
            <a:pPr marL="325067" indent="-325067">
              <a:buFont typeface="+mj-lt"/>
              <a:buAutoNum type="arabicPeriod"/>
            </a:pPr>
            <a:r>
              <a:rPr lang="en-US" dirty="0"/>
              <a:t>You may also qualify if you are under age 65 with certain disabilities. </a:t>
            </a:r>
          </a:p>
          <a:p>
            <a:pPr marL="325067" indent="-325067">
              <a:buFont typeface="+mj-lt"/>
              <a:buAutoNum type="arabicPeriod"/>
            </a:pPr>
            <a:r>
              <a:rPr lang="en-US" dirty="0"/>
              <a:t>Or if at any age you are living with End-Stage Renal Disease. </a:t>
            </a:r>
          </a:p>
          <a:p>
            <a:pPr marL="325067" indent="-325067">
              <a:buFont typeface="+mj-lt"/>
              <a:buAutoNum type="arabicPeriod"/>
            </a:pPr>
            <a:endParaRPr lang="en-US" dirty="0"/>
          </a:p>
          <a:p>
            <a:r>
              <a:rPr lang="en-US" dirty="0"/>
              <a:t>If</a:t>
            </a:r>
            <a:r>
              <a:rPr lang="en-US" baseline="0" dirty="0"/>
              <a:t> you are already receiving benefits from Social Security, the Railroad Retirement Board or you are disabled, you will automatically receive your Red, White and Blue card in the mail 3 months before your 65</a:t>
            </a:r>
            <a:r>
              <a:rPr lang="en-US" baseline="30000" dirty="0"/>
              <a:t>th</a:t>
            </a:r>
            <a:r>
              <a:rPr lang="en-US" baseline="0" dirty="0"/>
              <a:t> birthday or your 25</a:t>
            </a:r>
            <a:r>
              <a:rPr lang="en-US" baseline="30000" dirty="0"/>
              <a:t>th</a:t>
            </a:r>
            <a:r>
              <a:rPr lang="en-US" baseline="0" dirty="0"/>
              <a:t> month of disability. </a:t>
            </a:r>
          </a:p>
          <a:p>
            <a:endParaRPr lang="en-US" baseline="0" dirty="0"/>
          </a:p>
          <a:p>
            <a:r>
              <a:rPr lang="en-US" baseline="0" dirty="0"/>
              <a:t>If you are not already receiving benefits; </a:t>
            </a:r>
            <a:r>
              <a:rPr lang="en-US" dirty="0"/>
              <a:t>for example, because you are still working,</a:t>
            </a:r>
            <a:r>
              <a:rPr lang="en-US" baseline="0" dirty="0"/>
              <a:t> you may sign up for Medicare Parts A and B at your local Social Security office or online at ssa.gov/</a:t>
            </a:r>
            <a:r>
              <a:rPr lang="en-US" baseline="0" dirty="0" err="1"/>
              <a:t>medicare</a:t>
            </a:r>
            <a:r>
              <a:rPr lang="en-US" baseline="0" dirty="0"/>
              <a:t>.</a:t>
            </a:r>
            <a:endParaRPr lang="en-US" dirty="0"/>
          </a:p>
          <a:p>
            <a:pPr marL="325067" indent="-325067">
              <a:lnSpc>
                <a:spcPct val="90000"/>
              </a:lnSpc>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1084B79-FCA5-49E1-B73B-54BD52356681}" type="slidenum">
              <a:rPr lang="en-US" smtClean="0"/>
              <a:pPr/>
              <a:t>3</a:t>
            </a:fld>
            <a:endParaRPr lang="en-US" dirty="0"/>
          </a:p>
        </p:txBody>
      </p:sp>
    </p:spTree>
    <p:extLst>
      <p:ext uri="{BB962C8B-B14F-4D97-AF65-F5344CB8AC3E}">
        <p14:creationId xmlns:p14="http://schemas.microsoft.com/office/powerpoint/2010/main" val="202507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review the different parts of Medicare.</a:t>
            </a:r>
          </a:p>
        </p:txBody>
      </p:sp>
      <p:sp>
        <p:nvSpPr>
          <p:cNvPr id="4" name="Slide Number Placeholder 3"/>
          <p:cNvSpPr>
            <a:spLocks noGrp="1"/>
          </p:cNvSpPr>
          <p:nvPr>
            <p:ph type="sldNum" sz="quarter" idx="5"/>
          </p:nvPr>
        </p:nvSpPr>
        <p:spPr/>
        <p:txBody>
          <a:bodyPr/>
          <a:lstStyle/>
          <a:p>
            <a:fld id="{1A984598-DB58-4E7F-AB91-CB2C5D8EA9EF}" type="slidenum">
              <a:rPr lang="en-US" smtClean="0"/>
              <a:pPr/>
              <a:t>4</a:t>
            </a:fld>
            <a:endParaRPr lang="en-US" dirty="0"/>
          </a:p>
        </p:txBody>
      </p:sp>
    </p:spTree>
    <p:extLst>
      <p:ext uri="{BB962C8B-B14F-4D97-AF65-F5344CB8AC3E}">
        <p14:creationId xmlns:p14="http://schemas.microsoft.com/office/powerpoint/2010/main" val="63055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8800" y="434975"/>
            <a:ext cx="2719388" cy="2039938"/>
          </a:xfrm>
        </p:spPr>
      </p:sp>
      <p:sp>
        <p:nvSpPr>
          <p:cNvPr id="3" name="Notes Placeholder 2"/>
          <p:cNvSpPr>
            <a:spLocks noGrp="1"/>
          </p:cNvSpPr>
          <p:nvPr>
            <p:ph type="body" idx="1"/>
          </p:nvPr>
        </p:nvSpPr>
        <p:spPr>
          <a:xfrm>
            <a:off x="366639" y="2871994"/>
            <a:ext cx="8579304" cy="3646678"/>
          </a:xfrm>
        </p:spPr>
        <p:txBody>
          <a:bodyPr/>
          <a:lstStyle/>
          <a:p>
            <a:r>
              <a:rPr lang="en-US" dirty="0"/>
              <a:t>Together, Medicare</a:t>
            </a:r>
            <a:r>
              <a:rPr lang="en-US" baseline="0" dirty="0"/>
              <a:t> Parts A and B are known as “Original Medicare” and it helps pay for hospital and medical costs.</a:t>
            </a:r>
            <a:r>
              <a:rPr lang="en-US" sz="1200" b="1" dirty="0"/>
              <a:t> </a:t>
            </a:r>
          </a:p>
          <a:p>
            <a:endParaRPr lang="en-US" sz="1200" b="1" dirty="0"/>
          </a:p>
          <a:p>
            <a:r>
              <a:rPr lang="en-US" sz="1200" b="1" dirty="0"/>
              <a:t>Part A is your Hospital Insurance</a:t>
            </a:r>
          </a:p>
          <a:p>
            <a:r>
              <a:rPr lang="en-US" sz="1200" b="1" dirty="0"/>
              <a:t>It Helps cover: </a:t>
            </a:r>
            <a:r>
              <a:rPr lang="en-US" sz="1200" dirty="0"/>
              <a:t>Inpatient care in hospitals and skilled nursing facilities, nursing home care, hospice, and home health visits.</a:t>
            </a:r>
          </a:p>
          <a:p>
            <a:pPr marL="164112" indent="-164112">
              <a:buFont typeface="Arial" panose="020B0604020202020204" pitchFamily="34" charset="0"/>
              <a:buChar char="•"/>
            </a:pPr>
            <a:r>
              <a:rPr lang="en-US" sz="1200" dirty="0"/>
              <a:t>Part A is premium-free for most people.</a:t>
            </a:r>
          </a:p>
          <a:p>
            <a:pPr marL="164112" indent="-164112">
              <a:buFont typeface="Arial" panose="020B0604020202020204" pitchFamily="34" charset="0"/>
              <a:buChar char="•"/>
            </a:pPr>
            <a:r>
              <a:rPr lang="en-US" sz="1200" dirty="0"/>
              <a:t>If you use the hospital coverage there is </a:t>
            </a:r>
            <a:r>
              <a:rPr lang="en-US" dirty="0">
                <a:cs typeface="Arial" panose="020B0604020202020204" pitchFamily="34" charset="0"/>
              </a:rPr>
              <a:t>a &lt;$1,484&gt; deductible per benefit period.</a:t>
            </a:r>
          </a:p>
          <a:p>
            <a:pPr marL="164112" indent="-164112" defTabSz="875264">
              <a:buFont typeface="Arial" panose="020B0604020202020204" pitchFamily="34" charset="0"/>
              <a:buChar char="•"/>
              <a:defRPr/>
            </a:pPr>
            <a:r>
              <a:rPr lang="en-US" dirty="0">
                <a:cs typeface="Arial" panose="020B0604020202020204" pitchFamily="34" charset="0"/>
              </a:rPr>
              <a:t>If you have a long-term hospital stay, you will incur daily coinsurance charges after &lt;60&gt; days.</a:t>
            </a:r>
          </a:p>
          <a:p>
            <a:pPr marL="0" indent="0" defTabSz="875264">
              <a:buFont typeface="Arial" panose="020B0604020202020204" pitchFamily="34" charset="0"/>
              <a:buNone/>
              <a:defRPr/>
            </a:pPr>
            <a:r>
              <a:rPr lang="en-US" sz="1200" dirty="0"/>
              <a:t>. If you do not qualify for premium-free Part A, it can be purchased.</a:t>
            </a:r>
          </a:p>
          <a:p>
            <a:r>
              <a:rPr lang="en-US" sz="1200" b="1" dirty="0"/>
              <a:t>Part B is your Medical Insurance</a:t>
            </a:r>
          </a:p>
          <a:p>
            <a:r>
              <a:rPr lang="en-US" sz="1200" b="1" dirty="0"/>
              <a:t>It Helps cover: </a:t>
            </a:r>
            <a:r>
              <a:rPr lang="en-US" sz="1200" b="0" i="1" u="sng" dirty="0"/>
              <a:t>Medically necessary services </a:t>
            </a:r>
            <a:r>
              <a:rPr lang="en-US" sz="1200" b="0" dirty="0"/>
              <a:t>or supplies needed to diagnose or treat a medical condition. This may include d</a:t>
            </a:r>
            <a:r>
              <a:rPr lang="en-US" sz="1200" dirty="0"/>
              <a:t>octor visits, lab tests, outpatient services, and any mental health services, including inpatient, outpatient and partial hospitalizations, some </a:t>
            </a:r>
            <a:r>
              <a:rPr lang="en-US" sz="1200" i="1" u="sng" dirty="0"/>
              <a:t>preventive services</a:t>
            </a:r>
            <a:r>
              <a:rPr lang="en-US" sz="1200" dirty="0"/>
              <a:t> such as screenings and annual checkups, and </a:t>
            </a:r>
            <a:r>
              <a:rPr lang="en-US" sz="1200" i="1" u="sng" dirty="0"/>
              <a:t>durable medical equipment </a:t>
            </a:r>
            <a:r>
              <a:rPr lang="en-US" sz="1200" dirty="0"/>
              <a:t>like wheelchairs and walkers are also covered.</a:t>
            </a:r>
          </a:p>
          <a:p>
            <a:pPr marL="164112" marR="0" lvl="0" indent="-1641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anose="020B0604020202020204" pitchFamily="34" charset="0"/>
              </a:rPr>
              <a:t>The standard</a:t>
            </a:r>
            <a:r>
              <a:rPr lang="en-US" baseline="0" dirty="0">
                <a:cs typeface="Arial" panose="020B0604020202020204" pitchFamily="34" charset="0"/>
              </a:rPr>
              <a:t> Medicare Part B premium, is currently &lt;$148.50&gt; per month. This amount may increase based on your income or if you delay enrollment when eligible.</a:t>
            </a:r>
          </a:p>
          <a:p>
            <a:pPr marL="164112" indent="-164112">
              <a:buFont typeface="Arial" panose="020B0604020202020204" pitchFamily="34" charset="0"/>
              <a:buChar char="•"/>
            </a:pPr>
            <a:r>
              <a:rPr lang="en-US" baseline="0" dirty="0">
                <a:cs typeface="Arial" panose="020B0604020202020204" pitchFamily="34" charset="0"/>
              </a:rPr>
              <a:t>When you use the medical insurance your are responsible for the annual deductible, which has been set at &lt;</a:t>
            </a:r>
            <a:r>
              <a:rPr lang="en-US" dirty="0">
                <a:cs typeface="Arial" panose="020B0604020202020204" pitchFamily="34" charset="0"/>
              </a:rPr>
              <a:t>$203&gt; for &lt;2021&gt;.</a:t>
            </a:r>
          </a:p>
          <a:p>
            <a:pPr marL="164112" indent="-164112">
              <a:buFont typeface="Arial" panose="020B0604020202020204" pitchFamily="34" charset="0"/>
              <a:buChar char="•"/>
            </a:pPr>
            <a:r>
              <a:rPr lang="en-US" baseline="0" dirty="0">
                <a:solidFill>
                  <a:schemeClr val="dk1"/>
                </a:solidFill>
              </a:rPr>
              <a:t>After the deductible is met, you will be responsible for &lt;20%&gt; for </a:t>
            </a:r>
            <a:r>
              <a:rPr lang="en-US" dirty="0">
                <a:cs typeface="Arial" panose="020B0604020202020204" pitchFamily="34" charset="0"/>
              </a:rPr>
              <a:t>services covered under Part B while Medicare covers the remaining &lt;80%&gt;.</a:t>
            </a:r>
            <a:endParaRPr lang="en-US" baseline="0" dirty="0">
              <a:cs typeface="Arial" panose="020B060402020202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84B79-FCA5-49E1-B73B-54BD5235668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56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6113" y="454025"/>
            <a:ext cx="2836862" cy="2127250"/>
          </a:xfrm>
        </p:spPr>
      </p:sp>
      <p:sp>
        <p:nvSpPr>
          <p:cNvPr id="3" name="Notes Placeholder 2"/>
          <p:cNvSpPr>
            <a:spLocks noGrp="1"/>
          </p:cNvSpPr>
          <p:nvPr>
            <p:ph type="body" idx="1"/>
          </p:nvPr>
        </p:nvSpPr>
        <p:spPr>
          <a:xfrm>
            <a:off x="378658" y="2795184"/>
            <a:ext cx="8579304" cy="398363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 When can you enroll in original Medicare?  There are 3 different periods you are eligible to sign up</a:t>
            </a:r>
          </a:p>
          <a:p>
            <a:pPr marL="164112" marR="0" lvl="0" indent="-1641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64112" indent="-164112">
              <a:buFont typeface="Arial" panose="020B0604020202020204" pitchFamily="34" charset="0"/>
              <a:buChar char="•"/>
            </a:pPr>
            <a:r>
              <a:rPr lang="en-US" dirty="0"/>
              <a:t>The first and best time to enroll in Medicare Part A and/or B,, is when you first become eligible at age 65, called the </a:t>
            </a:r>
            <a:r>
              <a:rPr lang="en-US" b="1" dirty="0"/>
              <a:t>Initial Enrollment Period</a:t>
            </a:r>
            <a:r>
              <a:rPr lang="en-US" dirty="0"/>
              <a:t>. The initial enrollment period spans </a:t>
            </a:r>
            <a:r>
              <a:rPr lang="en-US" sz="1100" dirty="0"/>
              <a:t>three months before you turn 65, the month of your birthday, and three months after your birth month.</a:t>
            </a:r>
          </a:p>
          <a:p>
            <a:pPr marL="628650" lvl="1" indent="-171450">
              <a:buFont typeface="Courier New" panose="02070309020205020404" pitchFamily="49" charset="0"/>
              <a:buChar char="o"/>
            </a:pPr>
            <a:r>
              <a:rPr lang="en-US" sz="1100" dirty="0"/>
              <a:t>When you sign up before your birthday, in most cases, your coverage starts the first day of your birth month. </a:t>
            </a:r>
          </a:p>
          <a:p>
            <a:pPr marL="628650" lvl="1" indent="-171450">
              <a:buFont typeface="Courier New" panose="02070309020205020404" pitchFamily="49" charset="0"/>
              <a:buChar char="o"/>
            </a:pPr>
            <a:r>
              <a:rPr lang="en-US" sz="1100" dirty="0"/>
              <a:t>The exception is if your birthday is on the first of the month, your coverage will start the first day of the month before your 65</a:t>
            </a:r>
            <a:r>
              <a:rPr lang="en-US" sz="1100" baseline="30000" dirty="0"/>
              <a:t>th</a:t>
            </a:r>
            <a:r>
              <a:rPr lang="en-US" sz="1100" dirty="0"/>
              <a:t> birthday.</a:t>
            </a:r>
          </a:p>
          <a:p>
            <a:pPr marL="457200" lvl="1" indent="0">
              <a:buFont typeface="Courier New" panose="02070309020205020404" pitchFamily="49" charset="0"/>
              <a:buNone/>
            </a:pPr>
            <a:endParaRPr lang="en-US" sz="1100" dirty="0"/>
          </a:p>
          <a:p>
            <a:pPr marL="164112" indent="-164112">
              <a:buFont typeface="Arial" panose="020B0604020202020204" pitchFamily="34" charset="0"/>
              <a:buChar char="•"/>
            </a:pPr>
            <a:r>
              <a:rPr lang="en-US" dirty="0"/>
              <a:t>If you miss signing up, during the Initial Enrollment period you have another opportunity to sign up, called the </a:t>
            </a:r>
            <a:r>
              <a:rPr lang="en-US" b="1" dirty="0"/>
              <a:t>General Enrollment Period which occurs </a:t>
            </a:r>
            <a:r>
              <a:rPr lang="en-US" dirty="0"/>
              <a:t>&lt;January 1–March 31&gt; each year.</a:t>
            </a:r>
          </a:p>
          <a:p>
            <a:pPr marL="609082" lvl="1" indent="-171450">
              <a:buFont typeface="Courier New" panose="02070309020205020404" pitchFamily="49" charset="0"/>
              <a:buChar char="o"/>
            </a:pPr>
            <a:r>
              <a:rPr lang="en-US" dirty="0"/>
              <a:t>In the General enrollment period when signing up January through March, your coverage starts&lt;July 1&gt;, </a:t>
            </a:r>
          </a:p>
          <a:p>
            <a:pPr marL="609082" lvl="1" indent="-171450">
              <a:buFont typeface="Courier New" panose="02070309020205020404" pitchFamily="49" charset="0"/>
              <a:buChar char="o"/>
            </a:pPr>
            <a:r>
              <a:rPr lang="en-US" dirty="0"/>
              <a:t>When signing up during general enrollment you may incur a late enrollment penalty which is applied during the time your are enrolled in Medicare.  The best way to avoid this penalty is to sign up when you are first eligible.</a:t>
            </a:r>
          </a:p>
          <a:p>
            <a:pPr marL="437632" lvl="1" indent="0">
              <a:buFont typeface="Courier New" panose="02070309020205020404" pitchFamily="49" charset="0"/>
              <a:buNone/>
            </a:pPr>
            <a:endParaRPr lang="en-US" dirty="0"/>
          </a:p>
          <a:p>
            <a:pPr marL="216683" indent="-216683" defTabSz="866740">
              <a:buFont typeface="Arial" panose="020B0604020202020204" pitchFamily="34" charset="0"/>
              <a:buChar char="•"/>
              <a:defRPr/>
            </a:pPr>
            <a:r>
              <a:rPr lang="en-US" dirty="0"/>
              <a:t>Lastly, there is the </a:t>
            </a:r>
            <a:r>
              <a:rPr lang="en-US" b="1" dirty="0"/>
              <a:t>Special Enrollment Period </a:t>
            </a:r>
            <a:r>
              <a:rPr lang="en-US" dirty="0"/>
              <a:t>. There are circumstances when the Special Enrollment applies including</a:t>
            </a:r>
          </a:p>
          <a:p>
            <a:pPr marL="673883" lvl="1" indent="-216683" defTabSz="866740">
              <a:buFont typeface="Arial" panose="020B0604020202020204" pitchFamily="34" charset="0"/>
              <a:buChar char="•"/>
              <a:defRPr/>
            </a:pPr>
            <a:r>
              <a:rPr lang="en-US" dirty="0">
                <a:cs typeface="Arial" pitchFamily="34" charset="0"/>
              </a:rPr>
              <a:t>You are over 65 and lost employer coverage, </a:t>
            </a:r>
          </a:p>
          <a:p>
            <a:pPr marL="673883" marR="0" lvl="1" indent="-216683" algn="l" defTabSz="8667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Many people delay enrolling because you are actively employed or covered under your spouse’s active employee coverage. YOU</a:t>
            </a:r>
            <a:r>
              <a:rPr lang="en-US" dirty="0"/>
              <a:t> May qualify for an 8-month Special Election Period.  The special election period starts the month after employment terminates or the group health insurance ends, whichever happens first.</a:t>
            </a:r>
          </a:p>
          <a:p>
            <a:pPr marL="673883" lvl="1" indent="-216683" defTabSz="866740">
              <a:buFont typeface="Arial" panose="020B0604020202020204" pitchFamily="34" charset="0"/>
              <a:buChar char="•"/>
              <a:defRPr/>
            </a:pPr>
            <a:endParaRPr lang="en-US" dirty="0">
              <a:cs typeface="Arial" pitchFamily="34" charset="0"/>
            </a:endParaRPr>
          </a:p>
          <a:p>
            <a:pPr marL="1131083" lvl="2" indent="-216683" defTabSz="866740">
              <a:buFont typeface="Courier New" panose="02070309020205020404" pitchFamily="49" charset="0"/>
              <a:buChar char="o"/>
              <a:defRPr/>
            </a:pPr>
            <a:endParaRPr lang="en-US" dirty="0">
              <a:cs typeface="Arial" pitchFamily="34" charset="0"/>
            </a:endParaRPr>
          </a:p>
          <a:p>
            <a:pPr marL="673883" lvl="1" indent="-216683" defTabSz="866740">
              <a:buFont typeface="Courier New" panose="02070309020205020404" pitchFamily="49" charset="0"/>
              <a:buChar char="o"/>
              <a:defRPr/>
            </a:pPr>
            <a:endParaRPr lang="en-US" dirty="0"/>
          </a:p>
        </p:txBody>
      </p:sp>
      <p:sp>
        <p:nvSpPr>
          <p:cNvPr id="4" name="Slide Number Placeholder 3"/>
          <p:cNvSpPr>
            <a:spLocks noGrp="1"/>
          </p:cNvSpPr>
          <p:nvPr>
            <p:ph type="sldNum" sz="quarter" idx="10"/>
          </p:nvPr>
        </p:nvSpPr>
        <p:spPr/>
        <p:txBody>
          <a:bodyPr/>
          <a:lstStyle/>
          <a:p>
            <a:fld id="{1A984598-DB58-4E7F-AB91-CB2C5D8EA9EF}" type="slidenum">
              <a:rPr lang="en-US" smtClean="0"/>
              <a:pPr/>
              <a:t>6</a:t>
            </a:fld>
            <a:endParaRPr lang="en-US" dirty="0"/>
          </a:p>
        </p:txBody>
      </p:sp>
    </p:spTree>
    <p:extLst>
      <p:ext uri="{BB962C8B-B14F-4D97-AF65-F5344CB8AC3E}">
        <p14:creationId xmlns:p14="http://schemas.microsoft.com/office/powerpoint/2010/main" val="199323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Since many people continue to work past 65, let’s review enrollment periods for Original Medicare when you are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best time to enroll in Medicare is when you are first eligible – even if you are working. If you are age 65 or older and actively employed, you should still enroll in Medicare Part A but there are some circumstances when you may want to delay your enrollment in Medicare Part 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 are covered under an employer plan or covered through your spouse’s employer plan, and the company employs </a:t>
            </a:r>
            <a:r>
              <a:rPr lang="en-US" b="1" dirty="0"/>
              <a:t>fewer than &lt;20&gt; people</a:t>
            </a:r>
            <a:r>
              <a:rPr lang="en-US" dirty="0"/>
              <a:t>, you NEED to enroll in both Medicare Part A and Part B. </a:t>
            </a:r>
            <a:r>
              <a:rPr lang="en-US" u="sng" dirty="0"/>
              <a:t>DO NOT delay your enrollment in Part B</a:t>
            </a:r>
            <a:r>
              <a:rPr lang="en-US" dirty="0"/>
              <a:t>.</a:t>
            </a:r>
          </a:p>
          <a:p>
            <a:pPr marL="628650" lvl="1" indent="-171450">
              <a:buFont typeface="Arial" panose="020B0604020202020204" pitchFamily="34" charset="0"/>
              <a:buChar char="•"/>
            </a:pPr>
            <a:r>
              <a:rPr lang="en-US" dirty="0"/>
              <a:t>Medicare will be your primary payer while your employer coverage will be your secondary payer. </a:t>
            </a:r>
          </a:p>
          <a:p>
            <a:pPr marL="628650" lvl="1"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work for an employer or will be covered through your spouse’s employer plan, and the company </a:t>
            </a:r>
            <a:r>
              <a:rPr lang="en-US" b="1" dirty="0"/>
              <a:t>employs &lt;20&gt; people or more</a:t>
            </a:r>
            <a:r>
              <a:rPr lang="en-US" dirty="0"/>
              <a:t>, you may </a:t>
            </a:r>
            <a:r>
              <a:rPr lang="en-US" u="sng" dirty="0"/>
              <a:t>DELAY enrollment in Medicare Part B </a:t>
            </a:r>
            <a:r>
              <a:rPr lang="en-US" dirty="0"/>
              <a:t>therefore avoid paying the Part B premium.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compare costs of payroll contribution vs the costs of a Medicare plan to assist with your decision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 company has credible coverage  and you decide to stay with your employer plan, you will avoid any late penalties.  Creditable coverage is coverage which meets Medicare Minimum standards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984598-DB58-4E7F-AB91-CB2C5D8EA9EF}" type="slidenum">
              <a:rPr lang="en-US" smtClean="0"/>
              <a:pPr/>
              <a:t>7</a:t>
            </a:fld>
            <a:endParaRPr lang="en-US" dirty="0"/>
          </a:p>
        </p:txBody>
      </p:sp>
    </p:spTree>
    <p:extLst>
      <p:ext uri="{BB962C8B-B14F-4D97-AF65-F5344CB8AC3E}">
        <p14:creationId xmlns:p14="http://schemas.microsoft.com/office/powerpoint/2010/main" val="294456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33713" y="25400"/>
            <a:ext cx="2719387" cy="2039938"/>
          </a:xfrm>
        </p:spPr>
      </p:sp>
      <p:sp>
        <p:nvSpPr>
          <p:cNvPr id="3" name="Notes Placeholder 2"/>
          <p:cNvSpPr>
            <a:spLocks noGrp="1"/>
          </p:cNvSpPr>
          <p:nvPr>
            <p:ph type="body" idx="1"/>
          </p:nvPr>
        </p:nvSpPr>
        <p:spPr>
          <a:xfrm>
            <a:off x="302927" y="2168509"/>
            <a:ext cx="8579304" cy="4610308"/>
          </a:xfrm>
        </p:spPr>
        <p:txBody>
          <a:bodyPr>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100" dirty="0"/>
              <a:t>COBRA provides an option to stay on an employer’s group health plan usually for &lt;18&gt; months up to &lt;36&gt; months after their employment ends. </a:t>
            </a:r>
          </a:p>
          <a:p>
            <a:pPr fontAlgn="base"/>
            <a:endParaRPr lang="en-US" sz="1100" dirty="0"/>
          </a:p>
          <a:p>
            <a:pPr fontAlgn="base"/>
            <a:r>
              <a:rPr lang="en-US" sz="1100" dirty="0"/>
              <a:t>Whether you should take COBRA depends on the type of coverage you want and can afford.</a:t>
            </a:r>
          </a:p>
          <a:p>
            <a:pPr marL="217967" marR="0" lvl="0" indent="-217967" algn="l" defTabSz="914400" rtl="0" eaLnBrk="1" fontAlgn="base" latinLnBrk="0" hangingPunct="1">
              <a:lnSpc>
                <a:spcPct val="100000"/>
              </a:lnSpc>
              <a:spcBef>
                <a:spcPts val="0"/>
              </a:spcBef>
              <a:spcAft>
                <a:spcPts val="0"/>
              </a:spcAft>
              <a:buClrTx/>
              <a:buSzTx/>
              <a:buFont typeface="+mj-lt"/>
              <a:buAutoNum type="arabicPeriod"/>
              <a:tabLst/>
              <a:defRPr/>
            </a:pPr>
            <a:r>
              <a:rPr lang="en-US" sz="1100" dirty="0"/>
              <a:t>You should talk to your benefits coordinator before turning down COBRA to see how this will impact your dependents on your plan. If you decide to turn down COBRA and only keep your Medicare coverage, any dependents on your plan may be able to maintain their COBRA coverage for a period of time, even after yours end once you enroll in Medicare. </a:t>
            </a:r>
          </a:p>
          <a:p>
            <a:pPr marL="217967" marR="0" lvl="0" indent="-217967" algn="l" defTabSz="914400" rtl="0" eaLnBrk="1" fontAlgn="base" latinLnBrk="0" hangingPunct="1">
              <a:lnSpc>
                <a:spcPct val="100000"/>
              </a:lnSpc>
              <a:spcBef>
                <a:spcPts val="0"/>
              </a:spcBef>
              <a:spcAft>
                <a:spcPts val="0"/>
              </a:spcAft>
              <a:buClrTx/>
              <a:buSzTx/>
              <a:buFont typeface="+mj-lt"/>
              <a:buAutoNum type="arabicPeriod"/>
              <a:tabLst/>
              <a:defRPr/>
            </a:pPr>
            <a:endParaRPr lang="en-US" sz="1100" dirty="0"/>
          </a:p>
          <a:p>
            <a:pPr fontAlgn="base"/>
            <a:r>
              <a:rPr lang="en-US" sz="1100" dirty="0"/>
              <a:t>If you have Medicare first and then become eligible for COBRA</a:t>
            </a:r>
          </a:p>
          <a:p>
            <a:pPr marL="171450" indent="-171450" fontAlgn="base">
              <a:buFont typeface="Arial" panose="020B0604020202020204" pitchFamily="34" charset="0"/>
              <a:buChar char="•"/>
            </a:pPr>
            <a:r>
              <a:rPr lang="en-US" sz="1100" dirty="0"/>
              <a:t>You’ll be able to have both Medicare and COBRA together. You will pay both Medicare part B and COBRA rates.</a:t>
            </a:r>
          </a:p>
          <a:p>
            <a:pPr marL="171450" indent="-171450" fontAlgn="base">
              <a:buFont typeface="Arial" panose="020B0604020202020204" pitchFamily="34" charset="0"/>
              <a:buChar char="•"/>
            </a:pPr>
            <a:r>
              <a:rPr lang="en-US" sz="1100" dirty="0"/>
              <a:t>After Medicare pays, COBRA may cover some or all of the remaining costs that Medicare doesn’t cover.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dirty="0"/>
              <a:t>It is important to remember that Medicare pays first and COBRA will pay second.   Dropping your Medicare coverage will leave you without any primary insurance, which is essentially like having no insurance at all. </a:t>
            </a:r>
          </a:p>
          <a:p>
            <a:pPr marL="171450" indent="-171450" fontAlgn="base">
              <a:buFont typeface="Arial" panose="020B0604020202020204" pitchFamily="34" charset="0"/>
              <a:buChar char="•"/>
            </a:pPr>
            <a:endParaRPr lang="en-US" sz="1100" dirty="0"/>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100" dirty="0"/>
          </a:p>
          <a:p>
            <a:pPr fontAlgn="base"/>
            <a:r>
              <a:rPr lang="en-US" sz="1100" dirty="0"/>
              <a:t>If you have COBRA first and then become eligible for and enroll in Medicare:</a:t>
            </a:r>
          </a:p>
          <a:p>
            <a:pPr marL="171450" indent="-171450" fontAlgn="base">
              <a:buFont typeface="Arial" panose="020B0604020202020204" pitchFamily="34" charset="0"/>
              <a:buChar char="•"/>
            </a:pPr>
            <a:r>
              <a:rPr lang="en-US" sz="1100" dirty="0"/>
              <a:t>Your COBRA coverage may end.</a:t>
            </a:r>
          </a:p>
          <a:p>
            <a:pPr marL="171450" indent="-171450" fontAlgn="base">
              <a:buFont typeface="Arial" panose="020B0604020202020204" pitchFamily="34" charset="0"/>
              <a:buChar char="•"/>
            </a:pPr>
            <a:r>
              <a:rPr lang="en-US" sz="1100" dirty="0"/>
              <a:t>Since you will not be fully covered with COBRA, you should enroll in Medicare Part A and Part B when you are first eligible to avoid a late enrollment penalty.</a:t>
            </a:r>
          </a:p>
          <a:p>
            <a:pPr fontAlgn="base"/>
            <a:endParaRPr lang="en-US" sz="1100" dirty="0"/>
          </a:p>
          <a:p>
            <a:pPr fontAlgn="base"/>
            <a:r>
              <a:rPr lang="en-US" sz="1100" dirty="0"/>
              <a:t>If you qualify due to End-Stage Renal Disease, the rules will be different. You visit Medicare.gov for more information.</a:t>
            </a:r>
          </a:p>
          <a:p>
            <a:pPr fontAlgn="base"/>
            <a:endParaRPr lang="en-US" sz="1100" dirty="0"/>
          </a:p>
          <a:p>
            <a:pPr marL="217967" indent="-217967" fontAlgn="base">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A984598-DB58-4E7F-AB91-CB2C5D8EA9EF}" type="slidenum">
              <a:rPr lang="en-US" smtClean="0"/>
              <a:pPr/>
              <a:t>8</a:t>
            </a:fld>
            <a:endParaRPr lang="en-US" dirty="0"/>
          </a:p>
        </p:txBody>
      </p:sp>
    </p:spTree>
    <p:extLst>
      <p:ext uri="{BB962C8B-B14F-4D97-AF65-F5344CB8AC3E}">
        <p14:creationId xmlns:p14="http://schemas.microsoft.com/office/powerpoint/2010/main" val="370140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8800" y="434975"/>
            <a:ext cx="2719388" cy="2039938"/>
          </a:xfrm>
        </p:spPr>
      </p:sp>
      <p:sp>
        <p:nvSpPr>
          <p:cNvPr id="3" name="Notes Placeholder 2"/>
          <p:cNvSpPr>
            <a:spLocks noGrp="1"/>
          </p:cNvSpPr>
          <p:nvPr>
            <p:ph type="body" idx="1"/>
          </p:nvPr>
        </p:nvSpPr>
        <p:spPr>
          <a:xfrm>
            <a:off x="366639" y="2645258"/>
            <a:ext cx="8579304" cy="3873415"/>
          </a:xfrm>
        </p:spPr>
        <p:txBody>
          <a:bodyPr>
            <a:normAutofit/>
          </a:bodyPr>
          <a:lstStyle/>
          <a:p>
            <a:r>
              <a:rPr lang="en-US" dirty="0">
                <a:cs typeface="Arial" panose="020B0604020202020204" pitchFamily="34" charset="0"/>
              </a:rPr>
              <a:t>Part C are Medicare Advantage plans. Medicare Advantage plans are part of the Medicare program but offered through insurance companies.  Medicare Advantage plans bundle all of the benefits of part A and Part B and usually prescription drugs in one plan.</a:t>
            </a:r>
          </a:p>
          <a:p>
            <a:r>
              <a:rPr lang="en-US" dirty="0">
                <a:cs typeface="Arial" panose="020B0604020202020204" pitchFamily="34" charset="0"/>
              </a:rPr>
              <a:t>Since Medicare advantage is part of the Medicare program, you have the same rights and protections offered </a:t>
            </a:r>
            <a:r>
              <a:rPr lang="en-US" dirty="0"/>
              <a:t>under Original Medicare</a:t>
            </a:r>
          </a:p>
          <a:p>
            <a:r>
              <a:rPr lang="en-US" dirty="0">
                <a:cs typeface="Arial" panose="020B0604020202020204" pitchFamily="34" charset="0"/>
              </a:rPr>
              <a:t>They offer the same or better covered services as Original Medicare.</a:t>
            </a:r>
          </a:p>
          <a:p>
            <a:r>
              <a:rPr lang="en-US" dirty="0">
                <a:cs typeface="Arial" panose="020B0604020202020204" pitchFamily="34" charset="0"/>
              </a:rPr>
              <a:t>Additional benefits  may include and are not limited to </a:t>
            </a:r>
            <a:r>
              <a:rPr lang="en-US" dirty="0"/>
              <a:t>vision, hearing, dental care, and health and wellness programs. </a:t>
            </a:r>
          </a:p>
          <a:p>
            <a:endParaRPr lang="en-US" dirty="0">
              <a:cs typeface="Arial" panose="020B0604020202020204" pitchFamily="34" charset="0"/>
            </a:endParaRPr>
          </a:p>
          <a:p>
            <a:r>
              <a:rPr lang="en-US" dirty="0">
                <a:cs typeface="Arial" panose="020B0604020202020204" pitchFamily="34" charset="0"/>
              </a:rPr>
              <a:t>When enrolling in a Medicare Advantage plan you</a:t>
            </a:r>
          </a:p>
          <a:p>
            <a:pPr marL="216712" indent="-216712">
              <a:buFont typeface="Arial" panose="020B0604020202020204" pitchFamily="34" charset="0"/>
              <a:buChar char="•"/>
            </a:pPr>
            <a:r>
              <a:rPr lang="en-US" dirty="0">
                <a:cs typeface="Arial" panose="020B0604020202020204" pitchFamily="34" charset="0"/>
              </a:rPr>
              <a:t>Live in the plan’s service area</a:t>
            </a:r>
          </a:p>
          <a:p>
            <a:pPr marL="216712" indent="-216712">
              <a:buFont typeface="Arial" panose="020B0604020202020204" pitchFamily="34" charset="0"/>
              <a:buChar char="•"/>
            </a:pPr>
            <a:r>
              <a:rPr lang="en-US" dirty="0">
                <a:cs typeface="Arial" panose="020B0604020202020204" pitchFamily="34" charset="0"/>
              </a:rPr>
              <a:t>Entitled to Part A</a:t>
            </a:r>
          </a:p>
          <a:p>
            <a:pPr marL="216712" indent="-216712">
              <a:buFont typeface="Arial" panose="020B0604020202020204" pitchFamily="34" charset="0"/>
              <a:buChar char="•"/>
            </a:pPr>
            <a:r>
              <a:rPr lang="en-US" dirty="0">
                <a:cs typeface="Arial" panose="020B0604020202020204" pitchFamily="34" charset="0"/>
              </a:rPr>
              <a:t>Enrolled in Part B</a:t>
            </a:r>
          </a:p>
          <a:p>
            <a:pPr marL="216712" indent="-216712">
              <a:buFont typeface="Arial" panose="020B0604020202020204" pitchFamily="34" charset="0"/>
              <a:buChar char="•"/>
            </a:pPr>
            <a:r>
              <a:rPr lang="en-US" dirty="0">
                <a:cs typeface="Arial" panose="020B0604020202020204" pitchFamily="34" charset="0"/>
              </a:rPr>
              <a:t>And, do not have (ESRD)</a:t>
            </a:r>
          </a:p>
          <a:p>
            <a:pPr marL="216712" indent="-216712">
              <a:buFont typeface="+mj-lt"/>
              <a:buAutoNum type="arabicPeriod"/>
            </a:pP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A984598-DB58-4E7F-AB91-CB2C5D8EA9EF}" type="slidenum">
              <a:rPr lang="en-US" smtClean="0"/>
              <a:pPr/>
              <a:t>9</a:t>
            </a:fld>
            <a:endParaRPr lang="en-US" dirty="0"/>
          </a:p>
        </p:txBody>
      </p:sp>
    </p:spTree>
    <p:extLst>
      <p:ext uri="{BB962C8B-B14F-4D97-AF65-F5344CB8AC3E}">
        <p14:creationId xmlns:p14="http://schemas.microsoft.com/office/powerpoint/2010/main" val="2214085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400"/>
            <a:ext cx="9191965" cy="6126480"/>
          </a:xfrm>
          <a:prstGeom prst="rect">
            <a:avLst/>
          </a:prstGeom>
        </p:spPr>
      </p:pic>
      <p:sp>
        <p:nvSpPr>
          <p:cNvPr id="13" name="Rectangle 12"/>
          <p:cNvSpPr/>
          <p:nvPr userDrawn="1"/>
        </p:nvSpPr>
        <p:spPr>
          <a:xfrm rot="10800000">
            <a:off x="0" y="4234547"/>
            <a:ext cx="9144000" cy="1553928"/>
          </a:xfrm>
          <a:prstGeom prst="rect">
            <a:avLst/>
          </a:prstGeom>
          <a:gradFill flip="none" rotWithShape="1">
            <a:gsLst>
              <a:gs pos="50000">
                <a:srgbClr val="0092CF">
                  <a:alpha val="82000"/>
                </a:srgbClr>
              </a:gs>
              <a:gs pos="100000">
                <a:srgbClr val="0092CF">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47965" y="5788476"/>
            <a:ext cx="9144000" cy="1069524"/>
          </a:xfrm>
          <a:prstGeom prst="rect">
            <a:avLst/>
          </a:prstGeom>
          <a:solidFill>
            <a:schemeClr val="bg1">
              <a:alpha val="82000"/>
            </a:schemeClr>
          </a:solidFill>
        </p:spPr>
        <p:txBody>
          <a:bodyPr wrap="square" rtlCol="0">
            <a:spAutoFit/>
          </a:bodyPr>
          <a:lstStyle/>
          <a:p>
            <a:pPr marR="0" indent="0" fontAlgn="auto">
              <a:lnSpc>
                <a:spcPct val="90000"/>
              </a:lnSpc>
              <a:spcBef>
                <a:spcPct val="0"/>
              </a:spcBef>
              <a:spcAft>
                <a:spcPts val="0"/>
              </a:spcAft>
              <a:buClrTx/>
              <a:buSzTx/>
              <a:buFontTx/>
              <a:buNone/>
              <a:tabLst/>
            </a:pPr>
            <a:endParaRPr lang="en-US" sz="4400" dirty="0">
              <a:solidFill>
                <a:schemeClr val="accent1"/>
              </a:solidFill>
              <a:latin typeface="+mj-lt"/>
            </a:endParaRPr>
          </a:p>
        </p:txBody>
      </p:sp>
    </p:spTree>
    <p:extLst>
      <p:ext uri="{BB962C8B-B14F-4D97-AF65-F5344CB8AC3E}">
        <p14:creationId xmlns:p14="http://schemas.microsoft.com/office/powerpoint/2010/main" val="166506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93213" cy="612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36513" y="5622925"/>
            <a:ext cx="9234488" cy="1246188"/>
          </a:xfrm>
          <a:prstGeom prst="rect">
            <a:avLst/>
          </a:prstGeom>
          <a:solidFill>
            <a:schemeClr val="bg1">
              <a:alpha val="74117"/>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3000">
              <a:solidFill>
                <a:srgbClr val="000000"/>
              </a:solidFill>
            </a:endParaRPr>
          </a:p>
        </p:txBody>
      </p:sp>
      <p:sp>
        <p:nvSpPr>
          <p:cNvPr id="4" name="Rectangle 3"/>
          <p:cNvSpPr/>
          <p:nvPr userDrawn="1"/>
        </p:nvSpPr>
        <p:spPr>
          <a:xfrm rot="10800000">
            <a:off x="-20638" y="5181600"/>
            <a:ext cx="9234488" cy="1676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254081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
          <p:cNvSpPr/>
          <p:nvPr userDrawn="1"/>
        </p:nvSpPr>
        <p:spPr>
          <a:xfrm rot="10800000">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256280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693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533400"/>
            <a:ext cx="9189719" cy="612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10800000">
            <a:off x="-41275" y="4419599"/>
            <a:ext cx="9234488" cy="167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56929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078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anose="020B0604020202020204" pitchFamily="34" charset="0"/>
                <a:cs typeface="Arial" panose="020B0604020202020204" pitchFamily="34" charset="0"/>
              </a:defRPr>
            </a:lvl1pPr>
          </a:lstStyle>
          <a:p>
            <a:pPr>
              <a:defRPr/>
            </a:pPr>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anose="020B0604020202020204" pitchFamily="34" charset="0"/>
                <a:cs typeface="Arial" panose="020B0604020202020204" pitchFamily="34" charset="0"/>
              </a:defRPr>
            </a:lvl1pPr>
          </a:lstStyle>
          <a:p>
            <a:pPr>
              <a:defRPr/>
            </a:pPr>
            <a:endParaRPr lang="en-US" alt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B553DB4-01AF-4D8C-B52E-4359CA3B62C0}" type="slidenum">
              <a:rPr lang="en-US" altLang="en-US"/>
              <a:pPr/>
              <a:t>‹#›</a:t>
            </a:fld>
            <a:endParaRPr lang="en-US" altLang="en-US"/>
          </a:p>
        </p:txBody>
      </p:sp>
    </p:spTree>
    <p:extLst>
      <p:ext uri="{BB962C8B-B14F-4D97-AF65-F5344CB8AC3E}">
        <p14:creationId xmlns:p14="http://schemas.microsoft.com/office/powerpoint/2010/main" val="1502888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62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563" y="6200775"/>
            <a:ext cx="22018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343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2" name="Picture 5" descr="Z:\Medicare Photo Repository\2016 Purchased Photos\2016 Live Fearless\Laughing_Ladies_LoRes.jpg"/>
          <p:cNvPicPr>
            <a:picLocks noChangeAspect="1" noChangeArrowheads="1"/>
          </p:cNvPicPr>
          <p:nvPr userDrawn="1"/>
        </p:nvPicPr>
        <p:blipFill>
          <a:blip r:embed="rId2">
            <a:extLst>
              <a:ext uri="{28A0092B-C50C-407E-A947-70E740481C1C}">
                <a14:useLocalDpi xmlns:a14="http://schemas.microsoft.com/office/drawing/2010/main" val="0"/>
              </a:ext>
            </a:extLst>
          </a:blip>
          <a:srcRect l="-143" t="16074" r="24860" b="2"/>
          <a:stretch>
            <a:fillRect/>
          </a:stretch>
        </p:blipFill>
        <p:spPr bwMode="auto">
          <a:xfrm>
            <a:off x="-36513" y="0"/>
            <a:ext cx="923448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36513" y="5622925"/>
            <a:ext cx="9234488" cy="1246188"/>
          </a:xfrm>
          <a:prstGeom prst="rect">
            <a:avLst/>
          </a:prstGeom>
          <a:solidFill>
            <a:schemeClr val="bg1">
              <a:alpha val="74117"/>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3000"/>
          </a:p>
        </p:txBody>
      </p:sp>
      <p:sp>
        <p:nvSpPr>
          <p:cNvPr id="5" name="Rectangle 4"/>
          <p:cNvSpPr/>
          <p:nvPr userDrawn="1"/>
        </p:nvSpPr>
        <p:spPr>
          <a:xfrm rot="10800000">
            <a:off x="-36513" y="4233863"/>
            <a:ext cx="9234488" cy="1554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378694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Rectangle 1"/>
          <p:cNvSpPr/>
          <p:nvPr userDrawn="1"/>
        </p:nvSpPr>
        <p:spPr>
          <a:xfrm>
            <a:off x="-36513" y="5241925"/>
            <a:ext cx="9180513" cy="1616075"/>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480" y="-457200"/>
            <a:ext cx="9144000" cy="645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2B1F363-271F-4C4E-A47D-DC90D0251FB5}"/>
              </a:ext>
            </a:extLst>
          </p:cNvPr>
          <p:cNvSpPr/>
          <p:nvPr userDrawn="1"/>
        </p:nvSpPr>
        <p:spPr>
          <a:xfrm rot="10800000">
            <a:off x="30480" y="3216263"/>
            <a:ext cx="9144000" cy="1553928"/>
          </a:xfrm>
          <a:prstGeom prst="rect">
            <a:avLst/>
          </a:prstGeom>
          <a:gradFill flip="none" rotWithShape="1">
            <a:gsLst>
              <a:gs pos="50000">
                <a:srgbClr val="0092CF">
                  <a:alpha val="82000"/>
                </a:srgbClr>
              </a:gs>
              <a:gs pos="100000">
                <a:srgbClr val="0092CF">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4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lide Number Placeholder 5"/>
          <p:cNvSpPr txBox="1">
            <a:spLocks/>
          </p:cNvSpPr>
          <p:nvPr userDrawn="1"/>
        </p:nvSpPr>
        <p:spPr>
          <a:xfrm>
            <a:off x="6553200" y="607890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0B6019-83E0-EE4F-A922-36EC203483E7}" type="slidenum">
              <a:rPr lang="en-US" smtClean="0"/>
              <a:pPr/>
              <a:t>‹#›</a:t>
            </a:fld>
            <a:endParaRPr lang="en-US" dirty="0"/>
          </a:p>
        </p:txBody>
      </p:sp>
    </p:spTree>
    <p:extLst>
      <p:ext uri="{BB962C8B-B14F-4D97-AF65-F5344CB8AC3E}">
        <p14:creationId xmlns:p14="http://schemas.microsoft.com/office/powerpoint/2010/main" val="1913328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892CFF-A9DD-421A-8D04-E8AEC8A70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57200"/>
            <a:ext cx="9135879" cy="6858000"/>
          </a:xfrm>
          <a:prstGeom prst="rect">
            <a:avLst/>
          </a:prstGeom>
        </p:spPr>
      </p:pic>
      <p:sp>
        <p:nvSpPr>
          <p:cNvPr id="3" name="TextBox 2"/>
          <p:cNvSpPr txBox="1">
            <a:spLocks noChangeArrowheads="1"/>
          </p:cNvSpPr>
          <p:nvPr userDrawn="1"/>
        </p:nvSpPr>
        <p:spPr bwMode="auto">
          <a:xfrm>
            <a:off x="-36513" y="5840412"/>
            <a:ext cx="9234488" cy="1005840"/>
          </a:xfrm>
          <a:prstGeom prst="rect">
            <a:avLst/>
          </a:prstGeom>
          <a:solidFill>
            <a:schemeClr val="bg1"/>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3000"/>
          </a:p>
        </p:txBody>
      </p:sp>
      <p:sp>
        <p:nvSpPr>
          <p:cNvPr id="7" name="Rectangle 6">
            <a:extLst>
              <a:ext uri="{FF2B5EF4-FFF2-40B4-BE49-F238E27FC236}">
                <a16:creationId xmlns:a16="http://schemas.microsoft.com/office/drawing/2014/main" id="{95B75BE3-175F-463F-87A3-DC066E6F86EE}"/>
              </a:ext>
            </a:extLst>
          </p:cNvPr>
          <p:cNvSpPr/>
          <p:nvPr userDrawn="1"/>
        </p:nvSpPr>
        <p:spPr>
          <a:xfrm rot="10800000">
            <a:off x="-78689" y="4694471"/>
            <a:ext cx="9144000" cy="1553928"/>
          </a:xfrm>
          <a:prstGeom prst="rect">
            <a:avLst/>
          </a:prstGeom>
          <a:gradFill flip="none" rotWithShape="1">
            <a:gsLst>
              <a:gs pos="50000">
                <a:srgbClr val="0092CF">
                  <a:alpha val="82000"/>
                </a:srgbClr>
              </a:gs>
              <a:gs pos="100000">
                <a:srgbClr val="0092CF">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0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36513" y="5622925"/>
            <a:ext cx="9234488" cy="1246188"/>
          </a:xfrm>
          <a:prstGeom prst="rect">
            <a:avLst/>
          </a:prstGeom>
          <a:solidFill>
            <a:schemeClr val="bg1">
              <a:alpha val="74117"/>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3000"/>
          </a:p>
        </p:txBody>
      </p: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776288"/>
            <a:ext cx="9232901"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10800000">
            <a:off x="-39688" y="4717101"/>
            <a:ext cx="9236076" cy="1173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177895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
          <p:cNvSpPr/>
          <p:nvPr userDrawn="1"/>
        </p:nvSpPr>
        <p:spPr>
          <a:xfrm rot="10800000">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908549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820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Rectangle 2"/>
          <p:cNvSpPr/>
          <p:nvPr userDrawn="1"/>
        </p:nvSpPr>
        <p:spPr>
          <a:xfrm rot="10800000">
            <a:off x="0" y="4233863"/>
            <a:ext cx="9193213" cy="1554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4" name="TextBox 3"/>
          <p:cNvSpPr txBox="1">
            <a:spLocks noChangeArrowheads="1"/>
          </p:cNvSpPr>
          <p:nvPr userDrawn="1"/>
        </p:nvSpPr>
        <p:spPr bwMode="auto">
          <a:xfrm>
            <a:off x="3657600" y="4462463"/>
            <a:ext cx="5508625" cy="1093787"/>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6500" b="1" dirty="0">
                <a:solidFill>
                  <a:schemeClr val="bg1"/>
                </a:solidFill>
              </a:rPr>
              <a:t>Thank You</a:t>
            </a: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1630363"/>
            <a:ext cx="9202738" cy="586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04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225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ectangle 2"/>
          <p:cNvSpPr/>
          <p:nvPr userDrawn="1"/>
        </p:nvSpPr>
        <p:spPr>
          <a:xfrm>
            <a:off x="0" y="3797300"/>
            <a:ext cx="9144000" cy="2424113"/>
          </a:xfrm>
          <a:prstGeom prst="rect">
            <a:avLst/>
          </a:prstGeom>
          <a:gradFill flip="none" rotWithShape="1">
            <a:gsLst>
              <a:gs pos="0">
                <a:schemeClr val="bg1"/>
              </a:gs>
              <a:gs pos="47000">
                <a:srgbClr val="FFFFFF">
                  <a:alpha val="93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endParaRPr>
          </a:p>
        </p:txBody>
      </p:sp>
      <p:sp>
        <p:nvSpPr>
          <p:cNvPr id="4"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52156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D5B02-A4C3-4294-B3E3-9D40022B8C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71"/>
          <a:stretch/>
        </p:blipFill>
        <p:spPr>
          <a:xfrm>
            <a:off x="0" y="-152400"/>
            <a:ext cx="9144000" cy="6964591"/>
          </a:xfrm>
          <a:prstGeom prst="rect">
            <a:avLst/>
          </a:prstGeom>
        </p:spPr>
      </p:pic>
      <p:sp>
        <p:nvSpPr>
          <p:cNvPr id="6" name="TextBox 5">
            <a:extLst>
              <a:ext uri="{FF2B5EF4-FFF2-40B4-BE49-F238E27FC236}">
                <a16:creationId xmlns:a16="http://schemas.microsoft.com/office/drawing/2014/main" id="{C21DF2BB-23C2-42C6-AC67-7F73271B469A}"/>
              </a:ext>
            </a:extLst>
          </p:cNvPr>
          <p:cNvSpPr txBox="1"/>
          <p:nvPr userDrawn="1"/>
        </p:nvSpPr>
        <p:spPr>
          <a:xfrm>
            <a:off x="0" y="5788476"/>
            <a:ext cx="9144000" cy="1069524"/>
          </a:xfrm>
          <a:prstGeom prst="rect">
            <a:avLst/>
          </a:prstGeom>
          <a:solidFill>
            <a:schemeClr val="bg1"/>
          </a:solidFill>
        </p:spPr>
        <p:txBody>
          <a:bodyPr wrap="square" rtlCol="0">
            <a:spAutoFit/>
          </a:bodyPr>
          <a:lstStyle/>
          <a:p>
            <a:pPr marR="0" indent="0" fontAlgn="auto">
              <a:lnSpc>
                <a:spcPct val="90000"/>
              </a:lnSpc>
              <a:spcBef>
                <a:spcPct val="0"/>
              </a:spcBef>
              <a:spcAft>
                <a:spcPts val="0"/>
              </a:spcAft>
              <a:buClrTx/>
              <a:buSzTx/>
              <a:buFontTx/>
              <a:buNone/>
              <a:tabLst/>
            </a:pPr>
            <a:endParaRPr lang="en-US" sz="4400" dirty="0">
              <a:solidFill>
                <a:schemeClr val="accent1"/>
              </a:solidFill>
              <a:latin typeface="+mj-lt"/>
            </a:endParaRPr>
          </a:p>
        </p:txBody>
      </p:sp>
      <p:sp>
        <p:nvSpPr>
          <p:cNvPr id="8" name="Rectangle 7">
            <a:extLst>
              <a:ext uri="{FF2B5EF4-FFF2-40B4-BE49-F238E27FC236}">
                <a16:creationId xmlns:a16="http://schemas.microsoft.com/office/drawing/2014/main" id="{4D133095-0BDC-4000-81BA-CF15E2582395}"/>
              </a:ext>
            </a:extLst>
          </p:cNvPr>
          <p:cNvSpPr/>
          <p:nvPr userDrawn="1"/>
        </p:nvSpPr>
        <p:spPr>
          <a:xfrm rot="10800000">
            <a:off x="0" y="4237271"/>
            <a:ext cx="9144000" cy="1553928"/>
          </a:xfrm>
          <a:prstGeom prst="rect">
            <a:avLst/>
          </a:prstGeom>
          <a:gradFill flip="none" rotWithShape="1">
            <a:gsLst>
              <a:gs pos="50000">
                <a:srgbClr val="0092CF">
                  <a:alpha val="82000"/>
                </a:srgbClr>
              </a:gs>
              <a:gs pos="100000">
                <a:srgbClr val="0092CF">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04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94DF15-9FC6-4F7B-866C-C382540B57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14416"/>
            <a:ext cx="12837091" cy="5394960"/>
          </a:xfrm>
          <a:prstGeom prst="rect">
            <a:avLst/>
          </a:prstGeom>
        </p:spPr>
      </p:pic>
      <p:sp>
        <p:nvSpPr>
          <p:cNvPr id="7" name="Rectangle 6">
            <a:extLst>
              <a:ext uri="{FF2B5EF4-FFF2-40B4-BE49-F238E27FC236}">
                <a16:creationId xmlns:a16="http://schemas.microsoft.com/office/drawing/2014/main" id="{F220910B-4CCF-46FD-8424-FE5CB4080449}"/>
              </a:ext>
            </a:extLst>
          </p:cNvPr>
          <p:cNvSpPr/>
          <p:nvPr userDrawn="1"/>
        </p:nvSpPr>
        <p:spPr>
          <a:xfrm rot="10800000">
            <a:off x="0" y="4313471"/>
            <a:ext cx="9144000" cy="1553928"/>
          </a:xfrm>
          <a:prstGeom prst="rect">
            <a:avLst/>
          </a:prstGeom>
          <a:gradFill flip="none" rotWithShape="1">
            <a:gsLst>
              <a:gs pos="50000">
                <a:srgbClr val="0092CF">
                  <a:alpha val="82000"/>
                </a:srgbClr>
              </a:gs>
              <a:gs pos="100000">
                <a:srgbClr val="0092CF">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E85A27-3779-4A6A-8FE3-CD1BB55BC574}"/>
              </a:ext>
            </a:extLst>
          </p:cNvPr>
          <p:cNvSpPr/>
          <p:nvPr userDrawn="1"/>
        </p:nvSpPr>
        <p:spPr>
          <a:xfrm>
            <a:off x="0" y="5867400"/>
            <a:ext cx="9144000" cy="9906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767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2471"/>
          <a:stretch/>
        </p:blipFill>
        <p:spPr>
          <a:xfrm>
            <a:off x="0" y="-106591"/>
            <a:ext cx="9144000" cy="6964591"/>
          </a:xfrm>
          <a:prstGeom prst="rect">
            <a:avLst/>
          </a:prstGeom>
        </p:spPr>
      </p:pic>
      <p:sp>
        <p:nvSpPr>
          <p:cNvPr id="3" name="TextBox 2"/>
          <p:cNvSpPr txBox="1"/>
          <p:nvPr userDrawn="1"/>
        </p:nvSpPr>
        <p:spPr>
          <a:xfrm>
            <a:off x="0" y="5788476"/>
            <a:ext cx="9144000" cy="1069524"/>
          </a:xfrm>
          <a:prstGeom prst="rect">
            <a:avLst/>
          </a:prstGeom>
          <a:solidFill>
            <a:schemeClr val="bg1"/>
          </a:solidFill>
        </p:spPr>
        <p:txBody>
          <a:bodyPr wrap="square" rtlCol="0">
            <a:spAutoFit/>
          </a:bodyPr>
          <a:lstStyle/>
          <a:p>
            <a:pPr marR="0" indent="0" fontAlgn="auto">
              <a:lnSpc>
                <a:spcPct val="90000"/>
              </a:lnSpc>
              <a:spcBef>
                <a:spcPct val="0"/>
              </a:spcBef>
              <a:spcAft>
                <a:spcPts val="0"/>
              </a:spcAft>
              <a:buClrTx/>
              <a:buSzTx/>
              <a:buFontTx/>
              <a:buNone/>
              <a:tabLst/>
            </a:pPr>
            <a:endParaRPr lang="en-US" sz="4400" dirty="0">
              <a:solidFill>
                <a:schemeClr val="accent1"/>
              </a:solidFill>
              <a:latin typeface="+mj-lt"/>
            </a:endParaRPr>
          </a:p>
        </p:txBody>
      </p:sp>
      <p:sp>
        <p:nvSpPr>
          <p:cNvPr id="6" name="Rectangle 5">
            <a:extLst>
              <a:ext uri="{FF2B5EF4-FFF2-40B4-BE49-F238E27FC236}">
                <a16:creationId xmlns:a16="http://schemas.microsoft.com/office/drawing/2014/main" id="{477074FA-1EC9-4CEB-BB73-BB0639251996}"/>
              </a:ext>
            </a:extLst>
          </p:cNvPr>
          <p:cNvSpPr/>
          <p:nvPr userDrawn="1"/>
        </p:nvSpPr>
        <p:spPr>
          <a:xfrm rot="10800000">
            <a:off x="0" y="4237271"/>
            <a:ext cx="9144000" cy="1553928"/>
          </a:xfrm>
          <a:prstGeom prst="rect">
            <a:avLst/>
          </a:prstGeom>
          <a:gradFill flip="none" rotWithShape="1">
            <a:gsLst>
              <a:gs pos="50000">
                <a:srgbClr val="0092CF">
                  <a:alpha val="82000"/>
                </a:srgbClr>
              </a:gs>
              <a:gs pos="100000">
                <a:srgbClr val="0092CF">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64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563" y="6200775"/>
            <a:ext cx="22018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24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74CA7B-96E0-42BA-BB16-5AC12DFA3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a:spLocks noChangeArrowheads="1"/>
          </p:cNvSpPr>
          <p:nvPr userDrawn="1"/>
        </p:nvSpPr>
        <p:spPr bwMode="auto">
          <a:xfrm>
            <a:off x="-36513" y="5622925"/>
            <a:ext cx="9234488" cy="1246188"/>
          </a:xfrm>
          <a:prstGeom prst="rect">
            <a:avLst/>
          </a:prstGeom>
          <a:solidFill>
            <a:schemeClr val="bg1">
              <a:alpha val="85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3000">
              <a:solidFill>
                <a:srgbClr val="000000"/>
              </a:solidFill>
            </a:endParaRPr>
          </a:p>
        </p:txBody>
      </p:sp>
      <p:sp>
        <p:nvSpPr>
          <p:cNvPr id="5" name="Rectangle 4"/>
          <p:cNvSpPr/>
          <p:nvPr userDrawn="1"/>
        </p:nvSpPr>
        <p:spPr>
          <a:xfrm rot="10800000">
            <a:off x="-25429" y="4943778"/>
            <a:ext cx="9234488" cy="952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367616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2" name="Picture 3" descr="Z:\Medicare Photo Repository\2016 Purchased Photos\2016 Live Fearless\Medium_Senior_Pics.jpg"/>
          <p:cNvPicPr>
            <a:picLocks noChangeAspect="1" noChangeArrowheads="1"/>
          </p:cNvPicPr>
          <p:nvPr userDrawn="1"/>
        </p:nvPicPr>
        <p:blipFill>
          <a:blip r:embed="rId2">
            <a:extLst>
              <a:ext uri="{28A0092B-C50C-407E-A947-70E740481C1C}">
                <a14:useLocalDpi xmlns:a14="http://schemas.microsoft.com/office/drawing/2010/main" val="0"/>
              </a:ext>
            </a:extLst>
          </a:blip>
          <a:srcRect t="20818" r="29424"/>
          <a:stretch>
            <a:fillRect/>
          </a:stretch>
        </p:blipFill>
        <p:spPr bwMode="auto">
          <a:xfrm>
            <a:off x="-36513"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36513" y="5897563"/>
            <a:ext cx="9180513" cy="960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1981253F-8D17-476A-A728-D95909FC39EF}"/>
              </a:ext>
            </a:extLst>
          </p:cNvPr>
          <p:cNvSpPr/>
          <p:nvPr userDrawn="1"/>
        </p:nvSpPr>
        <p:spPr>
          <a:xfrm rot="10800000">
            <a:off x="-36514" y="4343635"/>
            <a:ext cx="9180513" cy="1553928"/>
          </a:xfrm>
          <a:prstGeom prst="rect">
            <a:avLst/>
          </a:prstGeom>
          <a:gradFill flip="none" rotWithShape="1">
            <a:gsLst>
              <a:gs pos="50000">
                <a:srgbClr val="0092CF">
                  <a:alpha val="82000"/>
                </a:srgbClr>
              </a:gs>
              <a:gs pos="100000">
                <a:srgbClr val="0092CF">
                  <a:alpha val="2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50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Picture 2" descr="Z:\Medicare Photo Repository\2016 Purchased Photos\508486449.jpg"/>
          <p:cNvPicPr>
            <a:picLocks noChangeAspect="1" noChangeArrowheads="1"/>
          </p:cNvPicPr>
          <p:nvPr userDrawn="1"/>
        </p:nvPicPr>
        <p:blipFill>
          <a:blip r:embed="rId2">
            <a:extLst>
              <a:ext uri="{28A0092B-C50C-407E-A947-70E740481C1C}">
                <a14:useLocalDpi xmlns:a14="http://schemas.microsoft.com/office/drawing/2010/main" val="0"/>
              </a:ext>
            </a:extLst>
          </a:blip>
          <a:srcRect r="10921"/>
          <a:stretch>
            <a:fillRect/>
          </a:stretch>
        </p:blipFill>
        <p:spPr bwMode="auto">
          <a:xfrm>
            <a:off x="0" y="14288"/>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36513" y="5622925"/>
            <a:ext cx="9234488" cy="1246188"/>
          </a:xfrm>
          <a:prstGeom prst="rect">
            <a:avLst/>
          </a:prstGeom>
          <a:solidFill>
            <a:schemeClr val="bg1">
              <a:alpha val="74117"/>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3000">
              <a:solidFill>
                <a:srgbClr val="000000"/>
              </a:solidFill>
            </a:endParaRPr>
          </a:p>
        </p:txBody>
      </p:sp>
      <p:sp>
        <p:nvSpPr>
          <p:cNvPr id="4" name="Rectangle 3"/>
          <p:cNvSpPr/>
          <p:nvPr userDrawn="1"/>
        </p:nvSpPr>
        <p:spPr>
          <a:xfrm rot="10800000">
            <a:off x="-28575" y="4233863"/>
            <a:ext cx="9236075" cy="1554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291564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2CA64A-EA8E-40C8-8598-28D4FC5E6C3C}"/>
              </a:ext>
            </a:extLst>
          </p:cNvPr>
          <p:cNvSpPr>
            <a:spLocks noGrp="1"/>
          </p:cNvSpPr>
          <p:nvPr>
            <p:ph type="ftr" sz="quarter" idx="3"/>
          </p:nvPr>
        </p:nvSpPr>
        <p:spPr>
          <a:xfrm>
            <a:off x="228600" y="6324600"/>
            <a:ext cx="5276850" cy="396875"/>
          </a:xfrm>
          <a:prstGeom prst="rect">
            <a:avLst/>
          </a:prstGeom>
        </p:spPr>
        <p:txBody>
          <a:bodyPr vert="horz" lIns="91440" tIns="45720" rIns="91440" bIns="45720" rtlCol="0" anchor="ctr"/>
          <a:lstStyle>
            <a:lvl1pPr algn="l">
              <a:defRPr sz="1200" b="1">
                <a:solidFill>
                  <a:schemeClr val="tx1">
                    <a:tint val="75000"/>
                  </a:schemeClr>
                </a:solidFill>
              </a:defRPr>
            </a:lvl1pPr>
          </a:lstStyle>
          <a:p>
            <a:endParaRPr lang="en-US" dirty="0"/>
          </a:p>
        </p:txBody>
      </p:sp>
    </p:spTree>
    <p:extLst>
      <p:ext uri="{BB962C8B-B14F-4D97-AF65-F5344CB8AC3E}">
        <p14:creationId xmlns:p14="http://schemas.microsoft.com/office/powerpoint/2010/main" val="887610954"/>
      </p:ext>
    </p:extLst>
  </p:cSld>
  <p:clrMap bg1="lt1" tx1="dk1" bg2="lt2" tx2="dk2" accent1="accent1" accent2="accent2" accent3="accent3" accent4="accent4" accent5="accent5" accent6="accent6" hlink="hlink" folHlink="folHlink"/>
  <p:sldLayoutIdLst>
    <p:sldLayoutId id="2147483680" r:id="rId1"/>
    <p:sldLayoutId id="2147483661" r:id="rId2"/>
    <p:sldLayoutId id="2147483681" r:id="rId3"/>
    <p:sldLayoutId id="2147483674" r:id="rId4"/>
    <p:sldLayoutId id="2147483675"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29287424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39" r:id="rId1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12964661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www.socialsecurity.gov/extrahelp"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pacecares.magellanhealth.com/"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png"/><Relationship Id="rId7" Type="http://schemas.openxmlformats.org/officeDocument/2006/relationships/diagramQuickStyle" Target="../diagrams/quickStyle2.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diagramLayout" Target="../diagrams/layout2.xml"/><Relationship Id="rId11" Type="http://schemas.openxmlformats.org/officeDocument/2006/relationships/image" Target="../media/image31.png"/><Relationship Id="rId5" Type="http://schemas.openxmlformats.org/officeDocument/2006/relationships/diagramData" Target="../diagrams/data2.xml"/><Relationship Id="rId10" Type="http://schemas.openxmlformats.org/officeDocument/2006/relationships/image" Target="../media/image17.png"/><Relationship Id="rId4" Type="http://schemas.openxmlformats.org/officeDocument/2006/relationships/image" Target="../media/image30.png"/><Relationship Id="rId9" Type="http://schemas.microsoft.com/office/2007/relationships/diagramDrawing" Target="../diagrams/drawing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ssa.gov/medic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3400" y="4343400"/>
            <a:ext cx="7620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600" b="1" dirty="0">
                <a:solidFill>
                  <a:srgbClr val="FFFFFF"/>
                </a:solidFill>
              </a:rPr>
              <a:t>Me</a:t>
            </a:r>
            <a:r>
              <a:rPr kumimoji="0" lang="en-US" altLang="en-US" sz="3600" b="1" i="0" u="none" strike="noStrike" kern="1200" cap="none" spc="0" normalizeH="0" baseline="0" noProof="0" dirty="0" err="1">
                <a:ln>
                  <a:noFill/>
                </a:ln>
                <a:solidFill>
                  <a:srgbClr val="FFFFFF"/>
                </a:solidFill>
                <a:effectLst/>
                <a:uLnTx/>
                <a:uFillTx/>
              </a:rPr>
              <a:t>dicare</a:t>
            </a:r>
            <a:r>
              <a:rPr kumimoji="0" lang="en-US" altLang="en-US" sz="3600" b="1" i="0" u="none" strike="noStrike" kern="1200" cap="none" spc="0" normalizeH="0" baseline="0" noProof="0" dirty="0">
                <a:ln>
                  <a:noFill/>
                </a:ln>
                <a:solidFill>
                  <a:srgbClr val="FFFFFF"/>
                </a:solidFill>
                <a:effectLst/>
                <a:uLnTx/>
                <a:uFillTx/>
              </a:rPr>
              <a:t> Basics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FFFFFF"/>
                </a:solidFill>
              </a:rPr>
              <a:t>Your Guide to Understanding Medicare, How it Works, and Recent Changes</a:t>
            </a:r>
            <a:endParaRPr kumimoji="0" lang="en-US" altLang="en-US" sz="2800" b="1" i="0" u="none" strike="noStrike" kern="1200" cap="none" spc="0" normalizeH="0" baseline="0" noProof="0" dirty="0">
              <a:ln>
                <a:noFill/>
              </a:ln>
              <a:solidFill>
                <a:srgbClr val="FFFFFF"/>
              </a:solidFill>
              <a:effectLst/>
              <a:uLnTx/>
              <a:uFillTx/>
            </a:endParaRPr>
          </a:p>
        </p:txBody>
      </p:sp>
      <p:sp>
        <p:nvSpPr>
          <p:cNvPr id="3" name="Rectangle 2">
            <a:extLst>
              <a:ext uri="{FF2B5EF4-FFF2-40B4-BE49-F238E27FC236}">
                <a16:creationId xmlns:a16="http://schemas.microsoft.com/office/drawing/2014/main" id="{561DE9CB-735E-49AA-B381-119771F378A4}"/>
              </a:ext>
            </a:extLst>
          </p:cNvPr>
          <p:cNvSpPr/>
          <p:nvPr/>
        </p:nvSpPr>
        <p:spPr>
          <a:xfrm>
            <a:off x="6400800" y="6400800"/>
            <a:ext cx="553357" cy="261610"/>
          </a:xfrm>
          <a:prstGeom prst="rect">
            <a:avLst/>
          </a:prstGeom>
        </p:spPr>
        <p:txBody>
          <a:bodyPr wrap="none">
            <a:spAutoFit/>
          </a:bodyPr>
          <a:lstStyle/>
          <a:p>
            <a:r>
              <a:rPr lang="en-US" sz="1100" dirty="0"/>
              <a:t>V6.20</a:t>
            </a:r>
          </a:p>
        </p:txBody>
      </p:sp>
    </p:spTree>
    <p:extLst>
      <p:ext uri="{BB962C8B-B14F-4D97-AF65-F5344CB8AC3E}">
        <p14:creationId xmlns:p14="http://schemas.microsoft.com/office/powerpoint/2010/main" val="3709368138"/>
      </p:ext>
    </p:extLst>
  </p:cSld>
  <p:clrMapOvr>
    <a:masterClrMapping/>
  </p:clrMapOvr>
  <mc:AlternateContent xmlns:mc="http://schemas.openxmlformats.org/markup-compatibility/2006" xmlns:p14="http://schemas.microsoft.com/office/powerpoint/2010/main">
    <mc:Choice Requires="p14">
      <p:transition spd="slow" p14:dur="2000" advTm="65221"/>
    </mc:Choice>
    <mc:Fallback xmlns="">
      <p:transition spd="slow" advTm="652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62938" y="318968"/>
            <a:ext cx="8452462" cy="685800"/>
          </a:xfrm>
          <a:prstGeom prst="rect">
            <a:avLst/>
          </a:prstGeom>
        </p:spPr>
        <p:txBody>
          <a:bodyPr/>
          <a:lstStyle/>
          <a:p>
            <a:pPr>
              <a:spcBef>
                <a:spcPct val="0"/>
              </a:spcBef>
              <a:defRPr/>
            </a:pPr>
            <a:r>
              <a:rPr lang="en-US" sz="3600" dirty="0">
                <a:solidFill>
                  <a:schemeClr val="accent1"/>
                </a:solidFill>
                <a:latin typeface="+mj-lt"/>
              </a:rPr>
              <a:t>Part C: Common</a:t>
            </a:r>
            <a:r>
              <a:rPr lang="en-US" sz="3600" dirty="0">
                <a:solidFill>
                  <a:schemeClr val="accent1"/>
                </a:solidFill>
              </a:rPr>
              <a:t> Types of MA </a:t>
            </a:r>
            <a:r>
              <a:rPr lang="en-US" sz="3600" dirty="0">
                <a:solidFill>
                  <a:schemeClr val="accent1"/>
                </a:solidFill>
                <a:latin typeface="+mj-lt"/>
              </a:rPr>
              <a:t>Plans</a:t>
            </a:r>
          </a:p>
        </p:txBody>
      </p:sp>
      <p:grpSp>
        <p:nvGrpSpPr>
          <p:cNvPr id="8" name="Group 7">
            <a:extLst>
              <a:ext uri="{FF2B5EF4-FFF2-40B4-BE49-F238E27FC236}">
                <a16:creationId xmlns:a16="http://schemas.microsoft.com/office/drawing/2014/main" id="{8C067F28-7B30-4156-8BC0-EA4292AC229C}"/>
              </a:ext>
            </a:extLst>
          </p:cNvPr>
          <p:cNvGrpSpPr/>
          <p:nvPr/>
        </p:nvGrpSpPr>
        <p:grpSpPr>
          <a:xfrm>
            <a:off x="462938" y="1160535"/>
            <a:ext cx="4109062" cy="5084498"/>
            <a:chOff x="175302" y="1217549"/>
            <a:chExt cx="4109062" cy="5084498"/>
          </a:xfrm>
        </p:grpSpPr>
        <p:sp>
          <p:nvSpPr>
            <p:cNvPr id="3" name="Freeform: Shape 2">
              <a:extLst>
                <a:ext uri="{FF2B5EF4-FFF2-40B4-BE49-F238E27FC236}">
                  <a16:creationId xmlns:a16="http://schemas.microsoft.com/office/drawing/2014/main" id="{32704EA7-AE2A-4965-8724-84EB827CD1D3}"/>
                </a:ext>
              </a:extLst>
            </p:cNvPr>
            <p:cNvSpPr/>
            <p:nvPr/>
          </p:nvSpPr>
          <p:spPr>
            <a:xfrm>
              <a:off x="175302" y="1217549"/>
              <a:ext cx="4109062" cy="914400"/>
            </a:xfrm>
            <a:custGeom>
              <a:avLst/>
              <a:gdLst>
                <a:gd name="connsiteX0" fmla="*/ 0 w 4109062"/>
                <a:gd name="connsiteY0" fmla="*/ 0 h 631332"/>
                <a:gd name="connsiteX1" fmla="*/ 4109062 w 4109062"/>
                <a:gd name="connsiteY1" fmla="*/ 0 h 631332"/>
                <a:gd name="connsiteX2" fmla="*/ 4109062 w 4109062"/>
                <a:gd name="connsiteY2" fmla="*/ 631332 h 631332"/>
                <a:gd name="connsiteX3" fmla="*/ 0 w 4109062"/>
                <a:gd name="connsiteY3" fmla="*/ 631332 h 631332"/>
                <a:gd name="connsiteX4" fmla="*/ 0 w 4109062"/>
                <a:gd name="connsiteY4" fmla="*/ 0 h 631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062" h="631332">
                  <a:moveTo>
                    <a:pt x="0" y="0"/>
                  </a:moveTo>
                  <a:lnTo>
                    <a:pt x="4109062" y="0"/>
                  </a:lnTo>
                  <a:lnTo>
                    <a:pt x="4109062" y="631332"/>
                  </a:lnTo>
                  <a:lnTo>
                    <a:pt x="0" y="631332"/>
                  </a:lnTo>
                  <a:lnTo>
                    <a:pt x="0" y="0"/>
                  </a:lnTo>
                  <a:close/>
                </a:path>
              </a:pathLst>
            </a:custGeom>
            <a:solidFill>
              <a:srgbClr val="B11E58"/>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Health Maintenance Organization (HMO)</a:t>
              </a:r>
              <a:endParaRPr lang="en-US" sz="2600" b="1" kern="1200" dirty="0">
                <a:solidFill>
                  <a:schemeClr val="bg1"/>
                </a:solidFill>
              </a:endParaRPr>
            </a:p>
          </p:txBody>
        </p:sp>
        <p:sp>
          <p:nvSpPr>
            <p:cNvPr id="5" name="Freeform: Shape 4">
              <a:extLst>
                <a:ext uri="{FF2B5EF4-FFF2-40B4-BE49-F238E27FC236}">
                  <a16:creationId xmlns:a16="http://schemas.microsoft.com/office/drawing/2014/main" id="{BCC2A2F8-CED6-4D70-BFB1-64B4A514117A}"/>
                </a:ext>
              </a:extLst>
            </p:cNvPr>
            <p:cNvSpPr/>
            <p:nvPr/>
          </p:nvSpPr>
          <p:spPr>
            <a:xfrm>
              <a:off x="175302" y="2153720"/>
              <a:ext cx="4109062" cy="4148327"/>
            </a:xfrm>
            <a:custGeom>
              <a:avLst/>
              <a:gdLst>
                <a:gd name="connsiteX0" fmla="*/ 0 w 4109062"/>
                <a:gd name="connsiteY0" fmla="*/ 0 h 3787003"/>
                <a:gd name="connsiteX1" fmla="*/ 4109062 w 4109062"/>
                <a:gd name="connsiteY1" fmla="*/ 0 h 3787003"/>
                <a:gd name="connsiteX2" fmla="*/ 4109062 w 4109062"/>
                <a:gd name="connsiteY2" fmla="*/ 3787003 h 3787003"/>
                <a:gd name="connsiteX3" fmla="*/ 0 w 4109062"/>
                <a:gd name="connsiteY3" fmla="*/ 3787003 h 3787003"/>
                <a:gd name="connsiteX4" fmla="*/ 0 w 4109062"/>
                <a:gd name="connsiteY4" fmla="*/ 0 h 3787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062" h="3787003">
                  <a:moveTo>
                    <a:pt x="0" y="0"/>
                  </a:moveTo>
                  <a:lnTo>
                    <a:pt x="4109062" y="0"/>
                  </a:lnTo>
                  <a:lnTo>
                    <a:pt x="4109062" y="3787003"/>
                  </a:lnTo>
                  <a:lnTo>
                    <a:pt x="0" y="3787003"/>
                  </a:lnTo>
                  <a:lnTo>
                    <a:pt x="0" y="0"/>
                  </a:lnTo>
                  <a:close/>
                </a:path>
              </a:pathLst>
            </a:custGeom>
            <a:solidFill>
              <a:schemeClr val="bg1"/>
            </a:solidFill>
            <a:ln w="28575">
              <a:solidFill>
                <a:srgbClr val="B11E58"/>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ts val="600"/>
                </a:spcAft>
                <a:buClr>
                  <a:srgbClr val="B11E58"/>
                </a:buClr>
                <a:buFont typeface="Arial" panose="020B0604020202020204" pitchFamily="34" charset="0"/>
                <a:buChar char="•"/>
              </a:pPr>
              <a:r>
                <a:rPr lang="en-US" sz="2200" kern="1200" dirty="0">
                  <a:solidFill>
                    <a:schemeClr val="tx1">
                      <a:lumMod val="65000"/>
                      <a:lumOff val="35000"/>
                    </a:schemeClr>
                  </a:solidFill>
                </a:rPr>
                <a:t>Choose a primary care physician (“PCP”) within network</a:t>
              </a:r>
            </a:p>
            <a:p>
              <a:pPr marL="228600" lvl="1" indent="-228600" algn="l" defTabSz="977900">
                <a:lnSpc>
                  <a:spcPct val="100000"/>
                </a:lnSpc>
                <a:spcBef>
                  <a:spcPct val="0"/>
                </a:spcBef>
                <a:spcAft>
                  <a:spcPts val="600"/>
                </a:spcAft>
                <a:buClr>
                  <a:srgbClr val="B11E58"/>
                </a:buClr>
                <a:buFont typeface="Arial" panose="020B0604020202020204" pitchFamily="34" charset="0"/>
                <a:buChar char="•"/>
              </a:pPr>
              <a:r>
                <a:rPr lang="en-US" sz="2200" kern="1200" dirty="0">
                  <a:solidFill>
                    <a:schemeClr val="tx1">
                      <a:lumMod val="65000"/>
                      <a:lumOff val="35000"/>
                    </a:schemeClr>
                  </a:solidFill>
                </a:rPr>
                <a:t>Care is coordinated through PCP office and may require a referral for specialis</a:t>
              </a:r>
              <a:r>
                <a:rPr lang="en-US" sz="2200" dirty="0">
                  <a:solidFill>
                    <a:schemeClr val="tx1">
                      <a:lumMod val="65000"/>
                      <a:lumOff val="35000"/>
                    </a:schemeClr>
                  </a:solidFill>
                </a:rPr>
                <a:t>t visits</a:t>
              </a:r>
              <a:endParaRPr lang="en-US" sz="2200" kern="1200" dirty="0">
                <a:solidFill>
                  <a:schemeClr val="tx1">
                    <a:lumMod val="65000"/>
                    <a:lumOff val="35000"/>
                  </a:schemeClr>
                </a:solidFill>
              </a:endParaRPr>
            </a:p>
            <a:p>
              <a:pPr marL="228600" lvl="1" indent="-228600" algn="l" defTabSz="977900">
                <a:lnSpc>
                  <a:spcPct val="100000"/>
                </a:lnSpc>
                <a:spcBef>
                  <a:spcPct val="0"/>
                </a:spcBef>
                <a:spcAft>
                  <a:spcPts val="600"/>
                </a:spcAft>
                <a:buClr>
                  <a:srgbClr val="B11E58"/>
                </a:buClr>
                <a:buFont typeface="Arial" panose="020B0604020202020204" pitchFamily="34" charset="0"/>
                <a:buChar char="•"/>
              </a:pPr>
              <a:r>
                <a:rPr lang="en-US" sz="2200" kern="1200" dirty="0">
                  <a:solidFill>
                    <a:schemeClr val="tx1">
                      <a:lumMod val="65000"/>
                      <a:lumOff val="35000"/>
                    </a:schemeClr>
                  </a:solidFill>
                </a:rPr>
                <a:t>No out-of-network coverage except emergency, urgently needed services, and dialysis when traveling outside the service area</a:t>
              </a:r>
            </a:p>
          </p:txBody>
        </p:sp>
      </p:grpSp>
      <p:grpSp>
        <p:nvGrpSpPr>
          <p:cNvPr id="9" name="Group 8">
            <a:extLst>
              <a:ext uri="{FF2B5EF4-FFF2-40B4-BE49-F238E27FC236}">
                <a16:creationId xmlns:a16="http://schemas.microsoft.com/office/drawing/2014/main" id="{5A357412-8665-4D42-AA35-30342DB12756}"/>
              </a:ext>
            </a:extLst>
          </p:cNvPr>
          <p:cNvGrpSpPr/>
          <p:nvPr/>
        </p:nvGrpSpPr>
        <p:grpSpPr>
          <a:xfrm>
            <a:off x="4689166" y="1177995"/>
            <a:ext cx="4078972" cy="5084064"/>
            <a:chOff x="4682593" y="1147732"/>
            <a:chExt cx="4160063" cy="4898482"/>
          </a:xfrm>
        </p:grpSpPr>
        <p:sp>
          <p:nvSpPr>
            <p:cNvPr id="6" name="Freeform: Shape 5">
              <a:extLst>
                <a:ext uri="{FF2B5EF4-FFF2-40B4-BE49-F238E27FC236}">
                  <a16:creationId xmlns:a16="http://schemas.microsoft.com/office/drawing/2014/main" id="{A029D298-D1E4-4CF6-8187-EA65BB8327AA}"/>
                </a:ext>
              </a:extLst>
            </p:cNvPr>
            <p:cNvSpPr/>
            <p:nvPr/>
          </p:nvSpPr>
          <p:spPr>
            <a:xfrm>
              <a:off x="4682593" y="1147732"/>
              <a:ext cx="4160063" cy="885880"/>
            </a:xfrm>
            <a:custGeom>
              <a:avLst/>
              <a:gdLst>
                <a:gd name="connsiteX0" fmla="*/ 0 w 4109062"/>
                <a:gd name="connsiteY0" fmla="*/ 0 h 509891"/>
                <a:gd name="connsiteX1" fmla="*/ 4109062 w 4109062"/>
                <a:gd name="connsiteY1" fmla="*/ 0 h 509891"/>
                <a:gd name="connsiteX2" fmla="*/ 4109062 w 4109062"/>
                <a:gd name="connsiteY2" fmla="*/ 509891 h 509891"/>
                <a:gd name="connsiteX3" fmla="*/ 0 w 4109062"/>
                <a:gd name="connsiteY3" fmla="*/ 509891 h 509891"/>
                <a:gd name="connsiteX4" fmla="*/ 0 w 4109062"/>
                <a:gd name="connsiteY4" fmla="*/ 0 h 50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062" h="509891">
                  <a:moveTo>
                    <a:pt x="0" y="0"/>
                  </a:moveTo>
                  <a:lnTo>
                    <a:pt x="4109062" y="0"/>
                  </a:lnTo>
                  <a:lnTo>
                    <a:pt x="4109062" y="509891"/>
                  </a:lnTo>
                  <a:lnTo>
                    <a:pt x="0" y="509891"/>
                  </a:lnTo>
                  <a:lnTo>
                    <a:pt x="0" y="0"/>
                  </a:lnTo>
                  <a:close/>
                </a:path>
              </a:pathLst>
            </a:custGeom>
            <a:solidFill>
              <a:srgbClr val="924799"/>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ts val="600"/>
                </a:spcAft>
                <a:buNone/>
              </a:pPr>
              <a:r>
                <a:rPr lang="en-US" sz="2400" b="1" kern="1200" dirty="0">
                  <a:solidFill>
                    <a:schemeClr val="bg1"/>
                  </a:solidFill>
                  <a:latin typeface="+mj-lt"/>
                </a:rPr>
                <a:t>Preferred Provider Organization (PPO)</a:t>
              </a:r>
              <a:endParaRPr lang="en-US" sz="2400" b="1" kern="1200" dirty="0">
                <a:solidFill>
                  <a:schemeClr val="bg1"/>
                </a:solidFill>
              </a:endParaRPr>
            </a:p>
          </p:txBody>
        </p:sp>
        <p:sp>
          <p:nvSpPr>
            <p:cNvPr id="7" name="Freeform: Shape 6">
              <a:extLst>
                <a:ext uri="{FF2B5EF4-FFF2-40B4-BE49-F238E27FC236}">
                  <a16:creationId xmlns:a16="http://schemas.microsoft.com/office/drawing/2014/main" id="{E79FB8C2-9A2F-497E-AF4F-336508AE922C}"/>
                </a:ext>
              </a:extLst>
            </p:cNvPr>
            <p:cNvSpPr/>
            <p:nvPr/>
          </p:nvSpPr>
          <p:spPr>
            <a:xfrm>
              <a:off x="4709807" y="2037788"/>
              <a:ext cx="4132849" cy="4008426"/>
            </a:xfrm>
            <a:custGeom>
              <a:avLst/>
              <a:gdLst>
                <a:gd name="connsiteX0" fmla="*/ 0 w 4109062"/>
                <a:gd name="connsiteY0" fmla="*/ 0 h 3820177"/>
                <a:gd name="connsiteX1" fmla="*/ 4109062 w 4109062"/>
                <a:gd name="connsiteY1" fmla="*/ 0 h 3820177"/>
                <a:gd name="connsiteX2" fmla="*/ 4109062 w 4109062"/>
                <a:gd name="connsiteY2" fmla="*/ 3820177 h 3820177"/>
                <a:gd name="connsiteX3" fmla="*/ 0 w 4109062"/>
                <a:gd name="connsiteY3" fmla="*/ 3820177 h 3820177"/>
                <a:gd name="connsiteX4" fmla="*/ 0 w 4109062"/>
                <a:gd name="connsiteY4" fmla="*/ 0 h 382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062" h="3820177">
                  <a:moveTo>
                    <a:pt x="0" y="0"/>
                  </a:moveTo>
                  <a:lnTo>
                    <a:pt x="4109062" y="0"/>
                  </a:lnTo>
                  <a:lnTo>
                    <a:pt x="4109062" y="3820177"/>
                  </a:lnTo>
                  <a:lnTo>
                    <a:pt x="0" y="3820177"/>
                  </a:lnTo>
                  <a:lnTo>
                    <a:pt x="0" y="0"/>
                  </a:lnTo>
                  <a:close/>
                </a:path>
              </a:pathLst>
            </a:custGeom>
            <a:solidFill>
              <a:schemeClr val="bg1"/>
            </a:solidFill>
            <a:ln w="28575">
              <a:solidFill>
                <a:srgbClr val="924799"/>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lr>
                  <a:srgbClr val="924799"/>
                </a:buClr>
                <a:buChar char="•"/>
              </a:pPr>
              <a:r>
                <a:rPr lang="en-US" sz="2200" kern="1200" dirty="0">
                  <a:solidFill>
                    <a:schemeClr val="tx1">
                      <a:lumMod val="65000"/>
                      <a:lumOff val="35000"/>
                    </a:schemeClr>
                  </a:solidFill>
                </a:rPr>
                <a:t>Choose the physician of your choice</a:t>
              </a:r>
            </a:p>
            <a:p>
              <a:pPr marL="228600" lvl="1" indent="-228600" algn="l" defTabSz="977900">
                <a:lnSpc>
                  <a:spcPct val="90000"/>
                </a:lnSpc>
                <a:spcBef>
                  <a:spcPct val="0"/>
                </a:spcBef>
                <a:spcAft>
                  <a:spcPct val="15000"/>
                </a:spcAft>
                <a:buClr>
                  <a:srgbClr val="924799"/>
                </a:buClr>
                <a:buChar char="•"/>
              </a:pPr>
              <a:r>
                <a:rPr lang="en-US" sz="2200" kern="1200" dirty="0">
                  <a:solidFill>
                    <a:schemeClr val="tx1">
                      <a:lumMod val="65000"/>
                      <a:lumOff val="35000"/>
                    </a:schemeClr>
                  </a:solidFill>
                </a:rPr>
                <a:t>Typically does not require a referral for specialist visits</a:t>
              </a:r>
            </a:p>
            <a:p>
              <a:pPr marL="228600" lvl="1" indent="-228600" algn="l" defTabSz="977900">
                <a:lnSpc>
                  <a:spcPct val="90000"/>
                </a:lnSpc>
                <a:spcBef>
                  <a:spcPct val="0"/>
                </a:spcBef>
                <a:spcAft>
                  <a:spcPct val="15000"/>
                </a:spcAft>
                <a:buClr>
                  <a:srgbClr val="924799"/>
                </a:buClr>
                <a:buChar char="•"/>
              </a:pPr>
              <a:r>
                <a:rPr lang="en-US" sz="2200" kern="1200" dirty="0">
                  <a:solidFill>
                    <a:schemeClr val="tx1">
                      <a:lumMod val="65000"/>
                      <a:lumOff val="35000"/>
                    </a:schemeClr>
                  </a:solidFill>
                </a:rPr>
                <a:t>Out-of-network coverage</a:t>
              </a:r>
            </a:p>
            <a:p>
              <a:pPr marL="228600" lvl="1" indent="-228600" algn="l" defTabSz="977900">
                <a:lnSpc>
                  <a:spcPct val="90000"/>
                </a:lnSpc>
                <a:spcBef>
                  <a:spcPct val="0"/>
                </a:spcBef>
                <a:spcAft>
                  <a:spcPct val="15000"/>
                </a:spcAft>
                <a:buClr>
                  <a:srgbClr val="924799"/>
                </a:buClr>
                <a:buChar char="•"/>
              </a:pPr>
              <a:r>
                <a:rPr lang="en-US" sz="2200" kern="1200" dirty="0">
                  <a:solidFill>
                    <a:schemeClr val="tx1">
                      <a:lumMod val="65000"/>
                      <a:lumOff val="35000"/>
                    </a:schemeClr>
                  </a:solidFill>
                </a:rPr>
                <a:t>Worldwide coverage for emergency and urgently needed care</a:t>
              </a:r>
            </a:p>
            <a:p>
              <a:pPr marL="228600" lvl="1" indent="-228600" algn="l" defTabSz="977900">
                <a:lnSpc>
                  <a:spcPct val="90000"/>
                </a:lnSpc>
                <a:spcBef>
                  <a:spcPct val="0"/>
                </a:spcBef>
                <a:spcAft>
                  <a:spcPct val="15000"/>
                </a:spcAft>
                <a:buClr>
                  <a:srgbClr val="924799"/>
                </a:buClr>
                <a:buChar char="•"/>
              </a:pPr>
              <a:r>
                <a:rPr lang="en-US" sz="2200" kern="1200" dirty="0">
                  <a:solidFill>
                    <a:schemeClr val="tx1">
                      <a:lumMod val="65000"/>
                      <a:lumOff val="35000"/>
                    </a:schemeClr>
                  </a:solidFill>
                </a:rPr>
                <a:t>More flexibility, but higher out-of-pocket costs</a:t>
              </a:r>
            </a:p>
          </p:txBody>
        </p:sp>
      </p:grpSp>
      <p:sp>
        <p:nvSpPr>
          <p:cNvPr id="4" name="TextBox 3">
            <a:extLst>
              <a:ext uri="{FF2B5EF4-FFF2-40B4-BE49-F238E27FC236}">
                <a16:creationId xmlns:a16="http://schemas.microsoft.com/office/drawing/2014/main" id="{567AB1E9-3B3F-43DB-BB57-283C6ECDB814}"/>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10</a:t>
            </a:r>
          </a:p>
        </p:txBody>
      </p:sp>
    </p:spTree>
    <p:extLst>
      <p:ext uri="{BB962C8B-B14F-4D97-AF65-F5344CB8AC3E}">
        <p14:creationId xmlns:p14="http://schemas.microsoft.com/office/powerpoint/2010/main" val="3309434319"/>
      </p:ext>
    </p:extLst>
  </p:cSld>
  <p:clrMapOvr>
    <a:masterClrMapping/>
  </p:clrMapOvr>
  <mc:AlternateContent xmlns:mc="http://schemas.openxmlformats.org/markup-compatibility/2006" xmlns:p14="http://schemas.microsoft.com/office/powerpoint/2010/main">
    <mc:Choice Requires="p14">
      <p:transition spd="slow" p14:dur="2000" advTm="67573"/>
    </mc:Choice>
    <mc:Fallback xmlns="">
      <p:transition spd="slow" advTm="6757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0931" y="152400"/>
            <a:ext cx="8709885" cy="646331"/>
          </a:xfrm>
          <a:prstGeom prst="rect">
            <a:avLst/>
          </a:prstGeom>
          <a:noFill/>
        </p:spPr>
        <p:txBody>
          <a:bodyPr wrap="square" rtlCol="0">
            <a:spAutoFit/>
          </a:bodyPr>
          <a:lstStyle/>
          <a:p>
            <a:pPr>
              <a:spcBef>
                <a:spcPct val="0"/>
              </a:spcBef>
            </a:pPr>
            <a:r>
              <a:rPr lang="en-US" sz="3600" dirty="0">
                <a:solidFill>
                  <a:schemeClr val="accent1"/>
                </a:solidFill>
              </a:rPr>
              <a:t>Enrollment Periods: </a:t>
            </a:r>
            <a:r>
              <a:rPr lang="en-US" sz="3600" dirty="0">
                <a:solidFill>
                  <a:schemeClr val="accent1"/>
                </a:solidFill>
                <a:latin typeface="+mj-lt"/>
              </a:rPr>
              <a:t>MA and PDP Plans</a:t>
            </a:r>
          </a:p>
        </p:txBody>
      </p:sp>
      <p:sp>
        <p:nvSpPr>
          <p:cNvPr id="7" name="Rectangle 6"/>
          <p:cNvSpPr/>
          <p:nvPr/>
        </p:nvSpPr>
        <p:spPr>
          <a:xfrm>
            <a:off x="113227" y="2819400"/>
            <a:ext cx="4114800" cy="2514600"/>
          </a:xfrm>
          <a:prstGeom prst="rect">
            <a:avLst/>
          </a:prstGeom>
        </p:spPr>
        <p:txBody>
          <a:bodyPr wrap="square">
            <a:noAutofit/>
          </a:bodyPr>
          <a:lstStyle/>
          <a:p>
            <a:pPr lvl="0">
              <a:lnSpc>
                <a:spcPct val="110000"/>
              </a:lnSpc>
              <a:spcAft>
                <a:spcPts val="1200"/>
              </a:spcAft>
              <a:buClr>
                <a:schemeClr val="accent1"/>
              </a:buClr>
            </a:pPr>
            <a:endParaRPr lang="en-US" sz="2200" dirty="0">
              <a:solidFill>
                <a:schemeClr val="accent1"/>
              </a:solidFill>
            </a:endParaRPr>
          </a:p>
          <a:p>
            <a:pPr marL="228600" lvl="0" indent="-228600">
              <a:lnSpc>
                <a:spcPct val="110000"/>
              </a:lnSpc>
              <a:spcAft>
                <a:spcPts val="1200"/>
              </a:spcAft>
              <a:buClr>
                <a:schemeClr val="accent1"/>
              </a:buClr>
              <a:buFont typeface="Arial" pitchFamily="34" charset="0"/>
              <a:buChar char="•"/>
            </a:pPr>
            <a:endParaRPr lang="en-US" sz="2200" dirty="0">
              <a:solidFill>
                <a:schemeClr val="accent1"/>
              </a:solidFill>
            </a:endParaRPr>
          </a:p>
          <a:p>
            <a:pPr marL="228600" lvl="0" indent="-228600">
              <a:lnSpc>
                <a:spcPct val="110000"/>
              </a:lnSpc>
              <a:spcAft>
                <a:spcPts val="1200"/>
              </a:spcAft>
              <a:buClr>
                <a:schemeClr val="accent1"/>
              </a:buClr>
              <a:buFont typeface="Arial" pitchFamily="34" charset="0"/>
              <a:buChar char="•"/>
            </a:pPr>
            <a:endParaRPr lang="en-US" sz="2200" dirty="0">
              <a:solidFill>
                <a:schemeClr val="accent1"/>
              </a:solidFill>
            </a:endParaRPr>
          </a:p>
          <a:p>
            <a:pPr lvl="0">
              <a:lnSpc>
                <a:spcPct val="110000"/>
              </a:lnSpc>
              <a:spcAft>
                <a:spcPts val="1200"/>
              </a:spcAft>
              <a:buClr>
                <a:schemeClr val="accent1"/>
              </a:buClr>
            </a:pPr>
            <a:endParaRPr lang="en-US" sz="2200" dirty="0">
              <a:solidFill>
                <a:schemeClr val="accent1"/>
              </a:solidFill>
            </a:endParaRPr>
          </a:p>
        </p:txBody>
      </p:sp>
      <p:sp>
        <p:nvSpPr>
          <p:cNvPr id="8" name="Rectangle 7"/>
          <p:cNvSpPr/>
          <p:nvPr/>
        </p:nvSpPr>
        <p:spPr>
          <a:xfrm>
            <a:off x="4419600" y="1331062"/>
            <a:ext cx="4572000" cy="5069738"/>
          </a:xfrm>
          <a:prstGeom prst="rect">
            <a:avLst/>
          </a:prstGeom>
        </p:spPr>
        <p:txBody>
          <a:bodyPr wrap="square">
            <a:noAutofit/>
          </a:bodyPr>
          <a:lstStyle/>
          <a:p>
            <a:pPr lvl="0">
              <a:spcBef>
                <a:spcPts val="300"/>
              </a:spcBef>
              <a:spcAft>
                <a:spcPts val="300"/>
              </a:spcAft>
              <a:buClr>
                <a:schemeClr val="accent1"/>
              </a:buClr>
            </a:pPr>
            <a:r>
              <a:rPr lang="en-US" sz="2200" dirty="0">
                <a:solidFill>
                  <a:schemeClr val="accent1"/>
                </a:solidFill>
                <a:latin typeface="+mj-lt"/>
              </a:rPr>
              <a:t>MA Open Enrollment Period (OEP)</a:t>
            </a:r>
          </a:p>
          <a:p>
            <a:pPr marL="285750" lvl="0" indent="-285750">
              <a:spcBef>
                <a:spcPts val="300"/>
              </a:spcBef>
              <a:spcAft>
                <a:spcPts val="300"/>
              </a:spcAft>
              <a:buClr>
                <a:schemeClr val="tx1">
                  <a:lumMod val="65000"/>
                  <a:lumOff val="35000"/>
                </a:schemeClr>
              </a:buClr>
              <a:buFont typeface="Arial" panose="020B0604020202020204" pitchFamily="34" charset="0"/>
              <a:buChar char="•"/>
            </a:pPr>
            <a:r>
              <a:rPr lang="en-US" sz="2000" dirty="0">
                <a:solidFill>
                  <a:schemeClr val="tx1">
                    <a:lumMod val="65000"/>
                    <a:lumOff val="35000"/>
                  </a:schemeClr>
                </a:solidFill>
                <a:latin typeface="+mj-lt"/>
              </a:rPr>
              <a:t>January 1 – March 31</a:t>
            </a:r>
          </a:p>
          <a:p>
            <a:pPr marL="285750" lvl="0" indent="-285750">
              <a:spcBef>
                <a:spcPts val="300"/>
              </a:spcBef>
              <a:spcAft>
                <a:spcPts val="1200"/>
              </a:spcAft>
              <a:buClr>
                <a:schemeClr val="tx1">
                  <a:lumMod val="65000"/>
                  <a:lumOff val="35000"/>
                </a:schemeClr>
              </a:buClr>
              <a:buFont typeface="Arial" panose="020B0604020202020204" pitchFamily="34" charset="0"/>
              <a:buChar char="•"/>
            </a:pPr>
            <a:r>
              <a:rPr lang="en-US" sz="2000" dirty="0">
                <a:solidFill>
                  <a:schemeClr val="tx1">
                    <a:lumMod val="65000"/>
                    <a:lumOff val="35000"/>
                  </a:schemeClr>
                </a:solidFill>
                <a:latin typeface="+mj-lt"/>
              </a:rPr>
              <a:t>Medicare Advantage (MA) enrollees may switch to another MA plan or return to Original Medicare</a:t>
            </a:r>
          </a:p>
          <a:p>
            <a:pPr lvl="0">
              <a:spcBef>
                <a:spcPts val="300"/>
              </a:spcBef>
              <a:spcAft>
                <a:spcPts val="300"/>
              </a:spcAft>
              <a:buClr>
                <a:schemeClr val="tx1">
                  <a:lumMod val="65000"/>
                  <a:lumOff val="35000"/>
                </a:schemeClr>
              </a:buClr>
            </a:pPr>
            <a:r>
              <a:rPr lang="en-US" sz="2200" dirty="0">
                <a:solidFill>
                  <a:schemeClr val="accent1"/>
                </a:solidFill>
              </a:rPr>
              <a:t>Special Enrollment Period (SEP)</a:t>
            </a:r>
          </a:p>
          <a:p>
            <a:pPr marL="285750" lvl="0" indent="-285750">
              <a:spcBef>
                <a:spcPts val="300"/>
              </a:spcBef>
              <a:spcAft>
                <a:spcPts val="300"/>
              </a:spcAft>
              <a:buClr>
                <a:schemeClr val="tx1">
                  <a:lumMod val="65000"/>
                  <a:lumOff val="35000"/>
                </a:schemeClr>
              </a:buClr>
              <a:buFont typeface="Arial" panose="020B0604020202020204" pitchFamily="34" charset="0"/>
              <a:buChar char="•"/>
            </a:pPr>
            <a:r>
              <a:rPr lang="en-US" sz="2000" dirty="0">
                <a:solidFill>
                  <a:schemeClr val="tx1">
                    <a:lumMod val="65000"/>
                    <a:lumOff val="35000"/>
                  </a:schemeClr>
                </a:solidFill>
              </a:rPr>
              <a:t>Lose employer coverage</a:t>
            </a:r>
          </a:p>
          <a:p>
            <a:pPr marL="285750" lvl="0" indent="-285750">
              <a:spcBef>
                <a:spcPts val="300"/>
              </a:spcBef>
              <a:spcAft>
                <a:spcPts val="300"/>
              </a:spcAft>
              <a:buClr>
                <a:schemeClr val="tx1">
                  <a:lumMod val="65000"/>
                  <a:lumOff val="35000"/>
                </a:schemeClr>
              </a:buClr>
              <a:buFont typeface="Arial" panose="020B0604020202020204" pitchFamily="34" charset="0"/>
              <a:buChar char="•"/>
            </a:pPr>
            <a:r>
              <a:rPr lang="en-US" sz="2000" dirty="0">
                <a:solidFill>
                  <a:schemeClr val="tx1">
                    <a:lumMod val="65000"/>
                    <a:lumOff val="35000"/>
                  </a:schemeClr>
                </a:solidFill>
              </a:rPr>
              <a:t>Move to a new service area</a:t>
            </a:r>
          </a:p>
          <a:p>
            <a:pPr marL="285750" lvl="0" indent="-285750">
              <a:spcBef>
                <a:spcPts val="300"/>
              </a:spcBef>
              <a:spcAft>
                <a:spcPts val="300"/>
              </a:spcAft>
              <a:buClr>
                <a:schemeClr val="tx1">
                  <a:lumMod val="65000"/>
                  <a:lumOff val="35000"/>
                </a:schemeClr>
              </a:buClr>
              <a:buFont typeface="Arial" panose="020B0604020202020204" pitchFamily="34" charset="0"/>
              <a:buChar char="•"/>
            </a:pPr>
            <a:r>
              <a:rPr lang="en-US" sz="2000" dirty="0">
                <a:solidFill>
                  <a:schemeClr val="tx1">
                    <a:lumMod val="65000"/>
                    <a:lumOff val="35000"/>
                  </a:schemeClr>
                </a:solidFill>
              </a:rPr>
              <a:t>The plan leaves the Medicare Program</a:t>
            </a:r>
          </a:p>
          <a:p>
            <a:pPr lvl="0">
              <a:spcBef>
                <a:spcPts val="300"/>
              </a:spcBef>
              <a:spcAft>
                <a:spcPts val="300"/>
              </a:spcAft>
              <a:buClr>
                <a:schemeClr val="tx1">
                  <a:lumMod val="65000"/>
                  <a:lumOff val="35000"/>
                </a:schemeClr>
              </a:buClr>
            </a:pPr>
            <a:endParaRPr lang="en-US" sz="2000" dirty="0">
              <a:solidFill>
                <a:schemeClr val="tx1">
                  <a:lumMod val="65000"/>
                  <a:lumOff val="35000"/>
                </a:schemeClr>
              </a:solidFill>
            </a:endParaRPr>
          </a:p>
          <a:p>
            <a:pPr>
              <a:spcBef>
                <a:spcPts val="300"/>
              </a:spcBef>
              <a:spcAft>
                <a:spcPts val="300"/>
              </a:spcAft>
              <a:buClr>
                <a:schemeClr val="tx1">
                  <a:lumMod val="65000"/>
                  <a:lumOff val="35000"/>
                </a:schemeClr>
              </a:buClr>
            </a:pPr>
            <a:r>
              <a:rPr lang="en-US" dirty="0">
                <a:solidFill>
                  <a:srgbClr val="000000">
                    <a:lumMod val="50000"/>
                    <a:lumOff val="50000"/>
                  </a:srgbClr>
                </a:solidFill>
              </a:rPr>
              <a:t>Note: Special Enrollment Periods may differ for Medicare Parts A and B and Medicare Advantage Plans.</a:t>
            </a:r>
            <a:endParaRPr lang="en-US" sz="5400" dirty="0">
              <a:solidFill>
                <a:srgbClr val="009EF0"/>
              </a:solidFill>
            </a:endParaRPr>
          </a:p>
          <a:p>
            <a:pPr lvl="0">
              <a:spcBef>
                <a:spcPts val="300"/>
              </a:spcBef>
              <a:spcAft>
                <a:spcPts val="300"/>
              </a:spcAft>
              <a:buClr>
                <a:schemeClr val="tx1">
                  <a:lumMod val="65000"/>
                  <a:lumOff val="35000"/>
                </a:schemeClr>
              </a:buClr>
            </a:pPr>
            <a:endParaRPr lang="en-US" sz="2200" dirty="0">
              <a:solidFill>
                <a:schemeClr val="tx1">
                  <a:lumMod val="65000"/>
                  <a:lumOff val="35000"/>
                </a:schemeClr>
              </a:solidFill>
              <a:latin typeface="+mj-lt"/>
            </a:endParaRPr>
          </a:p>
        </p:txBody>
      </p:sp>
      <p:cxnSp>
        <p:nvCxnSpPr>
          <p:cNvPr id="10" name="Straight Connector 9"/>
          <p:cNvCxnSpPr>
            <a:cxnSpLocks/>
          </p:cNvCxnSpPr>
          <p:nvPr/>
        </p:nvCxnSpPr>
        <p:spPr>
          <a:xfrm flipH="1">
            <a:off x="4208854" y="1640019"/>
            <a:ext cx="18780" cy="497776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5837B5D-F881-4448-B803-0A5A64546C17}"/>
              </a:ext>
            </a:extLst>
          </p:cNvPr>
          <p:cNvSpPr txBox="1"/>
          <p:nvPr/>
        </p:nvSpPr>
        <p:spPr>
          <a:xfrm>
            <a:off x="303727" y="1331062"/>
            <a:ext cx="4038600" cy="39703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2200" dirty="0">
                <a:solidFill>
                  <a:schemeClr val="accent1"/>
                </a:solidFill>
                <a:latin typeface="+mj-lt"/>
              </a:rPr>
              <a:t>Initial Enrollment Period (IEP)</a:t>
            </a:r>
          </a:p>
        </p:txBody>
      </p:sp>
      <p:sp>
        <p:nvSpPr>
          <p:cNvPr id="12" name="TextBox 11">
            <a:extLst>
              <a:ext uri="{FF2B5EF4-FFF2-40B4-BE49-F238E27FC236}">
                <a16:creationId xmlns:a16="http://schemas.microsoft.com/office/drawing/2014/main" id="{1FB5A796-28E7-4F19-A3FF-6078A13BA537}"/>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11</a:t>
            </a:r>
          </a:p>
        </p:txBody>
      </p:sp>
      <p:grpSp>
        <p:nvGrpSpPr>
          <p:cNvPr id="17" name="Group 16">
            <a:extLst>
              <a:ext uri="{FF2B5EF4-FFF2-40B4-BE49-F238E27FC236}">
                <a16:creationId xmlns:a16="http://schemas.microsoft.com/office/drawing/2014/main" id="{A50CAFF9-FCE1-4C67-B7BE-D42791398A0D}"/>
              </a:ext>
            </a:extLst>
          </p:cNvPr>
          <p:cNvGrpSpPr/>
          <p:nvPr/>
        </p:nvGrpSpPr>
        <p:grpSpPr>
          <a:xfrm>
            <a:off x="294141" y="1890037"/>
            <a:ext cx="3733800" cy="2135818"/>
            <a:chOff x="381000" y="3206804"/>
            <a:chExt cx="3733800" cy="2135818"/>
          </a:xfrm>
        </p:grpSpPr>
        <p:sp>
          <p:nvSpPr>
            <p:cNvPr id="18" name="Arrow: Left-Right 17">
              <a:extLst>
                <a:ext uri="{FF2B5EF4-FFF2-40B4-BE49-F238E27FC236}">
                  <a16:creationId xmlns:a16="http://schemas.microsoft.com/office/drawing/2014/main" id="{3084ED5B-E26F-4716-A0AE-A05D356100B1}"/>
                </a:ext>
              </a:extLst>
            </p:cNvPr>
            <p:cNvSpPr/>
            <p:nvPr/>
          </p:nvSpPr>
          <p:spPr>
            <a:xfrm>
              <a:off x="381000" y="3634990"/>
              <a:ext cx="3733800" cy="533400"/>
            </a:xfrm>
            <a:prstGeom prst="leftRightArrow">
              <a:avLst/>
            </a:prstGeom>
            <a:solidFill>
              <a:srgbClr val="A3D18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AA7EDD8-0ADE-4F12-8D21-0CB867740A6C}"/>
                </a:ext>
              </a:extLst>
            </p:cNvPr>
            <p:cNvSpPr txBox="1"/>
            <p:nvPr/>
          </p:nvSpPr>
          <p:spPr>
            <a:xfrm>
              <a:off x="706210" y="4168390"/>
              <a:ext cx="914400" cy="757130"/>
            </a:xfrm>
            <a:prstGeom prst="rect">
              <a:avLst/>
            </a:prstGeom>
          </p:spPr>
          <p:txBody>
            <a:bodyPr wrap="square" rtlCol="0">
              <a:spAutoFit/>
            </a:bodyPr>
            <a:lstStyle/>
            <a:p>
              <a:pPr marR="0" indent="0" algn="ctr" fontAlgn="auto">
                <a:lnSpc>
                  <a:spcPct val="90000"/>
                </a:lnSpc>
                <a:spcBef>
                  <a:spcPct val="0"/>
                </a:spcBef>
                <a:spcAft>
                  <a:spcPts val="0"/>
                </a:spcAft>
                <a:buClrTx/>
                <a:buSzTx/>
                <a:buFontTx/>
                <a:buNone/>
                <a:tabLst/>
              </a:pPr>
              <a:r>
                <a:rPr lang="en-US" sz="1600" b="1" dirty="0">
                  <a:solidFill>
                    <a:schemeClr val="tx1">
                      <a:lumMod val="65000"/>
                      <a:lumOff val="35000"/>
                    </a:schemeClr>
                  </a:solidFill>
                  <a:latin typeface="+mj-lt"/>
                </a:rPr>
                <a:t>3 Months</a:t>
              </a:r>
            </a:p>
            <a:p>
              <a:pPr marR="0" indent="0" algn="ctr" fontAlgn="auto">
                <a:lnSpc>
                  <a:spcPct val="90000"/>
                </a:lnSpc>
                <a:spcBef>
                  <a:spcPct val="0"/>
                </a:spcBef>
                <a:spcAft>
                  <a:spcPts val="0"/>
                </a:spcAft>
                <a:buClrTx/>
                <a:buSzTx/>
                <a:buFontTx/>
                <a:buNone/>
                <a:tabLst/>
              </a:pPr>
              <a:r>
                <a:rPr lang="en-US" sz="1600" b="1" dirty="0">
                  <a:solidFill>
                    <a:schemeClr val="tx1">
                      <a:lumMod val="65000"/>
                      <a:lumOff val="35000"/>
                    </a:schemeClr>
                  </a:solidFill>
                  <a:latin typeface="+mj-lt"/>
                </a:rPr>
                <a:t>Before </a:t>
              </a:r>
            </a:p>
          </p:txBody>
        </p:sp>
        <p:pic>
          <p:nvPicPr>
            <p:cNvPr id="20" name="Graphic 19" descr="Cake">
              <a:extLst>
                <a:ext uri="{FF2B5EF4-FFF2-40B4-BE49-F238E27FC236}">
                  <a16:creationId xmlns:a16="http://schemas.microsoft.com/office/drawing/2014/main" id="{102FA1B7-0DDD-45FB-ACB4-4B42FA2B1F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8628" y="3206804"/>
              <a:ext cx="1140854" cy="1140854"/>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21" name="TextBox 20">
              <a:extLst>
                <a:ext uri="{FF2B5EF4-FFF2-40B4-BE49-F238E27FC236}">
                  <a16:creationId xmlns:a16="http://schemas.microsoft.com/office/drawing/2014/main" id="{6FAFF6D1-27A9-4A54-99FF-C47F5AF8CCEE}"/>
                </a:ext>
              </a:extLst>
            </p:cNvPr>
            <p:cNvSpPr txBox="1"/>
            <p:nvPr/>
          </p:nvSpPr>
          <p:spPr>
            <a:xfrm>
              <a:off x="2857500" y="4168390"/>
              <a:ext cx="914400" cy="757130"/>
            </a:xfrm>
            <a:prstGeom prst="rect">
              <a:avLst/>
            </a:prstGeom>
          </p:spPr>
          <p:txBody>
            <a:bodyPr wrap="square" rtlCol="0">
              <a:spAutoFit/>
            </a:bodyPr>
            <a:lstStyle/>
            <a:p>
              <a:pPr marR="0" indent="0" algn="ctr" fontAlgn="auto">
                <a:lnSpc>
                  <a:spcPct val="90000"/>
                </a:lnSpc>
                <a:spcBef>
                  <a:spcPct val="0"/>
                </a:spcBef>
                <a:spcAft>
                  <a:spcPts val="0"/>
                </a:spcAft>
                <a:buClrTx/>
                <a:buSzTx/>
                <a:buFontTx/>
                <a:buNone/>
                <a:tabLst/>
              </a:pPr>
              <a:r>
                <a:rPr lang="en-US" sz="1600" b="1" dirty="0">
                  <a:solidFill>
                    <a:schemeClr val="tx1">
                      <a:lumMod val="65000"/>
                      <a:lumOff val="35000"/>
                    </a:schemeClr>
                  </a:solidFill>
                  <a:latin typeface="+mj-lt"/>
                </a:rPr>
                <a:t>3 Months</a:t>
              </a:r>
            </a:p>
            <a:p>
              <a:pPr marR="0" indent="0" algn="ctr" fontAlgn="auto">
                <a:lnSpc>
                  <a:spcPct val="90000"/>
                </a:lnSpc>
                <a:spcBef>
                  <a:spcPct val="0"/>
                </a:spcBef>
                <a:spcAft>
                  <a:spcPts val="0"/>
                </a:spcAft>
                <a:buClrTx/>
                <a:buSzTx/>
                <a:buFontTx/>
                <a:buNone/>
                <a:tabLst/>
              </a:pPr>
              <a:r>
                <a:rPr lang="en-US" sz="1600" b="1" dirty="0">
                  <a:solidFill>
                    <a:schemeClr val="tx1">
                      <a:lumMod val="65000"/>
                      <a:lumOff val="35000"/>
                    </a:schemeClr>
                  </a:solidFill>
                  <a:latin typeface="+mj-lt"/>
                </a:rPr>
                <a:t>After </a:t>
              </a:r>
            </a:p>
          </p:txBody>
        </p:sp>
        <p:sp>
          <p:nvSpPr>
            <p:cNvPr id="22" name="TextBox 21">
              <a:extLst>
                <a:ext uri="{FF2B5EF4-FFF2-40B4-BE49-F238E27FC236}">
                  <a16:creationId xmlns:a16="http://schemas.microsoft.com/office/drawing/2014/main" id="{DAB9A5B3-2147-46F6-9E66-0C8DB0E8E30F}"/>
                </a:ext>
              </a:extLst>
            </p:cNvPr>
            <p:cNvSpPr txBox="1"/>
            <p:nvPr/>
          </p:nvSpPr>
          <p:spPr>
            <a:xfrm>
              <a:off x="1685925" y="4585492"/>
              <a:ext cx="1085849" cy="757130"/>
            </a:xfrm>
            <a:prstGeom prst="rect">
              <a:avLst/>
            </a:prstGeom>
          </p:spPr>
          <p:txBody>
            <a:bodyPr wrap="square" rtlCol="0">
              <a:spAutoFit/>
            </a:bodyPr>
            <a:lstStyle/>
            <a:p>
              <a:pPr marR="0" indent="0" algn="ctr" fontAlgn="auto">
                <a:lnSpc>
                  <a:spcPct val="90000"/>
                </a:lnSpc>
                <a:spcBef>
                  <a:spcPct val="0"/>
                </a:spcBef>
                <a:spcAft>
                  <a:spcPts val="0"/>
                </a:spcAft>
                <a:buClrTx/>
                <a:buSzTx/>
                <a:buFontTx/>
                <a:buNone/>
                <a:tabLst/>
              </a:pPr>
              <a:r>
                <a:rPr lang="en-US" sz="1600" b="1" dirty="0">
                  <a:solidFill>
                    <a:schemeClr val="tx1">
                      <a:lumMod val="65000"/>
                      <a:lumOff val="35000"/>
                    </a:schemeClr>
                  </a:solidFill>
                  <a:latin typeface="+mj-lt"/>
                </a:rPr>
                <a:t>Your 65</a:t>
              </a:r>
              <a:r>
                <a:rPr lang="en-US" sz="1600" b="1" baseline="30000" dirty="0">
                  <a:solidFill>
                    <a:schemeClr val="tx1">
                      <a:lumMod val="65000"/>
                      <a:lumOff val="35000"/>
                    </a:schemeClr>
                  </a:solidFill>
                  <a:latin typeface="+mj-lt"/>
                </a:rPr>
                <a:t>th</a:t>
              </a:r>
              <a:r>
                <a:rPr lang="en-US" sz="1600" b="1" dirty="0">
                  <a:solidFill>
                    <a:schemeClr val="tx1">
                      <a:lumMod val="65000"/>
                      <a:lumOff val="35000"/>
                    </a:schemeClr>
                  </a:solidFill>
                  <a:latin typeface="+mj-lt"/>
                </a:rPr>
                <a:t> Birthday Month</a:t>
              </a:r>
            </a:p>
          </p:txBody>
        </p:sp>
      </p:grpSp>
      <p:sp>
        <p:nvSpPr>
          <p:cNvPr id="3" name="Rectangle 2">
            <a:extLst>
              <a:ext uri="{FF2B5EF4-FFF2-40B4-BE49-F238E27FC236}">
                <a16:creationId xmlns:a16="http://schemas.microsoft.com/office/drawing/2014/main" id="{304E3F6D-D8BB-41CC-8B9C-2DD98949537B}"/>
              </a:ext>
            </a:extLst>
          </p:cNvPr>
          <p:cNvSpPr/>
          <p:nvPr/>
        </p:nvSpPr>
        <p:spPr>
          <a:xfrm>
            <a:off x="240931" y="4577448"/>
            <a:ext cx="4572000" cy="1104918"/>
          </a:xfrm>
          <a:prstGeom prst="rect">
            <a:avLst/>
          </a:prstGeom>
        </p:spPr>
        <p:txBody>
          <a:bodyPr>
            <a:spAutoFit/>
          </a:bodyPr>
          <a:lstStyle/>
          <a:p>
            <a:pPr lvl="0">
              <a:lnSpc>
                <a:spcPct val="90000"/>
              </a:lnSpc>
              <a:spcBef>
                <a:spcPts val="300"/>
              </a:spcBef>
              <a:spcAft>
                <a:spcPts val="300"/>
              </a:spcAft>
            </a:pPr>
            <a:r>
              <a:rPr lang="en-US" sz="2200" dirty="0">
                <a:solidFill>
                  <a:srgbClr val="009EF0"/>
                </a:solidFill>
              </a:rPr>
              <a:t>Annual Election Period (AEP)</a:t>
            </a:r>
          </a:p>
          <a:p>
            <a:pPr marL="285750" lvl="0" indent="-285750">
              <a:lnSpc>
                <a:spcPct val="90000"/>
              </a:lnSpc>
              <a:spcBef>
                <a:spcPts val="300"/>
              </a:spcBef>
              <a:spcAft>
                <a:spcPts val="300"/>
              </a:spcAft>
              <a:buClr>
                <a:srgbClr val="000000">
                  <a:lumMod val="65000"/>
                  <a:lumOff val="35000"/>
                </a:srgbClr>
              </a:buClr>
              <a:buFont typeface="Arial" panose="020B0604020202020204" pitchFamily="34" charset="0"/>
              <a:buChar char="•"/>
            </a:pPr>
            <a:r>
              <a:rPr lang="en-US" sz="2000" dirty="0">
                <a:solidFill>
                  <a:srgbClr val="000000">
                    <a:lumMod val="65000"/>
                    <a:lumOff val="35000"/>
                  </a:srgbClr>
                </a:solidFill>
              </a:rPr>
              <a:t>October 15 – December 7</a:t>
            </a:r>
          </a:p>
          <a:p>
            <a:pPr marL="285750" lvl="0" indent="-285750">
              <a:lnSpc>
                <a:spcPct val="90000"/>
              </a:lnSpc>
              <a:spcBef>
                <a:spcPts val="300"/>
              </a:spcBef>
              <a:spcAft>
                <a:spcPts val="1200"/>
              </a:spcAft>
              <a:buClr>
                <a:srgbClr val="000000">
                  <a:lumMod val="65000"/>
                  <a:lumOff val="35000"/>
                </a:srgbClr>
              </a:buClr>
              <a:buFont typeface="Arial" panose="020B0604020202020204" pitchFamily="34" charset="0"/>
              <a:buChar char="•"/>
            </a:pPr>
            <a:r>
              <a:rPr lang="en-US" sz="2000" dirty="0">
                <a:solidFill>
                  <a:srgbClr val="000000">
                    <a:lumMod val="65000"/>
                    <a:lumOff val="35000"/>
                  </a:srgbClr>
                </a:solidFill>
              </a:rPr>
              <a:t>Coverage starts January 1</a:t>
            </a:r>
          </a:p>
        </p:txBody>
      </p:sp>
    </p:spTree>
    <p:extLst>
      <p:ext uri="{BB962C8B-B14F-4D97-AF65-F5344CB8AC3E}">
        <p14:creationId xmlns:p14="http://schemas.microsoft.com/office/powerpoint/2010/main" val="2625624574"/>
      </p:ext>
    </p:extLst>
  </p:cSld>
  <p:clrMapOvr>
    <a:masterClrMapping/>
  </p:clrMapOvr>
  <mc:AlternateContent xmlns:mc="http://schemas.openxmlformats.org/markup-compatibility/2006" xmlns:p14="http://schemas.microsoft.com/office/powerpoint/2010/main">
    <mc:Choice Requires="p14">
      <p:transition spd="slow" p14:dur="2000" advTm="105775"/>
    </mc:Choice>
    <mc:Fallback xmlns="">
      <p:transition spd="slow" advTm="105775"/>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685800"/>
          </a:xfrm>
          <a:prstGeom prst="rect">
            <a:avLst/>
          </a:prstGeom>
        </p:spPr>
        <p:txBody>
          <a:bodyPr/>
          <a:lstStyle/>
          <a:p>
            <a:pPr>
              <a:spcBef>
                <a:spcPct val="0"/>
              </a:spcBef>
            </a:pPr>
            <a:r>
              <a:rPr lang="en-US" sz="3600" dirty="0">
                <a:solidFill>
                  <a:schemeClr val="accent1"/>
                </a:solidFill>
                <a:latin typeface="+mj-lt"/>
              </a:rPr>
              <a:t>Part D: Prescription Drug Plans (PDP)</a:t>
            </a:r>
          </a:p>
        </p:txBody>
      </p:sp>
      <p:grpSp>
        <p:nvGrpSpPr>
          <p:cNvPr id="10" name="Group 9">
            <a:extLst>
              <a:ext uri="{FF2B5EF4-FFF2-40B4-BE49-F238E27FC236}">
                <a16:creationId xmlns:a16="http://schemas.microsoft.com/office/drawing/2014/main" id="{E8B029F9-E4F5-4949-8390-B95F7359C514}"/>
              </a:ext>
            </a:extLst>
          </p:cNvPr>
          <p:cNvGrpSpPr/>
          <p:nvPr/>
        </p:nvGrpSpPr>
        <p:grpSpPr>
          <a:xfrm>
            <a:off x="2960695" y="1752600"/>
            <a:ext cx="5726105" cy="4416169"/>
            <a:chOff x="2899162" y="2283869"/>
            <a:chExt cx="5486400" cy="4006902"/>
          </a:xfrm>
        </p:grpSpPr>
        <p:sp>
          <p:nvSpPr>
            <p:cNvPr id="6" name="Content Placeholder 2"/>
            <p:cNvSpPr txBox="1">
              <a:spLocks/>
            </p:cNvSpPr>
            <p:nvPr/>
          </p:nvSpPr>
          <p:spPr>
            <a:xfrm>
              <a:off x="2899162" y="2819400"/>
              <a:ext cx="5188726" cy="3471371"/>
            </a:xfrm>
            <a:prstGeom prst="rect">
              <a:avLst/>
            </a:prstGeom>
          </p:spPr>
          <p:txBody>
            <a:bodyPr/>
            <a:lstStyle/>
            <a:p>
              <a:pPr marL="473075" indent="-473075">
                <a:lnSpc>
                  <a:spcPct val="110000"/>
                </a:lnSpc>
                <a:spcAft>
                  <a:spcPts val="600"/>
                </a:spcAft>
                <a:buClr>
                  <a:schemeClr val="accent1"/>
                </a:buClr>
                <a:buFont typeface="Arial" panose="020B0604020202020204" pitchFamily="34" charset="0"/>
                <a:buChar char="•"/>
              </a:pPr>
              <a:r>
                <a:rPr lang="en-US" sz="2200" dirty="0">
                  <a:solidFill>
                    <a:schemeClr val="tx1">
                      <a:lumMod val="65000"/>
                      <a:lumOff val="35000"/>
                    </a:schemeClr>
                  </a:solidFill>
                </a:rPr>
                <a:t>Introduced Medicare prescription drug coverage to beneficiaries in 2006</a:t>
              </a:r>
            </a:p>
            <a:p>
              <a:pPr marL="473075" indent="-473075">
                <a:lnSpc>
                  <a:spcPct val="110000"/>
                </a:lnSpc>
                <a:spcAft>
                  <a:spcPts val="600"/>
                </a:spcAft>
                <a:buClr>
                  <a:schemeClr val="accent1"/>
                </a:buClr>
                <a:buFont typeface="Arial" panose="020B0604020202020204" pitchFamily="34" charset="0"/>
                <a:buChar char="•"/>
              </a:pPr>
              <a:r>
                <a:rPr lang="en-US" sz="2200" dirty="0">
                  <a:solidFill>
                    <a:schemeClr val="tx1">
                      <a:lumMod val="65000"/>
                      <a:lumOff val="35000"/>
                    </a:schemeClr>
                  </a:solidFill>
                </a:rPr>
                <a:t>Two ways to obtain Medicare prescription drug coverage:</a:t>
              </a:r>
            </a:p>
            <a:p>
              <a:pPr marL="971550" lvl="1" indent="-514350">
                <a:lnSpc>
                  <a:spcPct val="110000"/>
                </a:lnSpc>
                <a:spcAft>
                  <a:spcPts val="600"/>
                </a:spcAft>
                <a:buClr>
                  <a:schemeClr val="accent1"/>
                </a:buClr>
                <a:buFont typeface="+mj-lt"/>
                <a:buAutoNum type="arabicPeriod"/>
              </a:pPr>
              <a:r>
                <a:rPr lang="en-US" sz="2200" dirty="0">
                  <a:solidFill>
                    <a:schemeClr val="tx1">
                      <a:lumMod val="65000"/>
                      <a:lumOff val="35000"/>
                    </a:schemeClr>
                  </a:solidFill>
                </a:rPr>
                <a:t>Medicare Prescription Drug Plan (PDP)</a:t>
              </a:r>
            </a:p>
            <a:p>
              <a:pPr marL="971550" lvl="1" indent="-514350">
                <a:lnSpc>
                  <a:spcPct val="110000"/>
                </a:lnSpc>
                <a:spcAft>
                  <a:spcPts val="600"/>
                </a:spcAft>
                <a:buClr>
                  <a:schemeClr val="accent1"/>
                </a:buClr>
                <a:buFont typeface="+mj-lt"/>
                <a:buAutoNum type="arabicPeriod"/>
              </a:pPr>
              <a:r>
                <a:rPr lang="en-US" sz="2200" dirty="0">
                  <a:solidFill>
                    <a:schemeClr val="tx1">
                      <a:lumMod val="65000"/>
                      <a:lumOff val="35000"/>
                    </a:schemeClr>
                  </a:solidFill>
                </a:rPr>
                <a:t>Medicare Advantage Prescription Drug Plan (MAPD)</a:t>
              </a:r>
            </a:p>
          </p:txBody>
        </p:sp>
        <p:sp>
          <p:nvSpPr>
            <p:cNvPr id="8" name="TextBox 7">
              <a:extLst>
                <a:ext uri="{FF2B5EF4-FFF2-40B4-BE49-F238E27FC236}">
                  <a16:creationId xmlns:a16="http://schemas.microsoft.com/office/drawing/2014/main" id="{A4A00147-9FCE-49A4-A21C-72732FDC6313}"/>
                </a:ext>
              </a:extLst>
            </p:cNvPr>
            <p:cNvSpPr txBox="1"/>
            <p:nvPr/>
          </p:nvSpPr>
          <p:spPr>
            <a:xfrm>
              <a:off x="3196837" y="2283869"/>
              <a:ext cx="5188725" cy="385370"/>
            </a:xfrm>
            <a:prstGeom prst="rect">
              <a:avLst/>
            </a:prstGeom>
          </p:spPr>
          <p:txBody>
            <a:bodyPr wrap="square" rtlCol="0">
              <a:spAutoFit/>
            </a:bodyPr>
            <a:lstStyle/>
            <a:p>
              <a:pPr>
                <a:lnSpc>
                  <a:spcPct val="90000"/>
                </a:lnSpc>
                <a:spcBef>
                  <a:spcPct val="0"/>
                </a:spcBef>
              </a:pPr>
              <a:r>
                <a:rPr lang="en-US" sz="2400" b="1" dirty="0">
                  <a:solidFill>
                    <a:schemeClr val="accent1"/>
                  </a:solidFill>
                </a:rPr>
                <a:t>Prescription Drugs</a:t>
              </a:r>
              <a:endParaRPr lang="en-US" sz="2400" b="1" dirty="0">
                <a:solidFill>
                  <a:schemeClr val="tx1">
                    <a:lumMod val="50000"/>
                    <a:lumOff val="50000"/>
                  </a:schemeClr>
                </a:solidFill>
              </a:endParaRPr>
            </a:p>
          </p:txBody>
        </p:sp>
      </p:grpSp>
      <p:grpSp>
        <p:nvGrpSpPr>
          <p:cNvPr id="3" name="Group 2">
            <a:extLst>
              <a:ext uri="{FF2B5EF4-FFF2-40B4-BE49-F238E27FC236}">
                <a16:creationId xmlns:a16="http://schemas.microsoft.com/office/drawing/2014/main" id="{8E22BFCB-42D8-442F-9D0D-2390ED4F6DCE}"/>
              </a:ext>
            </a:extLst>
          </p:cNvPr>
          <p:cNvGrpSpPr/>
          <p:nvPr/>
        </p:nvGrpSpPr>
        <p:grpSpPr>
          <a:xfrm>
            <a:off x="457200" y="1752600"/>
            <a:ext cx="2210638" cy="2210638"/>
            <a:chOff x="457200" y="2305318"/>
            <a:chExt cx="2210638" cy="2210638"/>
          </a:xfrm>
          <a:solidFill>
            <a:srgbClr val="009EF0"/>
          </a:solidFill>
        </p:grpSpPr>
        <p:grpSp>
          <p:nvGrpSpPr>
            <p:cNvPr id="4" name="Group 3">
              <a:extLst>
                <a:ext uri="{FF2B5EF4-FFF2-40B4-BE49-F238E27FC236}">
                  <a16:creationId xmlns:a16="http://schemas.microsoft.com/office/drawing/2014/main" id="{109487A9-1E3B-4977-828F-72DD676D8534}"/>
                </a:ext>
              </a:extLst>
            </p:cNvPr>
            <p:cNvGrpSpPr/>
            <p:nvPr/>
          </p:nvGrpSpPr>
          <p:grpSpPr>
            <a:xfrm>
              <a:off x="457200" y="2305318"/>
              <a:ext cx="2210638" cy="2210638"/>
              <a:chOff x="1243507" y="2603754"/>
              <a:chExt cx="2210638" cy="2210638"/>
            </a:xfrm>
            <a:grpFill/>
            <a:scene3d>
              <a:camera prst="orthographicFront">
                <a:rot lat="0" lon="0" rev="0"/>
              </a:camera>
              <a:lightRig rig="contrasting" dir="t">
                <a:rot lat="0" lon="0" rev="1200000"/>
              </a:lightRig>
            </a:scene3d>
          </p:grpSpPr>
          <p:sp>
            <p:nvSpPr>
              <p:cNvPr id="5" name="Partial Circle 4">
                <a:extLst>
                  <a:ext uri="{FF2B5EF4-FFF2-40B4-BE49-F238E27FC236}">
                    <a16:creationId xmlns:a16="http://schemas.microsoft.com/office/drawing/2014/main" id="{B124ED2D-109A-4299-A51D-2C261A0E6123}"/>
                  </a:ext>
                </a:extLst>
              </p:cNvPr>
              <p:cNvSpPr/>
              <p:nvPr/>
            </p:nvSpPr>
            <p:spPr>
              <a:xfrm rot="16200000">
                <a:off x="1243507" y="2603754"/>
                <a:ext cx="2210638" cy="2210638"/>
              </a:xfrm>
              <a:prstGeom prst="pieWedg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7" name="Partial Circle 4">
                <a:extLst>
                  <a:ext uri="{FF2B5EF4-FFF2-40B4-BE49-F238E27FC236}">
                    <a16:creationId xmlns:a16="http://schemas.microsoft.com/office/drawing/2014/main" id="{B5826138-DE86-4AB6-8D45-93D95645FF18}"/>
                  </a:ext>
                </a:extLst>
              </p:cNvPr>
              <p:cNvSpPr txBox="1"/>
              <p:nvPr/>
            </p:nvSpPr>
            <p:spPr>
              <a:xfrm>
                <a:off x="1890988" y="2603755"/>
                <a:ext cx="1563157" cy="66648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Part D</a:t>
                </a:r>
                <a:endParaRPr lang="en-US" sz="1700" kern="1200" dirty="0"/>
              </a:p>
            </p:txBody>
          </p:sp>
        </p:grpSp>
        <p:pic>
          <p:nvPicPr>
            <p:cNvPr id="9" name="Picture 8">
              <a:extLst>
                <a:ext uri="{FF2B5EF4-FFF2-40B4-BE49-F238E27FC236}">
                  <a16:creationId xmlns:a16="http://schemas.microsoft.com/office/drawing/2014/main" id="{868E7BCC-583E-4178-8490-5C50210C6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4758" y="3082976"/>
              <a:ext cx="899162" cy="655321"/>
            </a:xfrm>
            <a:prstGeom prst="rect">
              <a:avLst/>
            </a:prstGeom>
            <a:grpFill/>
          </p:spPr>
        </p:pic>
      </p:grpSp>
      <p:sp>
        <p:nvSpPr>
          <p:cNvPr id="11" name="TextBox 10">
            <a:extLst>
              <a:ext uri="{FF2B5EF4-FFF2-40B4-BE49-F238E27FC236}">
                <a16:creationId xmlns:a16="http://schemas.microsoft.com/office/drawing/2014/main" id="{C3F319DE-1076-48A4-8C6C-1CCB4FFE6A6B}"/>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12</a:t>
            </a:r>
          </a:p>
        </p:txBody>
      </p:sp>
    </p:spTree>
  </p:cSld>
  <p:clrMapOvr>
    <a:masterClrMapping/>
  </p:clrMapOvr>
  <mc:AlternateContent xmlns:mc="http://schemas.openxmlformats.org/markup-compatibility/2006" xmlns:p14="http://schemas.microsoft.com/office/powerpoint/2010/main">
    <mc:Choice Requires="p14">
      <p:transition spd="slow" p14:dur="2000" advTm="41661"/>
    </mc:Choice>
    <mc:Fallback xmlns="">
      <p:transition spd="slow" advTm="4166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80580" y="336640"/>
            <a:ext cx="8344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dirty="0">
                <a:solidFill>
                  <a:schemeClr val="accent1"/>
                </a:solidFill>
              </a:rPr>
              <a:t>Part D: CMS Standard PDP Benefit</a:t>
            </a:r>
          </a:p>
        </p:txBody>
      </p:sp>
      <p:sp>
        <p:nvSpPr>
          <p:cNvPr id="2" name="TextBox 1"/>
          <p:cNvSpPr txBox="1"/>
          <p:nvPr/>
        </p:nvSpPr>
        <p:spPr>
          <a:xfrm>
            <a:off x="748971" y="5993880"/>
            <a:ext cx="7846071" cy="286232"/>
          </a:xfrm>
          <a:prstGeom prst="rect">
            <a:avLst/>
          </a:prstGeom>
        </p:spPr>
        <p:txBody>
          <a:bodyPr wrap="square" rtlCol="0">
            <a:spAutoFit/>
          </a:bodyPr>
          <a:lstStyle/>
          <a:p>
            <a:pPr marR="0" indent="0" algn="ctr" fontAlgn="auto">
              <a:lnSpc>
                <a:spcPct val="90000"/>
              </a:lnSpc>
              <a:spcBef>
                <a:spcPct val="0"/>
              </a:spcBef>
              <a:spcAft>
                <a:spcPts val="0"/>
              </a:spcAft>
              <a:buClrTx/>
              <a:buSzTx/>
              <a:buFontTx/>
              <a:buNone/>
              <a:tabLst/>
            </a:pPr>
            <a:r>
              <a:rPr lang="en-US" sz="1400" dirty="0">
                <a:solidFill>
                  <a:schemeClr val="tx1">
                    <a:lumMod val="50000"/>
                    <a:lumOff val="50000"/>
                  </a:schemeClr>
                </a:solidFill>
                <a:latin typeface="+mj-lt"/>
              </a:rPr>
              <a:t>The amounts listed above are the 2020 amounts and may change January 1 each year.</a:t>
            </a:r>
          </a:p>
        </p:txBody>
      </p:sp>
      <p:grpSp>
        <p:nvGrpSpPr>
          <p:cNvPr id="6" name="Group 5">
            <a:extLst>
              <a:ext uri="{FF2B5EF4-FFF2-40B4-BE49-F238E27FC236}">
                <a16:creationId xmlns:a16="http://schemas.microsoft.com/office/drawing/2014/main" id="{25289AC0-83E0-4B6C-9A6C-976D3807EC51}"/>
              </a:ext>
            </a:extLst>
          </p:cNvPr>
          <p:cNvGrpSpPr/>
          <p:nvPr/>
        </p:nvGrpSpPr>
        <p:grpSpPr>
          <a:xfrm>
            <a:off x="344096" y="1272387"/>
            <a:ext cx="8455808" cy="4614388"/>
            <a:chOff x="383223" y="1478888"/>
            <a:chExt cx="8455808" cy="4614388"/>
          </a:xfrm>
        </p:grpSpPr>
        <p:sp>
          <p:nvSpPr>
            <p:cNvPr id="11" name="Freeform: Shape 10">
              <a:extLst>
                <a:ext uri="{FF2B5EF4-FFF2-40B4-BE49-F238E27FC236}">
                  <a16:creationId xmlns:a16="http://schemas.microsoft.com/office/drawing/2014/main" id="{1AC7A440-E4DA-4263-BDD1-AC1A0493CFB1}"/>
                </a:ext>
              </a:extLst>
            </p:cNvPr>
            <p:cNvSpPr/>
            <p:nvPr/>
          </p:nvSpPr>
          <p:spPr>
            <a:xfrm>
              <a:off x="5114655" y="4137049"/>
              <a:ext cx="3724376" cy="1956227"/>
            </a:xfrm>
            <a:custGeom>
              <a:avLst/>
              <a:gdLst>
                <a:gd name="connsiteX0" fmla="*/ 0 w 3724376"/>
                <a:gd name="connsiteY0" fmla="*/ 160934 h 1609344"/>
                <a:gd name="connsiteX1" fmla="*/ 160934 w 3724376"/>
                <a:gd name="connsiteY1" fmla="*/ 0 h 1609344"/>
                <a:gd name="connsiteX2" fmla="*/ 3563442 w 3724376"/>
                <a:gd name="connsiteY2" fmla="*/ 0 h 1609344"/>
                <a:gd name="connsiteX3" fmla="*/ 3724376 w 3724376"/>
                <a:gd name="connsiteY3" fmla="*/ 160934 h 1609344"/>
                <a:gd name="connsiteX4" fmla="*/ 3724376 w 3724376"/>
                <a:gd name="connsiteY4" fmla="*/ 1448410 h 1609344"/>
                <a:gd name="connsiteX5" fmla="*/ 3563442 w 3724376"/>
                <a:gd name="connsiteY5" fmla="*/ 1609344 h 1609344"/>
                <a:gd name="connsiteX6" fmla="*/ 160934 w 3724376"/>
                <a:gd name="connsiteY6" fmla="*/ 1609344 h 1609344"/>
                <a:gd name="connsiteX7" fmla="*/ 0 w 3724376"/>
                <a:gd name="connsiteY7" fmla="*/ 1448410 h 1609344"/>
                <a:gd name="connsiteX8" fmla="*/ 0 w 3724376"/>
                <a:gd name="connsiteY8" fmla="*/ 160934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4376" h="1609344">
                  <a:moveTo>
                    <a:pt x="0" y="160934"/>
                  </a:moveTo>
                  <a:cubicBezTo>
                    <a:pt x="0" y="72053"/>
                    <a:pt x="72053" y="0"/>
                    <a:pt x="160934" y="0"/>
                  </a:cubicBezTo>
                  <a:lnTo>
                    <a:pt x="3563442" y="0"/>
                  </a:lnTo>
                  <a:cubicBezTo>
                    <a:pt x="3652323" y="0"/>
                    <a:pt x="3724376" y="72053"/>
                    <a:pt x="3724376" y="160934"/>
                  </a:cubicBezTo>
                  <a:lnTo>
                    <a:pt x="3724376" y="1448410"/>
                  </a:lnTo>
                  <a:cubicBezTo>
                    <a:pt x="3724376" y="1537291"/>
                    <a:pt x="3652323" y="1609344"/>
                    <a:pt x="3563442" y="1609344"/>
                  </a:cubicBezTo>
                  <a:lnTo>
                    <a:pt x="160934" y="1609344"/>
                  </a:lnTo>
                  <a:cubicBezTo>
                    <a:pt x="72053" y="1609344"/>
                    <a:pt x="0" y="1537291"/>
                    <a:pt x="0" y="1448410"/>
                  </a:cubicBezTo>
                  <a:lnTo>
                    <a:pt x="0" y="160934"/>
                  </a:lnTo>
                  <a:close/>
                </a:path>
              </a:pathLst>
            </a:custGeom>
            <a:ln>
              <a:solidFill>
                <a:srgbClr val="009EF0"/>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2695" tIns="677718" rIns="275382" bIns="275382" numCol="1" spcCol="1270" anchor="t" anchorCtr="0">
              <a:noAutofit/>
            </a:bodyPr>
            <a:lstStyle/>
            <a:p>
              <a:pPr marL="285750" lvl="1" indent="-285750" algn="l" defTabSz="2178050">
                <a:lnSpc>
                  <a:spcPct val="90000"/>
                </a:lnSpc>
                <a:spcBef>
                  <a:spcPct val="0"/>
                </a:spcBef>
                <a:spcAft>
                  <a:spcPct val="15000"/>
                </a:spcAft>
                <a:buChar char="•"/>
              </a:pPr>
              <a:endParaRPr lang="en-US" sz="4900" kern="1200" dirty="0"/>
            </a:p>
          </p:txBody>
        </p:sp>
        <p:sp>
          <p:nvSpPr>
            <p:cNvPr id="12" name="Freeform: Shape 11">
              <a:extLst>
                <a:ext uri="{FF2B5EF4-FFF2-40B4-BE49-F238E27FC236}">
                  <a16:creationId xmlns:a16="http://schemas.microsoft.com/office/drawing/2014/main" id="{2D1E6E8A-FA78-4902-852D-EEED467F6EA7}"/>
                </a:ext>
              </a:extLst>
            </p:cNvPr>
            <p:cNvSpPr/>
            <p:nvPr/>
          </p:nvSpPr>
          <p:spPr>
            <a:xfrm>
              <a:off x="383223" y="4141115"/>
              <a:ext cx="3874311" cy="1950921"/>
            </a:xfrm>
            <a:custGeom>
              <a:avLst/>
              <a:gdLst>
                <a:gd name="connsiteX0" fmla="*/ 0 w 3874311"/>
                <a:gd name="connsiteY0" fmla="*/ 160934 h 1609344"/>
                <a:gd name="connsiteX1" fmla="*/ 160934 w 3874311"/>
                <a:gd name="connsiteY1" fmla="*/ 0 h 1609344"/>
                <a:gd name="connsiteX2" fmla="*/ 3713377 w 3874311"/>
                <a:gd name="connsiteY2" fmla="*/ 0 h 1609344"/>
                <a:gd name="connsiteX3" fmla="*/ 3874311 w 3874311"/>
                <a:gd name="connsiteY3" fmla="*/ 160934 h 1609344"/>
                <a:gd name="connsiteX4" fmla="*/ 3874311 w 3874311"/>
                <a:gd name="connsiteY4" fmla="*/ 1448410 h 1609344"/>
                <a:gd name="connsiteX5" fmla="*/ 3713377 w 3874311"/>
                <a:gd name="connsiteY5" fmla="*/ 1609344 h 1609344"/>
                <a:gd name="connsiteX6" fmla="*/ 160934 w 3874311"/>
                <a:gd name="connsiteY6" fmla="*/ 1609344 h 1609344"/>
                <a:gd name="connsiteX7" fmla="*/ 0 w 3874311"/>
                <a:gd name="connsiteY7" fmla="*/ 1448410 h 1609344"/>
                <a:gd name="connsiteX8" fmla="*/ 0 w 3874311"/>
                <a:gd name="connsiteY8" fmla="*/ 160934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11" h="1609344">
                  <a:moveTo>
                    <a:pt x="0" y="160934"/>
                  </a:moveTo>
                  <a:cubicBezTo>
                    <a:pt x="0" y="72053"/>
                    <a:pt x="72053" y="0"/>
                    <a:pt x="160934" y="0"/>
                  </a:cubicBezTo>
                  <a:lnTo>
                    <a:pt x="3713377" y="0"/>
                  </a:lnTo>
                  <a:cubicBezTo>
                    <a:pt x="3802258" y="0"/>
                    <a:pt x="3874311" y="72053"/>
                    <a:pt x="3874311" y="160934"/>
                  </a:cubicBezTo>
                  <a:lnTo>
                    <a:pt x="3874311" y="1448410"/>
                  </a:lnTo>
                  <a:cubicBezTo>
                    <a:pt x="3874311" y="1537291"/>
                    <a:pt x="3802258" y="1609344"/>
                    <a:pt x="3713377" y="1609344"/>
                  </a:cubicBezTo>
                  <a:lnTo>
                    <a:pt x="160934" y="1609344"/>
                  </a:lnTo>
                  <a:cubicBezTo>
                    <a:pt x="72053" y="1609344"/>
                    <a:pt x="0" y="1537291"/>
                    <a:pt x="0" y="1448410"/>
                  </a:cubicBezTo>
                  <a:lnTo>
                    <a:pt x="0" y="160934"/>
                  </a:lnTo>
                  <a:close/>
                </a:path>
              </a:pathLst>
            </a:custGeom>
            <a:ln>
              <a:solidFill>
                <a:srgbClr val="009EF0"/>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312" tIns="498648" rIns="1258606" bIns="9631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p:txBody>
        </p:sp>
        <p:sp>
          <p:nvSpPr>
            <p:cNvPr id="13" name="Freeform: Shape 12">
              <a:extLst>
                <a:ext uri="{FF2B5EF4-FFF2-40B4-BE49-F238E27FC236}">
                  <a16:creationId xmlns:a16="http://schemas.microsoft.com/office/drawing/2014/main" id="{CDAE73C1-FA9A-4544-AC5E-3C1CBF3A3638}"/>
                </a:ext>
              </a:extLst>
            </p:cNvPr>
            <p:cNvSpPr/>
            <p:nvPr/>
          </p:nvSpPr>
          <p:spPr>
            <a:xfrm>
              <a:off x="4990210" y="1478888"/>
              <a:ext cx="3848821" cy="1609344"/>
            </a:xfrm>
            <a:custGeom>
              <a:avLst/>
              <a:gdLst>
                <a:gd name="connsiteX0" fmla="*/ 0 w 3848821"/>
                <a:gd name="connsiteY0" fmla="*/ 160934 h 1609344"/>
                <a:gd name="connsiteX1" fmla="*/ 160934 w 3848821"/>
                <a:gd name="connsiteY1" fmla="*/ 0 h 1609344"/>
                <a:gd name="connsiteX2" fmla="*/ 3687887 w 3848821"/>
                <a:gd name="connsiteY2" fmla="*/ 0 h 1609344"/>
                <a:gd name="connsiteX3" fmla="*/ 3848821 w 3848821"/>
                <a:gd name="connsiteY3" fmla="*/ 160934 h 1609344"/>
                <a:gd name="connsiteX4" fmla="*/ 3848821 w 3848821"/>
                <a:gd name="connsiteY4" fmla="*/ 1448410 h 1609344"/>
                <a:gd name="connsiteX5" fmla="*/ 3687887 w 3848821"/>
                <a:gd name="connsiteY5" fmla="*/ 1609344 h 1609344"/>
                <a:gd name="connsiteX6" fmla="*/ 160934 w 3848821"/>
                <a:gd name="connsiteY6" fmla="*/ 1609344 h 1609344"/>
                <a:gd name="connsiteX7" fmla="*/ 0 w 3848821"/>
                <a:gd name="connsiteY7" fmla="*/ 1448410 h 1609344"/>
                <a:gd name="connsiteX8" fmla="*/ 0 w 3848821"/>
                <a:gd name="connsiteY8" fmla="*/ 160934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8821" h="1609344">
                  <a:moveTo>
                    <a:pt x="0" y="160934"/>
                  </a:moveTo>
                  <a:cubicBezTo>
                    <a:pt x="0" y="72053"/>
                    <a:pt x="72053" y="0"/>
                    <a:pt x="160934" y="0"/>
                  </a:cubicBezTo>
                  <a:lnTo>
                    <a:pt x="3687887" y="0"/>
                  </a:lnTo>
                  <a:cubicBezTo>
                    <a:pt x="3776768" y="0"/>
                    <a:pt x="3848821" y="72053"/>
                    <a:pt x="3848821" y="160934"/>
                  </a:cubicBezTo>
                  <a:lnTo>
                    <a:pt x="3848821" y="1448410"/>
                  </a:lnTo>
                  <a:cubicBezTo>
                    <a:pt x="3848821" y="1537291"/>
                    <a:pt x="3776768" y="1609344"/>
                    <a:pt x="3687887" y="1609344"/>
                  </a:cubicBezTo>
                  <a:lnTo>
                    <a:pt x="160934" y="1609344"/>
                  </a:lnTo>
                  <a:cubicBezTo>
                    <a:pt x="72053" y="1609344"/>
                    <a:pt x="0" y="1537291"/>
                    <a:pt x="0" y="1448410"/>
                  </a:cubicBezTo>
                  <a:lnTo>
                    <a:pt x="0" y="160934"/>
                  </a:lnTo>
                  <a:close/>
                </a:path>
              </a:pathLst>
            </a:custGeom>
            <a:ln>
              <a:solidFill>
                <a:srgbClr val="009EF0"/>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58578" tIns="103932" rIns="103933" bIns="50626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p:txBody>
        </p:sp>
        <p:sp>
          <p:nvSpPr>
            <p:cNvPr id="14" name="Freeform: Shape 13">
              <a:extLst>
                <a:ext uri="{FF2B5EF4-FFF2-40B4-BE49-F238E27FC236}">
                  <a16:creationId xmlns:a16="http://schemas.microsoft.com/office/drawing/2014/main" id="{D8B38172-00D9-47D9-872D-6ED739917B03}"/>
                </a:ext>
              </a:extLst>
            </p:cNvPr>
            <p:cNvSpPr/>
            <p:nvPr/>
          </p:nvSpPr>
          <p:spPr>
            <a:xfrm>
              <a:off x="383223" y="1487053"/>
              <a:ext cx="3775893" cy="1609344"/>
            </a:xfrm>
            <a:custGeom>
              <a:avLst/>
              <a:gdLst>
                <a:gd name="connsiteX0" fmla="*/ 0 w 4354525"/>
                <a:gd name="connsiteY0" fmla="*/ 160934 h 1609344"/>
                <a:gd name="connsiteX1" fmla="*/ 160934 w 4354525"/>
                <a:gd name="connsiteY1" fmla="*/ 0 h 1609344"/>
                <a:gd name="connsiteX2" fmla="*/ 4193591 w 4354525"/>
                <a:gd name="connsiteY2" fmla="*/ 0 h 1609344"/>
                <a:gd name="connsiteX3" fmla="*/ 4354525 w 4354525"/>
                <a:gd name="connsiteY3" fmla="*/ 160934 h 1609344"/>
                <a:gd name="connsiteX4" fmla="*/ 4354525 w 4354525"/>
                <a:gd name="connsiteY4" fmla="*/ 1448410 h 1609344"/>
                <a:gd name="connsiteX5" fmla="*/ 4193591 w 4354525"/>
                <a:gd name="connsiteY5" fmla="*/ 1609344 h 1609344"/>
                <a:gd name="connsiteX6" fmla="*/ 160934 w 4354525"/>
                <a:gd name="connsiteY6" fmla="*/ 1609344 h 1609344"/>
                <a:gd name="connsiteX7" fmla="*/ 0 w 4354525"/>
                <a:gd name="connsiteY7" fmla="*/ 1448410 h 1609344"/>
                <a:gd name="connsiteX8" fmla="*/ 0 w 4354525"/>
                <a:gd name="connsiteY8" fmla="*/ 160934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525" h="1609344">
                  <a:moveTo>
                    <a:pt x="0" y="160934"/>
                  </a:moveTo>
                  <a:cubicBezTo>
                    <a:pt x="0" y="72053"/>
                    <a:pt x="72053" y="0"/>
                    <a:pt x="160934" y="0"/>
                  </a:cubicBezTo>
                  <a:lnTo>
                    <a:pt x="4193591" y="0"/>
                  </a:lnTo>
                  <a:cubicBezTo>
                    <a:pt x="4282472" y="0"/>
                    <a:pt x="4354525" y="72053"/>
                    <a:pt x="4354525" y="160934"/>
                  </a:cubicBezTo>
                  <a:lnTo>
                    <a:pt x="4354525" y="1448410"/>
                  </a:lnTo>
                  <a:cubicBezTo>
                    <a:pt x="4354525" y="1537291"/>
                    <a:pt x="4282472" y="1609344"/>
                    <a:pt x="4193591" y="1609344"/>
                  </a:cubicBezTo>
                  <a:lnTo>
                    <a:pt x="160934" y="1609344"/>
                  </a:lnTo>
                  <a:cubicBezTo>
                    <a:pt x="72053" y="1609344"/>
                    <a:pt x="0" y="1537291"/>
                    <a:pt x="0" y="1448410"/>
                  </a:cubicBezTo>
                  <a:lnTo>
                    <a:pt x="0" y="160934"/>
                  </a:lnTo>
                  <a:close/>
                </a:path>
              </a:pathLst>
            </a:custGeom>
            <a:ln>
              <a:solidFill>
                <a:srgbClr val="009EF0"/>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6792" tIns="126792" rIns="1433149" bIns="52912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p:txBody>
        </p:sp>
        <p:sp>
          <p:nvSpPr>
            <p:cNvPr id="15" name="Freeform: Shape 14">
              <a:extLst>
                <a:ext uri="{FF2B5EF4-FFF2-40B4-BE49-F238E27FC236}">
                  <a16:creationId xmlns:a16="http://schemas.microsoft.com/office/drawing/2014/main" id="{72662E39-111B-41A1-8F9F-A3DA981C577D}"/>
                </a:ext>
              </a:extLst>
            </p:cNvPr>
            <p:cNvSpPr/>
            <p:nvPr/>
          </p:nvSpPr>
          <p:spPr>
            <a:xfrm>
              <a:off x="2533491" y="1636165"/>
              <a:ext cx="2177643" cy="2177643"/>
            </a:xfrm>
            <a:custGeom>
              <a:avLst/>
              <a:gdLst>
                <a:gd name="connsiteX0" fmla="*/ 0 w 2177643"/>
                <a:gd name="connsiteY0" fmla="*/ 2177643 h 2177643"/>
                <a:gd name="connsiteX1" fmla="*/ 2177643 w 2177643"/>
                <a:gd name="connsiteY1" fmla="*/ 0 h 2177643"/>
                <a:gd name="connsiteX2" fmla="*/ 2177643 w 2177643"/>
                <a:gd name="connsiteY2" fmla="*/ 2177643 h 2177643"/>
                <a:gd name="connsiteX3" fmla="*/ 0 w 2177643"/>
                <a:gd name="connsiteY3" fmla="*/ 2177643 h 2177643"/>
              </a:gdLst>
              <a:ahLst/>
              <a:cxnLst>
                <a:cxn ang="0">
                  <a:pos x="connsiteX0" y="connsiteY0"/>
                </a:cxn>
                <a:cxn ang="0">
                  <a:pos x="connsiteX1" y="connsiteY1"/>
                </a:cxn>
                <a:cxn ang="0">
                  <a:pos x="connsiteX2" y="connsiteY2"/>
                </a:cxn>
                <a:cxn ang="0">
                  <a:pos x="connsiteX3" y="connsiteY3"/>
                </a:cxn>
              </a:cxnLst>
              <a:rect l="l" t="t" r="r" b="b"/>
              <a:pathLst>
                <a:path w="2177643" h="2177643">
                  <a:moveTo>
                    <a:pt x="0" y="2177643"/>
                  </a:moveTo>
                  <a:cubicBezTo>
                    <a:pt x="0" y="974964"/>
                    <a:pt x="974964" y="0"/>
                    <a:pt x="2177643" y="0"/>
                  </a:cubicBezTo>
                  <a:lnTo>
                    <a:pt x="2177643" y="2177643"/>
                  </a:lnTo>
                  <a:lnTo>
                    <a:pt x="0" y="2177643"/>
                  </a:lnTo>
                  <a:close/>
                </a:path>
              </a:pathLst>
            </a:custGeom>
            <a:solidFill>
              <a:srgbClr val="F8A169"/>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780057" tIns="780057"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1. Deductible Stage</a:t>
              </a:r>
            </a:p>
          </p:txBody>
        </p:sp>
        <p:sp>
          <p:nvSpPr>
            <p:cNvPr id="16" name="Freeform: Shape 15">
              <a:extLst>
                <a:ext uri="{FF2B5EF4-FFF2-40B4-BE49-F238E27FC236}">
                  <a16:creationId xmlns:a16="http://schemas.microsoft.com/office/drawing/2014/main" id="{AB54555D-8A3C-4FE7-8B6F-256F55B5D475}"/>
                </a:ext>
              </a:extLst>
            </p:cNvPr>
            <p:cNvSpPr/>
            <p:nvPr/>
          </p:nvSpPr>
          <p:spPr>
            <a:xfrm>
              <a:off x="4811719" y="1636165"/>
              <a:ext cx="2177643" cy="2177643"/>
            </a:xfrm>
            <a:custGeom>
              <a:avLst/>
              <a:gdLst>
                <a:gd name="connsiteX0" fmla="*/ 0 w 2177643"/>
                <a:gd name="connsiteY0" fmla="*/ 2177643 h 2177643"/>
                <a:gd name="connsiteX1" fmla="*/ 2177643 w 2177643"/>
                <a:gd name="connsiteY1" fmla="*/ 0 h 2177643"/>
                <a:gd name="connsiteX2" fmla="*/ 2177643 w 2177643"/>
                <a:gd name="connsiteY2" fmla="*/ 2177643 h 2177643"/>
                <a:gd name="connsiteX3" fmla="*/ 0 w 2177643"/>
                <a:gd name="connsiteY3" fmla="*/ 2177643 h 2177643"/>
              </a:gdLst>
              <a:ahLst/>
              <a:cxnLst>
                <a:cxn ang="0">
                  <a:pos x="connsiteX0" y="connsiteY0"/>
                </a:cxn>
                <a:cxn ang="0">
                  <a:pos x="connsiteX1" y="connsiteY1"/>
                </a:cxn>
                <a:cxn ang="0">
                  <a:pos x="connsiteX2" y="connsiteY2"/>
                </a:cxn>
                <a:cxn ang="0">
                  <a:pos x="connsiteX3" y="connsiteY3"/>
                </a:cxn>
              </a:cxnLst>
              <a:rect l="l" t="t" r="r" b="b"/>
              <a:pathLst>
                <a:path w="2177643" h="2177643">
                  <a:moveTo>
                    <a:pt x="0" y="0"/>
                  </a:moveTo>
                  <a:cubicBezTo>
                    <a:pt x="1202679" y="0"/>
                    <a:pt x="2177643" y="974964"/>
                    <a:pt x="2177643" y="2177643"/>
                  </a:cubicBezTo>
                  <a:lnTo>
                    <a:pt x="0" y="2177643"/>
                  </a:lnTo>
                  <a:lnTo>
                    <a:pt x="0" y="0"/>
                  </a:lnTo>
                  <a:close/>
                </a:path>
              </a:pathLst>
            </a:custGeom>
            <a:solidFill>
              <a:srgbClr val="024D7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42240" tIns="780057" rIns="780057" bIns="142240" numCol="1" spcCol="1270" anchor="ctr" anchorCtr="0">
              <a:noAutofit/>
            </a:bodyPr>
            <a:lstStyle/>
            <a:p>
              <a:pPr marL="0" lvl="0" indent="0" algn="ctr" defTabSz="889000">
                <a:lnSpc>
                  <a:spcPct val="90000"/>
                </a:lnSpc>
                <a:spcBef>
                  <a:spcPct val="0"/>
                </a:spcBef>
                <a:spcAft>
                  <a:spcPct val="35000"/>
                </a:spcAft>
                <a:buNone/>
              </a:pPr>
              <a:r>
                <a:rPr lang="en-US" sz="2000" kern="1200" dirty="0"/>
                <a:t>2.         Initial Coverage Stage</a:t>
              </a:r>
            </a:p>
          </p:txBody>
        </p:sp>
        <p:sp>
          <p:nvSpPr>
            <p:cNvPr id="17" name="Freeform: Shape 16">
              <a:extLst>
                <a:ext uri="{FF2B5EF4-FFF2-40B4-BE49-F238E27FC236}">
                  <a16:creationId xmlns:a16="http://schemas.microsoft.com/office/drawing/2014/main" id="{67C05F26-E65D-4705-A9BC-65FF85DC81E6}"/>
                </a:ext>
              </a:extLst>
            </p:cNvPr>
            <p:cNvSpPr/>
            <p:nvPr/>
          </p:nvSpPr>
          <p:spPr>
            <a:xfrm rot="21600000">
              <a:off x="4811719" y="3914392"/>
              <a:ext cx="2177643" cy="2177644"/>
            </a:xfrm>
            <a:custGeom>
              <a:avLst/>
              <a:gdLst>
                <a:gd name="connsiteX0" fmla="*/ 0 w 2177643"/>
                <a:gd name="connsiteY0" fmla="*/ 2177643 h 2177643"/>
                <a:gd name="connsiteX1" fmla="*/ 2177643 w 2177643"/>
                <a:gd name="connsiteY1" fmla="*/ 0 h 2177643"/>
                <a:gd name="connsiteX2" fmla="*/ 2177643 w 2177643"/>
                <a:gd name="connsiteY2" fmla="*/ 2177643 h 2177643"/>
                <a:gd name="connsiteX3" fmla="*/ 0 w 2177643"/>
                <a:gd name="connsiteY3" fmla="*/ 2177643 h 2177643"/>
              </a:gdLst>
              <a:ahLst/>
              <a:cxnLst>
                <a:cxn ang="0">
                  <a:pos x="connsiteX0" y="connsiteY0"/>
                </a:cxn>
                <a:cxn ang="0">
                  <a:pos x="connsiteX1" y="connsiteY1"/>
                </a:cxn>
                <a:cxn ang="0">
                  <a:pos x="connsiteX2" y="connsiteY2"/>
                </a:cxn>
                <a:cxn ang="0">
                  <a:pos x="connsiteX3" y="connsiteY3"/>
                </a:cxn>
              </a:cxnLst>
              <a:rect l="l" t="t" r="r" b="b"/>
              <a:pathLst>
                <a:path w="2177643" h="2177643">
                  <a:moveTo>
                    <a:pt x="2177643" y="0"/>
                  </a:moveTo>
                  <a:cubicBezTo>
                    <a:pt x="2177643" y="1202679"/>
                    <a:pt x="1202679" y="2177643"/>
                    <a:pt x="0" y="2177643"/>
                  </a:cubicBezTo>
                  <a:lnTo>
                    <a:pt x="0" y="0"/>
                  </a:lnTo>
                  <a:lnTo>
                    <a:pt x="2177643" y="0"/>
                  </a:lnTo>
                  <a:close/>
                </a:path>
              </a:pathLst>
            </a:custGeom>
            <a:solidFill>
              <a:srgbClr val="4D8B3F"/>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56464" tIns="156464" rIns="794281" bIns="794281" numCol="1" spcCol="1270" anchor="ctr" anchorCtr="0">
              <a:noAutofit/>
            </a:bodyPr>
            <a:lstStyle/>
            <a:p>
              <a:pPr marL="0" lvl="0" indent="0" algn="ctr" defTabSz="977900">
                <a:lnSpc>
                  <a:spcPct val="90000"/>
                </a:lnSpc>
                <a:spcBef>
                  <a:spcPct val="0"/>
                </a:spcBef>
                <a:spcAft>
                  <a:spcPct val="35000"/>
                </a:spcAft>
                <a:buNone/>
              </a:pPr>
              <a:r>
                <a:rPr lang="en-US" sz="2200" kern="1200" dirty="0"/>
                <a:t>3.         Coverage Gap Stage</a:t>
              </a:r>
            </a:p>
          </p:txBody>
        </p:sp>
        <p:sp>
          <p:nvSpPr>
            <p:cNvPr id="18" name="Freeform: Shape 17">
              <a:extLst>
                <a:ext uri="{FF2B5EF4-FFF2-40B4-BE49-F238E27FC236}">
                  <a16:creationId xmlns:a16="http://schemas.microsoft.com/office/drawing/2014/main" id="{5C3E82BC-A26D-454E-93A2-7D31255F3C1C}"/>
                </a:ext>
              </a:extLst>
            </p:cNvPr>
            <p:cNvSpPr/>
            <p:nvPr/>
          </p:nvSpPr>
          <p:spPr>
            <a:xfrm rot="21600000">
              <a:off x="2533491" y="3914393"/>
              <a:ext cx="2177643" cy="2177643"/>
            </a:xfrm>
            <a:custGeom>
              <a:avLst/>
              <a:gdLst>
                <a:gd name="connsiteX0" fmla="*/ 0 w 2177643"/>
                <a:gd name="connsiteY0" fmla="*/ 2177643 h 2177643"/>
                <a:gd name="connsiteX1" fmla="*/ 2177643 w 2177643"/>
                <a:gd name="connsiteY1" fmla="*/ 0 h 2177643"/>
                <a:gd name="connsiteX2" fmla="*/ 2177643 w 2177643"/>
                <a:gd name="connsiteY2" fmla="*/ 2177643 h 2177643"/>
                <a:gd name="connsiteX3" fmla="*/ 0 w 2177643"/>
                <a:gd name="connsiteY3" fmla="*/ 2177643 h 2177643"/>
              </a:gdLst>
              <a:ahLst/>
              <a:cxnLst>
                <a:cxn ang="0">
                  <a:pos x="connsiteX0" y="connsiteY0"/>
                </a:cxn>
                <a:cxn ang="0">
                  <a:pos x="connsiteX1" y="connsiteY1"/>
                </a:cxn>
                <a:cxn ang="0">
                  <a:pos x="connsiteX2" y="connsiteY2"/>
                </a:cxn>
                <a:cxn ang="0">
                  <a:pos x="connsiteX3" y="connsiteY3"/>
                </a:cxn>
              </a:cxnLst>
              <a:rect l="l" t="t" r="r" b="b"/>
              <a:pathLst>
                <a:path w="2177643" h="2177643">
                  <a:moveTo>
                    <a:pt x="2177643" y="2177643"/>
                  </a:moveTo>
                  <a:cubicBezTo>
                    <a:pt x="974964" y="2177643"/>
                    <a:pt x="0" y="1202679"/>
                    <a:pt x="0" y="0"/>
                  </a:cubicBezTo>
                  <a:lnTo>
                    <a:pt x="2177643" y="0"/>
                  </a:lnTo>
                  <a:lnTo>
                    <a:pt x="2177643" y="2177643"/>
                  </a:lnTo>
                  <a:close/>
                </a:path>
              </a:pathLst>
            </a:custGeom>
            <a:solidFill>
              <a:srgbClr val="B11E58"/>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780057" tIns="142240" rIns="142240" bIns="780057" numCol="1" spcCol="1270" anchor="ctr" anchorCtr="0">
              <a:noAutofit/>
            </a:bodyPr>
            <a:lstStyle/>
            <a:p>
              <a:pPr marL="0" lvl="0" indent="0" algn="ctr" defTabSz="889000">
                <a:lnSpc>
                  <a:spcPct val="90000"/>
                </a:lnSpc>
                <a:spcBef>
                  <a:spcPct val="0"/>
                </a:spcBef>
                <a:spcAft>
                  <a:spcPct val="35000"/>
                </a:spcAft>
                <a:buNone/>
              </a:pPr>
              <a:r>
                <a:rPr lang="en-US" sz="2000" kern="1200" dirty="0"/>
                <a:t>4.      </a:t>
              </a:r>
              <a:r>
                <a:rPr lang="en-US" sz="1750" kern="1200" dirty="0"/>
                <a:t>Catastrophic Stage</a:t>
              </a:r>
            </a:p>
          </p:txBody>
        </p:sp>
        <p:sp>
          <p:nvSpPr>
            <p:cNvPr id="19" name="Arrow: Circular 18">
              <a:extLst>
                <a:ext uri="{FF2B5EF4-FFF2-40B4-BE49-F238E27FC236}">
                  <a16:creationId xmlns:a16="http://schemas.microsoft.com/office/drawing/2014/main" id="{4FBB1FA6-B06F-4D9B-BB1E-42339AA12AC4}"/>
                </a:ext>
              </a:extLst>
            </p:cNvPr>
            <p:cNvSpPr/>
            <p:nvPr/>
          </p:nvSpPr>
          <p:spPr>
            <a:xfrm>
              <a:off x="4385494" y="3411473"/>
              <a:ext cx="751865" cy="653795"/>
            </a:xfrm>
            <a:prstGeom prst="circular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0" name="Arrow: Circular 19">
              <a:extLst>
                <a:ext uri="{FF2B5EF4-FFF2-40B4-BE49-F238E27FC236}">
                  <a16:creationId xmlns:a16="http://schemas.microsoft.com/office/drawing/2014/main" id="{607A5E87-83A3-4694-9307-D25D770DD5FE}"/>
                </a:ext>
              </a:extLst>
            </p:cNvPr>
            <p:cNvSpPr/>
            <p:nvPr/>
          </p:nvSpPr>
          <p:spPr>
            <a:xfrm rot="10800000">
              <a:off x="4385494" y="3662933"/>
              <a:ext cx="751865" cy="653795"/>
            </a:xfrm>
            <a:prstGeom prst="circular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
        <p:nvSpPr>
          <p:cNvPr id="4" name="TextBox 3">
            <a:extLst>
              <a:ext uri="{FF2B5EF4-FFF2-40B4-BE49-F238E27FC236}">
                <a16:creationId xmlns:a16="http://schemas.microsoft.com/office/drawing/2014/main" id="{E153C11F-B688-4A86-B3DB-13FFF8B926E5}"/>
              </a:ext>
            </a:extLst>
          </p:cNvPr>
          <p:cNvSpPr txBox="1"/>
          <p:nvPr/>
        </p:nvSpPr>
        <p:spPr>
          <a:xfrm>
            <a:off x="280959" y="3965266"/>
            <a:ext cx="2743200" cy="1754326"/>
          </a:xfrm>
          <a:prstGeom prst="rect">
            <a:avLst/>
          </a:prstGeom>
        </p:spPr>
        <p:txBody>
          <a:bodyPr wrap="square" rtlCol="0">
            <a:spAutoFit/>
          </a:bodyPr>
          <a:lstStyle/>
          <a:p>
            <a:pPr lvl="0">
              <a:buClr>
                <a:srgbClr val="00B0F0"/>
              </a:buClr>
            </a:pPr>
            <a:r>
              <a:rPr lang="en-US" sz="2000" dirty="0">
                <a:solidFill>
                  <a:schemeClr val="tx1">
                    <a:lumMod val="65000"/>
                    <a:lumOff val="35000"/>
                  </a:schemeClr>
                </a:solidFill>
              </a:rPr>
              <a:t>Greater of </a:t>
            </a:r>
            <a:r>
              <a:rPr lang="en-US" sz="2000" b="1" dirty="0">
                <a:solidFill>
                  <a:schemeClr val="tx1">
                    <a:lumMod val="65000"/>
                    <a:lumOff val="35000"/>
                  </a:schemeClr>
                </a:solidFill>
              </a:rPr>
              <a:t>5%</a:t>
            </a:r>
            <a:r>
              <a:rPr lang="en-US" sz="2000" dirty="0">
                <a:solidFill>
                  <a:schemeClr val="tx1">
                    <a:lumMod val="65000"/>
                    <a:lumOff val="35000"/>
                  </a:schemeClr>
                </a:solidFill>
              </a:rPr>
              <a:t> or </a:t>
            </a:r>
            <a:r>
              <a:rPr lang="en-US" sz="2000" b="1" dirty="0">
                <a:solidFill>
                  <a:schemeClr val="tx1">
                    <a:lumMod val="65000"/>
                    <a:lumOff val="35000"/>
                  </a:schemeClr>
                </a:solidFill>
              </a:rPr>
              <a:t>$3.95</a:t>
            </a:r>
            <a:r>
              <a:rPr lang="en-US" sz="2000" dirty="0">
                <a:solidFill>
                  <a:schemeClr val="tx1">
                    <a:lumMod val="65000"/>
                    <a:lumOff val="35000"/>
                  </a:schemeClr>
                </a:solidFill>
              </a:rPr>
              <a:t>/generic      </a:t>
            </a:r>
            <a:r>
              <a:rPr lang="en-US" sz="2000" b="1" dirty="0">
                <a:solidFill>
                  <a:schemeClr val="tx1">
                    <a:lumMod val="65000"/>
                    <a:lumOff val="35000"/>
                  </a:schemeClr>
                </a:solidFill>
              </a:rPr>
              <a:t>$9.85</a:t>
            </a:r>
            <a:r>
              <a:rPr lang="en-US" sz="2000" dirty="0">
                <a:solidFill>
                  <a:schemeClr val="tx1">
                    <a:lumMod val="65000"/>
                    <a:lumOff val="35000"/>
                  </a:schemeClr>
                </a:solidFill>
              </a:rPr>
              <a:t>/brand, after       reaching </a:t>
            </a:r>
            <a:r>
              <a:rPr lang="en-US" sz="2800" b="1" dirty="0">
                <a:solidFill>
                  <a:schemeClr val="tx1">
                    <a:lumMod val="65000"/>
                    <a:lumOff val="35000"/>
                  </a:schemeClr>
                </a:solidFill>
              </a:rPr>
              <a:t>$7050</a:t>
            </a:r>
            <a:endParaRPr lang="en-US" sz="2800" b="1" dirty="0">
              <a:solidFill>
                <a:srgbClr val="FF0066"/>
              </a:solidFill>
            </a:endParaRPr>
          </a:p>
          <a:p>
            <a:pPr lvl="0">
              <a:buClr>
                <a:srgbClr val="00B0F0"/>
              </a:buClr>
            </a:pPr>
            <a:r>
              <a:rPr lang="en-US" sz="2000" dirty="0">
                <a:solidFill>
                  <a:schemeClr val="tx1">
                    <a:lumMod val="65000"/>
                    <a:lumOff val="35000"/>
                  </a:schemeClr>
                </a:solidFill>
              </a:rPr>
              <a:t>catastrophic trigger</a:t>
            </a:r>
            <a:endParaRPr lang="en-US" sz="4800" dirty="0">
              <a:solidFill>
                <a:schemeClr val="accent1"/>
              </a:solidFill>
              <a:latin typeface="+mj-lt"/>
            </a:endParaRPr>
          </a:p>
        </p:txBody>
      </p:sp>
      <p:sp>
        <p:nvSpPr>
          <p:cNvPr id="7" name="TextBox 6">
            <a:extLst>
              <a:ext uri="{FF2B5EF4-FFF2-40B4-BE49-F238E27FC236}">
                <a16:creationId xmlns:a16="http://schemas.microsoft.com/office/drawing/2014/main" id="{967CDF5E-8338-43A9-8FB2-D1BB59450C78}"/>
              </a:ext>
            </a:extLst>
          </p:cNvPr>
          <p:cNvSpPr txBox="1"/>
          <p:nvPr/>
        </p:nvSpPr>
        <p:spPr>
          <a:xfrm>
            <a:off x="990600" y="1787623"/>
            <a:ext cx="1503764" cy="480131"/>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2800" b="1" dirty="0">
                <a:solidFill>
                  <a:schemeClr val="tx1">
                    <a:lumMod val="65000"/>
                    <a:lumOff val="35000"/>
                  </a:schemeClr>
                </a:solidFill>
                <a:latin typeface="+mj-lt"/>
              </a:rPr>
              <a:t>$480</a:t>
            </a:r>
          </a:p>
        </p:txBody>
      </p:sp>
      <p:sp>
        <p:nvSpPr>
          <p:cNvPr id="8" name="TextBox 7">
            <a:extLst>
              <a:ext uri="{FF2B5EF4-FFF2-40B4-BE49-F238E27FC236}">
                <a16:creationId xmlns:a16="http://schemas.microsoft.com/office/drawing/2014/main" id="{F1639D80-0401-449B-A2E6-07D8F20C9702}"/>
              </a:ext>
            </a:extLst>
          </p:cNvPr>
          <p:cNvSpPr txBox="1"/>
          <p:nvPr/>
        </p:nvSpPr>
        <p:spPr>
          <a:xfrm>
            <a:off x="6902249" y="1302292"/>
            <a:ext cx="1822651" cy="1311128"/>
          </a:xfrm>
          <a:prstGeom prst="rect">
            <a:avLst/>
          </a:prstGeom>
        </p:spPr>
        <p:txBody>
          <a:bodyPr wrap="square" rtlCol="0">
            <a:spAutoFit/>
          </a:bodyPr>
          <a:lstStyle/>
          <a:p>
            <a:pPr>
              <a:lnSpc>
                <a:spcPct val="90000"/>
              </a:lnSpc>
              <a:spcBef>
                <a:spcPct val="0"/>
              </a:spcBef>
            </a:pPr>
            <a:r>
              <a:rPr lang="en-US" sz="2000" dirty="0">
                <a:solidFill>
                  <a:schemeClr val="tx1">
                    <a:lumMod val="65000"/>
                    <a:lumOff val="35000"/>
                  </a:schemeClr>
                </a:solidFill>
              </a:rPr>
              <a:t>25% until the total cost reaches </a:t>
            </a:r>
            <a:r>
              <a:rPr lang="en-US" sz="2000" b="1" dirty="0">
                <a:solidFill>
                  <a:schemeClr val="tx1">
                    <a:lumMod val="65000"/>
                    <a:lumOff val="35000"/>
                  </a:schemeClr>
                </a:solidFill>
              </a:rPr>
              <a:t> </a:t>
            </a:r>
            <a:r>
              <a:rPr lang="en-US" sz="2800" b="1" dirty="0">
                <a:solidFill>
                  <a:schemeClr val="tx1">
                    <a:lumMod val="65000"/>
                    <a:lumOff val="35000"/>
                  </a:schemeClr>
                </a:solidFill>
              </a:rPr>
              <a:t>$4,430</a:t>
            </a:r>
            <a:endParaRPr lang="en-US" sz="2800" b="1" dirty="0">
              <a:solidFill>
                <a:schemeClr val="accent1"/>
              </a:solidFill>
              <a:latin typeface="+mj-lt"/>
            </a:endParaRPr>
          </a:p>
        </p:txBody>
      </p:sp>
      <p:sp>
        <p:nvSpPr>
          <p:cNvPr id="9" name="TextBox 8">
            <a:extLst>
              <a:ext uri="{FF2B5EF4-FFF2-40B4-BE49-F238E27FC236}">
                <a16:creationId xmlns:a16="http://schemas.microsoft.com/office/drawing/2014/main" id="{3CBE9E4B-206F-4C4F-B04F-A8701EEA5C18}"/>
              </a:ext>
            </a:extLst>
          </p:cNvPr>
          <p:cNvSpPr txBox="1"/>
          <p:nvPr/>
        </p:nvSpPr>
        <p:spPr>
          <a:xfrm>
            <a:off x="6822275" y="4497072"/>
            <a:ext cx="1977629" cy="707886"/>
          </a:xfrm>
          <a:prstGeom prst="rect">
            <a:avLst/>
          </a:prstGeom>
        </p:spPr>
        <p:txBody>
          <a:bodyPr wrap="square" rtlCol="0">
            <a:spAutoFit/>
          </a:bodyPr>
          <a:lstStyle/>
          <a:p>
            <a:pPr marL="285750" lvl="0" indent="-285750">
              <a:buClr>
                <a:srgbClr val="00B0F0"/>
              </a:buClr>
              <a:buFont typeface="Arial" panose="020B0604020202020204" pitchFamily="34" charset="0"/>
              <a:buChar char="•"/>
            </a:pPr>
            <a:r>
              <a:rPr lang="en-US" sz="2000" b="1" dirty="0">
                <a:solidFill>
                  <a:schemeClr val="tx1">
                    <a:lumMod val="65000"/>
                    <a:lumOff val="35000"/>
                  </a:schemeClr>
                </a:solidFill>
              </a:rPr>
              <a:t>25% </a:t>
            </a:r>
            <a:r>
              <a:rPr lang="en-US" sz="2000" dirty="0">
                <a:solidFill>
                  <a:schemeClr val="tx1">
                    <a:lumMod val="65000"/>
                    <a:lumOff val="35000"/>
                  </a:schemeClr>
                </a:solidFill>
              </a:rPr>
              <a:t>Generic</a:t>
            </a:r>
          </a:p>
          <a:p>
            <a:pPr marL="285750" lvl="0" indent="-285750">
              <a:buClr>
                <a:srgbClr val="00B0F0"/>
              </a:buClr>
              <a:buFont typeface="Arial" panose="020B0604020202020204" pitchFamily="34" charset="0"/>
              <a:buChar char="•"/>
            </a:pPr>
            <a:r>
              <a:rPr lang="en-US" sz="2000" b="1" dirty="0">
                <a:solidFill>
                  <a:schemeClr val="tx1">
                    <a:lumMod val="65000"/>
                    <a:lumOff val="35000"/>
                  </a:schemeClr>
                </a:solidFill>
              </a:rPr>
              <a:t>25% </a:t>
            </a:r>
            <a:r>
              <a:rPr lang="en-US" sz="2000" dirty="0">
                <a:solidFill>
                  <a:schemeClr val="tx1">
                    <a:lumMod val="65000"/>
                    <a:lumOff val="35000"/>
                  </a:schemeClr>
                </a:solidFill>
              </a:rPr>
              <a:t>Brand</a:t>
            </a:r>
          </a:p>
        </p:txBody>
      </p:sp>
      <p:sp>
        <p:nvSpPr>
          <p:cNvPr id="10" name="TextBox 9">
            <a:extLst>
              <a:ext uri="{FF2B5EF4-FFF2-40B4-BE49-F238E27FC236}">
                <a16:creationId xmlns:a16="http://schemas.microsoft.com/office/drawing/2014/main" id="{AD862C17-EA5C-4F5E-9084-7A03B815EDC8}"/>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13</a:t>
            </a:r>
          </a:p>
        </p:txBody>
      </p:sp>
    </p:spTree>
    <p:extLst>
      <p:ext uri="{BB962C8B-B14F-4D97-AF65-F5344CB8AC3E}">
        <p14:creationId xmlns:p14="http://schemas.microsoft.com/office/powerpoint/2010/main" val="190484955"/>
      </p:ext>
    </p:extLst>
  </p:cSld>
  <p:clrMapOvr>
    <a:masterClrMapping/>
  </p:clrMapOvr>
  <mc:AlternateContent xmlns:mc="http://schemas.openxmlformats.org/markup-compatibility/2006" xmlns:p14="http://schemas.microsoft.com/office/powerpoint/2010/main">
    <mc:Choice Requires="p14">
      <p:transition spd="slow" p14:dur="2000" advTm="107882"/>
    </mc:Choice>
    <mc:Fallback xmlns="">
      <p:transition spd="slow" advTm="10788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C032BA-AF44-4CA0-AA42-C79F587B4D16}"/>
              </a:ext>
            </a:extLst>
          </p:cNvPr>
          <p:cNvSpPr txBox="1"/>
          <p:nvPr/>
        </p:nvSpPr>
        <p:spPr>
          <a:xfrm>
            <a:off x="348119" y="3657600"/>
            <a:ext cx="8447762" cy="757130"/>
          </a:xfrm>
          <a:prstGeom prst="rect">
            <a:avLst/>
          </a:prstGeom>
        </p:spPr>
        <p:txBody>
          <a:bodyPr wrap="none" rtlCol="0">
            <a:spAutoFit/>
          </a:bodyPr>
          <a:lstStyle/>
          <a:p>
            <a:pPr marR="0" indent="0" fontAlgn="auto">
              <a:lnSpc>
                <a:spcPct val="90000"/>
              </a:lnSpc>
              <a:spcBef>
                <a:spcPct val="0"/>
              </a:spcBef>
              <a:spcAft>
                <a:spcPts val="0"/>
              </a:spcAft>
              <a:buClrTx/>
              <a:buSzTx/>
              <a:buFontTx/>
              <a:buNone/>
              <a:tabLst/>
            </a:pPr>
            <a:r>
              <a:rPr lang="en-US" sz="4800" b="1" dirty="0">
                <a:solidFill>
                  <a:schemeClr val="bg1"/>
                </a:solidFill>
                <a:latin typeface="+mj-lt"/>
              </a:rPr>
              <a:t>Part D Assistance Programs</a:t>
            </a:r>
          </a:p>
        </p:txBody>
      </p:sp>
    </p:spTree>
    <p:extLst>
      <p:ext uri="{BB962C8B-B14F-4D97-AF65-F5344CB8AC3E}">
        <p14:creationId xmlns:p14="http://schemas.microsoft.com/office/powerpoint/2010/main" val="399430532"/>
      </p:ext>
    </p:extLst>
  </p:cSld>
  <p:clrMapOvr>
    <a:masterClrMapping/>
  </p:clrMapOvr>
  <mc:AlternateContent xmlns:mc="http://schemas.openxmlformats.org/markup-compatibility/2006" xmlns:p14="http://schemas.microsoft.com/office/powerpoint/2010/main">
    <mc:Choice Requires="p14">
      <p:transition spd="slow" p14:dur="2000" advTm="19369"/>
    </mc:Choice>
    <mc:Fallback xmlns="">
      <p:transition spd="slow" advTm="1936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7982" y="304800"/>
            <a:ext cx="8229600" cy="914400"/>
          </a:xfrm>
          <a:prstGeom prst="rect">
            <a:avLst/>
          </a:prstGeom>
        </p:spPr>
        <p:txBody>
          <a:bodyPr/>
          <a:lstStyle/>
          <a:p>
            <a:pPr>
              <a:spcBef>
                <a:spcPct val="0"/>
              </a:spcBef>
            </a:pPr>
            <a:r>
              <a:rPr lang="en-US" sz="3600" dirty="0">
                <a:solidFill>
                  <a:schemeClr val="accent1"/>
                </a:solidFill>
                <a:latin typeface="+mj-lt"/>
              </a:rPr>
              <a:t>Low Income Subsidy</a:t>
            </a:r>
          </a:p>
          <a:p>
            <a:pPr>
              <a:spcBef>
                <a:spcPct val="0"/>
              </a:spcBef>
            </a:pPr>
            <a:r>
              <a:rPr lang="en-US" sz="2400" dirty="0">
                <a:solidFill>
                  <a:schemeClr val="tx1">
                    <a:lumMod val="50000"/>
                    <a:lumOff val="50000"/>
                  </a:schemeClr>
                </a:solidFill>
                <a:latin typeface="+mj-lt"/>
              </a:rPr>
              <a:t>Extra Help for Medicare Prescription Drug Coverage</a:t>
            </a:r>
          </a:p>
        </p:txBody>
      </p:sp>
      <p:sp>
        <p:nvSpPr>
          <p:cNvPr id="4" name="Content Placeholder 2"/>
          <p:cNvSpPr txBox="1">
            <a:spLocks/>
          </p:cNvSpPr>
          <p:nvPr/>
        </p:nvSpPr>
        <p:spPr>
          <a:xfrm>
            <a:off x="497071" y="4876800"/>
            <a:ext cx="6151418" cy="1752600"/>
          </a:xfrm>
          <a:prstGeom prst="rect">
            <a:avLst/>
          </a:prstGeom>
        </p:spPr>
        <p:txBody>
          <a:bodyPr/>
          <a:lstStyle/>
          <a:p>
            <a:pPr lvl="0">
              <a:spcAft>
                <a:spcPts val="1200"/>
              </a:spcAft>
              <a:buClr>
                <a:srgbClr val="009EF0"/>
              </a:buClr>
            </a:pPr>
            <a:r>
              <a:rPr lang="en-US" b="1" dirty="0">
                <a:solidFill>
                  <a:srgbClr val="0092CF"/>
                </a:solidFill>
              </a:rPr>
              <a:t>To Apply for Extra Help</a:t>
            </a:r>
          </a:p>
          <a:p>
            <a:pPr marL="342900" lvl="0" indent="-342900">
              <a:spcAft>
                <a:spcPts val="600"/>
              </a:spcAft>
              <a:buClr>
                <a:srgbClr val="009EF0"/>
              </a:buClr>
              <a:buFont typeface="Wingdings" panose="05000000000000000000" pitchFamily="2" charset="2"/>
              <a:buChar char=":"/>
            </a:pPr>
            <a:r>
              <a:rPr lang="en-US" dirty="0">
                <a:solidFill>
                  <a:schemeClr val="tx1">
                    <a:lumMod val="65000"/>
                    <a:lumOff val="35000"/>
                  </a:schemeClr>
                </a:solidFill>
              </a:rPr>
              <a:t>Visit online at </a:t>
            </a:r>
            <a:r>
              <a:rPr lang="en-US" u="sng" dirty="0">
                <a:solidFill>
                  <a:schemeClr val="tx1">
                    <a:lumMod val="65000"/>
                    <a:lumOff val="35000"/>
                  </a:schemeClr>
                </a:solidFill>
                <a:hlinkClick r:id="rId3"/>
              </a:rPr>
              <a:t>socialsecurity.gov/</a:t>
            </a:r>
            <a:r>
              <a:rPr lang="en-US" u="sng" dirty="0" err="1">
                <a:solidFill>
                  <a:schemeClr val="tx1">
                    <a:lumMod val="65000"/>
                    <a:lumOff val="35000"/>
                  </a:schemeClr>
                </a:solidFill>
                <a:hlinkClick r:id="rId3"/>
              </a:rPr>
              <a:t>extrahelp</a:t>
            </a:r>
            <a:endParaRPr lang="en-US" u="sng" dirty="0">
              <a:solidFill>
                <a:schemeClr val="tx1">
                  <a:lumMod val="65000"/>
                  <a:lumOff val="35000"/>
                </a:schemeClr>
              </a:solidFill>
            </a:endParaRPr>
          </a:p>
          <a:p>
            <a:pPr marL="342900" lvl="0" indent="-342900">
              <a:spcAft>
                <a:spcPts val="600"/>
              </a:spcAft>
              <a:buClr>
                <a:srgbClr val="009EF0"/>
              </a:buClr>
              <a:buFont typeface="Wingdings 2" panose="05020102010507070707" pitchFamily="18" charset="2"/>
              <a:buChar char="("/>
            </a:pPr>
            <a:r>
              <a:rPr lang="en-US" dirty="0">
                <a:solidFill>
                  <a:schemeClr val="tx1">
                    <a:lumMod val="65000"/>
                    <a:lumOff val="35000"/>
                  </a:schemeClr>
                </a:solidFill>
              </a:rPr>
              <a:t>Call 1-800-772-1213 (TTY: 1-800-325-0778)</a:t>
            </a:r>
          </a:p>
          <a:p>
            <a:pPr marL="342900" lvl="0" indent="-342900">
              <a:spcAft>
                <a:spcPts val="600"/>
              </a:spcAft>
              <a:buClr>
                <a:srgbClr val="009EF0"/>
              </a:buClr>
              <a:buFont typeface="Webdings" panose="05030102010509060703" pitchFamily="18" charset="2"/>
              <a:buChar char=""/>
            </a:pPr>
            <a:r>
              <a:rPr lang="en-US" dirty="0">
                <a:solidFill>
                  <a:schemeClr val="tx1">
                    <a:lumMod val="65000"/>
                    <a:lumOff val="35000"/>
                  </a:schemeClr>
                </a:solidFill>
              </a:rPr>
              <a:t>Visit your local Social Security office</a:t>
            </a:r>
          </a:p>
        </p:txBody>
      </p:sp>
      <p:grpSp>
        <p:nvGrpSpPr>
          <p:cNvPr id="3" name="Group 2">
            <a:extLst>
              <a:ext uri="{FF2B5EF4-FFF2-40B4-BE49-F238E27FC236}">
                <a16:creationId xmlns:a16="http://schemas.microsoft.com/office/drawing/2014/main" id="{243E8128-11D1-43EC-92B9-E162D7536989}"/>
              </a:ext>
            </a:extLst>
          </p:cNvPr>
          <p:cNvGrpSpPr/>
          <p:nvPr/>
        </p:nvGrpSpPr>
        <p:grpSpPr>
          <a:xfrm>
            <a:off x="497071" y="1828800"/>
            <a:ext cx="3657600" cy="1981200"/>
            <a:chOff x="497071" y="1447800"/>
            <a:chExt cx="3657600" cy="1981200"/>
          </a:xfrm>
        </p:grpSpPr>
        <p:sp>
          <p:nvSpPr>
            <p:cNvPr id="9" name="Freeform: Shape 8">
              <a:extLst>
                <a:ext uri="{FF2B5EF4-FFF2-40B4-BE49-F238E27FC236}">
                  <a16:creationId xmlns:a16="http://schemas.microsoft.com/office/drawing/2014/main" id="{FCADC9D1-2E1B-4EC6-A729-D9020617B038}"/>
                </a:ext>
              </a:extLst>
            </p:cNvPr>
            <p:cNvSpPr/>
            <p:nvPr/>
          </p:nvSpPr>
          <p:spPr>
            <a:xfrm>
              <a:off x="497071" y="1447800"/>
              <a:ext cx="3657600" cy="457200"/>
            </a:xfrm>
            <a:custGeom>
              <a:avLst/>
              <a:gdLst>
                <a:gd name="connsiteX0" fmla="*/ 0 w 3754115"/>
                <a:gd name="connsiteY0" fmla="*/ 0 h 1280155"/>
                <a:gd name="connsiteX1" fmla="*/ 3754115 w 3754115"/>
                <a:gd name="connsiteY1" fmla="*/ 0 h 1280155"/>
                <a:gd name="connsiteX2" fmla="*/ 3754115 w 3754115"/>
                <a:gd name="connsiteY2" fmla="*/ 1280155 h 1280155"/>
                <a:gd name="connsiteX3" fmla="*/ 0 w 3754115"/>
                <a:gd name="connsiteY3" fmla="*/ 1280155 h 1280155"/>
                <a:gd name="connsiteX4" fmla="*/ 0 w 3754115"/>
                <a:gd name="connsiteY4" fmla="*/ 0 h 1280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115" h="1280155">
                  <a:moveTo>
                    <a:pt x="0" y="0"/>
                  </a:moveTo>
                  <a:lnTo>
                    <a:pt x="3754115" y="0"/>
                  </a:lnTo>
                  <a:lnTo>
                    <a:pt x="3754115" y="1280155"/>
                  </a:lnTo>
                  <a:lnTo>
                    <a:pt x="0" y="1280155"/>
                  </a:lnTo>
                  <a:lnTo>
                    <a:pt x="0" y="0"/>
                  </a:lnTo>
                  <a:close/>
                </a:path>
              </a:pathLst>
            </a:custGeom>
            <a:solidFill>
              <a:srgbClr val="009EF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200" kern="1200" dirty="0"/>
                <a:t>Helps pay for:</a:t>
              </a:r>
            </a:p>
          </p:txBody>
        </p:sp>
        <p:sp>
          <p:nvSpPr>
            <p:cNvPr id="10" name="Freeform: Shape 9">
              <a:extLst>
                <a:ext uri="{FF2B5EF4-FFF2-40B4-BE49-F238E27FC236}">
                  <a16:creationId xmlns:a16="http://schemas.microsoft.com/office/drawing/2014/main" id="{CA15ACF8-FF57-4EBD-BB19-CFEB2A1598BE}"/>
                </a:ext>
              </a:extLst>
            </p:cNvPr>
            <p:cNvSpPr/>
            <p:nvPr/>
          </p:nvSpPr>
          <p:spPr>
            <a:xfrm>
              <a:off x="497071" y="1919575"/>
              <a:ext cx="3657600" cy="1509425"/>
            </a:xfrm>
            <a:custGeom>
              <a:avLst/>
              <a:gdLst>
                <a:gd name="connsiteX0" fmla="*/ 0 w 3754115"/>
                <a:gd name="connsiteY0" fmla="*/ 0 h 2152080"/>
                <a:gd name="connsiteX1" fmla="*/ 3754115 w 3754115"/>
                <a:gd name="connsiteY1" fmla="*/ 0 h 2152080"/>
                <a:gd name="connsiteX2" fmla="*/ 3754115 w 3754115"/>
                <a:gd name="connsiteY2" fmla="*/ 2152080 h 2152080"/>
                <a:gd name="connsiteX3" fmla="*/ 0 w 3754115"/>
                <a:gd name="connsiteY3" fmla="*/ 2152080 h 2152080"/>
                <a:gd name="connsiteX4" fmla="*/ 0 w 3754115"/>
                <a:gd name="connsiteY4" fmla="*/ 0 h 215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115" h="2152080">
                  <a:moveTo>
                    <a:pt x="0" y="0"/>
                  </a:moveTo>
                  <a:lnTo>
                    <a:pt x="3754115" y="0"/>
                  </a:lnTo>
                  <a:lnTo>
                    <a:pt x="3754115" y="2152080"/>
                  </a:lnTo>
                  <a:lnTo>
                    <a:pt x="0" y="2152080"/>
                  </a:lnTo>
                  <a:lnTo>
                    <a:pt x="0" y="0"/>
                  </a:lnTo>
                  <a:close/>
                </a:path>
              </a:pathLst>
            </a:custGeom>
            <a:solidFill>
              <a:schemeClr val="bg1">
                <a:alpha val="90000"/>
              </a:schemeClr>
            </a:solidFill>
            <a:ln>
              <a:solidFill>
                <a:srgbClr val="009EF0"/>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rgbClr val="009EF0"/>
                </a:buClr>
                <a:buFont typeface="Arial" panose="020B0604020202020204" pitchFamily="34" charset="0"/>
                <a:buChar char="•"/>
              </a:pPr>
              <a:r>
                <a:rPr lang="en-US" sz="2200" kern="1200" dirty="0">
                  <a:solidFill>
                    <a:schemeClr val="tx1">
                      <a:lumMod val="65000"/>
                      <a:lumOff val="35000"/>
                    </a:schemeClr>
                  </a:solidFill>
                </a:rPr>
                <a:t>Prescription drugs</a:t>
              </a:r>
            </a:p>
            <a:p>
              <a:pPr marL="228600" lvl="1" indent="-228600" algn="l" defTabSz="1066800">
                <a:lnSpc>
                  <a:spcPct val="90000"/>
                </a:lnSpc>
                <a:spcBef>
                  <a:spcPct val="0"/>
                </a:spcBef>
                <a:spcAft>
                  <a:spcPct val="15000"/>
                </a:spcAft>
                <a:buClr>
                  <a:srgbClr val="009EF0"/>
                </a:buClr>
                <a:buFont typeface="Arial" panose="020B0604020202020204" pitchFamily="34" charset="0"/>
                <a:buChar char="•"/>
              </a:pPr>
              <a:r>
                <a:rPr lang="en-US" sz="2200" kern="1200" dirty="0">
                  <a:solidFill>
                    <a:schemeClr val="tx1">
                      <a:lumMod val="65000"/>
                      <a:lumOff val="35000"/>
                    </a:schemeClr>
                  </a:solidFill>
                </a:rPr>
                <a:t>Premiums</a:t>
              </a:r>
            </a:p>
            <a:p>
              <a:pPr marL="228600" lvl="1" indent="-228600" algn="l" defTabSz="1066800">
                <a:lnSpc>
                  <a:spcPct val="90000"/>
                </a:lnSpc>
                <a:spcBef>
                  <a:spcPct val="0"/>
                </a:spcBef>
                <a:spcAft>
                  <a:spcPct val="15000"/>
                </a:spcAft>
                <a:buClr>
                  <a:srgbClr val="009EF0"/>
                </a:buClr>
                <a:buFont typeface="Arial" panose="020B0604020202020204" pitchFamily="34" charset="0"/>
                <a:buChar char="•"/>
              </a:pPr>
              <a:r>
                <a:rPr lang="en-US" sz="2200" kern="1200" dirty="0">
                  <a:solidFill>
                    <a:schemeClr val="tx1">
                      <a:lumMod val="65000"/>
                      <a:lumOff val="35000"/>
                    </a:schemeClr>
                  </a:solidFill>
                </a:rPr>
                <a:t>Deductibles</a:t>
              </a:r>
            </a:p>
            <a:p>
              <a:pPr marL="228600" lvl="1" indent="-228600" algn="l" defTabSz="1066800">
                <a:lnSpc>
                  <a:spcPct val="90000"/>
                </a:lnSpc>
                <a:spcBef>
                  <a:spcPct val="0"/>
                </a:spcBef>
                <a:spcAft>
                  <a:spcPct val="15000"/>
                </a:spcAft>
                <a:buClr>
                  <a:srgbClr val="009EF0"/>
                </a:buClr>
                <a:buFont typeface="Arial" panose="020B0604020202020204" pitchFamily="34" charset="0"/>
                <a:buChar char="•"/>
              </a:pPr>
              <a:r>
                <a:rPr lang="en-US" sz="2200" kern="1200" dirty="0">
                  <a:solidFill>
                    <a:schemeClr val="tx1">
                      <a:lumMod val="65000"/>
                      <a:lumOff val="35000"/>
                    </a:schemeClr>
                  </a:solidFill>
                </a:rPr>
                <a:t>Coinsurance</a:t>
              </a:r>
            </a:p>
          </p:txBody>
        </p:sp>
      </p:grpSp>
      <p:grpSp>
        <p:nvGrpSpPr>
          <p:cNvPr id="6" name="Group 5">
            <a:extLst>
              <a:ext uri="{FF2B5EF4-FFF2-40B4-BE49-F238E27FC236}">
                <a16:creationId xmlns:a16="http://schemas.microsoft.com/office/drawing/2014/main" id="{FFF8049B-9814-4138-93A1-7C1E197942C3}"/>
              </a:ext>
            </a:extLst>
          </p:cNvPr>
          <p:cNvGrpSpPr/>
          <p:nvPr/>
        </p:nvGrpSpPr>
        <p:grpSpPr>
          <a:xfrm>
            <a:off x="4597698" y="1828800"/>
            <a:ext cx="3662516" cy="1966625"/>
            <a:chOff x="4776763" y="1383201"/>
            <a:chExt cx="3662516" cy="1966625"/>
          </a:xfrm>
        </p:grpSpPr>
        <p:sp>
          <p:nvSpPr>
            <p:cNvPr id="11" name="Freeform: Shape 10">
              <a:extLst>
                <a:ext uri="{FF2B5EF4-FFF2-40B4-BE49-F238E27FC236}">
                  <a16:creationId xmlns:a16="http://schemas.microsoft.com/office/drawing/2014/main" id="{4D8D6F19-0E38-498F-A5AF-BF03D040BE3D}"/>
                </a:ext>
              </a:extLst>
            </p:cNvPr>
            <p:cNvSpPr/>
            <p:nvPr/>
          </p:nvSpPr>
          <p:spPr>
            <a:xfrm>
              <a:off x="4781679" y="1383201"/>
              <a:ext cx="3657600" cy="457200"/>
            </a:xfrm>
            <a:custGeom>
              <a:avLst/>
              <a:gdLst>
                <a:gd name="connsiteX0" fmla="*/ 0 w 3754115"/>
                <a:gd name="connsiteY0" fmla="*/ 0 h 1120670"/>
                <a:gd name="connsiteX1" fmla="*/ 3754115 w 3754115"/>
                <a:gd name="connsiteY1" fmla="*/ 0 h 1120670"/>
                <a:gd name="connsiteX2" fmla="*/ 3754115 w 3754115"/>
                <a:gd name="connsiteY2" fmla="*/ 1120670 h 1120670"/>
                <a:gd name="connsiteX3" fmla="*/ 0 w 3754115"/>
                <a:gd name="connsiteY3" fmla="*/ 1120670 h 1120670"/>
                <a:gd name="connsiteX4" fmla="*/ 0 w 3754115"/>
                <a:gd name="connsiteY4" fmla="*/ 0 h 1120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115" h="1120670">
                  <a:moveTo>
                    <a:pt x="0" y="0"/>
                  </a:moveTo>
                  <a:lnTo>
                    <a:pt x="3754115" y="0"/>
                  </a:lnTo>
                  <a:lnTo>
                    <a:pt x="3754115" y="1120670"/>
                  </a:lnTo>
                  <a:lnTo>
                    <a:pt x="0" y="1120670"/>
                  </a:lnTo>
                  <a:lnTo>
                    <a:pt x="0" y="0"/>
                  </a:lnTo>
                  <a:close/>
                </a:path>
              </a:pathLst>
            </a:custGeom>
            <a:solidFill>
              <a:srgbClr val="F8A169"/>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200" kern="1200" dirty="0"/>
                <a:t>Allows individuals to:</a:t>
              </a:r>
            </a:p>
          </p:txBody>
        </p:sp>
        <p:sp>
          <p:nvSpPr>
            <p:cNvPr id="12" name="Freeform: Shape 11">
              <a:extLst>
                <a:ext uri="{FF2B5EF4-FFF2-40B4-BE49-F238E27FC236}">
                  <a16:creationId xmlns:a16="http://schemas.microsoft.com/office/drawing/2014/main" id="{0EA3FB33-82B2-48A8-BDA8-07E532BE75FF}"/>
                </a:ext>
              </a:extLst>
            </p:cNvPr>
            <p:cNvSpPr/>
            <p:nvPr/>
          </p:nvSpPr>
          <p:spPr>
            <a:xfrm>
              <a:off x="4776763" y="1840401"/>
              <a:ext cx="3657600" cy="1509425"/>
            </a:xfrm>
            <a:custGeom>
              <a:avLst/>
              <a:gdLst>
                <a:gd name="connsiteX0" fmla="*/ 0 w 3754115"/>
                <a:gd name="connsiteY0" fmla="*/ 0 h 2152080"/>
                <a:gd name="connsiteX1" fmla="*/ 3754115 w 3754115"/>
                <a:gd name="connsiteY1" fmla="*/ 0 h 2152080"/>
                <a:gd name="connsiteX2" fmla="*/ 3754115 w 3754115"/>
                <a:gd name="connsiteY2" fmla="*/ 2152080 h 2152080"/>
                <a:gd name="connsiteX3" fmla="*/ 0 w 3754115"/>
                <a:gd name="connsiteY3" fmla="*/ 2152080 h 2152080"/>
                <a:gd name="connsiteX4" fmla="*/ 0 w 3754115"/>
                <a:gd name="connsiteY4" fmla="*/ 0 h 215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115" h="2152080">
                  <a:moveTo>
                    <a:pt x="0" y="0"/>
                  </a:moveTo>
                  <a:lnTo>
                    <a:pt x="3754115" y="0"/>
                  </a:lnTo>
                  <a:lnTo>
                    <a:pt x="3754115" y="2152080"/>
                  </a:lnTo>
                  <a:lnTo>
                    <a:pt x="0" y="2152080"/>
                  </a:lnTo>
                  <a:lnTo>
                    <a:pt x="0" y="0"/>
                  </a:lnTo>
                  <a:close/>
                </a:path>
              </a:pathLst>
            </a:custGeom>
            <a:solidFill>
              <a:schemeClr val="bg1">
                <a:alpha val="90000"/>
              </a:schemeClr>
            </a:solidFill>
            <a:ln>
              <a:solidFill>
                <a:srgbClr val="EF4634"/>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rgbClr val="009EF0"/>
                </a:buClr>
                <a:buChar char="•"/>
              </a:pPr>
              <a:r>
                <a:rPr lang="en-US" sz="2200" kern="1200" dirty="0">
                  <a:solidFill>
                    <a:schemeClr val="tx1">
                      <a:lumMod val="65000"/>
                      <a:lumOff val="35000"/>
                    </a:schemeClr>
                  </a:solidFill>
                </a:rPr>
                <a:t>Join</a:t>
              </a:r>
            </a:p>
            <a:p>
              <a:pPr marL="228600" lvl="1" indent="-228600" algn="l" defTabSz="1066800">
                <a:lnSpc>
                  <a:spcPct val="90000"/>
                </a:lnSpc>
                <a:spcBef>
                  <a:spcPct val="0"/>
                </a:spcBef>
                <a:spcAft>
                  <a:spcPct val="15000"/>
                </a:spcAft>
                <a:buClr>
                  <a:srgbClr val="009EF0"/>
                </a:buClr>
                <a:buChar char="•"/>
              </a:pPr>
              <a:r>
                <a:rPr lang="en-US" sz="2200" dirty="0">
                  <a:solidFill>
                    <a:schemeClr val="tx1">
                      <a:lumMod val="65000"/>
                      <a:lumOff val="35000"/>
                    </a:schemeClr>
                  </a:solidFill>
                </a:rPr>
                <a:t>S</a:t>
              </a:r>
              <a:r>
                <a:rPr lang="en-US" sz="2200" kern="1200" dirty="0">
                  <a:solidFill>
                    <a:schemeClr val="tx1">
                      <a:lumMod val="65000"/>
                      <a:lumOff val="35000"/>
                    </a:schemeClr>
                  </a:solidFill>
                </a:rPr>
                <a:t>witch</a:t>
              </a:r>
            </a:p>
            <a:p>
              <a:pPr marL="228600" lvl="1" indent="-228600" algn="l" defTabSz="1066800">
                <a:lnSpc>
                  <a:spcPct val="90000"/>
                </a:lnSpc>
                <a:spcBef>
                  <a:spcPct val="0"/>
                </a:spcBef>
                <a:spcAft>
                  <a:spcPct val="15000"/>
                </a:spcAft>
                <a:buClr>
                  <a:srgbClr val="009EF0"/>
                </a:buClr>
                <a:buChar char="•"/>
              </a:pPr>
              <a:r>
                <a:rPr lang="en-US" sz="2200" kern="1200" dirty="0">
                  <a:solidFill>
                    <a:schemeClr val="tx1">
                      <a:lumMod val="65000"/>
                      <a:lumOff val="35000"/>
                    </a:schemeClr>
                  </a:solidFill>
                </a:rPr>
                <a:t>Drop</a:t>
              </a:r>
              <a:endParaRPr lang="en-US" sz="2200" dirty="0">
                <a:solidFill>
                  <a:schemeClr val="tx1">
                    <a:lumMod val="65000"/>
                    <a:lumOff val="35000"/>
                  </a:schemeClr>
                </a:solidFill>
              </a:endParaRPr>
            </a:p>
            <a:p>
              <a:pPr marL="0" lvl="1" defTabSz="1066800">
                <a:lnSpc>
                  <a:spcPct val="90000"/>
                </a:lnSpc>
                <a:spcBef>
                  <a:spcPct val="0"/>
                </a:spcBef>
                <a:spcAft>
                  <a:spcPct val="15000"/>
                </a:spcAft>
                <a:buClr>
                  <a:srgbClr val="009EF0"/>
                </a:buClr>
              </a:pPr>
              <a:r>
                <a:rPr lang="en-US" dirty="0">
                  <a:solidFill>
                    <a:schemeClr val="tx1">
                      <a:lumMod val="65000"/>
                      <a:lumOff val="35000"/>
                    </a:schemeClr>
                  </a:solidFill>
                </a:rPr>
                <a:t>Anytime during the year</a:t>
              </a:r>
            </a:p>
            <a:p>
              <a:pPr marL="0" lvl="1" algn="l" defTabSz="1066800">
                <a:lnSpc>
                  <a:spcPct val="90000"/>
                </a:lnSpc>
                <a:spcBef>
                  <a:spcPct val="0"/>
                </a:spcBef>
                <a:spcAft>
                  <a:spcPct val="15000"/>
                </a:spcAft>
                <a:buClr>
                  <a:srgbClr val="009EF0"/>
                </a:buClr>
              </a:pPr>
              <a:endParaRPr lang="en-US" sz="2200" kern="1200" dirty="0">
                <a:solidFill>
                  <a:schemeClr val="tx1">
                    <a:lumMod val="65000"/>
                    <a:lumOff val="35000"/>
                  </a:schemeClr>
                </a:solidFill>
              </a:endParaRPr>
            </a:p>
          </p:txBody>
        </p:sp>
      </p:grpSp>
      <p:sp>
        <p:nvSpPr>
          <p:cNvPr id="7" name="TextBox 6">
            <a:extLst>
              <a:ext uri="{FF2B5EF4-FFF2-40B4-BE49-F238E27FC236}">
                <a16:creationId xmlns:a16="http://schemas.microsoft.com/office/drawing/2014/main" id="{F75010B2-A7F1-49E7-AF03-B7F9095965E4}"/>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16</a:t>
            </a:r>
          </a:p>
        </p:txBody>
      </p:sp>
      <p:sp>
        <p:nvSpPr>
          <p:cNvPr id="13" name="TextBox 12">
            <a:extLst>
              <a:ext uri="{FF2B5EF4-FFF2-40B4-BE49-F238E27FC236}">
                <a16:creationId xmlns:a16="http://schemas.microsoft.com/office/drawing/2014/main" id="{D2B0B853-154D-4E7D-B5C9-00A6B40077C5}"/>
              </a:ext>
            </a:extLst>
          </p:cNvPr>
          <p:cNvSpPr txBox="1"/>
          <p:nvPr/>
        </p:nvSpPr>
        <p:spPr bwMode="auto">
          <a:xfrm>
            <a:off x="444686" y="4042357"/>
            <a:ext cx="73379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dirty="0"/>
              <a:t>Income limits apply for single and married couples and are updated every year.</a:t>
            </a:r>
          </a:p>
        </p:txBody>
      </p:sp>
    </p:spTree>
    <p:extLst>
      <p:ext uri="{BB962C8B-B14F-4D97-AF65-F5344CB8AC3E}">
        <p14:creationId xmlns:p14="http://schemas.microsoft.com/office/powerpoint/2010/main" val="2711618798"/>
      </p:ext>
    </p:extLst>
  </p:cSld>
  <p:clrMapOvr>
    <a:masterClrMapping/>
  </p:clrMapOvr>
  <mc:AlternateContent xmlns:mc="http://schemas.openxmlformats.org/markup-compatibility/2006" xmlns:p14="http://schemas.microsoft.com/office/powerpoint/2010/main">
    <mc:Choice Requires="p14">
      <p:transition spd="slow" p14:dur="2000" advTm="98905"/>
    </mc:Choice>
    <mc:Fallback xmlns="">
      <p:transition spd="slow" advTm="9890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7982" y="304800"/>
            <a:ext cx="8229600" cy="942614"/>
          </a:xfrm>
          <a:prstGeom prst="rect">
            <a:avLst/>
          </a:prstGeom>
        </p:spPr>
        <p:txBody>
          <a:bodyPr/>
          <a:lstStyle/>
          <a:p>
            <a:pPr>
              <a:spcBef>
                <a:spcPct val="0"/>
              </a:spcBef>
            </a:pPr>
            <a:r>
              <a:rPr lang="en-US" sz="3600" dirty="0">
                <a:solidFill>
                  <a:schemeClr val="accent1"/>
                </a:solidFill>
                <a:latin typeface="+mj-lt"/>
              </a:rPr>
              <a:t>PACE and PACENET</a:t>
            </a:r>
          </a:p>
          <a:p>
            <a:pPr>
              <a:spcBef>
                <a:spcPct val="0"/>
              </a:spcBef>
            </a:pPr>
            <a:r>
              <a:rPr lang="en-US" sz="2400" dirty="0">
                <a:solidFill>
                  <a:schemeClr val="tx1">
                    <a:lumMod val="50000"/>
                    <a:lumOff val="50000"/>
                  </a:schemeClr>
                </a:solidFill>
                <a:latin typeface="+mj-lt"/>
              </a:rPr>
              <a:t>Pennsylvania’s Prescription Assistance Program</a:t>
            </a:r>
          </a:p>
        </p:txBody>
      </p:sp>
      <p:sp>
        <p:nvSpPr>
          <p:cNvPr id="4" name="Content Placeholder 2"/>
          <p:cNvSpPr txBox="1">
            <a:spLocks/>
          </p:cNvSpPr>
          <p:nvPr/>
        </p:nvSpPr>
        <p:spPr>
          <a:xfrm>
            <a:off x="500709" y="1669252"/>
            <a:ext cx="7827818" cy="4495800"/>
          </a:xfrm>
          <a:prstGeom prst="rect">
            <a:avLst/>
          </a:prstGeom>
        </p:spPr>
        <p:txBody>
          <a:bodyPr/>
          <a:lstStyle/>
          <a:p>
            <a:r>
              <a:rPr lang="en-US" sz="2400" dirty="0"/>
              <a:t> </a:t>
            </a:r>
          </a:p>
        </p:txBody>
      </p:sp>
      <p:grpSp>
        <p:nvGrpSpPr>
          <p:cNvPr id="20" name="Group 19">
            <a:extLst>
              <a:ext uri="{FF2B5EF4-FFF2-40B4-BE49-F238E27FC236}">
                <a16:creationId xmlns:a16="http://schemas.microsoft.com/office/drawing/2014/main" id="{CB39F714-BD63-4572-B095-FFECAE7676F9}"/>
              </a:ext>
            </a:extLst>
          </p:cNvPr>
          <p:cNvGrpSpPr/>
          <p:nvPr/>
        </p:nvGrpSpPr>
        <p:grpSpPr>
          <a:xfrm>
            <a:off x="685768" y="2061704"/>
            <a:ext cx="7429535" cy="1194988"/>
            <a:chOff x="495265" y="2033206"/>
            <a:chExt cx="7429535" cy="1194988"/>
          </a:xfrm>
        </p:grpSpPr>
        <p:grpSp>
          <p:nvGrpSpPr>
            <p:cNvPr id="5" name="Group 4">
              <a:extLst>
                <a:ext uri="{FF2B5EF4-FFF2-40B4-BE49-F238E27FC236}">
                  <a16:creationId xmlns:a16="http://schemas.microsoft.com/office/drawing/2014/main" id="{81ECDC88-4BAF-4617-880D-6CC5F202C179}"/>
                </a:ext>
              </a:extLst>
            </p:cNvPr>
            <p:cNvGrpSpPr/>
            <p:nvPr/>
          </p:nvGrpSpPr>
          <p:grpSpPr>
            <a:xfrm>
              <a:off x="495265" y="2033206"/>
              <a:ext cx="3657600" cy="1194988"/>
              <a:chOff x="6466113" y="3680974"/>
              <a:chExt cx="3454234" cy="2055654"/>
            </a:xfrm>
          </p:grpSpPr>
          <p:sp>
            <p:nvSpPr>
              <p:cNvPr id="8" name="Freeform: Shape 7">
                <a:extLst>
                  <a:ext uri="{FF2B5EF4-FFF2-40B4-BE49-F238E27FC236}">
                    <a16:creationId xmlns:a16="http://schemas.microsoft.com/office/drawing/2014/main" id="{A2CB9F24-B320-4BBC-9FE8-5F29731F49B0}"/>
                  </a:ext>
                </a:extLst>
              </p:cNvPr>
              <p:cNvSpPr/>
              <p:nvPr/>
            </p:nvSpPr>
            <p:spPr>
              <a:xfrm>
                <a:off x="6466113" y="3680974"/>
                <a:ext cx="3454234" cy="629191"/>
              </a:xfrm>
              <a:custGeom>
                <a:avLst/>
                <a:gdLst>
                  <a:gd name="connsiteX0" fmla="*/ 0 w 3418284"/>
                  <a:gd name="connsiteY0" fmla="*/ 0 h 748800"/>
                  <a:gd name="connsiteX1" fmla="*/ 3418284 w 3418284"/>
                  <a:gd name="connsiteY1" fmla="*/ 0 h 748800"/>
                  <a:gd name="connsiteX2" fmla="*/ 3418284 w 3418284"/>
                  <a:gd name="connsiteY2" fmla="*/ 748800 h 748800"/>
                  <a:gd name="connsiteX3" fmla="*/ 0 w 3418284"/>
                  <a:gd name="connsiteY3" fmla="*/ 748800 h 748800"/>
                  <a:gd name="connsiteX4" fmla="*/ 0 w 3418284"/>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284" h="748800">
                    <a:moveTo>
                      <a:pt x="0" y="0"/>
                    </a:moveTo>
                    <a:lnTo>
                      <a:pt x="3418284" y="0"/>
                    </a:lnTo>
                    <a:lnTo>
                      <a:pt x="3418284" y="748800"/>
                    </a:lnTo>
                    <a:lnTo>
                      <a:pt x="0" y="748800"/>
                    </a:lnTo>
                    <a:lnTo>
                      <a:pt x="0" y="0"/>
                    </a:lnTo>
                    <a:close/>
                  </a:path>
                </a:pathLst>
              </a:custGeom>
              <a:solidFill>
                <a:srgbClr val="009EF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defTabSz="1155700">
                  <a:lnSpc>
                    <a:spcPct val="90000"/>
                  </a:lnSpc>
                  <a:spcBef>
                    <a:spcPct val="0"/>
                  </a:spcBef>
                  <a:spcAft>
                    <a:spcPct val="35000"/>
                  </a:spcAft>
                  <a:buNone/>
                </a:pPr>
                <a:r>
                  <a:rPr lang="en-US" sz="2200" kern="1200" dirty="0"/>
                  <a:t>Save money on:</a:t>
                </a:r>
              </a:p>
            </p:txBody>
          </p:sp>
          <p:sp>
            <p:nvSpPr>
              <p:cNvPr id="9" name="Freeform: Shape 8">
                <a:extLst>
                  <a:ext uri="{FF2B5EF4-FFF2-40B4-BE49-F238E27FC236}">
                    <a16:creationId xmlns:a16="http://schemas.microsoft.com/office/drawing/2014/main" id="{443FDFE7-CA31-4735-81A2-7C0AF6FB3E90}"/>
                  </a:ext>
                </a:extLst>
              </p:cNvPr>
              <p:cNvSpPr/>
              <p:nvPr/>
            </p:nvSpPr>
            <p:spPr>
              <a:xfrm>
                <a:off x="6466113" y="4358399"/>
                <a:ext cx="3454234" cy="1378229"/>
              </a:xfrm>
              <a:custGeom>
                <a:avLst/>
                <a:gdLst>
                  <a:gd name="connsiteX0" fmla="*/ 0 w 3418284"/>
                  <a:gd name="connsiteY0" fmla="*/ 0 h 1926990"/>
                  <a:gd name="connsiteX1" fmla="*/ 3418284 w 3418284"/>
                  <a:gd name="connsiteY1" fmla="*/ 0 h 1926990"/>
                  <a:gd name="connsiteX2" fmla="*/ 3418284 w 3418284"/>
                  <a:gd name="connsiteY2" fmla="*/ 1926990 h 1926990"/>
                  <a:gd name="connsiteX3" fmla="*/ 0 w 3418284"/>
                  <a:gd name="connsiteY3" fmla="*/ 1926990 h 1926990"/>
                  <a:gd name="connsiteX4" fmla="*/ 0 w 3418284"/>
                  <a:gd name="connsiteY4" fmla="*/ 0 h 192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284" h="1926990">
                    <a:moveTo>
                      <a:pt x="0" y="0"/>
                    </a:moveTo>
                    <a:lnTo>
                      <a:pt x="3418284" y="0"/>
                    </a:lnTo>
                    <a:lnTo>
                      <a:pt x="3418284" y="1926990"/>
                    </a:lnTo>
                    <a:lnTo>
                      <a:pt x="0" y="1926990"/>
                    </a:lnTo>
                    <a:lnTo>
                      <a:pt x="0" y="0"/>
                    </a:lnTo>
                    <a:close/>
                  </a:path>
                </a:pathLst>
              </a:custGeom>
              <a:solidFill>
                <a:schemeClr val="bg1">
                  <a:alpha val="9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lr>
                    <a:srgbClr val="009EF0"/>
                  </a:buClr>
                  <a:buChar char="•"/>
                </a:pPr>
                <a:r>
                  <a:rPr lang="en-US" sz="2200" kern="1200" dirty="0">
                    <a:solidFill>
                      <a:schemeClr val="tx1">
                        <a:lumMod val="65000"/>
                        <a:lumOff val="35000"/>
                      </a:schemeClr>
                    </a:solidFill>
                  </a:rPr>
                  <a:t>Prescription copays</a:t>
                </a:r>
              </a:p>
              <a:p>
                <a:pPr marL="285750" lvl="1" indent="-285750" algn="l" defTabSz="1244600">
                  <a:lnSpc>
                    <a:spcPct val="90000"/>
                  </a:lnSpc>
                  <a:spcBef>
                    <a:spcPct val="0"/>
                  </a:spcBef>
                  <a:spcAft>
                    <a:spcPct val="15000"/>
                  </a:spcAft>
                  <a:buClr>
                    <a:srgbClr val="009EF0"/>
                  </a:buClr>
                  <a:buChar char="•"/>
                </a:pPr>
                <a:r>
                  <a:rPr lang="en-US" sz="2200" kern="1200" dirty="0">
                    <a:solidFill>
                      <a:schemeClr val="tx1">
                        <a:lumMod val="65000"/>
                        <a:lumOff val="35000"/>
                      </a:schemeClr>
                    </a:solidFill>
                  </a:rPr>
                  <a:t>Out-of-pocket expenses </a:t>
                </a:r>
              </a:p>
            </p:txBody>
          </p:sp>
        </p:grpSp>
        <p:grpSp>
          <p:nvGrpSpPr>
            <p:cNvPr id="12" name="Group 11">
              <a:extLst>
                <a:ext uri="{FF2B5EF4-FFF2-40B4-BE49-F238E27FC236}">
                  <a16:creationId xmlns:a16="http://schemas.microsoft.com/office/drawing/2014/main" id="{4A5998F6-5534-4C8B-A854-15398E87EF0F}"/>
                </a:ext>
              </a:extLst>
            </p:cNvPr>
            <p:cNvGrpSpPr/>
            <p:nvPr/>
          </p:nvGrpSpPr>
          <p:grpSpPr>
            <a:xfrm>
              <a:off x="4260986" y="2040469"/>
              <a:ext cx="3663814" cy="1166812"/>
              <a:chOff x="4641986" y="2376826"/>
              <a:chExt cx="3663814" cy="2007184"/>
            </a:xfrm>
          </p:grpSpPr>
          <p:sp>
            <p:nvSpPr>
              <p:cNvPr id="10" name="Freeform: Shape 9">
                <a:extLst>
                  <a:ext uri="{FF2B5EF4-FFF2-40B4-BE49-F238E27FC236}">
                    <a16:creationId xmlns:a16="http://schemas.microsoft.com/office/drawing/2014/main" id="{9C2EC34F-0A02-4497-8EEC-0087FB0D13DD}"/>
                  </a:ext>
                </a:extLst>
              </p:cNvPr>
              <p:cNvSpPr/>
              <p:nvPr/>
            </p:nvSpPr>
            <p:spPr>
              <a:xfrm>
                <a:off x="4641986" y="2376826"/>
                <a:ext cx="3657600" cy="629191"/>
              </a:xfrm>
              <a:custGeom>
                <a:avLst/>
                <a:gdLst>
                  <a:gd name="connsiteX0" fmla="*/ 0 w 3418284"/>
                  <a:gd name="connsiteY0" fmla="*/ 0 h 748800"/>
                  <a:gd name="connsiteX1" fmla="*/ 3418284 w 3418284"/>
                  <a:gd name="connsiteY1" fmla="*/ 0 h 748800"/>
                  <a:gd name="connsiteX2" fmla="*/ 3418284 w 3418284"/>
                  <a:gd name="connsiteY2" fmla="*/ 748800 h 748800"/>
                  <a:gd name="connsiteX3" fmla="*/ 0 w 3418284"/>
                  <a:gd name="connsiteY3" fmla="*/ 748800 h 748800"/>
                  <a:gd name="connsiteX4" fmla="*/ 0 w 3418284"/>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284" h="748800">
                    <a:moveTo>
                      <a:pt x="0" y="0"/>
                    </a:moveTo>
                    <a:lnTo>
                      <a:pt x="3418284" y="0"/>
                    </a:lnTo>
                    <a:lnTo>
                      <a:pt x="3418284" y="748800"/>
                    </a:lnTo>
                    <a:lnTo>
                      <a:pt x="0" y="748800"/>
                    </a:lnTo>
                    <a:lnTo>
                      <a:pt x="0" y="0"/>
                    </a:lnTo>
                    <a:close/>
                  </a:path>
                </a:pathLst>
              </a:custGeom>
              <a:solidFill>
                <a:srgbClr val="F8A169"/>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200" kern="1200" dirty="0"/>
                  <a:t>Allows individuals to:</a:t>
                </a:r>
              </a:p>
            </p:txBody>
          </p:sp>
          <p:sp>
            <p:nvSpPr>
              <p:cNvPr id="11" name="Freeform: Shape 10">
                <a:extLst>
                  <a:ext uri="{FF2B5EF4-FFF2-40B4-BE49-F238E27FC236}">
                    <a16:creationId xmlns:a16="http://schemas.microsoft.com/office/drawing/2014/main" id="{3741345E-CA86-4923-893C-C295EFD3D477}"/>
                  </a:ext>
                </a:extLst>
              </p:cNvPr>
              <p:cNvSpPr/>
              <p:nvPr/>
            </p:nvSpPr>
            <p:spPr>
              <a:xfrm>
                <a:off x="4648200" y="3005781"/>
                <a:ext cx="3657600" cy="1378229"/>
              </a:xfrm>
              <a:custGeom>
                <a:avLst/>
                <a:gdLst>
                  <a:gd name="connsiteX0" fmla="*/ 0 w 3418284"/>
                  <a:gd name="connsiteY0" fmla="*/ 0 h 1926990"/>
                  <a:gd name="connsiteX1" fmla="*/ 3418284 w 3418284"/>
                  <a:gd name="connsiteY1" fmla="*/ 0 h 1926990"/>
                  <a:gd name="connsiteX2" fmla="*/ 3418284 w 3418284"/>
                  <a:gd name="connsiteY2" fmla="*/ 1926990 h 1926990"/>
                  <a:gd name="connsiteX3" fmla="*/ 0 w 3418284"/>
                  <a:gd name="connsiteY3" fmla="*/ 1926990 h 1926990"/>
                  <a:gd name="connsiteX4" fmla="*/ 0 w 3418284"/>
                  <a:gd name="connsiteY4" fmla="*/ 0 h 192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284" h="1926990">
                    <a:moveTo>
                      <a:pt x="0" y="0"/>
                    </a:moveTo>
                    <a:lnTo>
                      <a:pt x="3418284" y="0"/>
                    </a:lnTo>
                    <a:lnTo>
                      <a:pt x="3418284" y="1926990"/>
                    </a:lnTo>
                    <a:lnTo>
                      <a:pt x="0" y="1926990"/>
                    </a:lnTo>
                    <a:lnTo>
                      <a:pt x="0" y="0"/>
                    </a:lnTo>
                    <a:close/>
                  </a:path>
                </a:pathLst>
              </a:custGeom>
              <a:solidFill>
                <a:schemeClr val="bg1">
                  <a:alpha val="9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lr>
                    <a:srgbClr val="009EF0"/>
                  </a:buClr>
                  <a:buChar char="•"/>
                </a:pPr>
                <a:r>
                  <a:rPr lang="en-US" sz="2200" kern="1200" dirty="0">
                    <a:solidFill>
                      <a:schemeClr val="tx1">
                        <a:lumMod val="65000"/>
                        <a:lumOff val="35000"/>
                      </a:schemeClr>
                    </a:solidFill>
                  </a:rPr>
                  <a:t>Join a PDP or MAPD once a year</a:t>
                </a:r>
              </a:p>
            </p:txBody>
          </p:sp>
        </p:grpSp>
      </p:grpSp>
      <p:sp>
        <p:nvSpPr>
          <p:cNvPr id="7" name="TextBox 6">
            <a:extLst>
              <a:ext uri="{FF2B5EF4-FFF2-40B4-BE49-F238E27FC236}">
                <a16:creationId xmlns:a16="http://schemas.microsoft.com/office/drawing/2014/main" id="{7A79156F-2D77-476F-BD4A-7222FC1F879D}"/>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17</a:t>
            </a:r>
          </a:p>
        </p:txBody>
      </p:sp>
      <p:grpSp>
        <p:nvGrpSpPr>
          <p:cNvPr id="19" name="Group 18">
            <a:extLst>
              <a:ext uri="{FF2B5EF4-FFF2-40B4-BE49-F238E27FC236}">
                <a16:creationId xmlns:a16="http://schemas.microsoft.com/office/drawing/2014/main" id="{107F082C-C9E0-45D0-9F2D-DE5F95869972}"/>
              </a:ext>
            </a:extLst>
          </p:cNvPr>
          <p:cNvGrpSpPr/>
          <p:nvPr/>
        </p:nvGrpSpPr>
        <p:grpSpPr>
          <a:xfrm>
            <a:off x="500709" y="4464784"/>
            <a:ext cx="8186091" cy="1631216"/>
            <a:chOff x="367355" y="4615696"/>
            <a:chExt cx="8186091" cy="1631216"/>
          </a:xfrm>
        </p:grpSpPr>
        <p:sp>
          <p:nvSpPr>
            <p:cNvPr id="6" name="TextBox 5">
              <a:extLst>
                <a:ext uri="{FF2B5EF4-FFF2-40B4-BE49-F238E27FC236}">
                  <a16:creationId xmlns:a16="http://schemas.microsoft.com/office/drawing/2014/main" id="{A1AB5439-500C-49BC-A9DC-A93D3791A7C2}"/>
                </a:ext>
              </a:extLst>
            </p:cNvPr>
            <p:cNvSpPr txBox="1"/>
            <p:nvPr/>
          </p:nvSpPr>
          <p:spPr>
            <a:xfrm>
              <a:off x="367355" y="4615696"/>
              <a:ext cx="6795445" cy="1631216"/>
            </a:xfrm>
            <a:prstGeom prst="rect">
              <a:avLst/>
            </a:prstGeom>
          </p:spPr>
          <p:txBody>
            <a:bodyPr wrap="square" rtlCol="0">
              <a:spAutoFit/>
            </a:bodyPr>
            <a:lstStyle/>
            <a:p>
              <a:pPr>
                <a:spcAft>
                  <a:spcPts val="1200"/>
                </a:spcAft>
                <a:buClr>
                  <a:srgbClr val="009EF0"/>
                </a:buClr>
              </a:pPr>
              <a:r>
                <a:rPr lang="en-US" b="1" dirty="0">
                  <a:solidFill>
                    <a:srgbClr val="0092CF"/>
                  </a:solidFill>
                </a:rPr>
                <a:t>To Apply for PACE/PACENET</a:t>
              </a:r>
            </a:p>
            <a:p>
              <a:pPr marL="342900" lvl="0" indent="-342900">
                <a:buClr>
                  <a:srgbClr val="009EF0"/>
                </a:buClr>
                <a:buFont typeface="Wingdings" panose="05000000000000000000" pitchFamily="2" charset="2"/>
                <a:buChar char=""/>
              </a:pPr>
              <a:r>
                <a:rPr lang="en-US" u="sng" dirty="0">
                  <a:solidFill>
                    <a:schemeClr val="tx1">
                      <a:lumMod val="65000"/>
                      <a:lumOff val="35000"/>
                    </a:schemeClr>
                  </a:solidFill>
                  <a:hlinkClick r:id="rId3"/>
                </a:rPr>
                <a:t>pacecares.magellanhealth.com/</a:t>
              </a:r>
              <a:endParaRPr lang="en-US" dirty="0">
                <a:solidFill>
                  <a:schemeClr val="tx1">
                    <a:lumMod val="65000"/>
                    <a:lumOff val="35000"/>
                  </a:schemeClr>
                </a:solidFill>
              </a:endParaRPr>
            </a:p>
            <a:p>
              <a:pPr marL="342900" lvl="0" indent="-342900">
                <a:buClr>
                  <a:srgbClr val="009EF0"/>
                </a:buClr>
                <a:buFont typeface="Wingdings 2" panose="05020102010507070707" pitchFamily="18" charset="2"/>
                <a:buChar char=""/>
              </a:pPr>
              <a:r>
                <a:rPr lang="en-US" dirty="0">
                  <a:solidFill>
                    <a:schemeClr val="tx1">
                      <a:lumMod val="65000"/>
                      <a:lumOff val="35000"/>
                    </a:schemeClr>
                  </a:solidFill>
                </a:rPr>
                <a:t>Fax:1-888-656-0372</a:t>
              </a:r>
            </a:p>
            <a:p>
              <a:pPr marL="342900" lvl="0" indent="-342900">
                <a:buClr>
                  <a:srgbClr val="009EF0"/>
                </a:buClr>
                <a:buFont typeface="Wingdings 2" panose="05020102010507070707" pitchFamily="18" charset="2"/>
                <a:buChar char=""/>
              </a:pPr>
              <a:r>
                <a:rPr lang="en-US" dirty="0">
                  <a:solidFill>
                    <a:schemeClr val="tx1">
                      <a:lumMod val="65000"/>
                      <a:lumOff val="35000"/>
                    </a:schemeClr>
                  </a:solidFill>
                </a:rPr>
                <a:t>Call PACE Cardholders Services</a:t>
              </a:r>
            </a:p>
            <a:p>
              <a:pPr marL="342900" lvl="0">
                <a:buClr>
                  <a:srgbClr val="009EF0"/>
                </a:buClr>
              </a:pPr>
              <a:r>
                <a:rPr lang="en-US" dirty="0">
                  <a:solidFill>
                    <a:schemeClr val="tx1">
                      <a:lumMod val="65000"/>
                      <a:lumOff val="35000"/>
                    </a:schemeClr>
                  </a:solidFill>
                </a:rPr>
                <a:t>1-800-225-7223</a:t>
              </a:r>
            </a:p>
          </p:txBody>
        </p:sp>
        <p:sp>
          <p:nvSpPr>
            <p:cNvPr id="18" name="TextBox 17">
              <a:extLst>
                <a:ext uri="{FF2B5EF4-FFF2-40B4-BE49-F238E27FC236}">
                  <a16:creationId xmlns:a16="http://schemas.microsoft.com/office/drawing/2014/main" id="{FA464E39-329A-4F60-B806-1078AA665296}"/>
                </a:ext>
              </a:extLst>
            </p:cNvPr>
            <p:cNvSpPr txBox="1"/>
            <p:nvPr/>
          </p:nvSpPr>
          <p:spPr>
            <a:xfrm>
              <a:off x="4819646" y="5090268"/>
              <a:ext cx="3733800" cy="923330"/>
            </a:xfrm>
            <a:prstGeom prst="rect">
              <a:avLst/>
            </a:prstGeom>
          </p:spPr>
          <p:txBody>
            <a:bodyPr wrap="square" rtlCol="0">
              <a:spAutoFit/>
            </a:bodyPr>
            <a:lstStyle/>
            <a:p>
              <a:pPr marL="342900" lvl="0" indent="-342900">
                <a:buClr>
                  <a:srgbClr val="009EF0"/>
                </a:buClr>
                <a:buFont typeface="Wingdings" panose="05000000000000000000" pitchFamily="2" charset="2"/>
                <a:buChar char=""/>
              </a:pPr>
              <a:r>
                <a:rPr lang="en-US" dirty="0">
                  <a:solidFill>
                    <a:schemeClr val="tx1">
                      <a:lumMod val="65000"/>
                      <a:lumOff val="35000"/>
                    </a:schemeClr>
                  </a:solidFill>
                </a:rPr>
                <a:t>PACE/PACENET </a:t>
              </a:r>
            </a:p>
            <a:p>
              <a:pPr marL="342900" lvl="0">
                <a:buClr>
                  <a:srgbClr val="009EF0"/>
                </a:buClr>
              </a:pPr>
              <a:r>
                <a:rPr lang="en-US" dirty="0">
                  <a:solidFill>
                    <a:schemeClr val="tx1">
                      <a:lumMod val="65000"/>
                      <a:lumOff val="35000"/>
                    </a:schemeClr>
                  </a:solidFill>
                </a:rPr>
                <a:t>P.O. Box 8806</a:t>
              </a:r>
            </a:p>
            <a:p>
              <a:pPr marL="342900" lvl="0">
                <a:buClr>
                  <a:srgbClr val="009EF0"/>
                </a:buClr>
              </a:pPr>
              <a:r>
                <a:rPr lang="en-US" dirty="0">
                  <a:solidFill>
                    <a:schemeClr val="tx1">
                      <a:lumMod val="65000"/>
                      <a:lumOff val="35000"/>
                    </a:schemeClr>
                  </a:solidFill>
                </a:rPr>
                <a:t>Harrisburg, PA 17105-8806</a:t>
              </a:r>
            </a:p>
          </p:txBody>
        </p:sp>
      </p:grpSp>
      <p:sp>
        <p:nvSpPr>
          <p:cNvPr id="3" name="TextBox 2">
            <a:extLst>
              <a:ext uri="{FF2B5EF4-FFF2-40B4-BE49-F238E27FC236}">
                <a16:creationId xmlns:a16="http://schemas.microsoft.com/office/drawing/2014/main" id="{766957A0-2619-45EB-B306-84B23D21542B}"/>
              </a:ext>
            </a:extLst>
          </p:cNvPr>
          <p:cNvSpPr txBox="1"/>
          <p:nvPr/>
        </p:nvSpPr>
        <p:spPr bwMode="auto">
          <a:xfrm>
            <a:off x="685768" y="3608420"/>
            <a:ext cx="73379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dirty="0"/>
              <a:t>Income limits apply for single and married couples and are updated each year.</a:t>
            </a:r>
          </a:p>
        </p:txBody>
      </p:sp>
    </p:spTree>
    <p:extLst>
      <p:ext uri="{BB962C8B-B14F-4D97-AF65-F5344CB8AC3E}">
        <p14:creationId xmlns:p14="http://schemas.microsoft.com/office/powerpoint/2010/main" val="1507438410"/>
      </p:ext>
    </p:extLst>
  </p:cSld>
  <p:clrMapOvr>
    <a:masterClrMapping/>
  </p:clrMapOvr>
  <mc:AlternateContent xmlns:mc="http://schemas.openxmlformats.org/markup-compatibility/2006" xmlns:p14="http://schemas.microsoft.com/office/powerpoint/2010/main">
    <mc:Choice Requires="p14">
      <p:transition spd="slow" p14:dur="2000" advTm="146557"/>
    </mc:Choice>
    <mc:Fallback xmlns="">
      <p:transition spd="slow" advTm="14655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8" hidden="1"/>
          <p:cNvGrpSpPr>
            <a:grpSpLocks/>
          </p:cNvGrpSpPr>
          <p:nvPr/>
        </p:nvGrpSpPr>
        <p:grpSpPr bwMode="auto">
          <a:xfrm>
            <a:off x="2876550" y="2876550"/>
            <a:ext cx="261938" cy="2490788"/>
            <a:chOff x="1309009" y="1480703"/>
            <a:chExt cx="173041" cy="1387189"/>
          </a:xfrm>
        </p:grpSpPr>
        <p:cxnSp>
          <p:nvCxnSpPr>
            <p:cNvPr id="80" name="Straight Connector 79"/>
            <p:cNvCxnSpPr/>
            <p:nvPr/>
          </p:nvCxnSpPr>
          <p:spPr>
            <a:xfrm flipV="1">
              <a:off x="1309009" y="1480703"/>
              <a:ext cx="0" cy="138718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311106" y="1480703"/>
              <a:ext cx="1709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311106" y="2867892"/>
              <a:ext cx="1709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82" hidden="1"/>
          <p:cNvGrpSpPr>
            <a:grpSpLocks/>
          </p:cNvGrpSpPr>
          <p:nvPr/>
        </p:nvGrpSpPr>
        <p:grpSpPr bwMode="auto">
          <a:xfrm>
            <a:off x="5922963" y="2876550"/>
            <a:ext cx="263525" cy="2492375"/>
            <a:chOff x="1311122" y="1480703"/>
            <a:chExt cx="174208" cy="1387682"/>
          </a:xfrm>
        </p:grpSpPr>
        <p:cxnSp>
          <p:nvCxnSpPr>
            <p:cNvPr id="84" name="Straight Connector 83"/>
            <p:cNvCxnSpPr/>
            <p:nvPr/>
          </p:nvCxnSpPr>
          <p:spPr>
            <a:xfrm flipV="1">
              <a:off x="1485330" y="1480703"/>
              <a:ext cx="0" cy="138768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311122" y="1480703"/>
              <a:ext cx="17105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311122" y="2867501"/>
              <a:ext cx="17105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6550" y="139005"/>
            <a:ext cx="8470900" cy="1015663"/>
          </a:xfrm>
          <a:prstGeom prst="rect">
            <a:avLst/>
          </a:prstGeom>
          <a:noFill/>
        </p:spPr>
        <p:txBody>
          <a:bodyPr wrap="square">
            <a:spAutoFit/>
          </a:bodyPr>
          <a:lstStyle/>
          <a:p>
            <a:pPr eaLnBrk="1" fontAlgn="auto" hangingPunct="1">
              <a:spcBef>
                <a:spcPts val="0"/>
              </a:spcBef>
              <a:spcAft>
                <a:spcPts val="0"/>
              </a:spcAft>
              <a:defRPr/>
            </a:pPr>
            <a:r>
              <a:rPr lang="en-US" sz="3600" dirty="0">
                <a:solidFill>
                  <a:srgbClr val="009EF0"/>
                </a:solidFill>
                <a:latin typeface="+mj-lt"/>
                <a:cs typeface="+mn-cs"/>
              </a:rPr>
              <a:t>Medicare Cost Drivers</a:t>
            </a:r>
          </a:p>
          <a:p>
            <a:pPr>
              <a:defRPr/>
            </a:pPr>
            <a:r>
              <a:rPr lang="en-US" sz="2400" dirty="0">
                <a:solidFill>
                  <a:schemeClr val="tx1">
                    <a:lumMod val="50000"/>
                    <a:lumOff val="50000"/>
                  </a:schemeClr>
                </a:solidFill>
              </a:rPr>
              <a:t>Applies to both Medicare Part B and Part D </a:t>
            </a:r>
          </a:p>
        </p:txBody>
      </p:sp>
      <p:grpSp>
        <p:nvGrpSpPr>
          <p:cNvPr id="11" name="Group 10">
            <a:extLst>
              <a:ext uri="{FF2B5EF4-FFF2-40B4-BE49-F238E27FC236}">
                <a16:creationId xmlns:a16="http://schemas.microsoft.com/office/drawing/2014/main" id="{5D756059-5507-4E92-A71A-4C79C2B6A412}"/>
              </a:ext>
            </a:extLst>
          </p:cNvPr>
          <p:cNvGrpSpPr/>
          <p:nvPr/>
        </p:nvGrpSpPr>
        <p:grpSpPr>
          <a:xfrm>
            <a:off x="380999" y="1295402"/>
            <a:ext cx="4754880" cy="3109912"/>
            <a:chOff x="380999" y="1295401"/>
            <a:chExt cx="4754880" cy="3684937"/>
          </a:xfrm>
        </p:grpSpPr>
        <p:sp>
          <p:nvSpPr>
            <p:cNvPr id="6" name="Freeform: Shape 5">
              <a:extLst>
                <a:ext uri="{FF2B5EF4-FFF2-40B4-BE49-F238E27FC236}">
                  <a16:creationId xmlns:a16="http://schemas.microsoft.com/office/drawing/2014/main" id="{3FBF489D-FD5D-4811-B439-38A316C1B3C8}"/>
                </a:ext>
              </a:extLst>
            </p:cNvPr>
            <p:cNvSpPr/>
            <p:nvPr/>
          </p:nvSpPr>
          <p:spPr>
            <a:xfrm>
              <a:off x="381001" y="1505619"/>
              <a:ext cx="4643435" cy="3474719"/>
            </a:xfrm>
            <a:custGeom>
              <a:avLst/>
              <a:gdLst>
                <a:gd name="connsiteX0" fmla="*/ 0 w 7696200"/>
                <a:gd name="connsiteY0" fmla="*/ 0 h 2581843"/>
                <a:gd name="connsiteX1" fmla="*/ 7696200 w 7696200"/>
                <a:gd name="connsiteY1" fmla="*/ 0 h 2581843"/>
                <a:gd name="connsiteX2" fmla="*/ 7696200 w 7696200"/>
                <a:gd name="connsiteY2" fmla="*/ 2581843 h 2581843"/>
                <a:gd name="connsiteX3" fmla="*/ 0 w 7696200"/>
                <a:gd name="connsiteY3" fmla="*/ 2581843 h 2581843"/>
                <a:gd name="connsiteX4" fmla="*/ 0 w 7696200"/>
                <a:gd name="connsiteY4" fmla="*/ 0 h 258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200" h="2581843">
                  <a:moveTo>
                    <a:pt x="0" y="0"/>
                  </a:moveTo>
                  <a:lnTo>
                    <a:pt x="7696200" y="0"/>
                  </a:lnTo>
                  <a:lnTo>
                    <a:pt x="7696200" y="2581843"/>
                  </a:lnTo>
                  <a:lnTo>
                    <a:pt x="0" y="2581843"/>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365760" rIns="91440" bIns="91440" numCol="1" spcCol="1270" anchor="t" anchorCtr="0">
              <a:noAutofit/>
            </a:bodyPr>
            <a:lstStyle/>
            <a:p>
              <a:pPr marL="228600" lvl="1" indent="-228600" algn="l" defTabSz="800100">
                <a:lnSpc>
                  <a:spcPct val="90000"/>
                </a:lnSpc>
                <a:spcBef>
                  <a:spcPct val="0"/>
                </a:spcBef>
                <a:spcAft>
                  <a:spcPct val="15000"/>
                </a:spcAft>
                <a:buClr>
                  <a:srgbClr val="009EF0"/>
                </a:buClr>
                <a:buFont typeface="Arial" panose="020B0604020202020204" pitchFamily="34" charset="0"/>
                <a:buChar char="•"/>
              </a:pPr>
              <a:r>
                <a:rPr lang="en-US" altLang="en-US" sz="1600" kern="1200" dirty="0">
                  <a:solidFill>
                    <a:schemeClr val="tx1">
                      <a:lumMod val="65000"/>
                      <a:lumOff val="35000"/>
                    </a:schemeClr>
                  </a:solidFill>
                </a:rPr>
                <a:t>Determined by Centers for Medicare and Medicaid Services (CMS)</a:t>
              </a:r>
              <a:endParaRPr lang="en-US" sz="1600" kern="1200" dirty="0">
                <a:solidFill>
                  <a:schemeClr val="tx1">
                    <a:lumMod val="65000"/>
                    <a:lumOff val="35000"/>
                  </a:schemeClr>
                </a:solidFill>
              </a:endParaRPr>
            </a:p>
            <a:p>
              <a:pPr marL="228600" lvl="1" indent="-228600" algn="l" defTabSz="800100">
                <a:lnSpc>
                  <a:spcPct val="90000"/>
                </a:lnSpc>
                <a:spcBef>
                  <a:spcPct val="0"/>
                </a:spcBef>
                <a:spcAft>
                  <a:spcPct val="15000"/>
                </a:spcAft>
                <a:buClr>
                  <a:srgbClr val="009EF0"/>
                </a:buClr>
                <a:buFont typeface="Arial" panose="020B0604020202020204" pitchFamily="34" charset="0"/>
                <a:buChar char="•"/>
              </a:pPr>
              <a:r>
                <a:rPr lang="en-US" sz="1600" kern="1200" dirty="0">
                  <a:solidFill>
                    <a:schemeClr val="tx1">
                      <a:lumMod val="65000"/>
                      <a:lumOff val="35000"/>
                    </a:schemeClr>
                  </a:solidFill>
                </a:rPr>
                <a:t>Part B LEP: </a:t>
              </a:r>
              <a:r>
                <a:rPr lang="en-US" sz="1600" dirty="0">
                  <a:solidFill>
                    <a:schemeClr val="tx1">
                      <a:lumMod val="65000"/>
                      <a:lumOff val="35000"/>
                    </a:schemeClr>
                  </a:solidFill>
                </a:rPr>
                <a:t>10% for each full 12-month period you could have had coverage but did not sign up.</a:t>
              </a:r>
              <a:endParaRPr lang="en-US" sz="1600" kern="1200" dirty="0">
                <a:solidFill>
                  <a:schemeClr val="tx1">
                    <a:lumMod val="65000"/>
                    <a:lumOff val="35000"/>
                  </a:schemeClr>
                </a:solidFill>
              </a:endParaRPr>
            </a:p>
            <a:p>
              <a:pPr marL="228600" lvl="1" indent="-228600" defTabSz="800100">
                <a:lnSpc>
                  <a:spcPct val="90000"/>
                </a:lnSpc>
                <a:spcBef>
                  <a:spcPct val="0"/>
                </a:spcBef>
                <a:spcAft>
                  <a:spcPct val="15000"/>
                </a:spcAft>
                <a:buClr>
                  <a:srgbClr val="009EF0"/>
                </a:buClr>
                <a:buFont typeface="Arial" panose="020B0604020202020204" pitchFamily="34" charset="0"/>
                <a:buChar char="•"/>
              </a:pPr>
              <a:r>
                <a:rPr lang="en-US" sz="1600" kern="1200" dirty="0">
                  <a:solidFill>
                    <a:schemeClr val="tx1">
                      <a:lumMod val="65000"/>
                      <a:lumOff val="35000"/>
                    </a:schemeClr>
                  </a:solidFill>
                </a:rPr>
                <a:t>Part D LEP: 1% for every month you could have had coverage but did not sign </a:t>
              </a:r>
              <a:r>
                <a:rPr lang="en-US" sz="1600" dirty="0">
                  <a:solidFill>
                    <a:schemeClr val="tx1">
                      <a:lumMod val="65000"/>
                      <a:lumOff val="35000"/>
                    </a:schemeClr>
                  </a:solidFill>
                </a:rPr>
                <a:t>up or if you go more than 63 continuous days w/out creditable coverage.</a:t>
              </a:r>
            </a:p>
            <a:p>
              <a:pPr marL="228600" lvl="1" indent="-228600" defTabSz="800100">
                <a:lnSpc>
                  <a:spcPct val="90000"/>
                </a:lnSpc>
                <a:spcBef>
                  <a:spcPct val="0"/>
                </a:spcBef>
                <a:spcAft>
                  <a:spcPct val="15000"/>
                </a:spcAft>
                <a:buClr>
                  <a:srgbClr val="009EF0"/>
                </a:buClr>
                <a:buFont typeface="Arial" panose="020B0604020202020204" pitchFamily="34" charset="0"/>
                <a:buChar char="•"/>
              </a:pPr>
              <a:r>
                <a:rPr lang="en-US" sz="1600" dirty="0">
                  <a:solidFill>
                    <a:schemeClr val="tx1">
                      <a:lumMod val="65000"/>
                      <a:lumOff val="35000"/>
                    </a:schemeClr>
                  </a:solidFill>
                </a:rPr>
                <a:t>In general, the LEP will apply for as long as you have Medicare.</a:t>
              </a:r>
            </a:p>
            <a:p>
              <a:pPr marL="228600" lvl="1" indent="-228600" defTabSz="800100">
                <a:lnSpc>
                  <a:spcPct val="90000"/>
                </a:lnSpc>
                <a:spcBef>
                  <a:spcPct val="0"/>
                </a:spcBef>
                <a:spcAft>
                  <a:spcPct val="15000"/>
                </a:spcAft>
                <a:buClr>
                  <a:srgbClr val="009EF0"/>
                </a:buClr>
                <a:buFont typeface="Arial" panose="020B0604020202020204" pitchFamily="34" charset="0"/>
                <a:buChar char="•"/>
              </a:pPr>
              <a:endParaRPr lang="en-US" kern="1200" dirty="0">
                <a:solidFill>
                  <a:schemeClr val="tx1">
                    <a:lumMod val="65000"/>
                    <a:lumOff val="35000"/>
                  </a:schemeClr>
                </a:solidFill>
              </a:endParaRPr>
            </a:p>
          </p:txBody>
        </p:sp>
        <p:sp>
          <p:nvSpPr>
            <p:cNvPr id="7" name="Freeform: Shape 6">
              <a:extLst>
                <a:ext uri="{FF2B5EF4-FFF2-40B4-BE49-F238E27FC236}">
                  <a16:creationId xmlns:a16="http://schemas.microsoft.com/office/drawing/2014/main" id="{FE481812-B646-49D4-91A5-C0D3765C3798}"/>
                </a:ext>
              </a:extLst>
            </p:cNvPr>
            <p:cNvSpPr/>
            <p:nvPr/>
          </p:nvSpPr>
          <p:spPr>
            <a:xfrm>
              <a:off x="380999" y="1295401"/>
              <a:ext cx="4754880" cy="337456"/>
            </a:xfrm>
            <a:custGeom>
              <a:avLst/>
              <a:gdLst>
                <a:gd name="connsiteX0" fmla="*/ 0 w 6314124"/>
                <a:gd name="connsiteY0" fmla="*/ 98402 h 590400"/>
                <a:gd name="connsiteX1" fmla="*/ 98402 w 6314124"/>
                <a:gd name="connsiteY1" fmla="*/ 0 h 590400"/>
                <a:gd name="connsiteX2" fmla="*/ 6215722 w 6314124"/>
                <a:gd name="connsiteY2" fmla="*/ 0 h 590400"/>
                <a:gd name="connsiteX3" fmla="*/ 6314124 w 6314124"/>
                <a:gd name="connsiteY3" fmla="*/ 98402 h 590400"/>
                <a:gd name="connsiteX4" fmla="*/ 6314124 w 6314124"/>
                <a:gd name="connsiteY4" fmla="*/ 491998 h 590400"/>
                <a:gd name="connsiteX5" fmla="*/ 6215722 w 6314124"/>
                <a:gd name="connsiteY5" fmla="*/ 590400 h 590400"/>
                <a:gd name="connsiteX6" fmla="*/ 98402 w 6314124"/>
                <a:gd name="connsiteY6" fmla="*/ 590400 h 590400"/>
                <a:gd name="connsiteX7" fmla="*/ 0 w 6314124"/>
                <a:gd name="connsiteY7" fmla="*/ 491998 h 590400"/>
                <a:gd name="connsiteX8" fmla="*/ 0 w 6314124"/>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4124" h="590400">
                  <a:moveTo>
                    <a:pt x="0" y="98402"/>
                  </a:moveTo>
                  <a:cubicBezTo>
                    <a:pt x="0" y="44056"/>
                    <a:pt x="44056" y="0"/>
                    <a:pt x="98402" y="0"/>
                  </a:cubicBezTo>
                  <a:lnTo>
                    <a:pt x="6215722" y="0"/>
                  </a:lnTo>
                  <a:cubicBezTo>
                    <a:pt x="6270068" y="0"/>
                    <a:pt x="6314124" y="44056"/>
                    <a:pt x="6314124" y="98402"/>
                  </a:cubicBezTo>
                  <a:lnTo>
                    <a:pt x="6314124" y="491998"/>
                  </a:lnTo>
                  <a:cubicBezTo>
                    <a:pt x="6314124" y="546344"/>
                    <a:pt x="6270068" y="590400"/>
                    <a:pt x="6215722" y="590400"/>
                  </a:cubicBezTo>
                  <a:lnTo>
                    <a:pt x="98402" y="590400"/>
                  </a:lnTo>
                  <a:cubicBezTo>
                    <a:pt x="44056" y="590400"/>
                    <a:pt x="0" y="546344"/>
                    <a:pt x="0" y="491998"/>
                  </a:cubicBezTo>
                  <a:lnTo>
                    <a:pt x="0" y="98402"/>
                  </a:lnTo>
                  <a:close/>
                </a:path>
              </a:pathLst>
            </a:custGeom>
            <a:solidFill>
              <a:srgbClr val="F8A169"/>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232450" tIns="28821" rIns="232450" bIns="28821" numCol="1" spcCol="1270" anchor="ctr" anchorCtr="0">
              <a:noAutofit/>
            </a:bodyPr>
            <a:lstStyle/>
            <a:p>
              <a:pPr marL="0" lvl="0" indent="0" algn="l" defTabSz="889000">
                <a:lnSpc>
                  <a:spcPct val="90000"/>
                </a:lnSpc>
                <a:spcBef>
                  <a:spcPct val="0"/>
                </a:spcBef>
                <a:spcAft>
                  <a:spcPct val="35000"/>
                </a:spcAft>
                <a:buNone/>
              </a:pPr>
              <a:r>
                <a:rPr lang="en-US" altLang="en-US" kern="1200" dirty="0"/>
                <a:t>Late Enrollment Penalty (LEP)</a:t>
              </a:r>
              <a:endParaRPr lang="en-US" kern="1200" dirty="0"/>
            </a:p>
          </p:txBody>
        </p:sp>
      </p:grpSp>
      <p:grpSp>
        <p:nvGrpSpPr>
          <p:cNvPr id="12" name="Group 11">
            <a:extLst>
              <a:ext uri="{FF2B5EF4-FFF2-40B4-BE49-F238E27FC236}">
                <a16:creationId xmlns:a16="http://schemas.microsoft.com/office/drawing/2014/main" id="{F40D5C28-D624-4CA9-B562-2929D55AE2DE}"/>
              </a:ext>
            </a:extLst>
          </p:cNvPr>
          <p:cNvGrpSpPr/>
          <p:nvPr/>
        </p:nvGrpSpPr>
        <p:grpSpPr>
          <a:xfrm>
            <a:off x="396875" y="4604222"/>
            <a:ext cx="8518525" cy="1600743"/>
            <a:chOff x="381000" y="4952457"/>
            <a:chExt cx="8518525" cy="1600743"/>
          </a:xfrm>
        </p:grpSpPr>
        <p:sp>
          <p:nvSpPr>
            <p:cNvPr id="8" name="Freeform: Shape 7">
              <a:extLst>
                <a:ext uri="{FF2B5EF4-FFF2-40B4-BE49-F238E27FC236}">
                  <a16:creationId xmlns:a16="http://schemas.microsoft.com/office/drawing/2014/main" id="{F4C02CE3-CE2D-4328-860B-AECACC8BE150}"/>
                </a:ext>
              </a:extLst>
            </p:cNvPr>
            <p:cNvSpPr/>
            <p:nvPr/>
          </p:nvSpPr>
          <p:spPr>
            <a:xfrm>
              <a:off x="396876" y="5006194"/>
              <a:ext cx="8502649" cy="1547006"/>
            </a:xfrm>
            <a:custGeom>
              <a:avLst/>
              <a:gdLst>
                <a:gd name="connsiteX0" fmla="*/ 0 w 7696200"/>
                <a:gd name="connsiteY0" fmla="*/ 0 h 1701000"/>
                <a:gd name="connsiteX1" fmla="*/ 7696200 w 7696200"/>
                <a:gd name="connsiteY1" fmla="*/ 0 h 1701000"/>
                <a:gd name="connsiteX2" fmla="*/ 7696200 w 7696200"/>
                <a:gd name="connsiteY2" fmla="*/ 1701000 h 1701000"/>
                <a:gd name="connsiteX3" fmla="*/ 0 w 7696200"/>
                <a:gd name="connsiteY3" fmla="*/ 1701000 h 1701000"/>
                <a:gd name="connsiteX4" fmla="*/ 0 w 7696200"/>
                <a:gd name="connsiteY4" fmla="*/ 0 h 170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200" h="1701000">
                  <a:moveTo>
                    <a:pt x="0" y="0"/>
                  </a:moveTo>
                  <a:lnTo>
                    <a:pt x="7696200" y="0"/>
                  </a:lnTo>
                  <a:lnTo>
                    <a:pt x="7696200" y="1701000"/>
                  </a:lnTo>
                  <a:lnTo>
                    <a:pt x="0" y="1701000"/>
                  </a:lnTo>
                  <a:lnTo>
                    <a:pt x="0" y="0"/>
                  </a:lnTo>
                  <a:close/>
                </a:path>
              </a:pathLst>
            </a:custGeom>
            <a:ln>
              <a:no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7311" tIns="374904" rIns="597311" bIns="128016" numCol="1" spcCol="1270" anchor="t" anchorCtr="0">
              <a:noAutofit/>
            </a:bodyPr>
            <a:lstStyle/>
            <a:p>
              <a:pPr marL="171450" lvl="1" indent="-171450" algn="l" defTabSz="800100">
                <a:lnSpc>
                  <a:spcPct val="90000"/>
                </a:lnSpc>
                <a:spcBef>
                  <a:spcPct val="0"/>
                </a:spcBef>
                <a:spcAft>
                  <a:spcPct val="15000"/>
                </a:spcAft>
                <a:buClr>
                  <a:srgbClr val="009EF0"/>
                </a:buClr>
                <a:buFont typeface="Arial" panose="020B0604020202020204" pitchFamily="34" charset="0"/>
                <a:buChar char="•"/>
              </a:pPr>
              <a:r>
                <a:rPr lang="en-US" altLang="en-US" kern="1200" dirty="0">
                  <a:solidFill>
                    <a:schemeClr val="tx1">
                      <a:lumMod val="65000"/>
                      <a:lumOff val="35000"/>
                    </a:schemeClr>
                  </a:solidFill>
                </a:rPr>
                <a:t>Determined by the Social Security Administration</a:t>
              </a:r>
              <a:endParaRPr lang="en-US" kern="1200" dirty="0">
                <a:solidFill>
                  <a:schemeClr val="tx1">
                    <a:lumMod val="65000"/>
                    <a:lumOff val="35000"/>
                  </a:schemeClr>
                </a:solidFill>
              </a:endParaRPr>
            </a:p>
            <a:p>
              <a:pPr marL="171450" lvl="1" indent="-171450" algn="l" defTabSz="800100">
                <a:lnSpc>
                  <a:spcPct val="90000"/>
                </a:lnSpc>
                <a:spcBef>
                  <a:spcPct val="0"/>
                </a:spcBef>
                <a:spcAft>
                  <a:spcPct val="15000"/>
                </a:spcAft>
                <a:buClr>
                  <a:srgbClr val="009EF0"/>
                </a:buClr>
                <a:buFont typeface="Arial" panose="020B0604020202020204" pitchFamily="34" charset="0"/>
                <a:buChar char="•"/>
              </a:pPr>
              <a:r>
                <a:rPr lang="en-US" altLang="en-US" kern="1200" dirty="0">
                  <a:solidFill>
                    <a:schemeClr val="tx1">
                      <a:lumMod val="65000"/>
                      <a:lumOff val="35000"/>
                    </a:schemeClr>
                  </a:solidFill>
                </a:rPr>
                <a:t>Applies to higher-income earners</a:t>
              </a:r>
              <a:endParaRPr lang="en-US" kern="1200" dirty="0">
                <a:solidFill>
                  <a:schemeClr val="tx1">
                    <a:lumMod val="65000"/>
                    <a:lumOff val="35000"/>
                  </a:schemeClr>
                </a:solidFill>
              </a:endParaRPr>
            </a:p>
            <a:p>
              <a:pPr marL="171450" lvl="1" indent="-171450" algn="l" defTabSz="800100">
                <a:lnSpc>
                  <a:spcPct val="90000"/>
                </a:lnSpc>
                <a:spcBef>
                  <a:spcPct val="0"/>
                </a:spcBef>
                <a:spcAft>
                  <a:spcPct val="15000"/>
                </a:spcAft>
                <a:buClr>
                  <a:srgbClr val="009EF0"/>
                </a:buClr>
                <a:buFont typeface="Arial" panose="020B0604020202020204" pitchFamily="34" charset="0"/>
                <a:buChar char="•"/>
              </a:pPr>
              <a:r>
                <a:rPr lang="en-US" kern="1200" dirty="0">
                  <a:solidFill>
                    <a:schemeClr val="tx1">
                      <a:lumMod val="65000"/>
                      <a:lumOff val="35000"/>
                    </a:schemeClr>
                  </a:solidFill>
                </a:rPr>
                <a:t>Uses the modified adjusted gross income reported to the IRS from 2 years ago</a:t>
              </a:r>
            </a:p>
          </p:txBody>
        </p:sp>
        <p:sp>
          <p:nvSpPr>
            <p:cNvPr id="9" name="Freeform: Shape 8">
              <a:extLst>
                <a:ext uri="{FF2B5EF4-FFF2-40B4-BE49-F238E27FC236}">
                  <a16:creationId xmlns:a16="http://schemas.microsoft.com/office/drawing/2014/main" id="{EBA454A2-3969-443D-B562-788DDF04C628}"/>
                </a:ext>
              </a:extLst>
            </p:cNvPr>
            <p:cNvSpPr/>
            <p:nvPr/>
          </p:nvSpPr>
          <p:spPr>
            <a:xfrm>
              <a:off x="381000" y="4952457"/>
              <a:ext cx="7124741" cy="388059"/>
            </a:xfrm>
            <a:custGeom>
              <a:avLst/>
              <a:gdLst>
                <a:gd name="connsiteX0" fmla="*/ 0 w 6566682"/>
                <a:gd name="connsiteY0" fmla="*/ 121922 h 731517"/>
                <a:gd name="connsiteX1" fmla="*/ 121922 w 6566682"/>
                <a:gd name="connsiteY1" fmla="*/ 0 h 731517"/>
                <a:gd name="connsiteX2" fmla="*/ 6444760 w 6566682"/>
                <a:gd name="connsiteY2" fmla="*/ 0 h 731517"/>
                <a:gd name="connsiteX3" fmla="*/ 6566682 w 6566682"/>
                <a:gd name="connsiteY3" fmla="*/ 121922 h 731517"/>
                <a:gd name="connsiteX4" fmla="*/ 6566682 w 6566682"/>
                <a:gd name="connsiteY4" fmla="*/ 609595 h 731517"/>
                <a:gd name="connsiteX5" fmla="*/ 6444760 w 6566682"/>
                <a:gd name="connsiteY5" fmla="*/ 731517 h 731517"/>
                <a:gd name="connsiteX6" fmla="*/ 121922 w 6566682"/>
                <a:gd name="connsiteY6" fmla="*/ 731517 h 731517"/>
                <a:gd name="connsiteX7" fmla="*/ 0 w 6566682"/>
                <a:gd name="connsiteY7" fmla="*/ 609595 h 731517"/>
                <a:gd name="connsiteX8" fmla="*/ 0 w 6566682"/>
                <a:gd name="connsiteY8" fmla="*/ 121922 h 73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6682" h="731517">
                  <a:moveTo>
                    <a:pt x="0" y="121922"/>
                  </a:moveTo>
                  <a:cubicBezTo>
                    <a:pt x="0" y="54586"/>
                    <a:pt x="54586" y="0"/>
                    <a:pt x="121922" y="0"/>
                  </a:cubicBezTo>
                  <a:lnTo>
                    <a:pt x="6444760" y="0"/>
                  </a:lnTo>
                  <a:cubicBezTo>
                    <a:pt x="6512096" y="0"/>
                    <a:pt x="6566682" y="54586"/>
                    <a:pt x="6566682" y="121922"/>
                  </a:cubicBezTo>
                  <a:lnTo>
                    <a:pt x="6566682" y="609595"/>
                  </a:lnTo>
                  <a:cubicBezTo>
                    <a:pt x="6566682" y="676931"/>
                    <a:pt x="6512096" y="731517"/>
                    <a:pt x="6444760" y="731517"/>
                  </a:cubicBezTo>
                  <a:lnTo>
                    <a:pt x="121922" y="731517"/>
                  </a:lnTo>
                  <a:cubicBezTo>
                    <a:pt x="54586" y="731517"/>
                    <a:pt x="0" y="676931"/>
                    <a:pt x="0" y="609595"/>
                  </a:cubicBezTo>
                  <a:lnTo>
                    <a:pt x="0" y="121922"/>
                  </a:lnTo>
                  <a:close/>
                </a:path>
              </a:pathLst>
            </a:custGeom>
            <a:solidFill>
              <a:srgbClr val="024D7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239339" tIns="35710" rIns="239339" bIns="35710" numCol="1" spcCol="1270" anchor="ctr" anchorCtr="0">
              <a:noAutofit/>
            </a:bodyPr>
            <a:lstStyle/>
            <a:p>
              <a:pPr marL="0" lvl="0" indent="0" algn="l" defTabSz="889000">
                <a:lnSpc>
                  <a:spcPct val="90000"/>
                </a:lnSpc>
                <a:spcBef>
                  <a:spcPct val="0"/>
                </a:spcBef>
                <a:spcAft>
                  <a:spcPct val="35000"/>
                </a:spcAft>
                <a:buNone/>
              </a:pPr>
              <a:r>
                <a:rPr lang="en-US" altLang="en-US" kern="1200" dirty="0"/>
                <a:t>Income Related Monthly Adjustment Amount (IRMAA)</a:t>
              </a:r>
              <a:endParaRPr lang="en-US" kern="1200" dirty="0"/>
            </a:p>
          </p:txBody>
        </p:sp>
      </p:grpSp>
      <p:sp>
        <p:nvSpPr>
          <p:cNvPr id="24" name="TextBox 23">
            <a:extLst>
              <a:ext uri="{FF2B5EF4-FFF2-40B4-BE49-F238E27FC236}">
                <a16:creationId xmlns:a16="http://schemas.microsoft.com/office/drawing/2014/main" id="{1F75BD82-29ED-449C-9214-7879CDD41EB6}"/>
              </a:ext>
            </a:extLst>
          </p:cNvPr>
          <p:cNvSpPr txBox="1"/>
          <p:nvPr/>
        </p:nvSpPr>
        <p:spPr>
          <a:xfrm>
            <a:off x="8686800" y="65532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14</a:t>
            </a:r>
          </a:p>
        </p:txBody>
      </p:sp>
      <p:grpSp>
        <p:nvGrpSpPr>
          <p:cNvPr id="2" name="Group 1">
            <a:extLst>
              <a:ext uri="{FF2B5EF4-FFF2-40B4-BE49-F238E27FC236}">
                <a16:creationId xmlns:a16="http://schemas.microsoft.com/office/drawing/2014/main" id="{B20D42D4-FE27-4F84-B00D-A39CAFABEE1D}"/>
              </a:ext>
            </a:extLst>
          </p:cNvPr>
          <p:cNvGrpSpPr/>
          <p:nvPr/>
        </p:nvGrpSpPr>
        <p:grpSpPr>
          <a:xfrm>
            <a:off x="5029200" y="1295400"/>
            <a:ext cx="3886200" cy="3109914"/>
            <a:chOff x="5029200" y="1295400"/>
            <a:chExt cx="3886200" cy="3512924"/>
          </a:xfrm>
        </p:grpSpPr>
        <p:sp>
          <p:nvSpPr>
            <p:cNvPr id="17" name="Freeform: Shape 16">
              <a:extLst>
                <a:ext uri="{FF2B5EF4-FFF2-40B4-BE49-F238E27FC236}">
                  <a16:creationId xmlns:a16="http://schemas.microsoft.com/office/drawing/2014/main" id="{3F31E1C4-0816-4E68-BD4F-CD9C4A182D33}"/>
                </a:ext>
              </a:extLst>
            </p:cNvPr>
            <p:cNvSpPr/>
            <p:nvPr/>
          </p:nvSpPr>
          <p:spPr>
            <a:xfrm>
              <a:off x="5029200" y="1326576"/>
              <a:ext cx="3870325" cy="3481748"/>
            </a:xfrm>
            <a:custGeom>
              <a:avLst/>
              <a:gdLst>
                <a:gd name="connsiteX0" fmla="*/ 0 w 7696200"/>
                <a:gd name="connsiteY0" fmla="*/ 0 h 2581843"/>
                <a:gd name="connsiteX1" fmla="*/ 7696200 w 7696200"/>
                <a:gd name="connsiteY1" fmla="*/ 0 h 2581843"/>
                <a:gd name="connsiteX2" fmla="*/ 7696200 w 7696200"/>
                <a:gd name="connsiteY2" fmla="*/ 2581843 h 2581843"/>
                <a:gd name="connsiteX3" fmla="*/ 0 w 7696200"/>
                <a:gd name="connsiteY3" fmla="*/ 2581843 h 2581843"/>
                <a:gd name="connsiteX4" fmla="*/ 0 w 7696200"/>
                <a:gd name="connsiteY4" fmla="*/ 0 h 258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200" h="2581843">
                  <a:moveTo>
                    <a:pt x="0" y="0"/>
                  </a:moveTo>
                  <a:lnTo>
                    <a:pt x="7696200" y="0"/>
                  </a:lnTo>
                  <a:lnTo>
                    <a:pt x="7696200" y="2581843"/>
                  </a:lnTo>
                  <a:lnTo>
                    <a:pt x="0" y="2581843"/>
                  </a:lnTo>
                  <a:lnTo>
                    <a:pt x="0" y="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365760" rIns="91440" bIns="91440" numCol="1" spcCol="1270" anchor="t" anchorCtr="0">
              <a:noAutofit/>
            </a:bodyPr>
            <a:lstStyle/>
            <a:p>
              <a:pPr marL="228600" lvl="1" indent="-228600" algn="l" defTabSz="800100">
                <a:lnSpc>
                  <a:spcPct val="90000"/>
                </a:lnSpc>
                <a:spcBef>
                  <a:spcPct val="0"/>
                </a:spcBef>
                <a:spcAft>
                  <a:spcPct val="15000"/>
                </a:spcAft>
                <a:buClr>
                  <a:srgbClr val="009EF0"/>
                </a:buClr>
                <a:buFont typeface="Arial" panose="020B0604020202020204" pitchFamily="34" charset="0"/>
                <a:buChar char="•"/>
              </a:pPr>
              <a:r>
                <a:rPr lang="en-US" altLang="en-US" sz="1600" kern="1200" dirty="0">
                  <a:solidFill>
                    <a:schemeClr val="tx1">
                      <a:lumMod val="65000"/>
                      <a:lumOff val="35000"/>
                    </a:schemeClr>
                  </a:solidFill>
                </a:rPr>
                <a:t>Enroll in Medicare when first eligible – during an IEP or qualifying SEP.</a:t>
              </a:r>
              <a:endParaRPr lang="en-US" sz="1600" kern="1200" dirty="0">
                <a:solidFill>
                  <a:schemeClr val="tx1">
                    <a:lumMod val="65000"/>
                    <a:lumOff val="35000"/>
                  </a:schemeClr>
                </a:solidFill>
              </a:endParaRPr>
            </a:p>
            <a:p>
              <a:pPr marL="228600" lvl="1" indent="-228600" algn="l" defTabSz="800100">
                <a:lnSpc>
                  <a:spcPct val="90000"/>
                </a:lnSpc>
                <a:spcBef>
                  <a:spcPct val="0"/>
                </a:spcBef>
                <a:spcAft>
                  <a:spcPct val="15000"/>
                </a:spcAft>
                <a:buClr>
                  <a:srgbClr val="009EF0"/>
                </a:buClr>
                <a:buFont typeface="Arial" panose="020B0604020202020204" pitchFamily="34" charset="0"/>
                <a:buChar char="•"/>
              </a:pPr>
              <a:r>
                <a:rPr lang="en-US" sz="1600" dirty="0">
                  <a:solidFill>
                    <a:schemeClr val="tx1">
                      <a:lumMod val="65000"/>
                      <a:lumOff val="35000"/>
                    </a:schemeClr>
                  </a:solidFill>
                </a:rPr>
                <a:t>Enroll during 8-month SEP after employment termination or losing employer coverage.</a:t>
              </a:r>
            </a:p>
            <a:p>
              <a:pPr marL="228600" lvl="1" indent="-228600" algn="l" defTabSz="800100">
                <a:lnSpc>
                  <a:spcPct val="90000"/>
                </a:lnSpc>
                <a:spcBef>
                  <a:spcPct val="0"/>
                </a:spcBef>
                <a:spcAft>
                  <a:spcPct val="15000"/>
                </a:spcAft>
                <a:buClr>
                  <a:srgbClr val="009EF0"/>
                </a:buClr>
                <a:buFont typeface="Arial" panose="020B0604020202020204" pitchFamily="34" charset="0"/>
                <a:buChar char="•"/>
              </a:pPr>
              <a:r>
                <a:rPr lang="en-US" sz="1600" kern="1200" dirty="0">
                  <a:solidFill>
                    <a:schemeClr val="tx1">
                      <a:lumMod val="65000"/>
                      <a:lumOff val="35000"/>
                    </a:schemeClr>
                  </a:solidFill>
                </a:rPr>
                <a:t>Don’t go more than 63 days without Part D or other creditable coverage.</a:t>
              </a:r>
            </a:p>
            <a:p>
              <a:pPr marL="228600" lvl="1" indent="-228600" algn="l" defTabSz="800100">
                <a:lnSpc>
                  <a:spcPct val="90000"/>
                </a:lnSpc>
                <a:spcBef>
                  <a:spcPct val="0"/>
                </a:spcBef>
                <a:spcAft>
                  <a:spcPct val="15000"/>
                </a:spcAft>
                <a:buClr>
                  <a:srgbClr val="009EF0"/>
                </a:buClr>
                <a:buFont typeface="Arial" panose="020B0604020202020204" pitchFamily="34" charset="0"/>
                <a:buChar char="•"/>
              </a:pPr>
              <a:r>
                <a:rPr lang="en-US" sz="1600" dirty="0">
                  <a:solidFill>
                    <a:schemeClr val="tx1">
                      <a:lumMod val="65000"/>
                      <a:lumOff val="35000"/>
                    </a:schemeClr>
                  </a:solidFill>
                </a:rPr>
                <a:t>Extra Help eligibility (applies to beneficiaries with limited income and resources).</a:t>
              </a:r>
              <a:endParaRPr lang="en-US" sz="1600" kern="1200" dirty="0">
                <a:solidFill>
                  <a:schemeClr val="tx1">
                    <a:lumMod val="65000"/>
                    <a:lumOff val="35000"/>
                  </a:schemeClr>
                </a:solidFill>
              </a:endParaRPr>
            </a:p>
          </p:txBody>
        </p:sp>
        <p:sp>
          <p:nvSpPr>
            <p:cNvPr id="19" name="Freeform: Shape 18">
              <a:extLst>
                <a:ext uri="{FF2B5EF4-FFF2-40B4-BE49-F238E27FC236}">
                  <a16:creationId xmlns:a16="http://schemas.microsoft.com/office/drawing/2014/main" id="{48B85F5E-F8E1-4720-ABE7-18B617813236}"/>
                </a:ext>
              </a:extLst>
            </p:cNvPr>
            <p:cNvSpPr/>
            <p:nvPr/>
          </p:nvSpPr>
          <p:spPr>
            <a:xfrm>
              <a:off x="5029200" y="1295400"/>
              <a:ext cx="3886200" cy="337456"/>
            </a:xfrm>
            <a:custGeom>
              <a:avLst/>
              <a:gdLst>
                <a:gd name="connsiteX0" fmla="*/ 0 w 6314124"/>
                <a:gd name="connsiteY0" fmla="*/ 98402 h 590400"/>
                <a:gd name="connsiteX1" fmla="*/ 98402 w 6314124"/>
                <a:gd name="connsiteY1" fmla="*/ 0 h 590400"/>
                <a:gd name="connsiteX2" fmla="*/ 6215722 w 6314124"/>
                <a:gd name="connsiteY2" fmla="*/ 0 h 590400"/>
                <a:gd name="connsiteX3" fmla="*/ 6314124 w 6314124"/>
                <a:gd name="connsiteY3" fmla="*/ 98402 h 590400"/>
                <a:gd name="connsiteX4" fmla="*/ 6314124 w 6314124"/>
                <a:gd name="connsiteY4" fmla="*/ 491998 h 590400"/>
                <a:gd name="connsiteX5" fmla="*/ 6215722 w 6314124"/>
                <a:gd name="connsiteY5" fmla="*/ 590400 h 590400"/>
                <a:gd name="connsiteX6" fmla="*/ 98402 w 6314124"/>
                <a:gd name="connsiteY6" fmla="*/ 590400 h 590400"/>
                <a:gd name="connsiteX7" fmla="*/ 0 w 6314124"/>
                <a:gd name="connsiteY7" fmla="*/ 491998 h 590400"/>
                <a:gd name="connsiteX8" fmla="*/ 0 w 6314124"/>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4124" h="590400">
                  <a:moveTo>
                    <a:pt x="0" y="98402"/>
                  </a:moveTo>
                  <a:cubicBezTo>
                    <a:pt x="0" y="44056"/>
                    <a:pt x="44056" y="0"/>
                    <a:pt x="98402" y="0"/>
                  </a:cubicBezTo>
                  <a:lnTo>
                    <a:pt x="6215722" y="0"/>
                  </a:lnTo>
                  <a:cubicBezTo>
                    <a:pt x="6270068" y="0"/>
                    <a:pt x="6314124" y="44056"/>
                    <a:pt x="6314124" y="98402"/>
                  </a:cubicBezTo>
                  <a:lnTo>
                    <a:pt x="6314124" y="491998"/>
                  </a:lnTo>
                  <a:cubicBezTo>
                    <a:pt x="6314124" y="546344"/>
                    <a:pt x="6270068" y="590400"/>
                    <a:pt x="6215722" y="590400"/>
                  </a:cubicBezTo>
                  <a:lnTo>
                    <a:pt x="98402" y="590400"/>
                  </a:lnTo>
                  <a:cubicBezTo>
                    <a:pt x="44056" y="590400"/>
                    <a:pt x="0" y="546344"/>
                    <a:pt x="0" y="491998"/>
                  </a:cubicBezTo>
                  <a:lnTo>
                    <a:pt x="0" y="98402"/>
                  </a:lnTo>
                  <a:close/>
                </a:path>
              </a:pathLst>
            </a:custGeom>
            <a:solidFill>
              <a:srgbClr val="F8A169"/>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232450" tIns="28821" rIns="232450" bIns="28821" numCol="1" spcCol="1270" anchor="ctr" anchorCtr="0">
              <a:noAutofit/>
            </a:bodyPr>
            <a:lstStyle/>
            <a:p>
              <a:pPr marL="0" lvl="0" indent="0" algn="l" defTabSz="889000">
                <a:lnSpc>
                  <a:spcPct val="90000"/>
                </a:lnSpc>
                <a:spcBef>
                  <a:spcPct val="0"/>
                </a:spcBef>
                <a:spcAft>
                  <a:spcPct val="35000"/>
                </a:spcAft>
                <a:buNone/>
              </a:pPr>
              <a:r>
                <a:rPr lang="en-US" altLang="en-US" kern="1200" dirty="0"/>
                <a:t>How to Avoid LEP Penalty</a:t>
              </a:r>
              <a:endParaRPr lang="en-US" kern="1200" dirty="0"/>
            </a:p>
          </p:txBody>
        </p:sp>
      </p:grpSp>
    </p:spTree>
    <p:extLst>
      <p:ext uri="{BB962C8B-B14F-4D97-AF65-F5344CB8AC3E}">
        <p14:creationId xmlns:p14="http://schemas.microsoft.com/office/powerpoint/2010/main" val="4108004078"/>
      </p:ext>
    </p:extLst>
  </p:cSld>
  <p:clrMapOvr>
    <a:masterClrMapping/>
  </p:clrMapOvr>
  <mc:AlternateContent xmlns:mc="http://schemas.openxmlformats.org/markup-compatibility/2006" xmlns:p14="http://schemas.microsoft.com/office/powerpoint/2010/main">
    <mc:Choice Requires="p14">
      <p:transition spd="slow" p14:dur="2000" advTm="144367"/>
    </mc:Choice>
    <mc:Fallback xmlns="">
      <p:transition spd="slow" advTm="14436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42" presetClass="path" presetSubtype="0" accel="50000" decel="50000" fill="hold" nodeType="withEffect">
                                  <p:stCondLst>
                                    <p:cond delay="0"/>
                                  </p:stCondLst>
                                  <p:childTnLst>
                                    <p:animMotion origin="layout" path="M 5.55556E-7 4.07407E-6 L 0.18646 4.07407E-6 " pathEditMode="relative" rAng="0" ptsTypes="AA">
                                      <p:cBhvr>
                                        <p:cTn id="12" dur="1000" spd="-100000" fill="hold"/>
                                        <p:tgtEl>
                                          <p:spTgt spid="3"/>
                                        </p:tgtEl>
                                        <p:attrNameLst>
                                          <p:attrName>ppt_x</p:attrName>
                                          <p:attrName>ppt_y</p:attrName>
                                        </p:attrNameLst>
                                      </p:cBhvr>
                                      <p:rCtr x="932300" y="0"/>
                                    </p:animMotion>
                                  </p:childTnLst>
                                </p:cTn>
                              </p:par>
                              <p:par>
                                <p:cTn id="13" presetID="42" presetClass="path" presetSubtype="0" accel="50000" decel="50000" fill="hold" nodeType="withEffect">
                                  <p:stCondLst>
                                    <p:cond delay="0"/>
                                  </p:stCondLst>
                                  <p:childTnLst>
                                    <p:animMotion origin="layout" path="M -2.77778E-6 2.59259E-6 L -0.19097 2.59259E-6 " pathEditMode="relative" rAng="0" ptsTypes="AA">
                                      <p:cBhvr>
                                        <p:cTn id="14" dur="1000" spd="-100000" fill="hold"/>
                                        <p:tgtEl>
                                          <p:spTgt spid="4"/>
                                        </p:tgtEl>
                                        <p:attrNameLst>
                                          <p:attrName>ppt_x</p:attrName>
                                          <p:attrName>ppt_y</p:attrName>
                                        </p:attrNameLst>
                                      </p:cBhvr>
                                      <p:rCtr x="-954900" y="0"/>
                                    </p:animMotion>
                                  </p:childTnLst>
                                </p:cTn>
                              </p:par>
                              <p:par>
                                <p:cTn id="15" presetID="10" presetClass="exit" presetSubtype="0" fill="hold" nodeType="with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3056F2-CBD4-4FC0-9E07-8836DABA557D}"/>
              </a:ext>
            </a:extLst>
          </p:cNvPr>
          <p:cNvSpPr txBox="1"/>
          <p:nvPr/>
        </p:nvSpPr>
        <p:spPr>
          <a:xfrm>
            <a:off x="685800" y="4648200"/>
            <a:ext cx="5605637" cy="757130"/>
          </a:xfrm>
          <a:prstGeom prst="rect">
            <a:avLst/>
          </a:prstGeom>
        </p:spPr>
        <p:txBody>
          <a:bodyPr wrap="none" rtlCol="0">
            <a:spAutoFit/>
          </a:bodyPr>
          <a:lstStyle/>
          <a:p>
            <a:pPr marR="0" indent="0" fontAlgn="auto">
              <a:lnSpc>
                <a:spcPct val="90000"/>
              </a:lnSpc>
              <a:spcBef>
                <a:spcPct val="0"/>
              </a:spcBef>
              <a:spcAft>
                <a:spcPts val="0"/>
              </a:spcAft>
              <a:buClrTx/>
              <a:buSzTx/>
              <a:buFontTx/>
              <a:buNone/>
              <a:tabLst/>
            </a:pPr>
            <a:r>
              <a:rPr lang="en-US" sz="4800" b="1" dirty="0">
                <a:solidFill>
                  <a:schemeClr val="bg1"/>
                </a:solidFill>
                <a:latin typeface="+mj-lt"/>
              </a:rPr>
              <a:t>ACA and Medicare</a:t>
            </a:r>
          </a:p>
        </p:txBody>
      </p:sp>
    </p:spTree>
    <p:extLst>
      <p:ext uri="{BB962C8B-B14F-4D97-AF65-F5344CB8AC3E}">
        <p14:creationId xmlns:p14="http://schemas.microsoft.com/office/powerpoint/2010/main" val="3847482899"/>
      </p:ext>
    </p:extLst>
  </p:cSld>
  <p:clrMapOvr>
    <a:masterClrMapping/>
  </p:clrMapOvr>
  <mc:AlternateContent xmlns:mc="http://schemas.openxmlformats.org/markup-compatibility/2006" xmlns:p14="http://schemas.microsoft.com/office/powerpoint/2010/main">
    <mc:Choice Requires="p14">
      <p:transition spd="slow" p14:dur="2000" advTm="110206"/>
    </mc:Choice>
    <mc:Fallback xmlns="">
      <p:transition spd="slow" advTm="11020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304800" y="5257800"/>
            <a:ext cx="84581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Medicare Supplement Plans</a:t>
            </a:r>
            <a:r>
              <a:rPr kumimoji="0" lang="en-US" altLang="en-US" sz="4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alt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27855821"/>
      </p:ext>
    </p:extLst>
  </p:cSld>
  <p:clrMapOvr>
    <a:masterClrMapping/>
  </p:clrMapOvr>
  <mc:AlternateContent xmlns:mc="http://schemas.openxmlformats.org/markup-compatibility/2006" xmlns:p14="http://schemas.microsoft.com/office/powerpoint/2010/main">
    <mc:Choice Requires="p14">
      <p:transition spd="slow" p14:dur="2000" advTm="6919"/>
    </mc:Choice>
    <mc:Fallback xmlns="">
      <p:transition spd="slow" advTm="69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45068" y="102876"/>
            <a:ext cx="7247068" cy="769441"/>
          </a:xfrm>
          <a:prstGeom prst="rect">
            <a:avLst/>
          </a:prstGeom>
          <a:noFill/>
        </p:spPr>
        <p:txBody>
          <a:bodyPr wrap="square" rtlCol="0">
            <a:spAutoFit/>
          </a:bodyPr>
          <a:lstStyle/>
          <a:p>
            <a:r>
              <a:rPr lang="en-US" sz="4400" dirty="0">
                <a:solidFill>
                  <a:schemeClr val="accent1"/>
                </a:solidFill>
                <a:latin typeface="+mj-lt"/>
              </a:rPr>
              <a:t>What’s On the Agenda</a:t>
            </a:r>
          </a:p>
        </p:txBody>
      </p:sp>
      <p:sp>
        <p:nvSpPr>
          <p:cNvPr id="2" name="TextBox 1">
            <a:extLst>
              <a:ext uri="{FF2B5EF4-FFF2-40B4-BE49-F238E27FC236}">
                <a16:creationId xmlns:a16="http://schemas.microsoft.com/office/drawing/2014/main" id="{71739523-7ED4-4E59-BDBA-8C6034A3B080}"/>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fld id="{24B222B5-90D9-4F65-B7FE-1D400E92C6CE}" type="slidenum">
              <a:rPr lang="en-US" sz="900" smtClean="0">
                <a:solidFill>
                  <a:schemeClr val="bg1">
                    <a:lumMod val="50000"/>
                  </a:schemeClr>
                </a:solidFill>
                <a:latin typeface="+mj-lt"/>
              </a:rPr>
              <a:t>2</a:t>
            </a:fld>
            <a:endParaRPr lang="en-US" sz="900" dirty="0">
              <a:solidFill>
                <a:schemeClr val="bg1">
                  <a:lumMod val="50000"/>
                </a:schemeClr>
              </a:solidFill>
              <a:latin typeface="+mj-lt"/>
            </a:endParaRPr>
          </a:p>
        </p:txBody>
      </p:sp>
      <p:grpSp>
        <p:nvGrpSpPr>
          <p:cNvPr id="23" name="Group 22">
            <a:extLst>
              <a:ext uri="{FF2B5EF4-FFF2-40B4-BE49-F238E27FC236}">
                <a16:creationId xmlns:a16="http://schemas.microsoft.com/office/drawing/2014/main" id="{D460E5F6-7707-4512-BFD9-89A5D88846DC}"/>
              </a:ext>
            </a:extLst>
          </p:cNvPr>
          <p:cNvGrpSpPr/>
          <p:nvPr/>
        </p:nvGrpSpPr>
        <p:grpSpPr>
          <a:xfrm>
            <a:off x="745233" y="1325404"/>
            <a:ext cx="7646738" cy="4564110"/>
            <a:chOff x="735262" y="1030204"/>
            <a:chExt cx="7646738" cy="4564110"/>
          </a:xfrm>
        </p:grpSpPr>
        <p:grpSp>
          <p:nvGrpSpPr>
            <p:cNvPr id="7" name="Group 6">
              <a:extLst>
                <a:ext uri="{FF2B5EF4-FFF2-40B4-BE49-F238E27FC236}">
                  <a16:creationId xmlns:a16="http://schemas.microsoft.com/office/drawing/2014/main" id="{748BE5C0-9656-4871-B621-BA759844122C}"/>
                </a:ext>
              </a:extLst>
            </p:cNvPr>
            <p:cNvGrpSpPr/>
            <p:nvPr/>
          </p:nvGrpSpPr>
          <p:grpSpPr>
            <a:xfrm>
              <a:off x="735262" y="1030204"/>
              <a:ext cx="7646738" cy="4564110"/>
              <a:chOff x="735262" y="1030204"/>
              <a:chExt cx="7646738" cy="4564110"/>
            </a:xfrm>
          </p:grpSpPr>
          <p:grpSp>
            <p:nvGrpSpPr>
              <p:cNvPr id="15" name="Group 14">
                <a:extLst>
                  <a:ext uri="{FF2B5EF4-FFF2-40B4-BE49-F238E27FC236}">
                    <a16:creationId xmlns:a16="http://schemas.microsoft.com/office/drawing/2014/main" id="{EECB75D0-6E5F-4D92-9FD4-CCF6D52547E5}"/>
                  </a:ext>
                </a:extLst>
              </p:cNvPr>
              <p:cNvGrpSpPr/>
              <p:nvPr/>
            </p:nvGrpSpPr>
            <p:grpSpPr>
              <a:xfrm>
                <a:off x="737127" y="1030204"/>
                <a:ext cx="7644873" cy="824721"/>
                <a:chOff x="685800" y="914400"/>
                <a:chExt cx="6764507" cy="824721"/>
              </a:xfrm>
            </p:grpSpPr>
            <p:grpSp>
              <p:nvGrpSpPr>
                <p:cNvPr id="6" name="Group 5">
                  <a:extLst>
                    <a:ext uri="{FF2B5EF4-FFF2-40B4-BE49-F238E27FC236}">
                      <a16:creationId xmlns:a16="http://schemas.microsoft.com/office/drawing/2014/main" id="{161ED89C-60F5-4B07-B556-2C09204EEAAA}"/>
                    </a:ext>
                  </a:extLst>
                </p:cNvPr>
                <p:cNvGrpSpPr/>
                <p:nvPr/>
              </p:nvGrpSpPr>
              <p:grpSpPr>
                <a:xfrm>
                  <a:off x="685800" y="1007681"/>
                  <a:ext cx="6764507" cy="626459"/>
                  <a:chOff x="685800" y="1007681"/>
                  <a:chExt cx="6764507" cy="626459"/>
                </a:xfrm>
              </p:grpSpPr>
              <p:sp>
                <p:nvSpPr>
                  <p:cNvPr id="9" name="Rectangle 8">
                    <a:extLst>
                      <a:ext uri="{FF2B5EF4-FFF2-40B4-BE49-F238E27FC236}">
                        <a16:creationId xmlns:a16="http://schemas.microsoft.com/office/drawing/2014/main" id="{1ED20403-3C8C-4825-841F-FB685E698194}"/>
                      </a:ext>
                    </a:extLst>
                  </p:cNvPr>
                  <p:cNvSpPr/>
                  <p:nvPr/>
                </p:nvSpPr>
                <p:spPr>
                  <a:xfrm>
                    <a:off x="1049507" y="1007681"/>
                    <a:ext cx="6400800" cy="457200"/>
                  </a:xfrm>
                  <a:prstGeom prst="rect">
                    <a:avLst/>
                  </a:prstGeom>
                  <a:solidFill>
                    <a:srgbClr val="B11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8E8FBC9-EA2A-4590-87CC-5BB681AF394B}"/>
                      </a:ext>
                    </a:extLst>
                  </p:cNvPr>
                  <p:cNvSpPr/>
                  <p:nvPr/>
                </p:nvSpPr>
                <p:spPr>
                  <a:xfrm>
                    <a:off x="685800" y="1176940"/>
                    <a:ext cx="1188720" cy="457200"/>
                  </a:xfrm>
                  <a:prstGeom prst="rect">
                    <a:avLst/>
                  </a:prstGeom>
                  <a:solidFill>
                    <a:srgbClr val="C52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a:extLst>
                      <a:ext uri="{FF2B5EF4-FFF2-40B4-BE49-F238E27FC236}">
                        <a16:creationId xmlns:a16="http://schemas.microsoft.com/office/drawing/2014/main" id="{92636B2D-1C42-4218-974B-F809FBC2449B}"/>
                      </a:ext>
                    </a:extLst>
                  </p:cNvPr>
                  <p:cNvSpPr/>
                  <p:nvPr/>
                </p:nvSpPr>
                <p:spPr>
                  <a:xfrm>
                    <a:off x="1049507" y="1007681"/>
                    <a:ext cx="822960" cy="182880"/>
                  </a:xfrm>
                  <a:prstGeom prst="rtTriangle">
                    <a:avLst/>
                  </a:prstGeom>
                  <a:solidFill>
                    <a:srgbClr val="D6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40BA122-C2C8-4B87-8A8D-71CDF55DFECA}"/>
                    </a:ext>
                  </a:extLst>
                </p:cNvPr>
                <p:cNvSpPr/>
                <p:nvPr/>
              </p:nvSpPr>
              <p:spPr>
                <a:xfrm>
                  <a:off x="1001268" y="1092790"/>
                  <a:ext cx="522463" cy="646331"/>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en-US" sz="3600" b="1" cap="none" spc="0" dirty="0">
                      <a:ln w="0"/>
                      <a:solidFill>
                        <a:schemeClr val="bg1"/>
                      </a:solidFill>
                      <a:effectLst>
                        <a:outerShdw blurRad="38100" dist="19050" dir="2700000" algn="tl" rotWithShape="0">
                          <a:schemeClr val="dk1">
                            <a:alpha val="40000"/>
                          </a:schemeClr>
                        </a:outerShdw>
                      </a:effectLst>
                    </a:rPr>
                    <a:t>1</a:t>
                  </a:r>
                </a:p>
              </p:txBody>
            </p:sp>
            <p:sp>
              <p:nvSpPr>
                <p:cNvPr id="33" name="Rectangle 32">
                  <a:extLst>
                    <a:ext uri="{FF2B5EF4-FFF2-40B4-BE49-F238E27FC236}">
                      <a16:creationId xmlns:a16="http://schemas.microsoft.com/office/drawing/2014/main" id="{BAA5F7FD-6746-4859-8D06-A9C8DEDA19A0}"/>
                    </a:ext>
                  </a:extLst>
                </p:cNvPr>
                <p:cNvSpPr/>
                <p:nvPr/>
              </p:nvSpPr>
              <p:spPr>
                <a:xfrm>
                  <a:off x="1971237" y="914400"/>
                  <a:ext cx="5479070" cy="494751"/>
                </a:xfrm>
                <a:prstGeom prst="rect">
                  <a:avLst/>
                </a:prstGeom>
                <a:effectLst>
                  <a:outerShdw blurRad="50800" dist="38100" dir="5400000" algn="t" rotWithShape="0">
                    <a:prstClr val="black">
                      <a:alpha val="40000"/>
                    </a:prstClr>
                  </a:outerShdw>
                </a:effectLst>
              </p:spPr>
              <p:txBody>
                <a:bodyPr wrap="square">
                  <a:spAutoFit/>
                </a:bodyPr>
                <a:lstStyle/>
                <a:p>
                  <a:pPr marR="0" lvl="0" fontAlgn="auto">
                    <a:lnSpc>
                      <a:spcPct val="120000"/>
                    </a:lnSpc>
                    <a:spcAft>
                      <a:spcPts val="1200"/>
                    </a:spcAft>
                    <a:buClr>
                      <a:schemeClr val="accent1"/>
                    </a:buClr>
                    <a:buSzTx/>
                    <a:tabLst/>
                    <a:defRPr/>
                  </a:pPr>
                  <a:r>
                    <a:rPr lang="en-US" sz="2400" dirty="0">
                      <a:solidFill>
                        <a:schemeClr val="bg1"/>
                      </a:solidFill>
                    </a:rPr>
                    <a:t>The Basics and Various Parts of Medicare</a:t>
                  </a:r>
                </a:p>
              </p:txBody>
            </p:sp>
          </p:grpSp>
          <p:grpSp>
            <p:nvGrpSpPr>
              <p:cNvPr id="44" name="Group 43">
                <a:extLst>
                  <a:ext uri="{FF2B5EF4-FFF2-40B4-BE49-F238E27FC236}">
                    <a16:creationId xmlns:a16="http://schemas.microsoft.com/office/drawing/2014/main" id="{A774EBC1-9EB7-4B16-8E6F-D4D031CD3864}"/>
                  </a:ext>
                </a:extLst>
              </p:cNvPr>
              <p:cNvGrpSpPr/>
              <p:nvPr/>
            </p:nvGrpSpPr>
            <p:grpSpPr>
              <a:xfrm>
                <a:off x="760885" y="3225521"/>
                <a:ext cx="7621114" cy="842457"/>
                <a:chOff x="760885" y="3502114"/>
                <a:chExt cx="6786687" cy="842457"/>
              </a:xfrm>
            </p:grpSpPr>
            <p:grpSp>
              <p:nvGrpSpPr>
                <p:cNvPr id="5" name="Group 4">
                  <a:extLst>
                    <a:ext uri="{FF2B5EF4-FFF2-40B4-BE49-F238E27FC236}">
                      <a16:creationId xmlns:a16="http://schemas.microsoft.com/office/drawing/2014/main" id="{5FCB4CB3-5E27-434F-BED4-2B28D6C9E148}"/>
                    </a:ext>
                  </a:extLst>
                </p:cNvPr>
                <p:cNvGrpSpPr/>
                <p:nvPr/>
              </p:nvGrpSpPr>
              <p:grpSpPr>
                <a:xfrm>
                  <a:off x="760885" y="3598313"/>
                  <a:ext cx="6786687" cy="644687"/>
                  <a:chOff x="7004437" y="2193180"/>
                  <a:chExt cx="6786687" cy="846167"/>
                </a:xfrm>
                <a:effectLst>
                  <a:outerShdw blurRad="50800" dist="38100" dir="5400000" algn="t" rotWithShape="0">
                    <a:prstClr val="black">
                      <a:alpha val="40000"/>
                    </a:prstClr>
                  </a:outerShdw>
                </a:effectLst>
              </p:grpSpPr>
              <p:sp>
                <p:nvSpPr>
                  <p:cNvPr id="20" name="Rectangle 19">
                    <a:extLst>
                      <a:ext uri="{FF2B5EF4-FFF2-40B4-BE49-F238E27FC236}">
                        <a16:creationId xmlns:a16="http://schemas.microsoft.com/office/drawing/2014/main" id="{B2144E87-15AE-48F1-986A-90F1DE2F129E}"/>
                      </a:ext>
                    </a:extLst>
                  </p:cNvPr>
                  <p:cNvSpPr/>
                  <p:nvPr/>
                </p:nvSpPr>
                <p:spPr>
                  <a:xfrm>
                    <a:off x="7390324" y="2204318"/>
                    <a:ext cx="6400800" cy="600086"/>
                  </a:xfrm>
                  <a:prstGeom prst="rect">
                    <a:avLst/>
                  </a:prstGeom>
                  <a:solidFill>
                    <a:srgbClr val="92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8119D3C-2B2B-4854-866A-E9743CFF95A6}"/>
                      </a:ext>
                    </a:extLst>
                  </p:cNvPr>
                  <p:cNvSpPr/>
                  <p:nvPr/>
                </p:nvSpPr>
                <p:spPr>
                  <a:xfrm>
                    <a:off x="7004437" y="2439261"/>
                    <a:ext cx="1188720" cy="600086"/>
                  </a:xfrm>
                  <a:prstGeom prst="rect">
                    <a:avLst/>
                  </a:prstGeom>
                  <a:solidFill>
                    <a:srgbClr val="92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92113B22-2C00-40CB-A44D-F66AE821B481}"/>
                      </a:ext>
                    </a:extLst>
                  </p:cNvPr>
                  <p:cNvSpPr/>
                  <p:nvPr/>
                </p:nvSpPr>
                <p:spPr>
                  <a:xfrm>
                    <a:off x="7384837" y="2193180"/>
                    <a:ext cx="822960" cy="240034"/>
                  </a:xfrm>
                  <a:prstGeom prst="rtTriangle">
                    <a:avLst/>
                  </a:prstGeom>
                  <a:solidFill>
                    <a:srgbClr val="D3A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8DCAA52E-7119-4B43-95DF-FDDC80F48E0F}"/>
                    </a:ext>
                  </a:extLst>
                </p:cNvPr>
                <p:cNvSpPr/>
                <p:nvPr/>
              </p:nvSpPr>
              <p:spPr>
                <a:xfrm>
                  <a:off x="1038806" y="3698240"/>
                  <a:ext cx="441146" cy="646331"/>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3600" b="1" cap="none" spc="0" dirty="0">
                      <a:ln w="0"/>
                      <a:solidFill>
                        <a:schemeClr val="bg1"/>
                      </a:solidFill>
                      <a:effectLst>
                        <a:outerShdw blurRad="38100" dist="19050" dir="2700000" algn="tl" rotWithShape="0">
                          <a:schemeClr val="dk1">
                            <a:alpha val="40000"/>
                          </a:schemeClr>
                        </a:outerShdw>
                      </a:effectLst>
                    </a:rPr>
                    <a:t>4</a:t>
                  </a:r>
                </a:p>
              </p:txBody>
            </p:sp>
            <p:sp>
              <p:nvSpPr>
                <p:cNvPr id="34" name="Rectangle 33">
                  <a:extLst>
                    <a:ext uri="{FF2B5EF4-FFF2-40B4-BE49-F238E27FC236}">
                      <a16:creationId xmlns:a16="http://schemas.microsoft.com/office/drawing/2014/main" id="{D906C074-1A22-4C60-ABA4-B32E910BAAFD}"/>
                    </a:ext>
                  </a:extLst>
                </p:cNvPr>
                <p:cNvSpPr/>
                <p:nvPr/>
              </p:nvSpPr>
              <p:spPr>
                <a:xfrm>
                  <a:off x="1986822" y="3502114"/>
                  <a:ext cx="4610753" cy="561885"/>
                </a:xfrm>
                <a:prstGeom prst="rect">
                  <a:avLst/>
                </a:prstGeom>
                <a:effectLst>
                  <a:outerShdw blurRad="50800" dist="38100" dir="5400000" algn="t" rotWithShape="0">
                    <a:prstClr val="black">
                      <a:alpha val="40000"/>
                    </a:prstClr>
                  </a:outerShdw>
                </a:effectLst>
              </p:spPr>
              <p:txBody>
                <a:bodyPr wrap="square">
                  <a:spAutoFit/>
                </a:bodyPr>
                <a:lstStyle/>
                <a:p>
                  <a:pPr>
                    <a:lnSpc>
                      <a:spcPct val="120000"/>
                    </a:lnSpc>
                    <a:spcAft>
                      <a:spcPts val="1200"/>
                    </a:spcAft>
                    <a:buClr>
                      <a:schemeClr val="accent1"/>
                    </a:buClr>
                    <a:defRPr/>
                  </a:pPr>
                  <a:r>
                    <a:rPr lang="en-US" sz="2800" dirty="0">
                      <a:solidFill>
                        <a:schemeClr val="bg1"/>
                      </a:solidFill>
                    </a:rPr>
                    <a:t>Medicare Advantage Plans</a:t>
                  </a:r>
                </a:p>
              </p:txBody>
            </p:sp>
          </p:grpSp>
          <p:grpSp>
            <p:nvGrpSpPr>
              <p:cNvPr id="42" name="Group 41">
                <a:extLst>
                  <a:ext uri="{FF2B5EF4-FFF2-40B4-BE49-F238E27FC236}">
                    <a16:creationId xmlns:a16="http://schemas.microsoft.com/office/drawing/2014/main" id="{FDA2ED14-50EF-463C-80A7-46A27A3EFC8B}"/>
                  </a:ext>
                </a:extLst>
              </p:cNvPr>
              <p:cNvGrpSpPr/>
              <p:nvPr/>
            </p:nvGrpSpPr>
            <p:grpSpPr>
              <a:xfrm>
                <a:off x="735262" y="1803399"/>
                <a:ext cx="7646737" cy="805934"/>
                <a:chOff x="723589" y="1752600"/>
                <a:chExt cx="6778234" cy="805934"/>
              </a:xfrm>
            </p:grpSpPr>
            <p:grpSp>
              <p:nvGrpSpPr>
                <p:cNvPr id="10" name="Group 9">
                  <a:extLst>
                    <a:ext uri="{FF2B5EF4-FFF2-40B4-BE49-F238E27FC236}">
                      <a16:creationId xmlns:a16="http://schemas.microsoft.com/office/drawing/2014/main" id="{01A4BAAC-99FC-46ED-8CED-A0F989B17C1E}"/>
                    </a:ext>
                  </a:extLst>
                </p:cNvPr>
                <p:cNvGrpSpPr/>
                <p:nvPr/>
              </p:nvGrpSpPr>
              <p:grpSpPr>
                <a:xfrm>
                  <a:off x="723589" y="1852287"/>
                  <a:ext cx="6778234" cy="640707"/>
                  <a:chOff x="723589" y="2042305"/>
                  <a:chExt cx="6778234" cy="640707"/>
                </a:xfrm>
              </p:grpSpPr>
              <p:sp>
                <p:nvSpPr>
                  <p:cNvPr id="12" name="Rectangle 11">
                    <a:extLst>
                      <a:ext uri="{FF2B5EF4-FFF2-40B4-BE49-F238E27FC236}">
                        <a16:creationId xmlns:a16="http://schemas.microsoft.com/office/drawing/2014/main" id="{B93F017C-1CAD-4301-885D-D8F80000353E}"/>
                      </a:ext>
                    </a:extLst>
                  </p:cNvPr>
                  <p:cNvSpPr/>
                  <p:nvPr/>
                </p:nvSpPr>
                <p:spPr>
                  <a:xfrm>
                    <a:off x="1101023" y="2042305"/>
                    <a:ext cx="6400800" cy="457200"/>
                  </a:xfrm>
                  <a:prstGeom prst="rect">
                    <a:avLst/>
                  </a:prstGeom>
                  <a:solidFill>
                    <a:srgbClr val="024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4DB2048-61CF-4E8B-868A-93F448484CEA}"/>
                      </a:ext>
                    </a:extLst>
                  </p:cNvPr>
                  <p:cNvSpPr/>
                  <p:nvPr/>
                </p:nvSpPr>
                <p:spPr>
                  <a:xfrm>
                    <a:off x="723589" y="2225812"/>
                    <a:ext cx="1186667" cy="457200"/>
                  </a:xfrm>
                  <a:prstGeom prst="rect">
                    <a:avLst/>
                  </a:prstGeom>
                  <a:solidFill>
                    <a:srgbClr val="03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FEC3EF2D-C16E-45F5-8CFE-E2D798530607}"/>
                      </a:ext>
                    </a:extLst>
                  </p:cNvPr>
                  <p:cNvSpPr/>
                  <p:nvPr/>
                </p:nvSpPr>
                <p:spPr>
                  <a:xfrm>
                    <a:off x="1101025" y="2042305"/>
                    <a:ext cx="822960" cy="182880"/>
                  </a:xfrm>
                  <a:prstGeom prst="rtTriangle">
                    <a:avLst/>
                  </a:prstGeom>
                  <a:solidFill>
                    <a:srgbClr val="049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906B6074-5538-4AE8-8306-331417E2CB9E}"/>
                    </a:ext>
                  </a:extLst>
                </p:cNvPr>
                <p:cNvSpPr/>
                <p:nvPr/>
              </p:nvSpPr>
              <p:spPr>
                <a:xfrm>
                  <a:off x="1080452" y="1912203"/>
                  <a:ext cx="441146" cy="646331"/>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3600" b="1" cap="none" spc="0" dirty="0">
                      <a:ln w="0"/>
                      <a:solidFill>
                        <a:schemeClr val="bg1"/>
                      </a:solidFill>
                      <a:effectLst>
                        <a:outerShdw blurRad="38100" dist="19050" dir="2700000" algn="tl" rotWithShape="0">
                          <a:schemeClr val="dk1">
                            <a:alpha val="40000"/>
                          </a:schemeClr>
                        </a:outerShdw>
                      </a:effectLst>
                    </a:rPr>
                    <a:t>2</a:t>
                  </a:r>
                </a:p>
              </p:txBody>
            </p:sp>
            <p:sp>
              <p:nvSpPr>
                <p:cNvPr id="35" name="Rectangle 34">
                  <a:extLst>
                    <a:ext uri="{FF2B5EF4-FFF2-40B4-BE49-F238E27FC236}">
                      <a16:creationId xmlns:a16="http://schemas.microsoft.com/office/drawing/2014/main" id="{2D411F65-894E-4E77-AB28-597B73D489B7}"/>
                    </a:ext>
                  </a:extLst>
                </p:cNvPr>
                <p:cNvSpPr/>
                <p:nvPr/>
              </p:nvSpPr>
              <p:spPr>
                <a:xfrm>
                  <a:off x="1987987" y="1752600"/>
                  <a:ext cx="2664540" cy="561885"/>
                </a:xfrm>
                <a:prstGeom prst="rect">
                  <a:avLst/>
                </a:prstGeom>
                <a:effectLst>
                  <a:outerShdw blurRad="50800" dist="38100" dir="5400000" algn="t" rotWithShape="0">
                    <a:prstClr val="black">
                      <a:alpha val="40000"/>
                    </a:prstClr>
                  </a:outerShdw>
                </a:effectLst>
              </p:spPr>
              <p:txBody>
                <a:bodyPr wrap="none">
                  <a:spAutoFit/>
                </a:bodyPr>
                <a:lstStyle/>
                <a:p>
                  <a:pPr marR="0" lvl="0" fontAlgn="auto">
                    <a:lnSpc>
                      <a:spcPct val="120000"/>
                    </a:lnSpc>
                    <a:spcAft>
                      <a:spcPts val="1200"/>
                    </a:spcAft>
                    <a:buClr>
                      <a:schemeClr val="accent1"/>
                    </a:buClr>
                    <a:buSzTx/>
                    <a:tabLst/>
                    <a:defRPr/>
                  </a:pPr>
                  <a:r>
                    <a:rPr lang="en-US" sz="2800" dirty="0">
                      <a:solidFill>
                        <a:schemeClr val="bg1"/>
                      </a:solidFill>
                    </a:rPr>
                    <a:t>Original Medicare</a:t>
                  </a:r>
                </a:p>
              </p:txBody>
            </p:sp>
          </p:grpSp>
          <p:grpSp>
            <p:nvGrpSpPr>
              <p:cNvPr id="43" name="Group 42">
                <a:extLst>
                  <a:ext uri="{FF2B5EF4-FFF2-40B4-BE49-F238E27FC236}">
                    <a16:creationId xmlns:a16="http://schemas.microsoft.com/office/drawing/2014/main" id="{14AE7552-DE93-445E-9F41-69C80AC2BCD5}"/>
                  </a:ext>
                </a:extLst>
              </p:cNvPr>
              <p:cNvGrpSpPr/>
              <p:nvPr/>
            </p:nvGrpSpPr>
            <p:grpSpPr>
              <a:xfrm>
                <a:off x="735263" y="2566691"/>
                <a:ext cx="7646736" cy="776114"/>
                <a:chOff x="746070" y="2662935"/>
                <a:chExt cx="6766560" cy="776114"/>
              </a:xfrm>
            </p:grpSpPr>
            <p:grpSp>
              <p:nvGrpSpPr>
                <p:cNvPr id="11" name="Group 10">
                  <a:extLst>
                    <a:ext uri="{FF2B5EF4-FFF2-40B4-BE49-F238E27FC236}">
                      <a16:creationId xmlns:a16="http://schemas.microsoft.com/office/drawing/2014/main" id="{D31C1803-4FB9-4468-A4C5-704FC72F46F3}"/>
                    </a:ext>
                  </a:extLst>
                </p:cNvPr>
                <p:cNvGrpSpPr/>
                <p:nvPr/>
              </p:nvGrpSpPr>
              <p:grpSpPr>
                <a:xfrm>
                  <a:off x="746070" y="2730222"/>
                  <a:ext cx="6766560" cy="628871"/>
                  <a:chOff x="726795" y="3069767"/>
                  <a:chExt cx="6766560" cy="628871"/>
                </a:xfrm>
              </p:grpSpPr>
              <p:sp>
                <p:nvSpPr>
                  <p:cNvPr id="16" name="Rectangle 15">
                    <a:extLst>
                      <a:ext uri="{FF2B5EF4-FFF2-40B4-BE49-F238E27FC236}">
                        <a16:creationId xmlns:a16="http://schemas.microsoft.com/office/drawing/2014/main" id="{A15F6B40-52A1-4DAB-94F4-109EFE7EFDD1}"/>
                      </a:ext>
                    </a:extLst>
                  </p:cNvPr>
                  <p:cNvSpPr/>
                  <p:nvPr/>
                </p:nvSpPr>
                <p:spPr>
                  <a:xfrm>
                    <a:off x="1092555" y="3069767"/>
                    <a:ext cx="6400800" cy="457200"/>
                  </a:xfrm>
                  <a:prstGeom prst="rect">
                    <a:avLst/>
                  </a:prstGeom>
                  <a:solidFill>
                    <a:srgbClr val="F8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204A2B-023E-4A2A-86B3-960D3703FFF3}"/>
                      </a:ext>
                    </a:extLst>
                  </p:cNvPr>
                  <p:cNvSpPr/>
                  <p:nvPr/>
                </p:nvSpPr>
                <p:spPr>
                  <a:xfrm>
                    <a:off x="726795" y="3241438"/>
                    <a:ext cx="1188720" cy="457200"/>
                  </a:xfrm>
                  <a:prstGeom prst="rect">
                    <a:avLst/>
                  </a:prstGeom>
                  <a:solidFill>
                    <a:srgbClr val="F79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0D61A504-6D18-41D1-A879-6AA33DD2969A}"/>
                      </a:ext>
                    </a:extLst>
                  </p:cNvPr>
                  <p:cNvSpPr/>
                  <p:nvPr/>
                </p:nvSpPr>
                <p:spPr>
                  <a:xfrm>
                    <a:off x="1092555" y="3069767"/>
                    <a:ext cx="822960" cy="182880"/>
                  </a:xfrm>
                  <a:prstGeom prst="rtTriangle">
                    <a:avLst/>
                  </a:prstGeom>
                  <a:solidFill>
                    <a:srgbClr val="F5B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a:extLst>
                    <a:ext uri="{FF2B5EF4-FFF2-40B4-BE49-F238E27FC236}">
                      <a16:creationId xmlns:a16="http://schemas.microsoft.com/office/drawing/2014/main" id="{23311347-26AF-4FBD-8426-383B05362A57}"/>
                    </a:ext>
                  </a:extLst>
                </p:cNvPr>
                <p:cNvSpPr/>
                <p:nvPr/>
              </p:nvSpPr>
              <p:spPr>
                <a:xfrm>
                  <a:off x="1059587" y="2792718"/>
                  <a:ext cx="441146" cy="646331"/>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3600" b="1" cap="none" spc="0" dirty="0">
                      <a:ln w="0"/>
                      <a:solidFill>
                        <a:schemeClr val="bg1"/>
                      </a:solidFill>
                      <a:effectLst>
                        <a:outerShdw blurRad="38100" dist="19050" dir="2700000" algn="tl" rotWithShape="0">
                          <a:schemeClr val="dk1">
                            <a:alpha val="40000"/>
                          </a:schemeClr>
                        </a:outerShdw>
                      </a:effectLst>
                    </a:rPr>
                    <a:t>3</a:t>
                  </a:r>
                </a:p>
              </p:txBody>
            </p:sp>
            <p:sp>
              <p:nvSpPr>
                <p:cNvPr id="36" name="Rectangle 35">
                  <a:extLst>
                    <a:ext uri="{FF2B5EF4-FFF2-40B4-BE49-F238E27FC236}">
                      <a16:creationId xmlns:a16="http://schemas.microsoft.com/office/drawing/2014/main" id="{EFC26351-4F35-4A28-8CAF-5172F77B7E8A}"/>
                    </a:ext>
                  </a:extLst>
                </p:cNvPr>
                <p:cNvSpPr/>
                <p:nvPr/>
              </p:nvSpPr>
              <p:spPr>
                <a:xfrm>
                  <a:off x="1985590" y="2662935"/>
                  <a:ext cx="4209850" cy="561885"/>
                </a:xfrm>
                <a:prstGeom prst="rect">
                  <a:avLst/>
                </a:prstGeom>
                <a:effectLst>
                  <a:outerShdw blurRad="50800" dist="38100" dir="5400000" algn="t" rotWithShape="0">
                    <a:prstClr val="black">
                      <a:alpha val="40000"/>
                    </a:prstClr>
                  </a:outerShdw>
                </a:effectLst>
              </p:spPr>
              <p:txBody>
                <a:bodyPr wrap="none">
                  <a:spAutoFit/>
                </a:bodyPr>
                <a:lstStyle/>
                <a:p>
                  <a:pPr marR="0" lvl="0" fontAlgn="auto">
                    <a:lnSpc>
                      <a:spcPct val="120000"/>
                    </a:lnSpc>
                    <a:spcAft>
                      <a:spcPts val="1200"/>
                    </a:spcAft>
                    <a:buClr>
                      <a:schemeClr val="accent1"/>
                    </a:buClr>
                    <a:buSzTx/>
                    <a:tabLst/>
                    <a:defRPr/>
                  </a:pPr>
                  <a:r>
                    <a:rPr lang="en-US" sz="2800" dirty="0">
                      <a:solidFill>
                        <a:schemeClr val="bg1"/>
                      </a:solidFill>
                    </a:rPr>
                    <a:t>Medicare, COBRA, and ACA</a:t>
                  </a:r>
                </a:p>
              </p:txBody>
            </p:sp>
          </p:grpSp>
          <p:grpSp>
            <p:nvGrpSpPr>
              <p:cNvPr id="45" name="Group 44">
                <a:extLst>
                  <a:ext uri="{FF2B5EF4-FFF2-40B4-BE49-F238E27FC236}">
                    <a16:creationId xmlns:a16="http://schemas.microsoft.com/office/drawing/2014/main" id="{6EC7F7D6-2B9A-4A4C-B378-559B2D5DA26A}"/>
                  </a:ext>
                </a:extLst>
              </p:cNvPr>
              <p:cNvGrpSpPr/>
              <p:nvPr/>
            </p:nvGrpSpPr>
            <p:grpSpPr>
              <a:xfrm>
                <a:off x="760885" y="4047741"/>
                <a:ext cx="7621114" cy="746987"/>
                <a:chOff x="760885" y="3597584"/>
                <a:chExt cx="6786687" cy="746987"/>
              </a:xfrm>
            </p:grpSpPr>
            <p:grpSp>
              <p:nvGrpSpPr>
                <p:cNvPr id="46" name="Group 45">
                  <a:extLst>
                    <a:ext uri="{FF2B5EF4-FFF2-40B4-BE49-F238E27FC236}">
                      <a16:creationId xmlns:a16="http://schemas.microsoft.com/office/drawing/2014/main" id="{BC6E25D0-6E0A-4FE9-9BBC-9DA356986634}"/>
                    </a:ext>
                  </a:extLst>
                </p:cNvPr>
                <p:cNvGrpSpPr/>
                <p:nvPr/>
              </p:nvGrpSpPr>
              <p:grpSpPr>
                <a:xfrm>
                  <a:off x="760885" y="3597584"/>
                  <a:ext cx="6786687" cy="645416"/>
                  <a:chOff x="7004437" y="2192223"/>
                  <a:chExt cx="6786687" cy="847124"/>
                </a:xfrm>
                <a:effectLst>
                  <a:outerShdw blurRad="50800" dist="38100" dir="5400000" algn="t" rotWithShape="0">
                    <a:prstClr val="black">
                      <a:alpha val="40000"/>
                    </a:prstClr>
                  </a:outerShdw>
                </a:effectLst>
              </p:grpSpPr>
              <p:sp>
                <p:nvSpPr>
                  <p:cNvPr id="49" name="Rectangle 48">
                    <a:extLst>
                      <a:ext uri="{FF2B5EF4-FFF2-40B4-BE49-F238E27FC236}">
                        <a16:creationId xmlns:a16="http://schemas.microsoft.com/office/drawing/2014/main" id="{CDC85A63-29AC-4AD0-B5E7-3C6E25AD4509}"/>
                      </a:ext>
                    </a:extLst>
                  </p:cNvPr>
                  <p:cNvSpPr/>
                  <p:nvPr/>
                </p:nvSpPr>
                <p:spPr>
                  <a:xfrm>
                    <a:off x="7390324" y="2204318"/>
                    <a:ext cx="6400800" cy="600086"/>
                  </a:xfrm>
                  <a:prstGeom prst="rect">
                    <a:avLst/>
                  </a:prstGeom>
                  <a:solidFill>
                    <a:srgbClr val="4D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54CE525-F728-4FEA-9B74-86923641551C}"/>
                      </a:ext>
                    </a:extLst>
                  </p:cNvPr>
                  <p:cNvSpPr/>
                  <p:nvPr/>
                </p:nvSpPr>
                <p:spPr>
                  <a:xfrm>
                    <a:off x="7004437" y="2439261"/>
                    <a:ext cx="1188720" cy="600086"/>
                  </a:xfrm>
                  <a:prstGeom prst="rect">
                    <a:avLst/>
                  </a:prstGeom>
                  <a:solidFill>
                    <a:srgbClr val="488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D5AD5E68-33F4-4280-A969-7B23F52AF1A5}"/>
                      </a:ext>
                    </a:extLst>
                  </p:cNvPr>
                  <p:cNvSpPr/>
                  <p:nvPr/>
                </p:nvSpPr>
                <p:spPr>
                  <a:xfrm>
                    <a:off x="7388209" y="2192223"/>
                    <a:ext cx="822960" cy="240034"/>
                  </a:xfrm>
                  <a:prstGeom prst="rtTriangle">
                    <a:avLst/>
                  </a:prstGeom>
                  <a:solidFill>
                    <a:srgbClr val="ABD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ED96A453-7326-4A0F-9D81-ACF4B5B4FE3A}"/>
                    </a:ext>
                  </a:extLst>
                </p:cNvPr>
                <p:cNvSpPr/>
                <p:nvPr/>
              </p:nvSpPr>
              <p:spPr>
                <a:xfrm>
                  <a:off x="1038806" y="3698240"/>
                  <a:ext cx="441146" cy="646331"/>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3600" b="1" cap="none" spc="0" dirty="0">
                      <a:ln w="0"/>
                      <a:solidFill>
                        <a:schemeClr val="bg1"/>
                      </a:solidFill>
                      <a:effectLst>
                        <a:outerShdw blurRad="38100" dist="19050" dir="2700000" algn="tl" rotWithShape="0">
                          <a:schemeClr val="dk1">
                            <a:alpha val="40000"/>
                          </a:schemeClr>
                        </a:outerShdw>
                      </a:effectLst>
                    </a:rPr>
                    <a:t>5</a:t>
                  </a:r>
                </a:p>
              </p:txBody>
            </p:sp>
          </p:grpSp>
          <p:grpSp>
            <p:nvGrpSpPr>
              <p:cNvPr id="52" name="Group 51">
                <a:extLst>
                  <a:ext uri="{FF2B5EF4-FFF2-40B4-BE49-F238E27FC236}">
                    <a16:creationId xmlns:a16="http://schemas.microsoft.com/office/drawing/2014/main" id="{F16FCC6F-0A10-48B9-8107-E5D0B449E1D0}"/>
                  </a:ext>
                </a:extLst>
              </p:cNvPr>
              <p:cNvGrpSpPr/>
              <p:nvPr/>
            </p:nvGrpSpPr>
            <p:grpSpPr>
              <a:xfrm>
                <a:off x="740347" y="4847327"/>
                <a:ext cx="7641652" cy="746987"/>
                <a:chOff x="760885" y="3597584"/>
                <a:chExt cx="6786687" cy="746987"/>
              </a:xfrm>
            </p:grpSpPr>
            <p:grpSp>
              <p:nvGrpSpPr>
                <p:cNvPr id="53" name="Group 52">
                  <a:extLst>
                    <a:ext uri="{FF2B5EF4-FFF2-40B4-BE49-F238E27FC236}">
                      <a16:creationId xmlns:a16="http://schemas.microsoft.com/office/drawing/2014/main" id="{833AE548-0738-4BD1-A840-AC71F4E4D6FF}"/>
                    </a:ext>
                  </a:extLst>
                </p:cNvPr>
                <p:cNvGrpSpPr/>
                <p:nvPr/>
              </p:nvGrpSpPr>
              <p:grpSpPr>
                <a:xfrm>
                  <a:off x="760885" y="3597584"/>
                  <a:ext cx="6786687" cy="645416"/>
                  <a:chOff x="7004437" y="2192223"/>
                  <a:chExt cx="6786687" cy="847124"/>
                </a:xfrm>
                <a:effectLst>
                  <a:outerShdw blurRad="50800" dist="38100" dir="5400000" algn="t" rotWithShape="0">
                    <a:prstClr val="black">
                      <a:alpha val="40000"/>
                    </a:prstClr>
                  </a:outerShdw>
                </a:effectLst>
              </p:grpSpPr>
              <p:sp>
                <p:nvSpPr>
                  <p:cNvPr id="56" name="Rectangle 55">
                    <a:extLst>
                      <a:ext uri="{FF2B5EF4-FFF2-40B4-BE49-F238E27FC236}">
                        <a16:creationId xmlns:a16="http://schemas.microsoft.com/office/drawing/2014/main" id="{CEAAF844-F610-46BA-9003-24ED049C1258}"/>
                      </a:ext>
                    </a:extLst>
                  </p:cNvPr>
                  <p:cNvSpPr/>
                  <p:nvPr/>
                </p:nvSpPr>
                <p:spPr>
                  <a:xfrm>
                    <a:off x="7390324" y="2204318"/>
                    <a:ext cx="6400800" cy="600086"/>
                  </a:xfrm>
                  <a:prstGeom prst="rect">
                    <a:avLst/>
                  </a:prstGeom>
                  <a:solidFill>
                    <a:srgbClr val="EA1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87BD578-BA43-4B53-8F49-88B873782C18}"/>
                      </a:ext>
                    </a:extLst>
                  </p:cNvPr>
                  <p:cNvSpPr/>
                  <p:nvPr/>
                </p:nvSpPr>
                <p:spPr>
                  <a:xfrm>
                    <a:off x="7004437" y="2439261"/>
                    <a:ext cx="1188720" cy="600086"/>
                  </a:xfrm>
                  <a:prstGeom prst="rect">
                    <a:avLst/>
                  </a:prstGeom>
                  <a:solidFill>
                    <a:srgbClr val="EA1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2AD8EF4A-4B66-4573-B088-E11EEB98120B}"/>
                      </a:ext>
                    </a:extLst>
                  </p:cNvPr>
                  <p:cNvSpPr/>
                  <p:nvPr/>
                </p:nvSpPr>
                <p:spPr>
                  <a:xfrm>
                    <a:off x="7388209" y="2192223"/>
                    <a:ext cx="822960" cy="240034"/>
                  </a:xfrm>
                  <a:prstGeom prst="rtTriangle">
                    <a:avLst/>
                  </a:prstGeom>
                  <a:solidFill>
                    <a:srgbClr val="F48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328164FB-81F0-418D-8DB2-F835595FE252}"/>
                    </a:ext>
                  </a:extLst>
                </p:cNvPr>
                <p:cNvSpPr/>
                <p:nvPr/>
              </p:nvSpPr>
              <p:spPr>
                <a:xfrm>
                  <a:off x="1038806" y="3698240"/>
                  <a:ext cx="441147" cy="646331"/>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3600" b="1" dirty="0">
                      <a:ln w="0"/>
                      <a:solidFill>
                        <a:schemeClr val="bg1"/>
                      </a:solidFill>
                      <a:effectLst>
                        <a:outerShdw blurRad="38100" dist="19050" dir="2700000" algn="tl" rotWithShape="0">
                          <a:schemeClr val="dk1">
                            <a:alpha val="40000"/>
                          </a:schemeClr>
                        </a:outerShdw>
                      </a:effectLst>
                    </a:rPr>
                    <a:t>6</a:t>
                  </a:r>
                  <a:endParaRPr lang="en-US" sz="3600" b="1" cap="none" spc="0" dirty="0">
                    <a:ln w="0"/>
                    <a:solidFill>
                      <a:schemeClr val="bg1"/>
                    </a:solidFill>
                    <a:effectLst>
                      <a:outerShdw blurRad="38100" dist="19050" dir="2700000" algn="tl" rotWithShape="0">
                        <a:schemeClr val="dk1">
                          <a:alpha val="40000"/>
                        </a:schemeClr>
                      </a:outerShdw>
                    </a:effectLst>
                  </a:endParaRPr>
                </a:p>
              </p:txBody>
            </p:sp>
          </p:grpSp>
        </p:grpSp>
        <p:sp>
          <p:nvSpPr>
            <p:cNvPr id="62" name="Rectangle 61">
              <a:extLst>
                <a:ext uri="{FF2B5EF4-FFF2-40B4-BE49-F238E27FC236}">
                  <a16:creationId xmlns:a16="http://schemas.microsoft.com/office/drawing/2014/main" id="{B9E6B2EC-68F8-4782-A834-702934972CDD}"/>
                </a:ext>
              </a:extLst>
            </p:cNvPr>
            <p:cNvSpPr/>
            <p:nvPr/>
          </p:nvSpPr>
          <p:spPr>
            <a:xfrm>
              <a:off x="2137552" y="3952271"/>
              <a:ext cx="6054584" cy="561885"/>
            </a:xfrm>
            <a:prstGeom prst="rect">
              <a:avLst/>
            </a:prstGeom>
            <a:effectLst>
              <a:outerShdw blurRad="50800" dist="38100" dir="5400000" algn="t" rotWithShape="0">
                <a:prstClr val="black">
                  <a:alpha val="40000"/>
                </a:prstClr>
              </a:outerShdw>
            </a:effectLst>
          </p:spPr>
          <p:txBody>
            <a:bodyPr wrap="square">
              <a:spAutoFit/>
            </a:bodyPr>
            <a:lstStyle/>
            <a:p>
              <a:pPr>
                <a:lnSpc>
                  <a:spcPct val="120000"/>
                </a:lnSpc>
                <a:spcAft>
                  <a:spcPts val="1200"/>
                </a:spcAft>
                <a:buClr>
                  <a:schemeClr val="accent1"/>
                </a:buClr>
                <a:defRPr/>
              </a:pPr>
              <a:r>
                <a:rPr lang="en-US" sz="2800" dirty="0">
                  <a:solidFill>
                    <a:schemeClr val="bg1"/>
                  </a:solidFill>
                </a:rPr>
                <a:t>Medicare Supplement Plans</a:t>
              </a:r>
            </a:p>
          </p:txBody>
        </p:sp>
        <p:sp>
          <p:nvSpPr>
            <p:cNvPr id="67" name="Rectangle 66">
              <a:extLst>
                <a:ext uri="{FF2B5EF4-FFF2-40B4-BE49-F238E27FC236}">
                  <a16:creationId xmlns:a16="http://schemas.microsoft.com/office/drawing/2014/main" id="{54A6DD47-550B-45DE-B2B9-9D75FA9D0359}"/>
                </a:ext>
              </a:extLst>
            </p:cNvPr>
            <p:cNvSpPr/>
            <p:nvPr/>
          </p:nvSpPr>
          <p:spPr>
            <a:xfrm>
              <a:off x="2157236" y="4787149"/>
              <a:ext cx="6054584" cy="561885"/>
            </a:xfrm>
            <a:prstGeom prst="rect">
              <a:avLst/>
            </a:prstGeom>
            <a:effectLst>
              <a:outerShdw blurRad="50800" dist="38100" dir="5400000" algn="t" rotWithShape="0">
                <a:prstClr val="black">
                  <a:alpha val="40000"/>
                </a:prstClr>
              </a:outerShdw>
            </a:effectLst>
          </p:spPr>
          <p:txBody>
            <a:bodyPr wrap="square">
              <a:spAutoFit/>
            </a:bodyPr>
            <a:lstStyle/>
            <a:p>
              <a:pPr>
                <a:lnSpc>
                  <a:spcPct val="120000"/>
                </a:lnSpc>
                <a:spcAft>
                  <a:spcPts val="1200"/>
                </a:spcAft>
                <a:buClr>
                  <a:schemeClr val="accent1"/>
                </a:buClr>
                <a:defRPr/>
              </a:pPr>
              <a:r>
                <a:rPr lang="en-US" sz="2800" dirty="0">
                  <a:solidFill>
                    <a:schemeClr val="bg1"/>
                  </a:solidFill>
                </a:rPr>
                <a:t>MACRA Impact on Medicare</a:t>
              </a:r>
            </a:p>
          </p:txBody>
        </p:sp>
      </p:grpSp>
    </p:spTree>
    <p:extLst>
      <p:ext uri="{BB962C8B-B14F-4D97-AF65-F5344CB8AC3E}">
        <p14:creationId xmlns:p14="http://schemas.microsoft.com/office/powerpoint/2010/main" val="2024052025"/>
      </p:ext>
    </p:extLst>
  </p:cSld>
  <p:clrMapOvr>
    <a:masterClrMapping/>
  </p:clrMapOvr>
  <mc:AlternateContent xmlns:mc="http://schemas.openxmlformats.org/markup-compatibility/2006" xmlns:p14="http://schemas.microsoft.com/office/powerpoint/2010/main">
    <mc:Choice Requires="p14">
      <p:transition spd="slow" p14:dur="2000" advTm="35175"/>
    </mc:Choice>
    <mc:Fallback xmlns="">
      <p:transition spd="slow" advTm="351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716" y="232001"/>
            <a:ext cx="8458200" cy="868739"/>
          </a:xfrm>
          <a:prstGeom prst="rect">
            <a:avLst/>
          </a:prstGeom>
        </p:spPr>
        <p:txBody>
          <a:bodyPr/>
          <a:lstStyle/>
          <a:p>
            <a:pPr>
              <a:lnSpc>
                <a:spcPct val="110000"/>
              </a:lnSpc>
              <a:spcBef>
                <a:spcPct val="0"/>
              </a:spcBef>
              <a:defRPr/>
            </a:pPr>
            <a:r>
              <a:rPr lang="en-US" sz="4000" dirty="0">
                <a:solidFill>
                  <a:schemeClr val="accent1"/>
                </a:solidFill>
                <a:latin typeface="+mj-lt"/>
              </a:rPr>
              <a:t>Medicare Supplement (“Medigap”)</a:t>
            </a:r>
          </a:p>
        </p:txBody>
      </p:sp>
      <p:pic>
        <p:nvPicPr>
          <p:cNvPr id="5" name="Graphic 4" descr="Man">
            <a:extLst>
              <a:ext uri="{FF2B5EF4-FFF2-40B4-BE49-F238E27FC236}">
                <a16:creationId xmlns:a16="http://schemas.microsoft.com/office/drawing/2014/main" id="{3A36B2C6-FEF8-4C90-B4BF-A1106C5AF5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4500" y="2133600"/>
            <a:ext cx="1295400" cy="1295400"/>
          </a:xfrm>
          <a:prstGeom prst="rect">
            <a:avLst/>
          </a:prstGeom>
        </p:spPr>
      </p:pic>
      <p:cxnSp>
        <p:nvCxnSpPr>
          <p:cNvPr id="7" name="Straight Arrow Connector 6">
            <a:extLst>
              <a:ext uri="{FF2B5EF4-FFF2-40B4-BE49-F238E27FC236}">
                <a16:creationId xmlns:a16="http://schemas.microsoft.com/office/drawing/2014/main" id="{D1EC80AD-D998-41DC-8212-589EE197458D}"/>
              </a:ext>
            </a:extLst>
          </p:cNvPr>
          <p:cNvCxnSpPr/>
          <p:nvPr/>
        </p:nvCxnSpPr>
        <p:spPr>
          <a:xfrm flipH="1">
            <a:off x="1066800" y="2743200"/>
            <a:ext cx="914400" cy="381000"/>
          </a:xfrm>
          <a:prstGeom prst="straightConnector1">
            <a:avLst/>
          </a:prstGeom>
          <a:ln>
            <a:solidFill>
              <a:srgbClr val="4D8B3F"/>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32770CF-6E2B-4D05-8473-9E8CB3C3E7DB}"/>
              </a:ext>
            </a:extLst>
          </p:cNvPr>
          <p:cNvSpPr/>
          <p:nvPr/>
        </p:nvSpPr>
        <p:spPr>
          <a:xfrm>
            <a:off x="290084" y="3180688"/>
            <a:ext cx="1457611" cy="1077218"/>
          </a:xfrm>
          <a:prstGeom prst="rect">
            <a:avLst/>
          </a:prstGeom>
        </p:spPr>
        <p:txBody>
          <a:bodyPr wrap="square">
            <a:spAutoFit/>
          </a:bodyPr>
          <a:lstStyle/>
          <a:p>
            <a:pPr lvl="0">
              <a:spcBef>
                <a:spcPts val="1200"/>
              </a:spcBef>
              <a:spcAft>
                <a:spcPts val="1200"/>
              </a:spcAft>
              <a:buClr>
                <a:srgbClr val="009EF0"/>
              </a:buClr>
            </a:pPr>
            <a:r>
              <a:rPr lang="en-US" sz="1600" dirty="0">
                <a:solidFill>
                  <a:schemeClr val="tx1">
                    <a:lumMod val="65000"/>
                    <a:lumOff val="35000"/>
                  </a:schemeClr>
                </a:solidFill>
              </a:rPr>
              <a:t>Must be enrolled in Medicare A and B</a:t>
            </a:r>
          </a:p>
        </p:txBody>
      </p:sp>
      <p:sp>
        <p:nvSpPr>
          <p:cNvPr id="9" name="Rectangle 8">
            <a:extLst>
              <a:ext uri="{FF2B5EF4-FFF2-40B4-BE49-F238E27FC236}">
                <a16:creationId xmlns:a16="http://schemas.microsoft.com/office/drawing/2014/main" id="{FC07CD84-0E2F-40D1-8744-65F225113B6C}"/>
              </a:ext>
            </a:extLst>
          </p:cNvPr>
          <p:cNvSpPr/>
          <p:nvPr/>
        </p:nvSpPr>
        <p:spPr>
          <a:xfrm>
            <a:off x="1088934" y="4167638"/>
            <a:ext cx="1429899" cy="1323439"/>
          </a:xfrm>
          <a:prstGeom prst="rect">
            <a:avLst/>
          </a:prstGeom>
        </p:spPr>
        <p:txBody>
          <a:bodyPr wrap="square">
            <a:spAutoFit/>
          </a:bodyPr>
          <a:lstStyle/>
          <a:p>
            <a:pPr lvl="0">
              <a:spcBef>
                <a:spcPts val="1200"/>
              </a:spcBef>
              <a:spcAft>
                <a:spcPts val="1200"/>
              </a:spcAft>
              <a:buClr>
                <a:srgbClr val="009EF0"/>
              </a:buClr>
            </a:pPr>
            <a:r>
              <a:rPr lang="en-US" sz="1600" dirty="0">
                <a:solidFill>
                  <a:schemeClr val="tx1">
                    <a:lumMod val="65000"/>
                    <a:lumOff val="35000"/>
                  </a:schemeClr>
                </a:solidFill>
              </a:rPr>
              <a:t>Best to enroll during your Open Enrollment period</a:t>
            </a:r>
          </a:p>
        </p:txBody>
      </p:sp>
      <p:sp>
        <p:nvSpPr>
          <p:cNvPr id="10" name="Rectangle 9">
            <a:extLst>
              <a:ext uri="{FF2B5EF4-FFF2-40B4-BE49-F238E27FC236}">
                <a16:creationId xmlns:a16="http://schemas.microsoft.com/office/drawing/2014/main" id="{198DE64D-9582-44C9-8075-1C20C116FBA3}"/>
              </a:ext>
            </a:extLst>
          </p:cNvPr>
          <p:cNvSpPr/>
          <p:nvPr/>
        </p:nvSpPr>
        <p:spPr>
          <a:xfrm>
            <a:off x="2652183" y="4156741"/>
            <a:ext cx="1295400" cy="1323439"/>
          </a:xfrm>
          <a:prstGeom prst="rect">
            <a:avLst/>
          </a:prstGeom>
        </p:spPr>
        <p:txBody>
          <a:bodyPr wrap="square">
            <a:spAutoFit/>
          </a:bodyPr>
          <a:lstStyle/>
          <a:p>
            <a:pPr lvl="0">
              <a:spcBef>
                <a:spcPts val="1200"/>
              </a:spcBef>
              <a:spcAft>
                <a:spcPts val="1200"/>
              </a:spcAft>
              <a:buClr>
                <a:srgbClr val="009EF0"/>
              </a:buClr>
            </a:pPr>
            <a:r>
              <a:rPr lang="en-US" sz="1600" dirty="0">
                <a:solidFill>
                  <a:schemeClr val="tx1">
                    <a:lumMod val="65000"/>
                    <a:lumOff val="35000"/>
                  </a:schemeClr>
                </a:solidFill>
              </a:rPr>
              <a:t>Must continue to carry your Medicare card</a:t>
            </a:r>
          </a:p>
        </p:txBody>
      </p:sp>
      <p:sp>
        <p:nvSpPr>
          <p:cNvPr id="12" name="Rectangle 11">
            <a:extLst>
              <a:ext uri="{FF2B5EF4-FFF2-40B4-BE49-F238E27FC236}">
                <a16:creationId xmlns:a16="http://schemas.microsoft.com/office/drawing/2014/main" id="{1FC8F80E-D323-4AFB-A6AE-B05413B22620}"/>
              </a:ext>
            </a:extLst>
          </p:cNvPr>
          <p:cNvSpPr/>
          <p:nvPr/>
        </p:nvSpPr>
        <p:spPr>
          <a:xfrm>
            <a:off x="3276600" y="3124200"/>
            <a:ext cx="1828800" cy="1077218"/>
          </a:xfrm>
          <a:prstGeom prst="rect">
            <a:avLst/>
          </a:prstGeom>
        </p:spPr>
        <p:txBody>
          <a:bodyPr wrap="square">
            <a:spAutoFit/>
          </a:bodyPr>
          <a:lstStyle/>
          <a:p>
            <a:r>
              <a:rPr lang="en-US" sz="1600" dirty="0">
                <a:solidFill>
                  <a:schemeClr val="tx1">
                    <a:lumMod val="65000"/>
                    <a:lumOff val="35000"/>
                  </a:schemeClr>
                </a:solidFill>
              </a:rPr>
              <a:t>Will need stand-alone prescription drug coverage</a:t>
            </a:r>
          </a:p>
          <a:p>
            <a:endParaRPr lang="en-US" sz="1600" dirty="0">
              <a:solidFill>
                <a:schemeClr val="tx1">
                  <a:lumMod val="65000"/>
                  <a:lumOff val="35000"/>
                </a:schemeClr>
              </a:solidFill>
              <a:cs typeface="Arial" panose="020B0604020202020204" pitchFamily="34" charset="0"/>
            </a:endParaRPr>
          </a:p>
        </p:txBody>
      </p:sp>
      <p:cxnSp>
        <p:nvCxnSpPr>
          <p:cNvPr id="14" name="Straight Arrow Connector 13">
            <a:extLst>
              <a:ext uri="{FF2B5EF4-FFF2-40B4-BE49-F238E27FC236}">
                <a16:creationId xmlns:a16="http://schemas.microsoft.com/office/drawing/2014/main" id="{47F48B1E-03AF-490D-979F-A2578F284559}"/>
              </a:ext>
            </a:extLst>
          </p:cNvPr>
          <p:cNvCxnSpPr>
            <a:cxnSpLocks/>
          </p:cNvCxnSpPr>
          <p:nvPr/>
        </p:nvCxnSpPr>
        <p:spPr>
          <a:xfrm flipH="1">
            <a:off x="1676400" y="3490556"/>
            <a:ext cx="533400" cy="624244"/>
          </a:xfrm>
          <a:prstGeom prst="straightConnector1">
            <a:avLst/>
          </a:prstGeom>
          <a:ln>
            <a:solidFill>
              <a:srgbClr val="F8A16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5DAF34-D3B9-409B-B746-B4009A3D5EFD}"/>
              </a:ext>
            </a:extLst>
          </p:cNvPr>
          <p:cNvCxnSpPr>
            <a:cxnSpLocks/>
          </p:cNvCxnSpPr>
          <p:nvPr/>
        </p:nvCxnSpPr>
        <p:spPr>
          <a:xfrm>
            <a:off x="2514600" y="3490556"/>
            <a:ext cx="342900" cy="562688"/>
          </a:xfrm>
          <a:prstGeom prst="straightConnector1">
            <a:avLst/>
          </a:prstGeom>
          <a:ln>
            <a:solidFill>
              <a:srgbClr val="B11E5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82F3A7-9492-4EB0-8883-3790F8A3B75D}"/>
              </a:ext>
            </a:extLst>
          </p:cNvPr>
          <p:cNvCxnSpPr/>
          <p:nvPr/>
        </p:nvCxnSpPr>
        <p:spPr>
          <a:xfrm>
            <a:off x="2743200" y="2743200"/>
            <a:ext cx="838200" cy="301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3D231AA-749A-4556-9723-9EFE4671D508}"/>
              </a:ext>
            </a:extLst>
          </p:cNvPr>
          <p:cNvGrpSpPr/>
          <p:nvPr/>
        </p:nvGrpSpPr>
        <p:grpSpPr>
          <a:xfrm>
            <a:off x="5177770" y="1193504"/>
            <a:ext cx="3737630" cy="5432495"/>
            <a:chOff x="5116286" y="1273105"/>
            <a:chExt cx="3737630" cy="5432495"/>
          </a:xfrm>
        </p:grpSpPr>
        <p:sp>
          <p:nvSpPr>
            <p:cNvPr id="3" name="Rectangle 2">
              <a:extLst>
                <a:ext uri="{FF2B5EF4-FFF2-40B4-BE49-F238E27FC236}">
                  <a16:creationId xmlns:a16="http://schemas.microsoft.com/office/drawing/2014/main" id="{920B7575-3D24-4A8B-AD47-A7ACC73A1BD6}"/>
                </a:ext>
              </a:extLst>
            </p:cNvPr>
            <p:cNvSpPr/>
            <p:nvPr/>
          </p:nvSpPr>
          <p:spPr>
            <a:xfrm>
              <a:off x="5116286" y="1273105"/>
              <a:ext cx="3737630" cy="5432495"/>
            </a:xfrm>
            <a:prstGeom prst="rect">
              <a:avLst/>
            </a:prstGeom>
            <a:solidFill>
              <a:srgbClr val="009EF0"/>
            </a:solidFill>
            <a:ln>
              <a:solidFill>
                <a:srgbClr val="B68CD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5D84955-7FA9-4D5D-9332-874AD1F84B0D}"/>
                </a:ext>
              </a:extLst>
            </p:cNvPr>
            <p:cNvSpPr txBox="1"/>
            <p:nvPr/>
          </p:nvSpPr>
          <p:spPr>
            <a:xfrm>
              <a:off x="5196378" y="2002706"/>
              <a:ext cx="3343361" cy="4678204"/>
            </a:xfrm>
            <a:prstGeom prst="rect">
              <a:avLst/>
            </a:prstGeom>
          </p:spPr>
          <p:txBody>
            <a:bodyPr wrap="square" rtlCol="0">
              <a:spAutoFit/>
            </a:bodyPr>
            <a:lstStyle/>
            <a:p>
              <a:pPr marL="285750" lvl="0" indent="-285750">
                <a:spcBef>
                  <a:spcPts val="600"/>
                </a:spcBef>
                <a:spcAft>
                  <a:spcPts val="600"/>
                </a:spcAft>
                <a:buClr>
                  <a:schemeClr val="bg1"/>
                </a:buClr>
                <a:buFont typeface="Wingdings" panose="05000000000000000000" pitchFamily="2" charset="2"/>
                <a:buChar char="ü"/>
              </a:pPr>
              <a:r>
                <a:rPr lang="en-US" sz="2000" dirty="0">
                  <a:solidFill>
                    <a:schemeClr val="bg1"/>
                  </a:solidFill>
                </a:rPr>
                <a:t>Sold by private companies</a:t>
              </a:r>
            </a:p>
            <a:p>
              <a:pPr marL="285750" lvl="0" indent="-285750">
                <a:spcBef>
                  <a:spcPts val="600"/>
                </a:spcBef>
                <a:spcAft>
                  <a:spcPts val="600"/>
                </a:spcAft>
                <a:buClr>
                  <a:schemeClr val="bg1"/>
                </a:buClr>
                <a:buFont typeface="Wingdings" panose="05000000000000000000" pitchFamily="2" charset="2"/>
                <a:buChar char="ü"/>
              </a:pPr>
              <a:r>
                <a:rPr lang="en-US" sz="2000" dirty="0">
                  <a:solidFill>
                    <a:schemeClr val="bg1"/>
                  </a:solidFill>
                </a:rPr>
                <a:t>Supplement Original Medicare</a:t>
              </a:r>
            </a:p>
            <a:p>
              <a:pPr marL="285750" lvl="0" indent="-285750">
                <a:spcBef>
                  <a:spcPts val="600"/>
                </a:spcBef>
                <a:spcAft>
                  <a:spcPts val="600"/>
                </a:spcAft>
                <a:buClr>
                  <a:schemeClr val="bg1"/>
                </a:buClr>
                <a:buFont typeface="Wingdings" panose="05000000000000000000" pitchFamily="2" charset="2"/>
                <a:buChar char="ü"/>
              </a:pPr>
              <a:r>
                <a:rPr lang="en-US" sz="2000" dirty="0">
                  <a:solidFill>
                    <a:schemeClr val="bg1"/>
                  </a:solidFill>
                </a:rPr>
                <a:t>Help pay for some of the health care costs or “gaps” that Medicare doesn’t cover</a:t>
              </a:r>
            </a:p>
            <a:p>
              <a:pPr marL="285750" lvl="0" indent="-285750">
                <a:spcBef>
                  <a:spcPts val="600"/>
                </a:spcBef>
                <a:spcAft>
                  <a:spcPts val="600"/>
                </a:spcAft>
                <a:buClr>
                  <a:schemeClr val="bg1"/>
                </a:buClr>
                <a:buFont typeface="Wingdings" panose="05000000000000000000" pitchFamily="2" charset="2"/>
                <a:buChar char="ü"/>
              </a:pPr>
              <a:r>
                <a:rPr lang="en-US" sz="2000" dirty="0">
                  <a:solidFill>
                    <a:schemeClr val="bg1"/>
                  </a:solidFill>
                </a:rPr>
                <a:t>No networks – you can use any doctors and hospitals that accept Medicare</a:t>
              </a:r>
            </a:p>
            <a:p>
              <a:pPr marL="285750" lvl="0" indent="-285750">
                <a:spcBef>
                  <a:spcPts val="600"/>
                </a:spcBef>
                <a:spcAft>
                  <a:spcPts val="600"/>
                </a:spcAft>
                <a:buClr>
                  <a:schemeClr val="bg1"/>
                </a:buClr>
                <a:buFont typeface="Wingdings" panose="05000000000000000000" pitchFamily="2" charset="2"/>
                <a:buChar char="ü"/>
              </a:pPr>
              <a:endParaRPr lang="en-US" dirty="0">
                <a:solidFill>
                  <a:schemeClr val="bg1"/>
                </a:solidFill>
              </a:endParaRPr>
            </a:p>
          </p:txBody>
        </p:sp>
        <p:cxnSp>
          <p:nvCxnSpPr>
            <p:cNvPr id="21" name="Straight Connector 20">
              <a:extLst>
                <a:ext uri="{FF2B5EF4-FFF2-40B4-BE49-F238E27FC236}">
                  <a16:creationId xmlns:a16="http://schemas.microsoft.com/office/drawing/2014/main" id="{6E8DBD77-C29D-4646-92C9-8B96E249C7A0}"/>
                </a:ext>
              </a:extLst>
            </p:cNvPr>
            <p:cNvCxnSpPr>
              <a:cxnSpLocks/>
            </p:cNvCxnSpPr>
            <p:nvPr/>
          </p:nvCxnSpPr>
          <p:spPr>
            <a:xfrm>
              <a:off x="5196378" y="1899542"/>
              <a:ext cx="29901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0FDAE61-72DB-4126-BD3C-B6BDC1D64E33}"/>
                </a:ext>
              </a:extLst>
            </p:cNvPr>
            <p:cNvSpPr txBox="1"/>
            <p:nvPr/>
          </p:nvSpPr>
          <p:spPr>
            <a:xfrm>
              <a:off x="5265791" y="1374554"/>
              <a:ext cx="3139609" cy="421825"/>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2400" b="1" dirty="0" err="1">
                  <a:solidFill>
                    <a:schemeClr val="bg1"/>
                  </a:solidFill>
                  <a:latin typeface="+mj-lt"/>
                </a:rPr>
                <a:t>Medigap</a:t>
              </a:r>
              <a:r>
                <a:rPr lang="en-US" sz="2400" b="1" dirty="0">
                  <a:solidFill>
                    <a:schemeClr val="bg1"/>
                  </a:solidFill>
                  <a:latin typeface="+mj-lt"/>
                </a:rPr>
                <a:t> Plans are:</a:t>
              </a:r>
            </a:p>
          </p:txBody>
        </p:sp>
      </p:grpSp>
      <p:sp>
        <p:nvSpPr>
          <p:cNvPr id="17" name="TextBox 16">
            <a:extLst>
              <a:ext uri="{FF2B5EF4-FFF2-40B4-BE49-F238E27FC236}">
                <a16:creationId xmlns:a16="http://schemas.microsoft.com/office/drawing/2014/main" id="{6DE0E954-D086-4657-B1E3-A9E14E02E2D6}"/>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solidFill>
                <a:latin typeface="+mj-lt"/>
              </a:rPr>
              <a:t>21</a:t>
            </a:r>
          </a:p>
        </p:txBody>
      </p:sp>
    </p:spTree>
    <p:extLst>
      <p:ext uri="{BB962C8B-B14F-4D97-AF65-F5344CB8AC3E}">
        <p14:creationId xmlns:p14="http://schemas.microsoft.com/office/powerpoint/2010/main" val="4278273379"/>
      </p:ext>
    </p:extLst>
  </p:cSld>
  <p:clrMapOvr>
    <a:masterClrMapping/>
  </p:clrMapOvr>
  <mc:AlternateContent xmlns:mc="http://schemas.openxmlformats.org/markup-compatibility/2006" xmlns:p14="http://schemas.microsoft.com/office/powerpoint/2010/main">
    <mc:Choice Requires="p14">
      <p:transition spd="slow" p14:dur="2000" advTm="48806"/>
    </mc:Choice>
    <mc:Fallback xmlns="">
      <p:transition spd="slow" advTm="4880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7982" y="219179"/>
            <a:ext cx="8229600" cy="685800"/>
          </a:xfrm>
          <a:prstGeom prst="rect">
            <a:avLst/>
          </a:prstGeom>
        </p:spPr>
        <p:txBody>
          <a:bodyPr/>
          <a:lstStyle/>
          <a:p>
            <a:pPr>
              <a:spcBef>
                <a:spcPct val="0"/>
              </a:spcBef>
            </a:pPr>
            <a:r>
              <a:rPr lang="en-US" sz="3600" dirty="0">
                <a:solidFill>
                  <a:schemeClr val="accent1"/>
                </a:solidFill>
                <a:latin typeface="+mj-lt"/>
              </a:rPr>
              <a:t>Medicare Supplement Plan Overview</a:t>
            </a:r>
          </a:p>
        </p:txBody>
      </p:sp>
      <p:grpSp>
        <p:nvGrpSpPr>
          <p:cNvPr id="5" name="Group 4">
            <a:extLst>
              <a:ext uri="{FF2B5EF4-FFF2-40B4-BE49-F238E27FC236}">
                <a16:creationId xmlns:a16="http://schemas.microsoft.com/office/drawing/2014/main" id="{9F757E62-5269-48FD-BBE3-6F1966BA7101}"/>
              </a:ext>
            </a:extLst>
          </p:cNvPr>
          <p:cNvGrpSpPr/>
          <p:nvPr/>
        </p:nvGrpSpPr>
        <p:grpSpPr>
          <a:xfrm>
            <a:off x="477982" y="1137213"/>
            <a:ext cx="8056418" cy="5205388"/>
            <a:chOff x="477982" y="1137213"/>
            <a:chExt cx="8056418" cy="5205388"/>
          </a:xfrm>
        </p:grpSpPr>
        <p:sp>
          <p:nvSpPr>
            <p:cNvPr id="6" name="Freeform: Shape 5">
              <a:extLst>
                <a:ext uri="{FF2B5EF4-FFF2-40B4-BE49-F238E27FC236}">
                  <a16:creationId xmlns:a16="http://schemas.microsoft.com/office/drawing/2014/main" id="{F10944E2-1AD4-4EFC-AD1D-5798FD55CDCF}"/>
                </a:ext>
              </a:extLst>
            </p:cNvPr>
            <p:cNvSpPr/>
            <p:nvPr/>
          </p:nvSpPr>
          <p:spPr>
            <a:xfrm>
              <a:off x="477982" y="1508731"/>
              <a:ext cx="8056418" cy="2301269"/>
            </a:xfrm>
            <a:custGeom>
              <a:avLst/>
              <a:gdLst>
                <a:gd name="connsiteX0" fmla="*/ 0 w 7599218"/>
                <a:gd name="connsiteY0" fmla="*/ 0 h 2551500"/>
                <a:gd name="connsiteX1" fmla="*/ 7599218 w 7599218"/>
                <a:gd name="connsiteY1" fmla="*/ 0 h 2551500"/>
                <a:gd name="connsiteX2" fmla="*/ 7599218 w 7599218"/>
                <a:gd name="connsiteY2" fmla="*/ 2551500 h 2551500"/>
                <a:gd name="connsiteX3" fmla="*/ 0 w 7599218"/>
                <a:gd name="connsiteY3" fmla="*/ 2551500 h 2551500"/>
                <a:gd name="connsiteX4" fmla="*/ 0 w 7599218"/>
                <a:gd name="connsiteY4" fmla="*/ 0 h 255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218" h="2551500">
                  <a:moveTo>
                    <a:pt x="0" y="0"/>
                  </a:moveTo>
                  <a:lnTo>
                    <a:pt x="7599218" y="0"/>
                  </a:lnTo>
                  <a:lnTo>
                    <a:pt x="7599218" y="2551500"/>
                  </a:lnTo>
                  <a:lnTo>
                    <a:pt x="0" y="2551500"/>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9784" tIns="187452" rIns="589784" bIns="156464" numCol="1" spcCol="1270" anchor="t" anchorCtr="0">
              <a:noAutofit/>
            </a:bodyPr>
            <a:lstStyle/>
            <a:p>
              <a:pPr marL="171450" lvl="1" indent="-171450" defTabSz="800100">
                <a:lnSpc>
                  <a:spcPct val="90000"/>
                </a:lnSpc>
                <a:spcBef>
                  <a:spcPct val="0"/>
                </a:spcBef>
                <a:spcAft>
                  <a:spcPct val="15000"/>
                </a:spcAft>
                <a:buChar char="•"/>
              </a:pPr>
              <a:r>
                <a:rPr lang="en-US" sz="1800" kern="1200" dirty="0"/>
                <a:t>Six-month period that begins on the first day of the month in which </a:t>
              </a:r>
              <a:r>
                <a:rPr lang="en-US" dirty="0"/>
                <a:t>you turn 65 </a:t>
              </a:r>
              <a:r>
                <a:rPr lang="en-US" sz="1800" kern="1200" dirty="0"/>
                <a:t>or enroll in Part B, </a:t>
              </a:r>
              <a:r>
                <a:rPr lang="en-US" sz="1800" b="1" kern="1200" dirty="0"/>
                <a:t>whichever is later</a:t>
              </a:r>
              <a:r>
                <a:rPr lang="en-US" sz="1800" kern="1200" dirty="0"/>
                <a:t>.</a:t>
              </a:r>
            </a:p>
            <a:p>
              <a:pPr marL="171450" lvl="1" indent="-171450" algn="l" defTabSz="800100">
                <a:lnSpc>
                  <a:spcPct val="90000"/>
                </a:lnSpc>
                <a:spcBef>
                  <a:spcPct val="0"/>
                </a:spcBef>
                <a:spcAft>
                  <a:spcPct val="15000"/>
                </a:spcAft>
                <a:buChar char="•"/>
              </a:pPr>
              <a:r>
                <a:rPr lang="en-US" sz="1800" kern="1200" dirty="0"/>
                <a:t>Guaranteed issue rights:</a:t>
              </a:r>
            </a:p>
            <a:p>
              <a:pPr marL="457200" lvl="2" indent="-285750" algn="l" defTabSz="800100">
                <a:lnSpc>
                  <a:spcPct val="90000"/>
                </a:lnSpc>
                <a:spcBef>
                  <a:spcPct val="0"/>
                </a:spcBef>
                <a:spcAft>
                  <a:spcPct val="15000"/>
                </a:spcAft>
                <a:buFont typeface="Courier New" panose="02070309020205020404" pitchFamily="49" charset="0"/>
                <a:buChar char="o"/>
              </a:pPr>
              <a:r>
                <a:rPr lang="en-US" sz="1800" kern="1200" dirty="0"/>
                <a:t>No eligibility questions are permitted</a:t>
              </a:r>
            </a:p>
            <a:p>
              <a:pPr marL="457200" lvl="2" indent="-285750" algn="l" defTabSz="800100">
                <a:lnSpc>
                  <a:spcPct val="90000"/>
                </a:lnSpc>
                <a:spcBef>
                  <a:spcPct val="0"/>
                </a:spcBef>
                <a:spcAft>
                  <a:spcPct val="15000"/>
                </a:spcAft>
                <a:buFont typeface="Courier New" panose="02070309020205020404" pitchFamily="49" charset="0"/>
                <a:buChar char="o"/>
              </a:pPr>
              <a:r>
                <a:rPr lang="en-US" sz="1800" kern="1200" dirty="0"/>
                <a:t>Insurer cannot charge more due to current/past health issues</a:t>
              </a:r>
            </a:p>
            <a:p>
              <a:pPr marL="457200" lvl="2" indent="-285750" algn="l" defTabSz="800100">
                <a:lnSpc>
                  <a:spcPct val="90000"/>
                </a:lnSpc>
                <a:spcBef>
                  <a:spcPct val="0"/>
                </a:spcBef>
                <a:spcAft>
                  <a:spcPct val="15000"/>
                </a:spcAft>
                <a:buFont typeface="Courier New" panose="02070309020205020404" pitchFamily="49" charset="0"/>
                <a:buChar char="o"/>
              </a:pPr>
              <a:r>
                <a:rPr lang="en-US" sz="1800" kern="1200" dirty="0"/>
                <a:t>Coverage must be provided for preexisting conditions</a:t>
              </a:r>
            </a:p>
            <a:p>
              <a:pPr marL="457200" lvl="2" indent="-285750" algn="l" defTabSz="800100">
                <a:lnSpc>
                  <a:spcPct val="90000"/>
                </a:lnSpc>
                <a:spcBef>
                  <a:spcPct val="0"/>
                </a:spcBef>
                <a:spcAft>
                  <a:spcPct val="15000"/>
                </a:spcAft>
                <a:buFont typeface="Courier New" panose="02070309020205020404" pitchFamily="49" charset="0"/>
                <a:buChar char="o"/>
              </a:pPr>
              <a:r>
                <a:rPr lang="en-US" sz="1800" kern="1200" dirty="0"/>
                <a:t>Only the non-tobacco rates</a:t>
              </a:r>
              <a:r>
                <a:rPr lang="en-US" sz="2000" kern="1200" dirty="0"/>
                <a:t> </a:t>
              </a:r>
              <a:r>
                <a:rPr lang="en-US" sz="1800" kern="1200" dirty="0"/>
                <a:t>apply</a:t>
              </a:r>
              <a:endParaRPr lang="en-US" sz="2000" kern="1200" dirty="0"/>
            </a:p>
          </p:txBody>
        </p:sp>
        <p:sp>
          <p:nvSpPr>
            <p:cNvPr id="7" name="Freeform: Shape 6">
              <a:extLst>
                <a:ext uri="{FF2B5EF4-FFF2-40B4-BE49-F238E27FC236}">
                  <a16:creationId xmlns:a16="http://schemas.microsoft.com/office/drawing/2014/main" id="{99B90FC6-24D5-4E2F-A7A9-2BE5B22CAC62}"/>
                </a:ext>
              </a:extLst>
            </p:cNvPr>
            <p:cNvSpPr/>
            <p:nvPr/>
          </p:nvSpPr>
          <p:spPr>
            <a:xfrm>
              <a:off x="852091" y="1137213"/>
              <a:ext cx="5319452" cy="457200"/>
            </a:xfrm>
            <a:custGeom>
              <a:avLst/>
              <a:gdLst>
                <a:gd name="connsiteX0" fmla="*/ 0 w 5319452"/>
                <a:gd name="connsiteY0" fmla="*/ 44281 h 265680"/>
                <a:gd name="connsiteX1" fmla="*/ 44281 w 5319452"/>
                <a:gd name="connsiteY1" fmla="*/ 0 h 265680"/>
                <a:gd name="connsiteX2" fmla="*/ 5275171 w 5319452"/>
                <a:gd name="connsiteY2" fmla="*/ 0 h 265680"/>
                <a:gd name="connsiteX3" fmla="*/ 5319452 w 5319452"/>
                <a:gd name="connsiteY3" fmla="*/ 44281 h 265680"/>
                <a:gd name="connsiteX4" fmla="*/ 5319452 w 5319452"/>
                <a:gd name="connsiteY4" fmla="*/ 221399 h 265680"/>
                <a:gd name="connsiteX5" fmla="*/ 5275171 w 5319452"/>
                <a:gd name="connsiteY5" fmla="*/ 265680 h 265680"/>
                <a:gd name="connsiteX6" fmla="*/ 44281 w 5319452"/>
                <a:gd name="connsiteY6" fmla="*/ 265680 h 265680"/>
                <a:gd name="connsiteX7" fmla="*/ 0 w 5319452"/>
                <a:gd name="connsiteY7" fmla="*/ 221399 h 265680"/>
                <a:gd name="connsiteX8" fmla="*/ 0 w 5319452"/>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9452" h="265680">
                  <a:moveTo>
                    <a:pt x="0" y="44281"/>
                  </a:moveTo>
                  <a:cubicBezTo>
                    <a:pt x="0" y="19825"/>
                    <a:pt x="19825" y="0"/>
                    <a:pt x="44281" y="0"/>
                  </a:cubicBezTo>
                  <a:lnTo>
                    <a:pt x="5275171" y="0"/>
                  </a:lnTo>
                  <a:cubicBezTo>
                    <a:pt x="5299627" y="0"/>
                    <a:pt x="5319452" y="19825"/>
                    <a:pt x="5319452" y="44281"/>
                  </a:cubicBezTo>
                  <a:lnTo>
                    <a:pt x="5319452" y="221399"/>
                  </a:lnTo>
                  <a:cubicBezTo>
                    <a:pt x="5319452" y="245855"/>
                    <a:pt x="5299627" y="265680"/>
                    <a:pt x="5275171" y="265680"/>
                  </a:cubicBezTo>
                  <a:lnTo>
                    <a:pt x="44281" y="265680"/>
                  </a:lnTo>
                  <a:cubicBezTo>
                    <a:pt x="19825" y="265680"/>
                    <a:pt x="0" y="245855"/>
                    <a:pt x="0" y="221399"/>
                  </a:cubicBezTo>
                  <a:lnTo>
                    <a:pt x="0" y="44281"/>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14032" tIns="12969" rIns="214032" bIns="12969"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Medigap Open Enrollment Period</a:t>
              </a:r>
            </a:p>
          </p:txBody>
        </p:sp>
        <p:sp>
          <p:nvSpPr>
            <p:cNvPr id="8" name="Freeform: Shape 7">
              <a:extLst>
                <a:ext uri="{FF2B5EF4-FFF2-40B4-BE49-F238E27FC236}">
                  <a16:creationId xmlns:a16="http://schemas.microsoft.com/office/drawing/2014/main" id="{5738E001-9446-4C87-8656-2FAC707DFA7D}"/>
                </a:ext>
              </a:extLst>
            </p:cNvPr>
            <p:cNvSpPr/>
            <p:nvPr/>
          </p:nvSpPr>
          <p:spPr>
            <a:xfrm>
              <a:off x="477982" y="4208022"/>
              <a:ext cx="8056418" cy="2134579"/>
            </a:xfrm>
            <a:custGeom>
              <a:avLst/>
              <a:gdLst>
                <a:gd name="connsiteX0" fmla="*/ 0 w 7599218"/>
                <a:gd name="connsiteY0" fmla="*/ 0 h 2891700"/>
                <a:gd name="connsiteX1" fmla="*/ 7599218 w 7599218"/>
                <a:gd name="connsiteY1" fmla="*/ 0 h 2891700"/>
                <a:gd name="connsiteX2" fmla="*/ 7599218 w 7599218"/>
                <a:gd name="connsiteY2" fmla="*/ 2891700 h 2891700"/>
                <a:gd name="connsiteX3" fmla="*/ 0 w 7599218"/>
                <a:gd name="connsiteY3" fmla="*/ 2891700 h 2891700"/>
                <a:gd name="connsiteX4" fmla="*/ 0 w 7599218"/>
                <a:gd name="connsiteY4" fmla="*/ 0 h 289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218" h="2891700">
                  <a:moveTo>
                    <a:pt x="0" y="0"/>
                  </a:moveTo>
                  <a:lnTo>
                    <a:pt x="7599218" y="0"/>
                  </a:lnTo>
                  <a:lnTo>
                    <a:pt x="7599218" y="2891700"/>
                  </a:lnTo>
                  <a:lnTo>
                    <a:pt x="0" y="2891700"/>
                  </a:lnTo>
                  <a:lnTo>
                    <a:pt x="0" y="0"/>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9784" tIns="187452" rIns="589784" bIns="156464" numCol="1" spcCol="1270" anchor="t" anchorCtr="0">
              <a:noAutofit/>
            </a:bodyPr>
            <a:lstStyle/>
            <a:p>
              <a:pPr marL="228600" lvl="1" indent="-228600" algn="l" defTabSz="977900">
                <a:lnSpc>
                  <a:spcPct val="90000"/>
                </a:lnSpc>
                <a:spcBef>
                  <a:spcPct val="0"/>
                </a:spcBef>
                <a:spcAft>
                  <a:spcPct val="15000"/>
                </a:spcAft>
                <a:buChar char="•"/>
              </a:pPr>
              <a:r>
                <a:rPr lang="en-US" sz="1800" kern="1200" dirty="0"/>
                <a:t>Adjust to cover increases in Medicare costs </a:t>
              </a:r>
              <a:r>
                <a:rPr lang="en-US" dirty="0"/>
                <a:t>such as</a:t>
              </a:r>
              <a:r>
                <a:rPr lang="en-US" sz="1800" kern="1200" dirty="0"/>
                <a:t> – </a:t>
              </a:r>
              <a:r>
                <a:rPr lang="en-US" kern="1200" dirty="0"/>
                <a:t>deductibles, copays, and coinsurance.</a:t>
              </a:r>
            </a:p>
            <a:p>
              <a:pPr marL="228600" lvl="1" indent="-228600" algn="l" defTabSz="977900">
                <a:lnSpc>
                  <a:spcPct val="90000"/>
                </a:lnSpc>
                <a:spcBef>
                  <a:spcPct val="0"/>
                </a:spcBef>
                <a:spcAft>
                  <a:spcPct val="15000"/>
                </a:spcAft>
                <a:buChar char="•"/>
              </a:pPr>
              <a:r>
                <a:rPr lang="en-US" sz="1800" kern="1200" dirty="0"/>
                <a:t>You can choose your own doctors, specialists, and hospitals as long as the provider accepts Medicare.</a:t>
              </a:r>
            </a:p>
            <a:p>
              <a:pPr marL="228600" lvl="1" indent="-228600" algn="l" defTabSz="977900">
                <a:lnSpc>
                  <a:spcPct val="90000"/>
                </a:lnSpc>
                <a:spcBef>
                  <a:spcPct val="0"/>
                </a:spcBef>
                <a:spcAft>
                  <a:spcPct val="15000"/>
                </a:spcAft>
                <a:buChar char="•"/>
              </a:pPr>
              <a:r>
                <a:rPr lang="en-US" sz="1800" kern="1200" dirty="0"/>
                <a:t>Little to no out-of-pocket costs outside of premium</a:t>
              </a:r>
            </a:p>
            <a:p>
              <a:pPr marL="228600" lvl="1" indent="-228600" algn="l" defTabSz="977900">
                <a:lnSpc>
                  <a:spcPct val="90000"/>
                </a:lnSpc>
                <a:spcBef>
                  <a:spcPct val="0"/>
                </a:spcBef>
                <a:spcAft>
                  <a:spcPct val="15000"/>
                </a:spcAft>
                <a:buChar char="•"/>
              </a:pPr>
              <a:r>
                <a:rPr lang="en-US" sz="1800" kern="1200" dirty="0"/>
                <a:t>Typically no claim forms.</a:t>
              </a:r>
            </a:p>
          </p:txBody>
        </p:sp>
        <p:sp>
          <p:nvSpPr>
            <p:cNvPr id="9" name="Freeform: Shape 8">
              <a:extLst>
                <a:ext uri="{FF2B5EF4-FFF2-40B4-BE49-F238E27FC236}">
                  <a16:creationId xmlns:a16="http://schemas.microsoft.com/office/drawing/2014/main" id="{09C6C8AC-E579-452E-9B60-8A9BA4D3549B}"/>
                </a:ext>
              </a:extLst>
            </p:cNvPr>
            <p:cNvSpPr/>
            <p:nvPr/>
          </p:nvSpPr>
          <p:spPr>
            <a:xfrm>
              <a:off x="827462" y="3886200"/>
              <a:ext cx="5344081" cy="429800"/>
            </a:xfrm>
            <a:custGeom>
              <a:avLst/>
              <a:gdLst>
                <a:gd name="connsiteX0" fmla="*/ 0 w 6136254"/>
                <a:gd name="connsiteY0" fmla="*/ 47018 h 282101"/>
                <a:gd name="connsiteX1" fmla="*/ 47018 w 6136254"/>
                <a:gd name="connsiteY1" fmla="*/ 0 h 282101"/>
                <a:gd name="connsiteX2" fmla="*/ 6089236 w 6136254"/>
                <a:gd name="connsiteY2" fmla="*/ 0 h 282101"/>
                <a:gd name="connsiteX3" fmla="*/ 6136254 w 6136254"/>
                <a:gd name="connsiteY3" fmla="*/ 47018 h 282101"/>
                <a:gd name="connsiteX4" fmla="*/ 6136254 w 6136254"/>
                <a:gd name="connsiteY4" fmla="*/ 235083 h 282101"/>
                <a:gd name="connsiteX5" fmla="*/ 6089236 w 6136254"/>
                <a:gd name="connsiteY5" fmla="*/ 282101 h 282101"/>
                <a:gd name="connsiteX6" fmla="*/ 47018 w 6136254"/>
                <a:gd name="connsiteY6" fmla="*/ 282101 h 282101"/>
                <a:gd name="connsiteX7" fmla="*/ 0 w 6136254"/>
                <a:gd name="connsiteY7" fmla="*/ 235083 h 282101"/>
                <a:gd name="connsiteX8" fmla="*/ 0 w 6136254"/>
                <a:gd name="connsiteY8" fmla="*/ 47018 h 28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6254" h="282101">
                  <a:moveTo>
                    <a:pt x="0" y="47018"/>
                  </a:moveTo>
                  <a:cubicBezTo>
                    <a:pt x="0" y="21051"/>
                    <a:pt x="21051" y="0"/>
                    <a:pt x="47018" y="0"/>
                  </a:cubicBezTo>
                  <a:lnTo>
                    <a:pt x="6089236" y="0"/>
                  </a:lnTo>
                  <a:cubicBezTo>
                    <a:pt x="6115203" y="0"/>
                    <a:pt x="6136254" y="21051"/>
                    <a:pt x="6136254" y="47018"/>
                  </a:cubicBezTo>
                  <a:lnTo>
                    <a:pt x="6136254" y="235083"/>
                  </a:lnTo>
                  <a:cubicBezTo>
                    <a:pt x="6136254" y="261050"/>
                    <a:pt x="6115203" y="282101"/>
                    <a:pt x="6089236" y="282101"/>
                  </a:cubicBezTo>
                  <a:lnTo>
                    <a:pt x="47018" y="282101"/>
                  </a:lnTo>
                  <a:cubicBezTo>
                    <a:pt x="21051" y="282101"/>
                    <a:pt x="0" y="261050"/>
                    <a:pt x="0" y="235083"/>
                  </a:cubicBezTo>
                  <a:lnTo>
                    <a:pt x="0" y="470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4834" tIns="13771" rIns="214834" bIns="13771" numCol="1" spcCol="1270" anchor="ctr" anchorCtr="0">
              <a:noAutofit/>
            </a:bodyPr>
            <a:lstStyle/>
            <a:p>
              <a:pPr marL="0" lvl="0" indent="0" algn="l" defTabSz="1066800">
                <a:lnSpc>
                  <a:spcPct val="90000"/>
                </a:lnSpc>
                <a:spcBef>
                  <a:spcPct val="0"/>
                </a:spcBef>
                <a:spcAft>
                  <a:spcPct val="35000"/>
                </a:spcAft>
                <a:buNone/>
              </a:pPr>
              <a:r>
                <a:rPr lang="en-US" sz="2400" kern="1200" dirty="0"/>
                <a:t>Easy-to-use Benefits</a:t>
              </a:r>
            </a:p>
          </p:txBody>
        </p:sp>
      </p:grpSp>
      <p:sp>
        <p:nvSpPr>
          <p:cNvPr id="4" name="TextBox 3">
            <a:extLst>
              <a:ext uri="{FF2B5EF4-FFF2-40B4-BE49-F238E27FC236}">
                <a16:creationId xmlns:a16="http://schemas.microsoft.com/office/drawing/2014/main" id="{322809B5-B714-41D8-8A69-63808CA594CD}"/>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22</a:t>
            </a:r>
          </a:p>
        </p:txBody>
      </p:sp>
    </p:spTree>
  </p:cSld>
  <p:clrMapOvr>
    <a:masterClrMapping/>
  </p:clrMapOvr>
  <mc:AlternateContent xmlns:mc="http://schemas.openxmlformats.org/markup-compatibility/2006" xmlns:p14="http://schemas.microsoft.com/office/powerpoint/2010/main">
    <mc:Choice Requires="p14">
      <p:transition spd="slow" p14:dur="2000" advTm="67929"/>
    </mc:Choice>
    <mc:Fallback xmlns="">
      <p:transition spd="slow" advTm="6792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C032BA-AF44-4CA0-AA42-C79F587B4D16}"/>
              </a:ext>
            </a:extLst>
          </p:cNvPr>
          <p:cNvSpPr txBox="1"/>
          <p:nvPr/>
        </p:nvSpPr>
        <p:spPr>
          <a:xfrm>
            <a:off x="152400" y="4648200"/>
            <a:ext cx="7924799" cy="830997"/>
          </a:xfrm>
          <a:prstGeom prst="rect">
            <a:avLst/>
          </a:prstGeom>
        </p:spPr>
        <p:txBody>
          <a:bodyPr wrap="square" rtlCol="0">
            <a:spAutoFit/>
          </a:bodyPr>
          <a:lstStyle/>
          <a:p>
            <a:pPr lvl="0" fontAlgn="base">
              <a:spcBef>
                <a:spcPct val="0"/>
              </a:spcBef>
              <a:spcAft>
                <a:spcPct val="0"/>
              </a:spcAft>
              <a:defRPr/>
            </a:pPr>
            <a:r>
              <a:rPr lang="en-US" altLang="en-US" sz="4800" b="1" dirty="0">
                <a:solidFill>
                  <a:prstClr val="white"/>
                </a:solidFill>
                <a:latin typeface="Arial" panose="020B0604020202020204" pitchFamily="34" charset="0"/>
                <a:cs typeface="Arial" panose="020B0604020202020204" pitchFamily="34" charset="0"/>
              </a:rPr>
              <a:t>MACRA and Medicare</a:t>
            </a:r>
          </a:p>
        </p:txBody>
      </p:sp>
    </p:spTree>
    <p:extLst>
      <p:ext uri="{BB962C8B-B14F-4D97-AF65-F5344CB8AC3E}">
        <p14:creationId xmlns:p14="http://schemas.microsoft.com/office/powerpoint/2010/main" val="1471651854"/>
      </p:ext>
    </p:extLst>
  </p:cSld>
  <p:clrMapOvr>
    <a:masterClrMapping/>
  </p:clrMapOvr>
  <mc:AlternateContent xmlns:mc="http://schemas.openxmlformats.org/markup-compatibility/2006" xmlns:p14="http://schemas.microsoft.com/office/powerpoint/2010/main">
    <mc:Choice Requires="p14">
      <p:transition spd="slow" p14:dur="2000" advTm="14463"/>
    </mc:Choice>
    <mc:Fallback xmlns="">
      <p:transition spd="slow" advTm="1446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B0A7F7-47F4-4D2B-8183-3AFEEB2471F2}"/>
              </a:ext>
            </a:extLst>
          </p:cNvPr>
          <p:cNvSpPr>
            <a:spLocks noGrp="1"/>
          </p:cNvSpPr>
          <p:nvPr>
            <p:ph idx="1"/>
          </p:nvPr>
        </p:nvSpPr>
        <p:spPr>
          <a:xfrm>
            <a:off x="457200" y="1166018"/>
            <a:ext cx="8458200" cy="5539582"/>
          </a:xfrm>
        </p:spPr>
        <p:txBody>
          <a:bodyPr/>
          <a:lstStyle/>
          <a:p>
            <a:pPr marL="0" indent="0">
              <a:buNone/>
            </a:pPr>
            <a:r>
              <a:rPr lang="en-US" sz="2000" dirty="0">
                <a:solidFill>
                  <a:schemeClr val="tx1">
                    <a:lumMod val="65000"/>
                    <a:lumOff val="35000"/>
                  </a:schemeClr>
                </a:solidFill>
              </a:rPr>
              <a:t>The </a:t>
            </a:r>
            <a:r>
              <a:rPr lang="en-US" sz="2000" b="1" dirty="0">
                <a:solidFill>
                  <a:schemeClr val="tx1">
                    <a:lumMod val="65000"/>
                    <a:lumOff val="35000"/>
                  </a:schemeClr>
                </a:solidFill>
              </a:rPr>
              <a:t>M</a:t>
            </a:r>
            <a:r>
              <a:rPr lang="en-US" sz="2000" dirty="0">
                <a:solidFill>
                  <a:schemeClr val="tx1">
                    <a:lumMod val="65000"/>
                    <a:lumOff val="35000"/>
                  </a:schemeClr>
                </a:solidFill>
              </a:rPr>
              <a:t>edicare </a:t>
            </a:r>
            <a:r>
              <a:rPr lang="en-US" sz="2000" b="1" dirty="0">
                <a:solidFill>
                  <a:schemeClr val="tx1">
                    <a:lumMod val="65000"/>
                    <a:lumOff val="35000"/>
                  </a:schemeClr>
                </a:solidFill>
              </a:rPr>
              <a:t>A</a:t>
            </a:r>
            <a:r>
              <a:rPr lang="en-US" sz="2000" dirty="0">
                <a:solidFill>
                  <a:schemeClr val="tx1">
                    <a:lumMod val="65000"/>
                    <a:lumOff val="35000"/>
                  </a:schemeClr>
                </a:solidFill>
              </a:rPr>
              <a:t>ccess and </a:t>
            </a:r>
            <a:r>
              <a:rPr lang="en-US" sz="2000" b="1" dirty="0">
                <a:solidFill>
                  <a:schemeClr val="tx1">
                    <a:lumMod val="65000"/>
                    <a:lumOff val="35000"/>
                  </a:schemeClr>
                </a:solidFill>
              </a:rPr>
              <a:t>C</a:t>
            </a:r>
            <a:r>
              <a:rPr lang="en-US" sz="2000" dirty="0">
                <a:solidFill>
                  <a:schemeClr val="tx1">
                    <a:lumMod val="65000"/>
                    <a:lumOff val="35000"/>
                  </a:schemeClr>
                </a:solidFill>
              </a:rPr>
              <a:t>hip </a:t>
            </a:r>
            <a:r>
              <a:rPr lang="en-US" sz="2000" b="1" dirty="0">
                <a:solidFill>
                  <a:schemeClr val="tx1">
                    <a:lumMod val="65000"/>
                    <a:lumOff val="35000"/>
                  </a:schemeClr>
                </a:solidFill>
              </a:rPr>
              <a:t>R</a:t>
            </a:r>
            <a:r>
              <a:rPr lang="en-US" sz="2000" dirty="0">
                <a:solidFill>
                  <a:schemeClr val="tx1">
                    <a:lumMod val="65000"/>
                    <a:lumOff val="35000"/>
                  </a:schemeClr>
                </a:solidFill>
              </a:rPr>
              <a:t>eauthorization </a:t>
            </a:r>
            <a:r>
              <a:rPr lang="en-US" sz="2000" b="1" dirty="0">
                <a:solidFill>
                  <a:schemeClr val="tx1">
                    <a:lumMod val="65000"/>
                    <a:lumOff val="35000"/>
                  </a:schemeClr>
                </a:solidFill>
              </a:rPr>
              <a:t>A</a:t>
            </a:r>
            <a:r>
              <a:rPr lang="en-US" sz="2000" dirty="0">
                <a:solidFill>
                  <a:schemeClr val="tx1">
                    <a:lumMod val="65000"/>
                    <a:lumOff val="35000"/>
                  </a:schemeClr>
                </a:solidFill>
              </a:rPr>
              <a:t>ct of 2015 (MACRA) is a </a:t>
            </a:r>
            <a:r>
              <a:rPr lang="en-US" sz="1800" dirty="0">
                <a:solidFill>
                  <a:schemeClr val="tx1">
                    <a:lumMod val="65000"/>
                    <a:lumOff val="35000"/>
                  </a:schemeClr>
                </a:solidFill>
              </a:rPr>
              <a:t>law that makes changes to the sale of “first-dollar” Medigap plans after January 1, 2020. “First-dollar” plans include those Medigap plans that pick up the Medicare Part B deductible leaving a $0 balance. They include:</a:t>
            </a:r>
          </a:p>
          <a:p>
            <a:pPr marL="685800"/>
            <a:r>
              <a:rPr lang="en-US" sz="1800" dirty="0">
                <a:solidFill>
                  <a:schemeClr val="tx1">
                    <a:lumMod val="65000"/>
                    <a:lumOff val="35000"/>
                  </a:schemeClr>
                </a:solidFill>
              </a:rPr>
              <a:t>Medigap plan C</a:t>
            </a:r>
          </a:p>
          <a:p>
            <a:pPr marL="685800"/>
            <a:r>
              <a:rPr lang="en-US" sz="1800" dirty="0">
                <a:solidFill>
                  <a:schemeClr val="tx1">
                    <a:lumMod val="65000"/>
                    <a:lumOff val="35000"/>
                  </a:schemeClr>
                </a:solidFill>
              </a:rPr>
              <a:t>Medigap plan F, and </a:t>
            </a:r>
          </a:p>
          <a:p>
            <a:pPr marL="685800"/>
            <a:r>
              <a:rPr lang="en-US" sz="1800" dirty="0">
                <a:solidFill>
                  <a:schemeClr val="tx1">
                    <a:lumMod val="65000"/>
                    <a:lumOff val="35000"/>
                  </a:schemeClr>
                </a:solidFill>
              </a:rPr>
              <a:t>Medigap plan F High Deductible.</a:t>
            </a:r>
          </a:p>
          <a:p>
            <a:pPr marL="0" indent="0">
              <a:buNone/>
            </a:pPr>
            <a:r>
              <a:rPr lang="en-US" sz="1800" dirty="0">
                <a:solidFill>
                  <a:schemeClr val="tx1">
                    <a:lumMod val="65000"/>
                    <a:lumOff val="35000"/>
                  </a:schemeClr>
                </a:solidFill>
              </a:rPr>
              <a:t>If you who already have plans C, F, and F High Deductible prior to Jan. 1, 2020, you are </a:t>
            </a:r>
            <a:r>
              <a:rPr lang="en-US" sz="1800" b="1" dirty="0">
                <a:solidFill>
                  <a:schemeClr val="tx1">
                    <a:lumMod val="65000"/>
                    <a:lumOff val="35000"/>
                  </a:schemeClr>
                </a:solidFill>
              </a:rPr>
              <a:t>grandfathered</a:t>
            </a:r>
            <a:r>
              <a:rPr lang="en-US" sz="1800" dirty="0">
                <a:solidFill>
                  <a:schemeClr val="tx1">
                    <a:lumMod val="65000"/>
                    <a:lumOff val="35000"/>
                  </a:schemeClr>
                </a:solidFill>
              </a:rPr>
              <a:t> in these plans.</a:t>
            </a:r>
          </a:p>
          <a:p>
            <a:pPr marL="0" indent="0">
              <a:buNone/>
            </a:pPr>
            <a:r>
              <a:rPr lang="en-US" sz="1800" dirty="0">
                <a:solidFill>
                  <a:schemeClr val="tx1">
                    <a:lumMod val="65000"/>
                    <a:lumOff val="35000"/>
                  </a:schemeClr>
                </a:solidFill>
              </a:rPr>
              <a:t> If you are eligible prior to Dec. 31, 2019, but delay enrolling into Medicare until after Jan. 1, 2020, you may buy “first-dollar” plans during a qualifying enrollment period (such as Medigap Open Enrollment Period or Initial Enrollment.  </a:t>
            </a:r>
          </a:p>
          <a:p>
            <a:pPr marL="0" indent="0">
              <a:buNone/>
            </a:pPr>
            <a:r>
              <a:rPr lang="en-US" sz="1800" dirty="0">
                <a:solidFill>
                  <a:schemeClr val="tx1">
                    <a:lumMod val="65000"/>
                    <a:lumOff val="35000"/>
                  </a:schemeClr>
                </a:solidFill>
              </a:rPr>
              <a:t>As of Jan. 1, 2020, newly eligible Medicare beneficiaries </a:t>
            </a:r>
            <a:r>
              <a:rPr lang="en-US" sz="1800" b="1" dirty="0">
                <a:solidFill>
                  <a:schemeClr val="tx1">
                    <a:lumMod val="65000"/>
                    <a:lumOff val="35000"/>
                  </a:schemeClr>
                </a:solidFill>
              </a:rPr>
              <a:t>cannot buy or be sold “first-dollar” Medigap plans C, F, and F High Deductible</a:t>
            </a:r>
            <a:r>
              <a:rPr lang="en-US" sz="1800" dirty="0">
                <a:solidFill>
                  <a:schemeClr val="tx1">
                    <a:lumMod val="65000"/>
                    <a:lumOff val="35000"/>
                  </a:schemeClr>
                </a:solidFill>
              </a:rPr>
              <a:t>, which currently cover the Part B deductible.</a:t>
            </a:r>
          </a:p>
          <a:p>
            <a:pPr marL="0" indent="0">
              <a:buNone/>
            </a:pPr>
            <a:r>
              <a:rPr lang="en-US" sz="1800" dirty="0">
                <a:solidFill>
                  <a:schemeClr val="tx1">
                    <a:lumMod val="65000"/>
                    <a:lumOff val="35000"/>
                  </a:schemeClr>
                </a:solidFill>
              </a:rPr>
              <a:t> </a:t>
            </a:r>
          </a:p>
          <a:p>
            <a:pPr marL="0" indent="0">
              <a:buNone/>
            </a:pPr>
            <a:endParaRPr lang="en-US" sz="2400" dirty="0">
              <a:solidFill>
                <a:schemeClr val="tx1">
                  <a:lumMod val="65000"/>
                  <a:lumOff val="35000"/>
                </a:schemeClr>
              </a:solidFill>
            </a:endParaRPr>
          </a:p>
        </p:txBody>
      </p:sp>
      <p:sp>
        <p:nvSpPr>
          <p:cNvPr id="4" name="Title 1">
            <a:extLst>
              <a:ext uri="{FF2B5EF4-FFF2-40B4-BE49-F238E27FC236}">
                <a16:creationId xmlns:a16="http://schemas.microsoft.com/office/drawing/2014/main" id="{F74FEC5E-D3F7-46D7-A89B-897EAEDAF56D}"/>
              </a:ext>
            </a:extLst>
          </p:cNvPr>
          <p:cNvSpPr txBox="1">
            <a:spLocks noGrp="1"/>
          </p:cNvSpPr>
          <p:nvPr>
            <p:ph type="title"/>
          </p:nvPr>
        </p:nvSpPr>
        <p:spPr>
          <a:xfrm>
            <a:off x="457200" y="274638"/>
            <a:ext cx="8229600" cy="1143000"/>
          </a:xfrm>
          <a:prstGeom prst="rect">
            <a:avLst/>
          </a:prstGeom>
        </p:spPr>
        <p:txBody>
          <a:bodyPr/>
          <a:lstStyle/>
          <a:p>
            <a:pPr>
              <a:spcBef>
                <a:spcPct val="0"/>
              </a:spcBef>
            </a:pPr>
            <a:r>
              <a:rPr lang="en-US" sz="3600" dirty="0">
                <a:solidFill>
                  <a:schemeClr val="accent1"/>
                </a:solidFill>
                <a:latin typeface="+mj-lt"/>
              </a:rPr>
              <a:t>What is MACRA ?</a:t>
            </a:r>
          </a:p>
        </p:txBody>
      </p:sp>
      <p:sp>
        <p:nvSpPr>
          <p:cNvPr id="5" name="TextBox 4">
            <a:extLst>
              <a:ext uri="{FF2B5EF4-FFF2-40B4-BE49-F238E27FC236}">
                <a16:creationId xmlns:a16="http://schemas.microsoft.com/office/drawing/2014/main" id="{35322508-64A6-492E-B0EE-55BA3CEDF319}"/>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26</a:t>
            </a:r>
          </a:p>
        </p:txBody>
      </p:sp>
    </p:spTree>
    <p:extLst>
      <p:ext uri="{BB962C8B-B14F-4D97-AF65-F5344CB8AC3E}">
        <p14:creationId xmlns:p14="http://schemas.microsoft.com/office/powerpoint/2010/main" val="1150644799"/>
      </p:ext>
    </p:extLst>
  </p:cSld>
  <p:clrMapOvr>
    <a:masterClrMapping/>
  </p:clrMapOvr>
  <mc:AlternateContent xmlns:mc="http://schemas.openxmlformats.org/markup-compatibility/2006" xmlns:p14="http://schemas.microsoft.com/office/powerpoint/2010/main">
    <mc:Choice Requires="p14">
      <p:transition spd="slow" p14:dur="2000" advTm="92191"/>
    </mc:Choice>
    <mc:Fallback xmlns="">
      <p:transition spd="slow" advTm="9219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863" y="-1588"/>
            <a:ext cx="9705975" cy="768351"/>
          </a:xfrm>
          <a:prstGeom prst="rect">
            <a:avLst/>
          </a:prstGeom>
          <a:noFill/>
        </p:spPr>
        <p:txBody>
          <a:bodyPr>
            <a:spAutoFit/>
          </a:bodyPr>
          <a:lstStyle/>
          <a:p>
            <a:pPr eaLnBrk="1" fontAlgn="auto" hangingPunct="1">
              <a:spcBef>
                <a:spcPts val="0"/>
              </a:spcBef>
              <a:spcAft>
                <a:spcPts val="0"/>
              </a:spcAft>
              <a:defRPr/>
            </a:pPr>
            <a:r>
              <a:rPr lang="en-US" sz="4400" dirty="0">
                <a:solidFill>
                  <a:srgbClr val="009EF0"/>
                </a:solidFill>
                <a:latin typeface="+mj-lt"/>
                <a:cs typeface="+mn-cs"/>
              </a:rPr>
              <a:t>Choose your Medicare coverage</a:t>
            </a:r>
          </a:p>
        </p:txBody>
      </p:sp>
      <p:grpSp>
        <p:nvGrpSpPr>
          <p:cNvPr id="7" name="part d brackets" hidden="1"/>
          <p:cNvGrpSpPr>
            <a:grpSpLocks/>
          </p:cNvGrpSpPr>
          <p:nvPr/>
        </p:nvGrpSpPr>
        <p:grpSpPr bwMode="auto">
          <a:xfrm>
            <a:off x="2922588" y="2876550"/>
            <a:ext cx="261937" cy="2490788"/>
            <a:chOff x="1309009" y="1480703"/>
            <a:chExt cx="173041" cy="1387189"/>
          </a:xfrm>
        </p:grpSpPr>
        <p:cxnSp>
          <p:nvCxnSpPr>
            <p:cNvPr id="63" name="Straight Connector 62"/>
            <p:cNvCxnSpPr/>
            <p:nvPr/>
          </p:nvCxnSpPr>
          <p:spPr>
            <a:xfrm flipV="1">
              <a:off x="1309009" y="1480703"/>
              <a:ext cx="0" cy="138718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311106" y="1480703"/>
              <a:ext cx="1709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311106" y="2867892"/>
              <a:ext cx="17094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part d brackets" hidden="1"/>
          <p:cNvGrpSpPr>
            <a:grpSpLocks/>
          </p:cNvGrpSpPr>
          <p:nvPr/>
        </p:nvGrpSpPr>
        <p:grpSpPr bwMode="auto">
          <a:xfrm>
            <a:off x="5970588" y="2876550"/>
            <a:ext cx="263525" cy="2492375"/>
            <a:chOff x="1311122" y="1480703"/>
            <a:chExt cx="174208" cy="1387682"/>
          </a:xfrm>
        </p:grpSpPr>
        <p:cxnSp>
          <p:nvCxnSpPr>
            <p:cNvPr id="67" name="Straight Connector 66"/>
            <p:cNvCxnSpPr/>
            <p:nvPr/>
          </p:nvCxnSpPr>
          <p:spPr>
            <a:xfrm flipV="1">
              <a:off x="1485330" y="1480703"/>
              <a:ext cx="0" cy="138768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311122" y="1480703"/>
              <a:ext cx="17105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311122" y="2867501"/>
              <a:ext cx="17105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55304"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9664" y="280789"/>
            <a:ext cx="1928813"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Box 2"/>
          <p:cNvSpPr txBox="1">
            <a:spLocks noChangeArrowheads="1"/>
          </p:cNvSpPr>
          <p:nvPr/>
        </p:nvSpPr>
        <p:spPr bwMode="auto">
          <a:xfrm>
            <a:off x="465138" y="847725"/>
            <a:ext cx="3071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solidFill>
                  <a:schemeClr val="tx1">
                    <a:lumMod val="65000"/>
                    <a:lumOff val="35000"/>
                  </a:schemeClr>
                </a:solidFill>
              </a:rPr>
              <a:t>Build your coverage piece by piece:</a:t>
            </a:r>
          </a:p>
        </p:txBody>
      </p:sp>
      <p:sp>
        <p:nvSpPr>
          <p:cNvPr id="55311" name="TextBox 24"/>
          <p:cNvSpPr txBox="1">
            <a:spLocks noChangeArrowheads="1"/>
          </p:cNvSpPr>
          <p:nvPr/>
        </p:nvSpPr>
        <p:spPr bwMode="auto">
          <a:xfrm>
            <a:off x="3881438" y="830263"/>
            <a:ext cx="804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a:solidFill>
                  <a:srgbClr val="0092CF"/>
                </a:solidFill>
              </a:rPr>
              <a:t>OR</a:t>
            </a:r>
          </a:p>
        </p:txBody>
      </p:sp>
      <p:pic>
        <p:nvPicPr>
          <p:cNvPr id="55312"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02113" y="379413"/>
            <a:ext cx="1852612"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3" name="TextBox 26"/>
          <p:cNvSpPr txBox="1">
            <a:spLocks noChangeArrowheads="1"/>
          </p:cNvSpPr>
          <p:nvPr/>
        </p:nvSpPr>
        <p:spPr bwMode="auto">
          <a:xfrm>
            <a:off x="5381625" y="833438"/>
            <a:ext cx="337185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solidFill>
                  <a:schemeClr val="tx1">
                    <a:lumMod val="65000"/>
                    <a:lumOff val="35000"/>
                  </a:schemeClr>
                </a:solidFill>
              </a:rPr>
              <a:t>Choose an all-in-one           </a:t>
            </a:r>
            <a:r>
              <a:rPr lang="en-US" altLang="en-US" sz="2000" dirty="0">
                <a:solidFill>
                  <a:srgbClr val="0092CF"/>
                </a:solidFill>
              </a:rPr>
              <a:t>Medicare Advantage Plan</a:t>
            </a:r>
            <a:endParaRPr lang="en-US" altLang="en-US" sz="1400" dirty="0">
              <a:solidFill>
                <a:srgbClr val="0092CF"/>
              </a:solidFill>
            </a:endParaRPr>
          </a:p>
        </p:txBody>
      </p:sp>
      <p:cxnSp>
        <p:nvCxnSpPr>
          <p:cNvPr id="4" name="Straight Connector 3"/>
          <p:cNvCxnSpPr/>
          <p:nvPr/>
        </p:nvCxnSpPr>
        <p:spPr>
          <a:xfrm>
            <a:off x="4270375" y="1619250"/>
            <a:ext cx="25400" cy="4948238"/>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7006066-C9D9-4DAC-A88A-CB0DA3DA6793}"/>
              </a:ext>
            </a:extLst>
          </p:cNvPr>
          <p:cNvGrpSpPr/>
          <p:nvPr/>
        </p:nvGrpSpPr>
        <p:grpSpPr>
          <a:xfrm>
            <a:off x="4561493" y="1468881"/>
            <a:ext cx="4191982" cy="5178749"/>
            <a:chOff x="4561493" y="1468881"/>
            <a:chExt cx="4191982" cy="5178749"/>
          </a:xfrm>
        </p:grpSpPr>
        <p:graphicFrame>
          <p:nvGraphicFramePr>
            <p:cNvPr id="46" name="Diagram 45">
              <a:extLst>
                <a:ext uri="{FF2B5EF4-FFF2-40B4-BE49-F238E27FC236}">
                  <a16:creationId xmlns:a16="http://schemas.microsoft.com/office/drawing/2014/main" id="{96120E0C-A095-437A-A65A-5A411DC370DA}"/>
                </a:ext>
              </a:extLst>
            </p:cNvPr>
            <p:cNvGraphicFramePr>
              <a:graphicFrameLocks noChangeAspect="1"/>
            </p:cNvGraphicFramePr>
            <p:nvPr/>
          </p:nvGraphicFramePr>
          <p:xfrm>
            <a:off x="4561493" y="1468881"/>
            <a:ext cx="4017904" cy="2926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0127FEBA-E887-42C9-96C7-CB752D0BA562}"/>
                </a:ext>
              </a:extLst>
            </p:cNvPr>
            <p:cNvSpPr txBox="1"/>
            <p:nvPr/>
          </p:nvSpPr>
          <p:spPr>
            <a:xfrm>
              <a:off x="4656657" y="4687093"/>
              <a:ext cx="4096818" cy="1960537"/>
            </a:xfrm>
            <a:prstGeom prst="rect">
              <a:avLst/>
            </a:prstGeom>
          </p:spPr>
          <p:txBody>
            <a:bodyPr wrap="square" rtlCol="0">
              <a:spAutoFit/>
            </a:bodyPr>
            <a:lstStyle/>
            <a:p>
              <a:pPr marL="285750" marR="0" indent="-285750" fontAlgn="auto">
                <a:lnSpc>
                  <a:spcPct val="90000"/>
                </a:lnSpc>
                <a:spcBef>
                  <a:spcPts val="600"/>
                </a:spcBef>
                <a:spcAft>
                  <a:spcPts val="600"/>
                </a:spcAft>
                <a:buClr>
                  <a:srgbClr val="009EF0"/>
                </a:buClr>
                <a:buSzTx/>
                <a:buFont typeface="Arial" panose="020B0604020202020204" pitchFamily="34" charset="0"/>
                <a:buChar char="•"/>
                <a:tabLst/>
              </a:pPr>
              <a:r>
                <a:rPr lang="en-US" sz="1600" dirty="0">
                  <a:solidFill>
                    <a:schemeClr val="tx1">
                      <a:lumMod val="65000"/>
                      <a:lumOff val="35000"/>
                    </a:schemeClr>
                  </a:solidFill>
                  <a:latin typeface="+mj-lt"/>
                </a:rPr>
                <a:t>Offered by private insurance companies</a:t>
              </a:r>
            </a:p>
            <a:p>
              <a:pPr marL="285750" marR="0" indent="-285750" fontAlgn="auto">
                <a:lnSpc>
                  <a:spcPct val="90000"/>
                </a:lnSpc>
                <a:spcBef>
                  <a:spcPts val="600"/>
                </a:spcBef>
                <a:spcAft>
                  <a:spcPts val="600"/>
                </a:spcAft>
                <a:buClr>
                  <a:srgbClr val="009EF0"/>
                </a:buClr>
                <a:buSzTx/>
                <a:buFont typeface="Arial" panose="020B0604020202020204" pitchFamily="34" charset="0"/>
                <a:buChar char="•"/>
                <a:tabLst/>
              </a:pPr>
              <a:r>
                <a:rPr lang="en-US" sz="1600" dirty="0">
                  <a:solidFill>
                    <a:schemeClr val="tx1">
                      <a:lumMod val="65000"/>
                      <a:lumOff val="35000"/>
                    </a:schemeClr>
                  </a:solidFill>
                  <a:latin typeface="+mj-lt"/>
                </a:rPr>
                <a:t>Combines Part A, B, and sometimes D into one cohesive plan</a:t>
              </a:r>
            </a:p>
            <a:p>
              <a:pPr marL="285750" marR="0" indent="-285750" fontAlgn="auto">
                <a:lnSpc>
                  <a:spcPct val="90000"/>
                </a:lnSpc>
                <a:spcBef>
                  <a:spcPts val="600"/>
                </a:spcBef>
                <a:spcAft>
                  <a:spcPts val="600"/>
                </a:spcAft>
                <a:buClr>
                  <a:srgbClr val="009EF0"/>
                </a:buClr>
                <a:buSzTx/>
                <a:buFont typeface="Arial" panose="020B0604020202020204" pitchFamily="34" charset="0"/>
                <a:buChar char="•"/>
                <a:tabLst/>
              </a:pPr>
              <a:r>
                <a:rPr lang="en-US" sz="1600" dirty="0">
                  <a:solidFill>
                    <a:schemeClr val="tx1">
                      <a:lumMod val="65000"/>
                      <a:lumOff val="35000"/>
                    </a:schemeClr>
                  </a:solidFill>
                  <a:latin typeface="+mj-lt"/>
                </a:rPr>
                <a:t>One bill each month</a:t>
              </a:r>
            </a:p>
            <a:p>
              <a:pPr marL="285750" marR="0" indent="-285750" fontAlgn="auto">
                <a:lnSpc>
                  <a:spcPct val="90000"/>
                </a:lnSpc>
                <a:spcBef>
                  <a:spcPts val="600"/>
                </a:spcBef>
                <a:spcAft>
                  <a:spcPts val="600"/>
                </a:spcAft>
                <a:buClr>
                  <a:srgbClr val="009EF0"/>
                </a:buClr>
                <a:buSzTx/>
                <a:buFont typeface="Arial" panose="020B0604020202020204" pitchFamily="34" charset="0"/>
                <a:buChar char="•"/>
                <a:tabLst/>
              </a:pPr>
              <a:r>
                <a:rPr lang="en-US" sz="1600" dirty="0">
                  <a:solidFill>
                    <a:schemeClr val="tx1">
                      <a:lumMod val="65000"/>
                      <a:lumOff val="35000"/>
                    </a:schemeClr>
                  </a:solidFill>
                  <a:latin typeface="+mj-lt"/>
                </a:rPr>
                <a:t>May include extra benefits</a:t>
              </a:r>
            </a:p>
            <a:p>
              <a:pPr marR="0" indent="0" fontAlgn="auto">
                <a:lnSpc>
                  <a:spcPct val="90000"/>
                </a:lnSpc>
                <a:spcBef>
                  <a:spcPct val="0"/>
                </a:spcBef>
                <a:spcAft>
                  <a:spcPts val="0"/>
                </a:spcAft>
                <a:buClrTx/>
                <a:buSzTx/>
                <a:buFontTx/>
                <a:buNone/>
                <a:tabLst/>
              </a:pPr>
              <a:endParaRPr lang="en-US" sz="1600" dirty="0">
                <a:solidFill>
                  <a:schemeClr val="tx1">
                    <a:lumMod val="65000"/>
                    <a:lumOff val="35000"/>
                  </a:schemeClr>
                </a:solidFill>
                <a:latin typeface="+mj-lt"/>
              </a:endParaRPr>
            </a:p>
          </p:txBody>
        </p:sp>
      </p:grpSp>
      <p:grpSp>
        <p:nvGrpSpPr>
          <p:cNvPr id="20" name="Group 19">
            <a:extLst>
              <a:ext uri="{FF2B5EF4-FFF2-40B4-BE49-F238E27FC236}">
                <a16:creationId xmlns:a16="http://schemas.microsoft.com/office/drawing/2014/main" id="{C4508DD3-ECD7-4267-AC19-5690E1C2D650}"/>
              </a:ext>
            </a:extLst>
          </p:cNvPr>
          <p:cNvGrpSpPr/>
          <p:nvPr/>
        </p:nvGrpSpPr>
        <p:grpSpPr>
          <a:xfrm>
            <a:off x="-64047" y="1168672"/>
            <a:ext cx="4526023" cy="5398816"/>
            <a:chOff x="-64047" y="1168672"/>
            <a:chExt cx="4526023" cy="5398816"/>
          </a:xfrm>
        </p:grpSpPr>
        <p:sp>
          <p:nvSpPr>
            <p:cNvPr id="8" name="Cross 7"/>
            <p:cNvSpPr>
              <a:spLocks noChangeAspect="1"/>
            </p:cNvSpPr>
            <p:nvPr/>
          </p:nvSpPr>
          <p:spPr>
            <a:xfrm>
              <a:off x="1558776" y="3048000"/>
              <a:ext cx="346224" cy="365760"/>
            </a:xfrm>
            <a:prstGeom prst="plus">
              <a:avLst>
                <a:gd name="adj" fmla="val 35326"/>
              </a:avLst>
            </a:prstGeom>
            <a:solidFill>
              <a:schemeClr val="bg2">
                <a:lumMod val="50000"/>
              </a:scheme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 name="Group 18">
              <a:extLst>
                <a:ext uri="{FF2B5EF4-FFF2-40B4-BE49-F238E27FC236}">
                  <a16:creationId xmlns:a16="http://schemas.microsoft.com/office/drawing/2014/main" id="{9B0893CF-720C-4B60-854F-C523ED4FFDE7}"/>
                </a:ext>
              </a:extLst>
            </p:cNvPr>
            <p:cNvGrpSpPr/>
            <p:nvPr/>
          </p:nvGrpSpPr>
          <p:grpSpPr>
            <a:xfrm>
              <a:off x="-64047" y="1168672"/>
              <a:ext cx="4526023" cy="5398816"/>
              <a:chOff x="-64047" y="1168672"/>
              <a:chExt cx="4526023" cy="5398816"/>
            </a:xfrm>
          </p:grpSpPr>
          <p:sp>
            <p:nvSpPr>
              <p:cNvPr id="14" name="TextBox 13">
                <a:extLst>
                  <a:ext uri="{FF2B5EF4-FFF2-40B4-BE49-F238E27FC236}">
                    <a16:creationId xmlns:a16="http://schemas.microsoft.com/office/drawing/2014/main" id="{34F7BBEB-A5F8-4E94-8CF4-F244B54F7C66}"/>
                  </a:ext>
                </a:extLst>
              </p:cNvPr>
              <p:cNvSpPr txBox="1"/>
              <p:nvPr/>
            </p:nvSpPr>
            <p:spPr>
              <a:xfrm>
                <a:off x="1461589" y="4099700"/>
                <a:ext cx="3000387" cy="1006429"/>
              </a:xfrm>
              <a:prstGeom prst="rect">
                <a:avLst/>
              </a:prstGeom>
            </p:spPr>
            <p:txBody>
              <a:bodyPr wrap="square" rtlCol="0">
                <a:spAutoFit/>
              </a:bodyPr>
              <a:lstStyle/>
              <a:p>
                <a:pPr marR="0" fontAlgn="auto">
                  <a:lnSpc>
                    <a:spcPct val="90000"/>
                  </a:lnSpc>
                  <a:spcBef>
                    <a:spcPct val="0"/>
                  </a:spcBef>
                  <a:spcAft>
                    <a:spcPts val="0"/>
                  </a:spcAft>
                  <a:buClr>
                    <a:srgbClr val="009EF0"/>
                  </a:buClr>
                  <a:buSzTx/>
                  <a:tabLst/>
                </a:pPr>
                <a:r>
                  <a:rPr lang="en-US" dirty="0" err="1">
                    <a:solidFill>
                      <a:srgbClr val="009EF0"/>
                    </a:solidFill>
                    <a:latin typeface="+mj-lt"/>
                  </a:rPr>
                  <a:t>Medigap</a:t>
                </a:r>
                <a:endParaRPr lang="en-US" sz="1600" dirty="0">
                  <a:solidFill>
                    <a:srgbClr val="009EF0"/>
                  </a:solidFill>
                  <a:latin typeface="+mj-lt"/>
                </a:endParaRPr>
              </a:p>
              <a:p>
                <a:pPr marL="285750" marR="0" indent="-285750" fontAlgn="auto">
                  <a:lnSpc>
                    <a:spcPct val="90000"/>
                  </a:lnSpc>
                  <a:spcBef>
                    <a:spcPct val="0"/>
                  </a:spcBef>
                  <a:spcAft>
                    <a:spcPts val="0"/>
                  </a:spcAft>
                  <a:buClr>
                    <a:srgbClr val="009EF0"/>
                  </a:buClr>
                  <a:buSzTx/>
                  <a:buFont typeface="Wingdings" panose="05000000000000000000" pitchFamily="2" charset="2"/>
                  <a:buChar char="ü"/>
                  <a:tabLst/>
                </a:pPr>
                <a:r>
                  <a:rPr lang="en-US" sz="1600" dirty="0">
                    <a:solidFill>
                      <a:schemeClr val="tx1">
                        <a:lumMod val="65000"/>
                        <a:lumOff val="35000"/>
                      </a:schemeClr>
                    </a:solidFill>
                    <a:latin typeface="+mj-lt"/>
                  </a:rPr>
                  <a:t>Deductibles</a:t>
                </a:r>
              </a:p>
              <a:p>
                <a:pPr marL="285750" marR="0" indent="-285750" fontAlgn="auto">
                  <a:lnSpc>
                    <a:spcPct val="90000"/>
                  </a:lnSpc>
                  <a:spcBef>
                    <a:spcPct val="0"/>
                  </a:spcBef>
                  <a:spcAft>
                    <a:spcPts val="0"/>
                  </a:spcAft>
                  <a:buClr>
                    <a:srgbClr val="009EF0"/>
                  </a:buClr>
                  <a:buSzTx/>
                  <a:buFont typeface="Wingdings" panose="05000000000000000000" pitchFamily="2" charset="2"/>
                  <a:buChar char="ü"/>
                  <a:tabLst/>
                </a:pPr>
                <a:r>
                  <a:rPr lang="en-US" sz="1600" dirty="0">
                    <a:solidFill>
                      <a:schemeClr val="tx1">
                        <a:lumMod val="65000"/>
                        <a:lumOff val="35000"/>
                      </a:schemeClr>
                    </a:solidFill>
                    <a:latin typeface="+mj-lt"/>
                  </a:rPr>
                  <a:t>Copays</a:t>
                </a:r>
              </a:p>
              <a:p>
                <a:pPr marL="285750" marR="0" indent="-285750" fontAlgn="auto">
                  <a:lnSpc>
                    <a:spcPct val="90000"/>
                  </a:lnSpc>
                  <a:spcBef>
                    <a:spcPct val="0"/>
                  </a:spcBef>
                  <a:spcAft>
                    <a:spcPts val="0"/>
                  </a:spcAft>
                  <a:buClr>
                    <a:srgbClr val="009EF0"/>
                  </a:buClr>
                  <a:buSzTx/>
                  <a:buFont typeface="Wingdings" panose="05000000000000000000" pitchFamily="2" charset="2"/>
                  <a:buChar char="ü"/>
                  <a:tabLst/>
                </a:pPr>
                <a:r>
                  <a:rPr lang="en-US" sz="1600" dirty="0">
                    <a:solidFill>
                      <a:schemeClr val="tx1">
                        <a:lumMod val="65000"/>
                        <a:lumOff val="35000"/>
                      </a:schemeClr>
                    </a:solidFill>
                    <a:latin typeface="+mj-lt"/>
                  </a:rPr>
                  <a:t>Coinsurance</a:t>
                </a:r>
              </a:p>
            </p:txBody>
          </p:sp>
          <p:grpSp>
            <p:nvGrpSpPr>
              <p:cNvPr id="40" name="Group 39">
                <a:extLst>
                  <a:ext uri="{FF2B5EF4-FFF2-40B4-BE49-F238E27FC236}">
                    <a16:creationId xmlns:a16="http://schemas.microsoft.com/office/drawing/2014/main" id="{34093F9C-E3A2-4EB8-A24E-CF74C914921C}"/>
                  </a:ext>
                </a:extLst>
              </p:cNvPr>
              <p:cNvGrpSpPr/>
              <p:nvPr/>
            </p:nvGrpSpPr>
            <p:grpSpPr>
              <a:xfrm>
                <a:off x="232568" y="5432604"/>
                <a:ext cx="1132632" cy="1134884"/>
                <a:chOff x="712698" y="1492300"/>
                <a:chExt cx="1266992" cy="1266992"/>
              </a:xfrm>
              <a:scene3d>
                <a:camera prst="orthographicFront">
                  <a:rot lat="0" lon="0" rev="0"/>
                </a:camera>
                <a:lightRig rig="contrasting" dir="t">
                  <a:rot lat="0" lon="0" rev="1200000"/>
                </a:lightRig>
              </a:scene3d>
            </p:grpSpPr>
            <p:sp>
              <p:nvSpPr>
                <p:cNvPr id="41" name="Partial Circle 40">
                  <a:extLst>
                    <a:ext uri="{FF2B5EF4-FFF2-40B4-BE49-F238E27FC236}">
                      <a16:creationId xmlns:a16="http://schemas.microsoft.com/office/drawing/2014/main" id="{CB46EAD1-05B5-4482-8BDD-D3B5A809BB3E}"/>
                    </a:ext>
                  </a:extLst>
                </p:cNvPr>
                <p:cNvSpPr/>
                <p:nvPr/>
              </p:nvSpPr>
              <p:spPr>
                <a:xfrm rot="16200000">
                  <a:off x="712698" y="1492300"/>
                  <a:ext cx="1266992" cy="1266992"/>
                </a:xfrm>
                <a:prstGeom prst="pieWedge">
                  <a:avLst/>
                </a:prstGeom>
                <a:solidFill>
                  <a:srgbClr val="009EF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42" name="Partial Circle 4">
                  <a:extLst>
                    <a:ext uri="{FF2B5EF4-FFF2-40B4-BE49-F238E27FC236}">
                      <a16:creationId xmlns:a16="http://schemas.microsoft.com/office/drawing/2014/main" id="{CF40CA18-2A58-4BEB-B3B7-40C2C1392F6C}"/>
                    </a:ext>
                  </a:extLst>
                </p:cNvPr>
                <p:cNvSpPr txBox="1"/>
                <p:nvPr/>
              </p:nvSpPr>
              <p:spPr>
                <a:xfrm rot="21600000">
                  <a:off x="1083791" y="1492300"/>
                  <a:ext cx="895899" cy="8958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Part D</a:t>
                  </a:r>
                </a:p>
              </p:txBody>
            </p:sp>
          </p:grpSp>
          <p:sp>
            <p:nvSpPr>
              <p:cNvPr id="55309" name="TextBox 10"/>
              <p:cNvSpPr txBox="1">
                <a:spLocks noChangeArrowheads="1"/>
              </p:cNvSpPr>
              <p:nvPr/>
            </p:nvSpPr>
            <p:spPr bwMode="auto">
              <a:xfrm>
                <a:off x="-64047" y="3558340"/>
                <a:ext cx="4130181" cy="338554"/>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solidFill>
                      <a:srgbClr val="009EF0"/>
                    </a:solidFill>
                  </a:rPr>
                  <a:t>You can add one or both of these plans</a:t>
                </a:r>
              </a:p>
            </p:txBody>
          </p:sp>
          <p:grpSp>
            <p:nvGrpSpPr>
              <p:cNvPr id="28" name="Group 27">
                <a:extLst>
                  <a:ext uri="{FF2B5EF4-FFF2-40B4-BE49-F238E27FC236}">
                    <a16:creationId xmlns:a16="http://schemas.microsoft.com/office/drawing/2014/main" id="{87B4F997-F1F0-468E-8820-A7896BAB8ABE}"/>
                  </a:ext>
                </a:extLst>
              </p:cNvPr>
              <p:cNvGrpSpPr/>
              <p:nvPr/>
            </p:nvGrpSpPr>
            <p:grpSpPr>
              <a:xfrm>
                <a:off x="377277" y="1686127"/>
                <a:ext cx="1300164" cy="1285673"/>
                <a:chOff x="1247648" y="231647"/>
                <a:chExt cx="1759712" cy="1826148"/>
              </a:xfrm>
              <a:scene3d>
                <a:camera prst="orthographicFront">
                  <a:rot lat="0" lon="0" rev="0"/>
                </a:camera>
                <a:lightRig rig="contrasting" dir="t">
                  <a:rot lat="0" lon="0" rev="1200000"/>
                </a:lightRig>
              </a:scene3d>
            </p:grpSpPr>
            <p:sp>
              <p:nvSpPr>
                <p:cNvPr id="29" name="Partial Circle 28">
                  <a:extLst>
                    <a:ext uri="{FF2B5EF4-FFF2-40B4-BE49-F238E27FC236}">
                      <a16:creationId xmlns:a16="http://schemas.microsoft.com/office/drawing/2014/main" id="{513E915D-06B1-4E4E-A379-EC47803ABB28}"/>
                    </a:ext>
                  </a:extLst>
                </p:cNvPr>
                <p:cNvSpPr/>
                <p:nvPr/>
              </p:nvSpPr>
              <p:spPr>
                <a:xfrm>
                  <a:off x="1247648" y="231647"/>
                  <a:ext cx="1759712" cy="1759712"/>
                </a:xfrm>
                <a:prstGeom prst="pieWedge">
                  <a:avLst/>
                </a:prstGeom>
                <a:solidFill>
                  <a:srgbClr val="4D8B3F"/>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30" name="Partial Circle 4">
                  <a:extLst>
                    <a:ext uri="{FF2B5EF4-FFF2-40B4-BE49-F238E27FC236}">
                      <a16:creationId xmlns:a16="http://schemas.microsoft.com/office/drawing/2014/main" id="{F3DF2553-7CE5-4862-8A64-5BB25D61BC54}"/>
                    </a:ext>
                  </a:extLst>
                </p:cNvPr>
                <p:cNvSpPr txBox="1"/>
                <p:nvPr/>
              </p:nvSpPr>
              <p:spPr>
                <a:xfrm>
                  <a:off x="1545281" y="1588043"/>
                  <a:ext cx="1290361" cy="4697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kern="1200" dirty="0"/>
                    <a:t>Part A</a:t>
                  </a:r>
                </a:p>
              </p:txBody>
            </p:sp>
          </p:grpSp>
          <p:pic>
            <p:nvPicPr>
              <p:cNvPr id="31" name="Picture 30">
                <a:extLst>
                  <a:ext uri="{FF2B5EF4-FFF2-40B4-BE49-F238E27FC236}">
                    <a16:creationId xmlns:a16="http://schemas.microsoft.com/office/drawing/2014/main" id="{290E73D4-F677-4F82-ABE1-E67F561E35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6631" y="2064721"/>
                <a:ext cx="378569" cy="365760"/>
              </a:xfrm>
              <a:prstGeom prst="rect">
                <a:avLst/>
              </a:prstGeom>
            </p:spPr>
          </p:pic>
          <p:grpSp>
            <p:nvGrpSpPr>
              <p:cNvPr id="33" name="Group 32">
                <a:extLst>
                  <a:ext uri="{FF2B5EF4-FFF2-40B4-BE49-F238E27FC236}">
                    <a16:creationId xmlns:a16="http://schemas.microsoft.com/office/drawing/2014/main" id="{5BD23067-802B-467E-BC92-2C0670B4CA58}"/>
                  </a:ext>
                </a:extLst>
              </p:cNvPr>
              <p:cNvGrpSpPr>
                <a:grpSpLocks noChangeAspect="1"/>
              </p:cNvGrpSpPr>
              <p:nvPr/>
            </p:nvGrpSpPr>
            <p:grpSpPr>
              <a:xfrm>
                <a:off x="1733626" y="1691640"/>
                <a:ext cx="1240281" cy="1432560"/>
                <a:chOff x="3088640" y="231647"/>
                <a:chExt cx="1759712" cy="2032519"/>
              </a:xfrm>
              <a:scene3d>
                <a:camera prst="orthographicFront">
                  <a:rot lat="0" lon="0" rev="0"/>
                </a:camera>
                <a:lightRig rig="contrasting" dir="t">
                  <a:rot lat="0" lon="0" rev="1200000"/>
                </a:lightRig>
              </a:scene3d>
            </p:grpSpPr>
            <p:sp>
              <p:nvSpPr>
                <p:cNvPr id="34" name="Partial Circle 33">
                  <a:extLst>
                    <a:ext uri="{FF2B5EF4-FFF2-40B4-BE49-F238E27FC236}">
                      <a16:creationId xmlns:a16="http://schemas.microsoft.com/office/drawing/2014/main" id="{3E9C1F50-B780-4334-ACAC-C0950C27902C}"/>
                    </a:ext>
                  </a:extLst>
                </p:cNvPr>
                <p:cNvSpPr/>
                <p:nvPr/>
              </p:nvSpPr>
              <p:spPr>
                <a:xfrm rot="5400000">
                  <a:off x="3088640" y="231647"/>
                  <a:ext cx="1759712" cy="1759712"/>
                </a:xfrm>
                <a:prstGeom prst="pieWedge">
                  <a:avLst/>
                </a:prstGeom>
                <a:solidFill>
                  <a:srgbClr val="B11E5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35" name="Partial Circle 4">
                  <a:extLst>
                    <a:ext uri="{FF2B5EF4-FFF2-40B4-BE49-F238E27FC236}">
                      <a16:creationId xmlns:a16="http://schemas.microsoft.com/office/drawing/2014/main" id="{E92719EF-C550-4CB5-98F1-929C2607FA85}"/>
                    </a:ext>
                  </a:extLst>
                </p:cNvPr>
                <p:cNvSpPr txBox="1"/>
                <p:nvPr/>
              </p:nvSpPr>
              <p:spPr>
                <a:xfrm>
                  <a:off x="3112050" y="1740621"/>
                  <a:ext cx="1576789" cy="5235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kern="1200" dirty="0"/>
                    <a:t>Part B</a:t>
                  </a:r>
                  <a:r>
                    <a:rPr lang="en-US" sz="2100" kern="1200" dirty="0"/>
                    <a:t>	</a:t>
                  </a:r>
                </a:p>
              </p:txBody>
            </p:sp>
          </p:grpSp>
          <p:pic>
            <p:nvPicPr>
              <p:cNvPr id="36" name="Picture 35">
                <a:extLst>
                  <a:ext uri="{FF2B5EF4-FFF2-40B4-BE49-F238E27FC236}">
                    <a16:creationId xmlns:a16="http://schemas.microsoft.com/office/drawing/2014/main" id="{1FD1834D-EB2C-49C4-AD80-E13E82FC262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4515" y="1981327"/>
                <a:ext cx="514431" cy="515888"/>
              </a:xfrm>
              <a:prstGeom prst="rect">
                <a:avLst/>
              </a:prstGeom>
            </p:spPr>
          </p:pic>
          <p:sp>
            <p:nvSpPr>
              <p:cNvPr id="3" name="TextBox 2">
                <a:extLst>
                  <a:ext uri="{FF2B5EF4-FFF2-40B4-BE49-F238E27FC236}">
                    <a16:creationId xmlns:a16="http://schemas.microsoft.com/office/drawing/2014/main" id="{A24E4EBC-1BCB-4667-A4CC-F894D1BA570B}"/>
                  </a:ext>
                </a:extLst>
              </p:cNvPr>
              <p:cNvSpPr txBox="1"/>
              <p:nvPr/>
            </p:nvSpPr>
            <p:spPr>
              <a:xfrm>
                <a:off x="559277" y="1168672"/>
                <a:ext cx="2339985" cy="36933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2000" dirty="0">
                    <a:solidFill>
                      <a:srgbClr val="009EF0"/>
                    </a:solidFill>
                    <a:latin typeface="+mj-lt"/>
                  </a:rPr>
                  <a:t>Original Medicare</a:t>
                </a:r>
              </a:p>
            </p:txBody>
          </p:sp>
          <p:sp>
            <p:nvSpPr>
              <p:cNvPr id="13" name="Rectangle 12">
                <a:extLst>
                  <a:ext uri="{FF2B5EF4-FFF2-40B4-BE49-F238E27FC236}">
                    <a16:creationId xmlns:a16="http://schemas.microsoft.com/office/drawing/2014/main" id="{FCC97DE8-7B96-4BBD-A54C-E7A46AD926D7}"/>
                  </a:ext>
                </a:extLst>
              </p:cNvPr>
              <p:cNvSpPr/>
              <p:nvPr/>
            </p:nvSpPr>
            <p:spPr>
              <a:xfrm>
                <a:off x="232568" y="4114800"/>
                <a:ext cx="1132632" cy="995962"/>
              </a:xfrm>
              <a:prstGeom prst="rect">
                <a:avLst/>
              </a:prstGeom>
              <a:solidFill>
                <a:srgbClr val="024D71"/>
              </a:solidFill>
              <a:ln>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fontAlgn="auto">
                  <a:lnSpc>
                    <a:spcPct val="90000"/>
                  </a:lnSpc>
                  <a:spcBef>
                    <a:spcPct val="0"/>
                  </a:spcBef>
                  <a:spcAft>
                    <a:spcPts val="0"/>
                  </a:spcAft>
                  <a:buClrTx/>
                  <a:buSzTx/>
                  <a:buFontTx/>
                  <a:buNone/>
                  <a:tabLst/>
                </a:pPr>
                <a:r>
                  <a:rPr lang="en-US" sz="1400" dirty="0">
                    <a:solidFill>
                      <a:schemeClr val="bg1"/>
                    </a:solidFill>
                  </a:rPr>
                  <a:t>Medicare Supplement </a:t>
                </a:r>
              </a:p>
            </p:txBody>
          </p:sp>
          <p:sp>
            <p:nvSpPr>
              <p:cNvPr id="16" name="TextBox 15">
                <a:extLst>
                  <a:ext uri="{FF2B5EF4-FFF2-40B4-BE49-F238E27FC236}">
                    <a16:creationId xmlns:a16="http://schemas.microsoft.com/office/drawing/2014/main" id="{467F5A38-CCC4-4568-A6C3-1A743EF9D633}"/>
                  </a:ext>
                </a:extLst>
              </p:cNvPr>
              <p:cNvSpPr txBox="1"/>
              <p:nvPr/>
            </p:nvSpPr>
            <p:spPr>
              <a:xfrm>
                <a:off x="1433462" y="5748338"/>
                <a:ext cx="2347804" cy="590931"/>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dirty="0">
                    <a:solidFill>
                      <a:srgbClr val="009EF0"/>
                    </a:solidFill>
                    <a:latin typeface="+mj-lt"/>
                  </a:rPr>
                  <a:t>Prescription Drug Coverage</a:t>
                </a:r>
              </a:p>
            </p:txBody>
          </p:sp>
        </p:grpSp>
      </p:grpSp>
      <p:sp>
        <p:nvSpPr>
          <p:cNvPr id="44" name="TextBox 43">
            <a:extLst>
              <a:ext uri="{FF2B5EF4-FFF2-40B4-BE49-F238E27FC236}">
                <a16:creationId xmlns:a16="http://schemas.microsoft.com/office/drawing/2014/main" id="{00B7158F-3B59-4933-A4CD-1E1D41F0BE0C}"/>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8</a:t>
            </a:r>
          </a:p>
        </p:txBody>
      </p:sp>
    </p:spTree>
    <p:extLst>
      <p:ext uri="{BB962C8B-B14F-4D97-AF65-F5344CB8AC3E}">
        <p14:creationId xmlns:p14="http://schemas.microsoft.com/office/powerpoint/2010/main" val="2378542899"/>
      </p:ext>
    </p:extLst>
  </p:cSld>
  <p:clrMapOvr>
    <a:masterClrMapping/>
  </p:clrMapOvr>
  <p:transition spd="med" advTm="5625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42" presetClass="path" presetSubtype="0" accel="50000" decel="50000" fill="hold" nodeType="withEffect">
                                  <p:stCondLst>
                                    <p:cond delay="0"/>
                                  </p:stCondLst>
                                  <p:childTnLst>
                                    <p:animMotion origin="layout" path="M -4.16667E-6 4.07407E-6 L 0.18646 4.07407E-6 " pathEditMode="relative" rAng="0" ptsTypes="AA">
                                      <p:cBhvr>
                                        <p:cTn id="12" dur="1000" spd="-100000" fill="hold"/>
                                        <p:tgtEl>
                                          <p:spTgt spid="7"/>
                                        </p:tgtEl>
                                        <p:attrNameLst>
                                          <p:attrName>ppt_x</p:attrName>
                                          <p:attrName>ppt_y</p:attrName>
                                        </p:attrNameLst>
                                      </p:cBhvr>
                                      <p:rCtr x="932300" y="0"/>
                                    </p:animMotion>
                                  </p:childTnLst>
                                </p:cTn>
                              </p:par>
                              <p:par>
                                <p:cTn id="13" presetID="42" presetClass="path" presetSubtype="0" accel="50000" decel="50000" fill="hold" nodeType="withEffect">
                                  <p:stCondLst>
                                    <p:cond delay="0"/>
                                  </p:stCondLst>
                                  <p:childTnLst>
                                    <p:animMotion origin="layout" path="M -1.11111E-6 2.59259E-6 L -0.19097 2.59259E-6 " pathEditMode="relative" rAng="0" ptsTypes="AA">
                                      <p:cBhvr>
                                        <p:cTn id="14" dur="1000" spd="-100000" fill="hold"/>
                                        <p:tgtEl>
                                          <p:spTgt spid="9"/>
                                        </p:tgtEl>
                                        <p:attrNameLst>
                                          <p:attrName>ppt_x</p:attrName>
                                          <p:attrName>ppt_y</p:attrName>
                                        </p:attrNameLst>
                                      </p:cBhvr>
                                      <p:rCtr x="-954900" y="0"/>
                                    </p:animMotion>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Horizontal)">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304800" y="5373469"/>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600" b="1" dirty="0">
                <a:solidFill>
                  <a:prstClr val="white"/>
                </a:solidFill>
              </a:rPr>
              <a:t>Thank You</a:t>
            </a:r>
            <a:endParaRPr kumimoji="0" lang="en-US" altLang="en-US" sz="36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780804291"/>
      </p:ext>
    </p:extLst>
  </p:cSld>
  <p:clrMapOvr>
    <a:masterClrMapping/>
  </p:clrMapOvr>
  <mc:AlternateContent xmlns:mc="http://schemas.openxmlformats.org/markup-compatibility/2006" xmlns:p14="http://schemas.microsoft.com/office/powerpoint/2010/main">
    <mc:Choice Requires="p14">
      <p:transition spd="slow" p14:dur="2000" advTm="9457"/>
    </mc:Choice>
    <mc:Fallback xmlns="">
      <p:transition spd="slow" advTm="945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2500" y="240218"/>
            <a:ext cx="4038600" cy="646331"/>
          </a:xfrm>
          <a:prstGeom prst="rect">
            <a:avLst/>
          </a:prstGeom>
          <a:noFill/>
        </p:spPr>
        <p:txBody>
          <a:bodyPr wrap="square" rtlCol="0">
            <a:spAutoFit/>
          </a:bodyPr>
          <a:lstStyle/>
          <a:p>
            <a:r>
              <a:rPr lang="en-US" sz="3600" dirty="0">
                <a:solidFill>
                  <a:schemeClr val="accent1"/>
                </a:solidFill>
                <a:latin typeface="+mj-lt"/>
              </a:rPr>
              <a:t>Medicare Basics</a:t>
            </a:r>
          </a:p>
        </p:txBody>
      </p:sp>
      <p:graphicFrame>
        <p:nvGraphicFramePr>
          <p:cNvPr id="15" name="Diagram 14">
            <a:extLst>
              <a:ext uri="{FF2B5EF4-FFF2-40B4-BE49-F238E27FC236}">
                <a16:creationId xmlns:a16="http://schemas.microsoft.com/office/drawing/2014/main" id="{C3212EAA-C030-49AC-8022-F3CDA00D1CC8}"/>
              </a:ext>
            </a:extLst>
          </p:cNvPr>
          <p:cNvGraphicFramePr/>
          <p:nvPr/>
        </p:nvGraphicFramePr>
        <p:xfrm>
          <a:off x="-609600" y="776602"/>
          <a:ext cx="676656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9B4F2407-5B16-4F8B-9454-B7B57AB39DA2}"/>
              </a:ext>
            </a:extLst>
          </p:cNvPr>
          <p:cNvSpPr/>
          <p:nvPr/>
        </p:nvSpPr>
        <p:spPr>
          <a:xfrm>
            <a:off x="5410200" y="0"/>
            <a:ext cx="3733800" cy="6858000"/>
          </a:xfrm>
          <a:prstGeom prst="rect">
            <a:avLst/>
          </a:prstGeom>
          <a:solidFill>
            <a:srgbClr val="009E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B4473F1-A5CE-4EB4-88E2-6667DDD49A1F}"/>
              </a:ext>
            </a:extLst>
          </p:cNvPr>
          <p:cNvSpPr txBox="1"/>
          <p:nvPr/>
        </p:nvSpPr>
        <p:spPr>
          <a:xfrm>
            <a:off x="5524500" y="1770880"/>
            <a:ext cx="3505200" cy="2492990"/>
          </a:xfrm>
          <a:prstGeom prst="rect">
            <a:avLst/>
          </a:prstGeom>
        </p:spPr>
        <p:txBody>
          <a:bodyPr wrap="square" rtlCol="0">
            <a:spAutoFit/>
          </a:bodyPr>
          <a:lstStyle/>
          <a:p>
            <a:pPr marL="571500" marR="0" indent="-571500" fontAlgn="auto">
              <a:lnSpc>
                <a:spcPct val="90000"/>
              </a:lnSpc>
              <a:spcBef>
                <a:spcPts val="600"/>
              </a:spcBef>
              <a:spcAft>
                <a:spcPts val="600"/>
              </a:spcAft>
              <a:buClr>
                <a:schemeClr val="bg1"/>
              </a:buClr>
              <a:buSzTx/>
              <a:buFont typeface="Wingdings" panose="05000000000000000000" pitchFamily="2" charset="2"/>
              <a:buChar char="ü"/>
              <a:tabLst/>
            </a:pPr>
            <a:r>
              <a:rPr lang="en-US" sz="2000" dirty="0">
                <a:solidFill>
                  <a:schemeClr val="bg1"/>
                </a:solidFill>
              </a:rPr>
              <a:t>A U.S. citizen or resident, and </a:t>
            </a:r>
          </a:p>
          <a:p>
            <a:pPr marL="571500" marR="0" indent="-571500" fontAlgn="auto">
              <a:lnSpc>
                <a:spcPct val="90000"/>
              </a:lnSpc>
              <a:spcBef>
                <a:spcPts val="600"/>
              </a:spcBef>
              <a:spcAft>
                <a:spcPts val="600"/>
              </a:spcAft>
              <a:buClr>
                <a:schemeClr val="bg1"/>
              </a:buClr>
              <a:buSzTx/>
              <a:buFont typeface="Wingdings" panose="05000000000000000000" pitchFamily="2" charset="2"/>
              <a:buChar char="ü"/>
              <a:tabLst/>
            </a:pPr>
            <a:r>
              <a:rPr lang="en-US" sz="2000" dirty="0">
                <a:solidFill>
                  <a:schemeClr val="bg1"/>
                </a:solidFill>
              </a:rPr>
              <a:t>Age 65 or over, or</a:t>
            </a:r>
          </a:p>
          <a:p>
            <a:pPr marL="571500" marR="0" indent="-571500" fontAlgn="auto">
              <a:lnSpc>
                <a:spcPct val="90000"/>
              </a:lnSpc>
              <a:spcBef>
                <a:spcPts val="600"/>
              </a:spcBef>
              <a:spcAft>
                <a:spcPts val="600"/>
              </a:spcAft>
              <a:buClr>
                <a:schemeClr val="bg1"/>
              </a:buClr>
              <a:buSzTx/>
              <a:buFont typeface="Wingdings" panose="05000000000000000000" pitchFamily="2" charset="2"/>
              <a:buChar char="ü"/>
              <a:tabLst/>
            </a:pPr>
            <a:r>
              <a:rPr lang="en-US" sz="2000" dirty="0">
                <a:solidFill>
                  <a:schemeClr val="bg1"/>
                </a:solidFill>
              </a:rPr>
              <a:t>Age 65 and under with certain disabilities, or</a:t>
            </a:r>
          </a:p>
          <a:p>
            <a:pPr marL="571500" marR="0" indent="-571500" fontAlgn="auto">
              <a:lnSpc>
                <a:spcPct val="90000"/>
              </a:lnSpc>
              <a:spcBef>
                <a:spcPts val="600"/>
              </a:spcBef>
              <a:spcAft>
                <a:spcPts val="600"/>
              </a:spcAft>
              <a:buClr>
                <a:schemeClr val="bg1"/>
              </a:buClr>
              <a:buSzTx/>
              <a:buFont typeface="Wingdings" panose="05000000000000000000" pitchFamily="2" charset="2"/>
              <a:buChar char="ü"/>
              <a:tabLst/>
            </a:pPr>
            <a:r>
              <a:rPr lang="en-US" sz="2000" dirty="0">
                <a:solidFill>
                  <a:schemeClr val="bg1"/>
                </a:solidFill>
              </a:rPr>
              <a:t>Living with End-Stage Renal Disease</a:t>
            </a:r>
          </a:p>
        </p:txBody>
      </p:sp>
      <p:cxnSp>
        <p:nvCxnSpPr>
          <p:cNvPr id="4" name="Straight Connector 3">
            <a:extLst>
              <a:ext uri="{FF2B5EF4-FFF2-40B4-BE49-F238E27FC236}">
                <a16:creationId xmlns:a16="http://schemas.microsoft.com/office/drawing/2014/main" id="{EB822281-6667-4410-8BE7-B1B68F94E9B9}"/>
              </a:ext>
            </a:extLst>
          </p:cNvPr>
          <p:cNvCxnSpPr/>
          <p:nvPr/>
        </p:nvCxnSpPr>
        <p:spPr>
          <a:xfrm>
            <a:off x="5638800" y="1676400"/>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896AC51-CBF6-4DA6-938D-678F33E342CC}"/>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solidFill>
                <a:latin typeface="+mj-lt"/>
              </a:rPr>
              <a:t>3</a:t>
            </a:r>
          </a:p>
        </p:txBody>
      </p:sp>
      <p:pic>
        <p:nvPicPr>
          <p:cNvPr id="1026" name="Picture 2" descr="Image result for medicare card replacement">
            <a:extLst>
              <a:ext uri="{FF2B5EF4-FFF2-40B4-BE49-F238E27FC236}">
                <a16:creationId xmlns:a16="http://schemas.microsoft.com/office/drawing/2014/main" id="{5ABEB66B-DFAD-4AB0-AD1B-E9A3E792BC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7380" y="4446389"/>
            <a:ext cx="3017520" cy="18979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DBF9A61-86A7-472C-ACDD-0BB33F60472E}"/>
              </a:ext>
            </a:extLst>
          </p:cNvPr>
          <p:cNvSpPr txBox="1"/>
          <p:nvPr/>
        </p:nvSpPr>
        <p:spPr>
          <a:xfrm>
            <a:off x="5638800" y="830394"/>
            <a:ext cx="3276600" cy="757130"/>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2400" b="1" dirty="0">
                <a:solidFill>
                  <a:schemeClr val="bg1"/>
                </a:solidFill>
                <a:latin typeface="+mj-lt"/>
              </a:rPr>
              <a:t>Medicare Eligibility Requirements:</a:t>
            </a:r>
          </a:p>
        </p:txBody>
      </p:sp>
      <p:sp>
        <p:nvSpPr>
          <p:cNvPr id="5" name="TextBox 4">
            <a:extLst>
              <a:ext uri="{FF2B5EF4-FFF2-40B4-BE49-F238E27FC236}">
                <a16:creationId xmlns:a16="http://schemas.microsoft.com/office/drawing/2014/main" id="{DF12337F-3450-4550-95A9-B50660C6F97A}"/>
              </a:ext>
            </a:extLst>
          </p:cNvPr>
          <p:cNvSpPr txBox="1"/>
          <p:nvPr/>
        </p:nvSpPr>
        <p:spPr>
          <a:xfrm>
            <a:off x="228600" y="5668804"/>
            <a:ext cx="4648200" cy="812530"/>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2400" dirty="0">
                <a:solidFill>
                  <a:schemeClr val="accent1"/>
                </a:solidFill>
                <a:latin typeface="+mj-lt"/>
              </a:rPr>
              <a:t>To enroll in Parts A and B, visit</a:t>
            </a:r>
            <a:endParaRPr lang="en-US" sz="2400" dirty="0">
              <a:solidFill>
                <a:schemeClr val="accent1"/>
              </a:solidFill>
              <a:latin typeface="+mj-lt"/>
              <a:hlinkClick r:id="rId9"/>
            </a:endParaRPr>
          </a:p>
          <a:p>
            <a:pPr marR="0" indent="0" fontAlgn="auto">
              <a:lnSpc>
                <a:spcPct val="90000"/>
              </a:lnSpc>
              <a:spcBef>
                <a:spcPct val="0"/>
              </a:spcBef>
              <a:spcAft>
                <a:spcPts val="0"/>
              </a:spcAft>
              <a:buClrTx/>
              <a:buSzTx/>
              <a:buFontTx/>
              <a:buNone/>
              <a:tabLst/>
            </a:pPr>
            <a:r>
              <a:rPr lang="en-US" sz="2800" dirty="0">
                <a:solidFill>
                  <a:schemeClr val="accent1"/>
                </a:solidFill>
                <a:latin typeface="+mj-lt"/>
                <a:hlinkClick r:id="rId9"/>
              </a:rPr>
              <a:t>ssa.gov/</a:t>
            </a:r>
            <a:r>
              <a:rPr lang="en-US" sz="2800" dirty="0" err="1">
                <a:solidFill>
                  <a:schemeClr val="accent1"/>
                </a:solidFill>
                <a:latin typeface="+mj-lt"/>
                <a:hlinkClick r:id="rId9"/>
              </a:rPr>
              <a:t>medicare</a:t>
            </a:r>
            <a:r>
              <a:rPr lang="en-US" sz="2400" dirty="0">
                <a:solidFill>
                  <a:schemeClr val="accent1"/>
                </a:solidFill>
                <a:latin typeface="+mj-lt"/>
              </a:rPr>
              <a:t>.</a:t>
            </a:r>
          </a:p>
        </p:txBody>
      </p:sp>
    </p:spTree>
    <p:extLst>
      <p:ext uri="{BB962C8B-B14F-4D97-AF65-F5344CB8AC3E}">
        <p14:creationId xmlns:p14="http://schemas.microsoft.com/office/powerpoint/2010/main" val="278417974"/>
      </p:ext>
    </p:extLst>
  </p:cSld>
  <p:clrMapOvr>
    <a:masterClrMapping/>
  </p:clrMapOvr>
  <mc:AlternateContent xmlns:mc="http://schemas.openxmlformats.org/markup-compatibility/2006" xmlns:p14="http://schemas.microsoft.com/office/powerpoint/2010/main">
    <mc:Choice Requires="p14">
      <p:transition spd="slow" p14:dur="2000" advTm="75743"/>
    </mc:Choice>
    <mc:Fallback xmlns="">
      <p:transition spd="slow" advTm="7574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8D510D-38C7-4705-AB42-C563681489A7}"/>
              </a:ext>
            </a:extLst>
          </p:cNvPr>
          <p:cNvSpPr txBox="1"/>
          <p:nvPr/>
        </p:nvSpPr>
        <p:spPr bwMode="auto">
          <a:xfrm flipH="1">
            <a:off x="457198" y="4800600"/>
            <a:ext cx="81534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4000" dirty="0">
                <a:solidFill>
                  <a:schemeClr val="bg1"/>
                </a:solidFill>
                <a:effectLst>
                  <a:outerShdw blurRad="38100" dist="38100" dir="2700000" algn="tl">
                    <a:srgbClr val="000000">
                      <a:alpha val="43137"/>
                    </a:srgbClr>
                  </a:outerShdw>
                </a:effectLst>
              </a:rPr>
              <a:t>Medicare Parts A, B, C…and D</a:t>
            </a:r>
          </a:p>
        </p:txBody>
      </p:sp>
    </p:spTree>
    <p:extLst>
      <p:ext uri="{BB962C8B-B14F-4D97-AF65-F5344CB8AC3E}">
        <p14:creationId xmlns:p14="http://schemas.microsoft.com/office/powerpoint/2010/main" val="1050834594"/>
      </p:ext>
    </p:extLst>
  </p:cSld>
  <p:clrMapOvr>
    <a:masterClrMapping/>
  </p:clrMapOvr>
  <mc:AlternateContent xmlns:mc="http://schemas.openxmlformats.org/markup-compatibility/2006" xmlns:p14="http://schemas.microsoft.com/office/powerpoint/2010/main">
    <mc:Choice Requires="p14">
      <p:transition spd="slow" p14:dur="2000" advTm="3563"/>
    </mc:Choice>
    <mc:Fallback xmlns="">
      <p:transition spd="slow" advTm="35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9884" y="228600"/>
            <a:ext cx="87541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EF0"/>
                </a:solidFill>
                <a:effectLst/>
                <a:uLnTx/>
                <a:uFillTx/>
                <a:latin typeface="Arial"/>
                <a:ea typeface="+mn-ea"/>
                <a:cs typeface="+mn-cs"/>
              </a:rPr>
              <a:t>Part A &amp; Part B: Original Medicare</a:t>
            </a:r>
          </a:p>
        </p:txBody>
      </p:sp>
      <p:grpSp>
        <p:nvGrpSpPr>
          <p:cNvPr id="4" name="Group 3">
            <a:extLst>
              <a:ext uri="{FF2B5EF4-FFF2-40B4-BE49-F238E27FC236}">
                <a16:creationId xmlns:a16="http://schemas.microsoft.com/office/drawing/2014/main" id="{AC4E296D-FECE-4C71-8DC8-ED20AA646DDF}"/>
              </a:ext>
            </a:extLst>
          </p:cNvPr>
          <p:cNvGrpSpPr/>
          <p:nvPr/>
        </p:nvGrpSpPr>
        <p:grpSpPr>
          <a:xfrm>
            <a:off x="493112" y="3738824"/>
            <a:ext cx="1645920" cy="1645920"/>
            <a:chOff x="457200" y="4143081"/>
            <a:chExt cx="1759712" cy="1759712"/>
          </a:xfrm>
          <a:solidFill>
            <a:srgbClr val="B11E58"/>
          </a:solidFill>
        </p:grpSpPr>
        <p:grpSp>
          <p:nvGrpSpPr>
            <p:cNvPr id="16" name="Group 15">
              <a:extLst>
                <a:ext uri="{FF2B5EF4-FFF2-40B4-BE49-F238E27FC236}">
                  <a16:creationId xmlns:a16="http://schemas.microsoft.com/office/drawing/2014/main" id="{EF7B089B-7EA2-4289-80C6-53DF56F805D7}"/>
                </a:ext>
              </a:extLst>
            </p:cNvPr>
            <p:cNvGrpSpPr/>
            <p:nvPr/>
          </p:nvGrpSpPr>
          <p:grpSpPr>
            <a:xfrm>
              <a:off x="457200" y="4143081"/>
              <a:ext cx="1759712" cy="1759712"/>
              <a:chOff x="3088640" y="231647"/>
              <a:chExt cx="1759712" cy="1759712"/>
            </a:xfrm>
            <a:grpFill/>
            <a:scene3d>
              <a:camera prst="orthographicFront">
                <a:rot lat="0" lon="0" rev="0"/>
              </a:camera>
              <a:lightRig rig="contrasting" dir="t">
                <a:rot lat="0" lon="0" rev="1200000"/>
              </a:lightRig>
            </a:scene3d>
          </p:grpSpPr>
          <p:sp>
            <p:nvSpPr>
              <p:cNvPr id="17" name="Partial Circle 16">
                <a:extLst>
                  <a:ext uri="{FF2B5EF4-FFF2-40B4-BE49-F238E27FC236}">
                    <a16:creationId xmlns:a16="http://schemas.microsoft.com/office/drawing/2014/main" id="{AE32B0A4-A29E-4568-9A22-99E32B83733D}"/>
                  </a:ext>
                </a:extLst>
              </p:cNvPr>
              <p:cNvSpPr/>
              <p:nvPr/>
            </p:nvSpPr>
            <p:spPr>
              <a:xfrm rot="5400000">
                <a:off x="3088640" y="231647"/>
                <a:ext cx="1759712" cy="1759712"/>
              </a:xfrm>
              <a:prstGeom prst="pieWedg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8" name="Partial Circle 4">
                <a:extLst>
                  <a:ext uri="{FF2B5EF4-FFF2-40B4-BE49-F238E27FC236}">
                    <a16:creationId xmlns:a16="http://schemas.microsoft.com/office/drawing/2014/main" id="{FEDDA111-28B8-4314-AD80-A0285C4FD0A9}"/>
                  </a:ext>
                </a:extLst>
              </p:cNvPr>
              <p:cNvSpPr txBox="1"/>
              <p:nvPr/>
            </p:nvSpPr>
            <p:spPr>
              <a:xfrm>
                <a:off x="3116516" y="1397165"/>
                <a:ext cx="1576789" cy="52354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a:ea typeface="+mn-ea"/>
                    <a:cs typeface="+mn-cs"/>
                  </a:rPr>
                  <a:t>Part B	</a:t>
                </a:r>
              </a:p>
            </p:txBody>
          </p:sp>
        </p:grpSp>
        <p:pic>
          <p:nvPicPr>
            <p:cNvPr id="8" name="Picture 7">
              <a:extLst>
                <a:ext uri="{FF2B5EF4-FFF2-40B4-BE49-F238E27FC236}">
                  <a16:creationId xmlns:a16="http://schemas.microsoft.com/office/drawing/2014/main" id="{E543D060-17E1-4822-B51E-0A2C00AD14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03" y="4543358"/>
              <a:ext cx="769584" cy="771764"/>
            </a:xfrm>
            <a:prstGeom prst="rect">
              <a:avLst/>
            </a:prstGeom>
            <a:grpFill/>
          </p:spPr>
        </p:pic>
      </p:grpSp>
      <p:grpSp>
        <p:nvGrpSpPr>
          <p:cNvPr id="7" name="Group 6">
            <a:extLst>
              <a:ext uri="{FF2B5EF4-FFF2-40B4-BE49-F238E27FC236}">
                <a16:creationId xmlns:a16="http://schemas.microsoft.com/office/drawing/2014/main" id="{7B921DC8-9A78-4D6C-897C-AA8F009BF2C3}"/>
              </a:ext>
            </a:extLst>
          </p:cNvPr>
          <p:cNvGrpSpPr/>
          <p:nvPr/>
        </p:nvGrpSpPr>
        <p:grpSpPr>
          <a:xfrm>
            <a:off x="440529" y="1290490"/>
            <a:ext cx="1645920" cy="1645920"/>
            <a:chOff x="463939" y="1811614"/>
            <a:chExt cx="1759712" cy="1769786"/>
          </a:xfrm>
        </p:grpSpPr>
        <p:grpSp>
          <p:nvGrpSpPr>
            <p:cNvPr id="11" name="Group 10">
              <a:extLst>
                <a:ext uri="{FF2B5EF4-FFF2-40B4-BE49-F238E27FC236}">
                  <a16:creationId xmlns:a16="http://schemas.microsoft.com/office/drawing/2014/main" id="{A1D52744-2CE0-480C-8AD6-14C5206CC1C4}"/>
                </a:ext>
              </a:extLst>
            </p:cNvPr>
            <p:cNvGrpSpPr/>
            <p:nvPr/>
          </p:nvGrpSpPr>
          <p:grpSpPr>
            <a:xfrm>
              <a:off x="463939" y="1811614"/>
              <a:ext cx="1759712" cy="1769786"/>
              <a:chOff x="1254387" y="288009"/>
              <a:chExt cx="1759712" cy="1769786"/>
            </a:xfrm>
            <a:solidFill>
              <a:srgbClr val="4D8B3F"/>
            </a:solidFill>
            <a:scene3d>
              <a:camera prst="orthographicFront">
                <a:rot lat="0" lon="0" rev="0"/>
              </a:camera>
              <a:lightRig rig="contrasting" dir="t">
                <a:rot lat="0" lon="0" rev="1200000"/>
              </a:lightRig>
            </a:scene3d>
          </p:grpSpPr>
          <p:sp>
            <p:nvSpPr>
              <p:cNvPr id="12" name="Partial Circle 11">
                <a:extLst>
                  <a:ext uri="{FF2B5EF4-FFF2-40B4-BE49-F238E27FC236}">
                    <a16:creationId xmlns:a16="http://schemas.microsoft.com/office/drawing/2014/main" id="{516B294A-1D3B-4F59-9E03-A2B456D0420B}"/>
                  </a:ext>
                </a:extLst>
              </p:cNvPr>
              <p:cNvSpPr/>
              <p:nvPr/>
            </p:nvSpPr>
            <p:spPr>
              <a:xfrm>
                <a:off x="1254387" y="288009"/>
                <a:ext cx="1759712" cy="1759712"/>
              </a:xfrm>
              <a:prstGeom prst="pieWedg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5" name="Partial Circle 4">
                <a:extLst>
                  <a:ext uri="{FF2B5EF4-FFF2-40B4-BE49-F238E27FC236}">
                    <a16:creationId xmlns:a16="http://schemas.microsoft.com/office/drawing/2014/main" id="{2DEED4FA-12D2-4CE1-B990-C930CA164D6F}"/>
                  </a:ext>
                </a:extLst>
              </p:cNvPr>
              <p:cNvSpPr txBox="1"/>
              <p:nvPr/>
            </p:nvSpPr>
            <p:spPr>
              <a:xfrm>
                <a:off x="1545281" y="1588043"/>
                <a:ext cx="1290361" cy="46975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a:ea typeface="+mn-ea"/>
                    <a:cs typeface="+mn-cs"/>
                  </a:rPr>
                  <a:t>Part A</a:t>
                </a:r>
              </a:p>
            </p:txBody>
          </p:sp>
        </p:grpSp>
        <p:pic>
          <p:nvPicPr>
            <p:cNvPr id="23" name="Picture 22">
              <a:extLst>
                <a:ext uri="{FF2B5EF4-FFF2-40B4-BE49-F238E27FC236}">
                  <a16:creationId xmlns:a16="http://schemas.microsoft.com/office/drawing/2014/main" id="{73652F9B-4468-4A09-A10E-F17B79B15F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8948" y="2340919"/>
              <a:ext cx="608982" cy="588377"/>
            </a:xfrm>
            <a:prstGeom prst="rect">
              <a:avLst/>
            </a:prstGeom>
          </p:spPr>
        </p:pic>
      </p:grpSp>
      <p:grpSp>
        <p:nvGrpSpPr>
          <p:cNvPr id="3" name="Group 2">
            <a:extLst>
              <a:ext uri="{FF2B5EF4-FFF2-40B4-BE49-F238E27FC236}">
                <a16:creationId xmlns:a16="http://schemas.microsoft.com/office/drawing/2014/main" id="{B9CB41F8-80D9-40DE-9B2A-B0C76F0BB6CD}"/>
              </a:ext>
            </a:extLst>
          </p:cNvPr>
          <p:cNvGrpSpPr/>
          <p:nvPr/>
        </p:nvGrpSpPr>
        <p:grpSpPr>
          <a:xfrm>
            <a:off x="2394814" y="1217480"/>
            <a:ext cx="5188725" cy="2087962"/>
            <a:chOff x="2363231" y="1580997"/>
            <a:chExt cx="5188725" cy="2517351"/>
          </a:xfrm>
        </p:grpSpPr>
        <p:sp>
          <p:nvSpPr>
            <p:cNvPr id="28" name="TextBox 27">
              <a:extLst>
                <a:ext uri="{FF2B5EF4-FFF2-40B4-BE49-F238E27FC236}">
                  <a16:creationId xmlns:a16="http://schemas.microsoft.com/office/drawing/2014/main" id="{84AEDD4A-2175-4ED8-A18C-86AC2E2821FC}"/>
                </a:ext>
              </a:extLst>
            </p:cNvPr>
            <p:cNvSpPr txBox="1"/>
            <p:nvPr/>
          </p:nvSpPr>
          <p:spPr>
            <a:xfrm>
              <a:off x="2396144" y="2191044"/>
              <a:ext cx="3435343" cy="1907304"/>
            </a:xfrm>
            <a:prstGeom prst="rect">
              <a:avLst/>
            </a:prstGeom>
          </p:spPr>
          <p:txBody>
            <a:bodyPr wrap="square" rtlCol="0">
              <a:spAutoFit/>
            </a:bodyPr>
            <a:lstStyle/>
            <a:p>
              <a:pPr marL="0" marR="0" lvl="0" indent="0" algn="l" defTabSz="914400" rtl="0" eaLnBrk="1" fontAlgn="auto" latinLnBrk="0" hangingPunct="1">
                <a:lnSpc>
                  <a:spcPct val="90000"/>
                </a:lnSpc>
                <a:spcBef>
                  <a:spcPct val="0"/>
                </a:spcBef>
                <a:spcAft>
                  <a:spcPts val="600"/>
                </a:spcAft>
                <a:buClr>
                  <a:srgbClr val="009EF0"/>
                </a:buClr>
                <a:buSzTx/>
                <a:buFontTx/>
                <a:buNone/>
                <a:tabLst/>
                <a:defRPr/>
              </a:pPr>
              <a:r>
                <a:rPr kumimoji="0" lang="en-US" sz="1800" b="0" i="0" u="none" strike="noStrike" kern="1200" cap="none" spc="0" normalizeH="0" baseline="0" noProof="0" dirty="0">
                  <a:ln>
                    <a:noFill/>
                  </a:ln>
                  <a:solidFill>
                    <a:srgbClr val="009EF0"/>
                  </a:solidFill>
                  <a:effectLst/>
                  <a:uLnTx/>
                  <a:uFillTx/>
                  <a:latin typeface="Arial"/>
                  <a:ea typeface="+mn-ea"/>
                  <a:cs typeface="+mn-cs"/>
                </a:rPr>
                <a:t>Helps Cover</a:t>
              </a:r>
            </a:p>
            <a:p>
              <a:pPr marL="274320" marR="0" lvl="0" indent="-274320" algn="l" defTabSz="914400" rtl="0" eaLnBrk="1" fontAlgn="auto" latinLnBrk="0" hangingPunct="1">
                <a:lnSpc>
                  <a:spcPct val="90000"/>
                </a:lnSpc>
                <a:spcBef>
                  <a:spcPts val="0"/>
                </a:spcBef>
                <a:spcAft>
                  <a:spcPts val="0"/>
                </a:spcAft>
                <a:buClr>
                  <a:srgbClr val="009EF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Arial"/>
                  <a:ea typeface="+mn-ea"/>
                  <a:cs typeface="+mn-cs"/>
                </a:rPr>
                <a:t>Inpatient care</a:t>
              </a:r>
            </a:p>
            <a:p>
              <a:pPr marL="274320" marR="0" lvl="0" indent="-274320" algn="l" defTabSz="914400" rtl="0" eaLnBrk="1" fontAlgn="auto" latinLnBrk="0" hangingPunct="1">
                <a:lnSpc>
                  <a:spcPct val="90000"/>
                </a:lnSpc>
                <a:spcBef>
                  <a:spcPts val="0"/>
                </a:spcBef>
                <a:spcAft>
                  <a:spcPts val="0"/>
                </a:spcAft>
                <a:buClr>
                  <a:srgbClr val="009EF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Arial"/>
                  <a:ea typeface="+mn-ea"/>
                  <a:cs typeface="+mn-cs"/>
                </a:rPr>
                <a:t>Skilled nursing facilities</a:t>
              </a:r>
            </a:p>
            <a:p>
              <a:pPr marL="274320" marR="0" lvl="0" indent="-274320" algn="l" defTabSz="914400" rtl="0" eaLnBrk="1" fontAlgn="auto" latinLnBrk="0" hangingPunct="1">
                <a:lnSpc>
                  <a:spcPct val="90000"/>
                </a:lnSpc>
                <a:spcBef>
                  <a:spcPts val="0"/>
                </a:spcBef>
                <a:spcAft>
                  <a:spcPts val="0"/>
                </a:spcAft>
                <a:buClr>
                  <a:srgbClr val="009EF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Arial"/>
                  <a:ea typeface="+mn-ea"/>
                  <a:cs typeface="+mn-cs"/>
                </a:rPr>
                <a:t>Nursing home care</a:t>
              </a:r>
            </a:p>
            <a:p>
              <a:pPr marL="274320" marR="0" lvl="0" indent="-274320" algn="l" defTabSz="914400" rtl="0" eaLnBrk="1" fontAlgn="auto" latinLnBrk="0" hangingPunct="1">
                <a:lnSpc>
                  <a:spcPct val="90000"/>
                </a:lnSpc>
                <a:spcBef>
                  <a:spcPts val="0"/>
                </a:spcBef>
                <a:spcAft>
                  <a:spcPts val="0"/>
                </a:spcAft>
                <a:buClr>
                  <a:srgbClr val="009EF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Arial"/>
                  <a:ea typeface="+mn-ea"/>
                  <a:cs typeface="+mn-cs"/>
                </a:rPr>
                <a:t>Hospice</a:t>
              </a:r>
            </a:p>
            <a:p>
              <a:pPr marL="274320" marR="0" lvl="0" indent="-274320" algn="l" defTabSz="914400" rtl="0" eaLnBrk="1" fontAlgn="auto" latinLnBrk="0" hangingPunct="1">
                <a:lnSpc>
                  <a:spcPct val="90000"/>
                </a:lnSpc>
                <a:spcBef>
                  <a:spcPts val="0"/>
                </a:spcBef>
                <a:spcAft>
                  <a:spcPts val="0"/>
                </a:spcAft>
                <a:buClr>
                  <a:srgbClr val="009EF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Arial"/>
                  <a:ea typeface="+mn-ea"/>
                  <a:cs typeface="+mn-cs"/>
                </a:rPr>
                <a:t>Home health visits</a:t>
              </a:r>
              <a:endParaRPr kumimoji="0" lang="en-US" sz="4400" b="0" i="0" u="none" strike="noStrike" kern="1200" cap="none" spc="0" normalizeH="0" baseline="0" noProof="0" dirty="0">
                <a:ln>
                  <a:noFill/>
                </a:ln>
                <a:solidFill>
                  <a:srgbClr val="009EF0"/>
                </a:solidFill>
                <a:effectLst/>
                <a:uLnTx/>
                <a:uFillTx/>
                <a:latin typeface="Arial"/>
                <a:ea typeface="+mn-ea"/>
                <a:cs typeface="+mn-cs"/>
              </a:endParaRPr>
            </a:p>
          </p:txBody>
        </p:sp>
        <p:sp>
          <p:nvSpPr>
            <p:cNvPr id="30" name="TextBox 29">
              <a:extLst>
                <a:ext uri="{FF2B5EF4-FFF2-40B4-BE49-F238E27FC236}">
                  <a16:creationId xmlns:a16="http://schemas.microsoft.com/office/drawing/2014/main" id="{8D153F71-D13F-4969-8960-D90CF486A37A}"/>
                </a:ext>
              </a:extLst>
            </p:cNvPr>
            <p:cNvSpPr txBox="1"/>
            <p:nvPr/>
          </p:nvSpPr>
          <p:spPr>
            <a:xfrm>
              <a:off x="2363231" y="1580997"/>
              <a:ext cx="5188725" cy="445285"/>
            </a:xfrm>
            <a:prstGeom prst="rect">
              <a:avLst/>
            </a:prstGeom>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D8B3F"/>
                  </a:solidFill>
                  <a:effectLst/>
                  <a:uLnTx/>
                  <a:uFillTx/>
                  <a:latin typeface="Arial"/>
                  <a:ea typeface="+mn-ea"/>
                  <a:cs typeface="+mn-cs"/>
                </a:rPr>
                <a:t>Part A: Hospital Insurance</a:t>
              </a:r>
            </a:p>
          </p:txBody>
        </p:sp>
      </p:grpSp>
      <p:grpSp>
        <p:nvGrpSpPr>
          <p:cNvPr id="5" name="Group 4">
            <a:extLst>
              <a:ext uri="{FF2B5EF4-FFF2-40B4-BE49-F238E27FC236}">
                <a16:creationId xmlns:a16="http://schemas.microsoft.com/office/drawing/2014/main" id="{263E5FD4-FF8B-4BBE-AA0E-93A68C0390B5}"/>
              </a:ext>
            </a:extLst>
          </p:cNvPr>
          <p:cNvGrpSpPr/>
          <p:nvPr/>
        </p:nvGrpSpPr>
        <p:grpSpPr>
          <a:xfrm>
            <a:off x="2350733" y="3455389"/>
            <a:ext cx="5564876" cy="2673623"/>
            <a:chOff x="2475528" y="3946820"/>
            <a:chExt cx="6171781" cy="2673623"/>
          </a:xfrm>
        </p:grpSpPr>
        <p:sp>
          <p:nvSpPr>
            <p:cNvPr id="29" name="TextBox 28">
              <a:extLst>
                <a:ext uri="{FF2B5EF4-FFF2-40B4-BE49-F238E27FC236}">
                  <a16:creationId xmlns:a16="http://schemas.microsoft.com/office/drawing/2014/main" id="{5C71133E-A21A-4BA2-865D-AF46A14F00EA}"/>
                </a:ext>
              </a:extLst>
            </p:cNvPr>
            <p:cNvSpPr txBox="1"/>
            <p:nvPr/>
          </p:nvSpPr>
          <p:spPr>
            <a:xfrm>
              <a:off x="2560919" y="4373674"/>
              <a:ext cx="3810001" cy="2246769"/>
            </a:xfrm>
            <a:prstGeom prst="rect">
              <a:avLst/>
            </a:prstGeom>
          </p:spPr>
          <p:txBody>
            <a:bodyPr wrap="square" rtlCol="0">
              <a:spAutoFit/>
            </a:bodyPr>
            <a:lstStyle/>
            <a:p>
              <a:pPr marL="0" marR="0" lvl="0" indent="0" algn="l" defTabSz="914400" rtl="0" eaLnBrk="1" fontAlgn="auto" latinLnBrk="0" hangingPunct="1">
                <a:lnSpc>
                  <a:spcPct val="90000"/>
                </a:lnSpc>
                <a:spcBef>
                  <a:spcPct val="0"/>
                </a:spcBef>
                <a:spcAft>
                  <a:spcPts val="600"/>
                </a:spcAft>
                <a:buClr>
                  <a:srgbClr val="009EF0"/>
                </a:buClr>
                <a:buSzTx/>
                <a:buFontTx/>
                <a:buNone/>
                <a:tabLst/>
                <a:defRPr/>
              </a:pPr>
              <a:r>
                <a:rPr kumimoji="0" lang="en-US" sz="1800" b="0" i="0" u="none" strike="noStrike" kern="1200" cap="none" spc="0" normalizeH="0" baseline="0" noProof="0" dirty="0">
                  <a:ln>
                    <a:noFill/>
                  </a:ln>
                  <a:solidFill>
                    <a:srgbClr val="009EF0"/>
                  </a:solidFill>
                  <a:effectLst/>
                  <a:uLnTx/>
                  <a:uFillTx/>
                  <a:latin typeface="Arial"/>
                  <a:ea typeface="+mn-ea"/>
                  <a:cs typeface="+mn-cs"/>
                </a:rPr>
                <a:t>Helps Cover</a:t>
              </a:r>
            </a:p>
            <a:p>
              <a:pPr marL="274320" marR="0" lvl="0" indent="-274320" algn="l" defTabSz="914400" rtl="0" eaLnBrk="1" fontAlgn="auto" latinLnBrk="0" hangingPunct="1">
                <a:lnSpc>
                  <a:spcPct val="90000"/>
                </a:lnSpc>
                <a:spcBef>
                  <a:spcPct val="0"/>
                </a:spcBef>
                <a:spcAft>
                  <a:spcPts val="0"/>
                </a:spcAft>
                <a:buClr>
                  <a:srgbClr val="009EF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Arial"/>
                  <a:ea typeface="+mn-ea"/>
                  <a:cs typeface="+mn-cs"/>
                </a:rPr>
                <a:t>Medically necessary services</a:t>
              </a:r>
            </a:p>
            <a:p>
              <a:pPr marL="517525" marR="0" lvl="1" indent="-285750" algn="l" defTabSz="914400" rtl="0" eaLnBrk="1" fontAlgn="auto" latinLnBrk="0" hangingPunct="1">
                <a:lnSpc>
                  <a:spcPct val="90000"/>
                </a:lnSpc>
                <a:spcBef>
                  <a:spcPct val="0"/>
                </a:spcBef>
                <a:spcAft>
                  <a:spcPts val="0"/>
                </a:spcAft>
                <a:buClr>
                  <a:srgbClr val="009EF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Arial"/>
                  <a:ea typeface="+mn-ea"/>
                  <a:cs typeface="+mn-cs"/>
                </a:rPr>
                <a:t>Doctor visits, lab tests, outpatient services, and mental health services (inpatient/outpatient/partial hospitalizations)</a:t>
              </a:r>
            </a:p>
            <a:p>
              <a:pPr marL="274320" marR="0" lvl="0" indent="-274320" algn="l" defTabSz="914400" rtl="0" eaLnBrk="1" fontAlgn="auto" latinLnBrk="0" hangingPunct="1">
                <a:lnSpc>
                  <a:spcPct val="90000"/>
                </a:lnSpc>
                <a:spcBef>
                  <a:spcPct val="0"/>
                </a:spcBef>
                <a:spcAft>
                  <a:spcPts val="0"/>
                </a:spcAft>
                <a:buClr>
                  <a:srgbClr val="009EF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Arial"/>
                  <a:ea typeface="+mn-ea"/>
                  <a:cs typeface="+mn-cs"/>
                </a:rPr>
                <a:t>Most preventive services</a:t>
              </a:r>
            </a:p>
            <a:p>
              <a:pPr marL="274320" marR="0" lvl="0" indent="-274320" algn="l" defTabSz="914400" rtl="0" eaLnBrk="1" fontAlgn="auto" latinLnBrk="0" hangingPunct="1">
                <a:lnSpc>
                  <a:spcPct val="90000"/>
                </a:lnSpc>
                <a:spcBef>
                  <a:spcPct val="0"/>
                </a:spcBef>
                <a:spcAft>
                  <a:spcPts val="0"/>
                </a:spcAft>
                <a:buClr>
                  <a:srgbClr val="009EF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Arial"/>
                  <a:ea typeface="+mn-ea"/>
                  <a:cs typeface="+mn-cs"/>
                </a:rPr>
                <a:t>Durable medical equipment</a:t>
              </a:r>
            </a:p>
          </p:txBody>
        </p:sp>
        <p:sp>
          <p:nvSpPr>
            <p:cNvPr id="31" name="TextBox 30">
              <a:extLst>
                <a:ext uri="{FF2B5EF4-FFF2-40B4-BE49-F238E27FC236}">
                  <a16:creationId xmlns:a16="http://schemas.microsoft.com/office/drawing/2014/main" id="{42497C52-1D50-4461-A0AB-81C0A3FFF90E}"/>
                </a:ext>
              </a:extLst>
            </p:cNvPr>
            <p:cNvSpPr txBox="1"/>
            <p:nvPr/>
          </p:nvSpPr>
          <p:spPr>
            <a:xfrm>
              <a:off x="2475528" y="3946820"/>
              <a:ext cx="6171781" cy="369332"/>
            </a:xfrm>
            <a:prstGeom prst="rect">
              <a:avLst/>
            </a:prstGeom>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B11E58"/>
                  </a:solidFill>
                  <a:effectLst/>
                  <a:uLnTx/>
                  <a:uFillTx/>
                  <a:latin typeface="Arial"/>
                  <a:ea typeface="+mn-ea"/>
                  <a:cs typeface="+mn-cs"/>
                </a:rPr>
                <a:t>Part B: Medical</a:t>
              </a:r>
              <a:r>
                <a:rPr kumimoji="0" lang="en-US" sz="2000" b="1" i="0" u="none" strike="noStrike" kern="1200" cap="none" spc="0" normalizeH="0" baseline="0" noProof="0" dirty="0">
                  <a:ln>
                    <a:noFill/>
                  </a:ln>
                  <a:solidFill>
                    <a:srgbClr val="009EF0"/>
                  </a:solidFill>
                  <a:effectLst/>
                  <a:uLnTx/>
                  <a:uFillTx/>
                  <a:latin typeface="Arial"/>
                  <a:ea typeface="+mn-ea"/>
                  <a:cs typeface="+mn-cs"/>
                </a:rPr>
                <a:t> </a:t>
              </a:r>
              <a:r>
                <a:rPr kumimoji="0" lang="en-US" sz="2000" b="1" i="0" u="none" strike="noStrike" kern="1200" cap="none" spc="0" normalizeH="0" baseline="0" noProof="0" dirty="0">
                  <a:ln>
                    <a:noFill/>
                  </a:ln>
                  <a:solidFill>
                    <a:srgbClr val="B11E58"/>
                  </a:solidFill>
                  <a:effectLst/>
                  <a:uLnTx/>
                  <a:uFillTx/>
                  <a:latin typeface="Arial"/>
                  <a:ea typeface="+mn-ea"/>
                  <a:cs typeface="+mn-cs"/>
                </a:rPr>
                <a:t>Insurance</a:t>
              </a:r>
            </a:p>
          </p:txBody>
        </p:sp>
      </p:grpSp>
      <p:sp>
        <p:nvSpPr>
          <p:cNvPr id="33" name="TextBox 32">
            <a:extLst>
              <a:ext uri="{FF2B5EF4-FFF2-40B4-BE49-F238E27FC236}">
                <a16:creationId xmlns:a16="http://schemas.microsoft.com/office/drawing/2014/main" id="{4BF2CF2E-A9D2-484E-A94E-BE9886784D1F}"/>
              </a:ext>
            </a:extLst>
          </p:cNvPr>
          <p:cNvSpPr txBox="1"/>
          <p:nvPr/>
        </p:nvSpPr>
        <p:spPr>
          <a:xfrm>
            <a:off x="358638" y="6145869"/>
            <a:ext cx="6902723" cy="258532"/>
          </a:xfrm>
          <a:prstGeom prst="rect">
            <a:avLst/>
          </a:prstGeom>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en-US" sz="1200" b="0" i="0" u="none" strike="noStrike" kern="1200" cap="none" spc="0" normalizeH="0" baseline="0" noProof="0" dirty="0">
                <a:ln>
                  <a:noFill/>
                </a:ln>
                <a:solidFill>
                  <a:srgbClr val="000000">
                    <a:lumMod val="50000"/>
                    <a:lumOff val="50000"/>
                  </a:srgbClr>
                </a:solidFill>
                <a:effectLst/>
                <a:uLnTx/>
                <a:uFillTx/>
                <a:latin typeface="Arial"/>
                <a:ea typeface="+mn-ea"/>
                <a:cs typeface="+mn-cs"/>
              </a:rPr>
              <a:t>This amount may increase based on income and when you first enroll in Part B.</a:t>
            </a:r>
          </a:p>
        </p:txBody>
      </p:sp>
      <p:sp>
        <p:nvSpPr>
          <p:cNvPr id="22" name="TextBox 21">
            <a:extLst>
              <a:ext uri="{FF2B5EF4-FFF2-40B4-BE49-F238E27FC236}">
                <a16:creationId xmlns:a16="http://schemas.microsoft.com/office/drawing/2014/main" id="{4F5C1075-E0E5-4A21-9D58-A6DF4F1CE4F4}"/>
              </a:ext>
            </a:extLst>
          </p:cNvPr>
          <p:cNvSpPr txBox="1"/>
          <p:nvPr/>
        </p:nvSpPr>
        <p:spPr>
          <a:xfrm>
            <a:off x="8534400" y="6400800"/>
            <a:ext cx="381000" cy="216982"/>
          </a:xfrm>
          <a:prstGeom prst="rect">
            <a:avLst/>
          </a:prstGeom>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Arial"/>
                <a:ea typeface="+mn-ea"/>
                <a:cs typeface="+mn-cs"/>
              </a:rPr>
              <a:t>5</a:t>
            </a:r>
          </a:p>
        </p:txBody>
      </p:sp>
      <p:sp>
        <p:nvSpPr>
          <p:cNvPr id="25" name="TextBox 24">
            <a:extLst>
              <a:ext uri="{FF2B5EF4-FFF2-40B4-BE49-F238E27FC236}">
                <a16:creationId xmlns:a16="http://schemas.microsoft.com/office/drawing/2014/main" id="{7C343DBA-82EA-4F82-B577-E6A18ED56BC2}"/>
              </a:ext>
            </a:extLst>
          </p:cNvPr>
          <p:cNvSpPr txBox="1"/>
          <p:nvPr/>
        </p:nvSpPr>
        <p:spPr>
          <a:xfrm>
            <a:off x="5746189" y="3880156"/>
            <a:ext cx="2978711" cy="1680460"/>
          </a:xfrm>
          <a:prstGeom prst="rect">
            <a:avLst/>
          </a:prstGeom>
        </p:spPr>
        <p:txBody>
          <a:bodyPr wrap="square" rtlCol="0">
            <a:spAutoFit/>
          </a:bodyPr>
          <a:lstStyle/>
          <a:p>
            <a:pPr marR="0" fontAlgn="auto">
              <a:lnSpc>
                <a:spcPct val="90000"/>
              </a:lnSpc>
              <a:spcBef>
                <a:spcPct val="0"/>
              </a:spcBef>
              <a:spcAft>
                <a:spcPts val="600"/>
              </a:spcAft>
              <a:buClr>
                <a:srgbClr val="009EF0"/>
              </a:buClr>
              <a:buSzTx/>
              <a:tabLst/>
            </a:pPr>
            <a:r>
              <a:rPr lang="en-US" dirty="0">
                <a:solidFill>
                  <a:srgbClr val="009EF0"/>
                </a:solidFill>
              </a:rPr>
              <a:t>Your Costs</a:t>
            </a:r>
          </a:p>
          <a:p>
            <a:pPr marL="274320" marR="0" indent="-274320" fontAlgn="auto">
              <a:lnSpc>
                <a:spcPct val="90000"/>
              </a:lnSpc>
              <a:spcBef>
                <a:spcPct val="0"/>
              </a:spcBef>
              <a:spcAft>
                <a:spcPts val="600"/>
              </a:spcAft>
              <a:buClr>
                <a:srgbClr val="009EF0"/>
              </a:buClr>
              <a:buSzTx/>
              <a:buFont typeface="Arial" panose="020B0604020202020204" pitchFamily="34" charset="0"/>
              <a:buChar char="•"/>
              <a:tabLst/>
            </a:pPr>
            <a:r>
              <a:rPr lang="en-US" sz="1600" dirty="0">
                <a:solidFill>
                  <a:schemeClr val="tx1">
                    <a:lumMod val="65000"/>
                    <a:lumOff val="35000"/>
                  </a:schemeClr>
                </a:solidFill>
              </a:rPr>
              <a:t>$170.10 per month* </a:t>
            </a:r>
          </a:p>
          <a:p>
            <a:pPr marL="274320" marR="0" indent="-274320" fontAlgn="auto">
              <a:lnSpc>
                <a:spcPct val="90000"/>
              </a:lnSpc>
              <a:spcBef>
                <a:spcPct val="0"/>
              </a:spcBef>
              <a:spcAft>
                <a:spcPts val="600"/>
              </a:spcAft>
              <a:buClr>
                <a:srgbClr val="009EF0"/>
              </a:buClr>
              <a:buSzTx/>
              <a:buFont typeface="Arial" panose="020B0604020202020204" pitchFamily="34" charset="0"/>
              <a:buChar char="•"/>
              <a:tabLst/>
            </a:pPr>
            <a:r>
              <a:rPr lang="en-US" sz="1600" dirty="0">
                <a:solidFill>
                  <a:schemeClr val="tx1">
                    <a:lumMod val="65000"/>
                    <a:lumOff val="35000"/>
                  </a:schemeClr>
                </a:solidFill>
              </a:rPr>
              <a:t>$233 deductible/year </a:t>
            </a:r>
          </a:p>
          <a:p>
            <a:pPr marL="274320" indent="-274320">
              <a:lnSpc>
                <a:spcPct val="90000"/>
              </a:lnSpc>
              <a:spcBef>
                <a:spcPct val="0"/>
              </a:spcBef>
              <a:spcAft>
                <a:spcPts val="600"/>
              </a:spcAft>
              <a:buClr>
                <a:srgbClr val="009EF0"/>
              </a:buClr>
              <a:buFont typeface="Arial" panose="020B0604020202020204" pitchFamily="34" charset="0"/>
              <a:buChar char="•"/>
            </a:pPr>
            <a:r>
              <a:rPr lang="en-US" sz="1600" dirty="0">
                <a:solidFill>
                  <a:schemeClr val="tx1">
                    <a:lumMod val="65000"/>
                    <a:lumOff val="35000"/>
                  </a:schemeClr>
                </a:solidFill>
              </a:rPr>
              <a:t>About 20% of the Medicare-approved amount for most doctor services</a:t>
            </a:r>
            <a:endParaRPr lang="en-US" sz="1600" dirty="0">
              <a:solidFill>
                <a:schemeClr val="tx1">
                  <a:lumMod val="50000"/>
                  <a:lumOff val="50000"/>
                </a:schemeClr>
              </a:solidFill>
              <a:latin typeface="+mj-lt"/>
            </a:endParaRPr>
          </a:p>
        </p:txBody>
      </p:sp>
      <p:sp>
        <p:nvSpPr>
          <p:cNvPr id="26" name="TextBox 25">
            <a:extLst>
              <a:ext uri="{FF2B5EF4-FFF2-40B4-BE49-F238E27FC236}">
                <a16:creationId xmlns:a16="http://schemas.microsoft.com/office/drawing/2014/main" id="{CDA0D885-D6F5-4BFD-9625-2BB291C01DD6}"/>
              </a:ext>
            </a:extLst>
          </p:cNvPr>
          <p:cNvSpPr txBox="1"/>
          <p:nvPr/>
        </p:nvSpPr>
        <p:spPr>
          <a:xfrm>
            <a:off x="5746189" y="1746168"/>
            <a:ext cx="2770404" cy="1680460"/>
          </a:xfrm>
          <a:prstGeom prst="rect">
            <a:avLst/>
          </a:prstGeom>
        </p:spPr>
        <p:txBody>
          <a:bodyPr wrap="square" rtlCol="0">
            <a:spAutoFit/>
          </a:bodyPr>
          <a:lstStyle/>
          <a:p>
            <a:pPr marR="0" fontAlgn="auto">
              <a:lnSpc>
                <a:spcPct val="90000"/>
              </a:lnSpc>
              <a:spcBef>
                <a:spcPct val="0"/>
              </a:spcBef>
              <a:spcAft>
                <a:spcPts val="600"/>
              </a:spcAft>
              <a:buClr>
                <a:srgbClr val="009EF0"/>
              </a:buClr>
              <a:buSzTx/>
              <a:tabLst/>
            </a:pPr>
            <a:r>
              <a:rPr lang="en-US" dirty="0">
                <a:solidFill>
                  <a:srgbClr val="009EF0"/>
                </a:solidFill>
                <a:latin typeface="+mj-lt"/>
              </a:rPr>
              <a:t>Your Costs</a:t>
            </a:r>
          </a:p>
          <a:p>
            <a:pPr marL="274320" marR="0" indent="-274320" fontAlgn="auto">
              <a:lnSpc>
                <a:spcPct val="90000"/>
              </a:lnSpc>
              <a:spcBef>
                <a:spcPct val="0"/>
              </a:spcBef>
              <a:spcAft>
                <a:spcPts val="600"/>
              </a:spcAft>
              <a:buClr>
                <a:srgbClr val="009EF0"/>
              </a:buClr>
              <a:buSzTx/>
              <a:buFont typeface="Arial" panose="020B0604020202020204" pitchFamily="34" charset="0"/>
              <a:buChar char="•"/>
              <a:tabLst/>
            </a:pPr>
            <a:r>
              <a:rPr lang="en-US" sz="1600" dirty="0">
                <a:solidFill>
                  <a:schemeClr val="tx1">
                    <a:lumMod val="65000"/>
                    <a:lumOff val="35000"/>
                  </a:schemeClr>
                </a:solidFill>
                <a:latin typeface="+mj-lt"/>
              </a:rPr>
              <a:t>Premium-free for most</a:t>
            </a:r>
          </a:p>
          <a:p>
            <a:pPr marL="274320" indent="-274320">
              <a:lnSpc>
                <a:spcPct val="90000"/>
              </a:lnSpc>
              <a:spcBef>
                <a:spcPct val="0"/>
              </a:spcBef>
              <a:spcAft>
                <a:spcPts val="600"/>
              </a:spcAft>
              <a:buClr>
                <a:srgbClr val="009EF0"/>
              </a:buClr>
              <a:buFont typeface="Arial" panose="020B0604020202020204" pitchFamily="34" charset="0"/>
              <a:buChar char="•"/>
            </a:pPr>
            <a:r>
              <a:rPr lang="en-US" sz="1600" dirty="0">
                <a:solidFill>
                  <a:schemeClr val="tx1">
                    <a:lumMod val="65000"/>
                    <a:lumOff val="35000"/>
                  </a:schemeClr>
                </a:solidFill>
                <a:latin typeface="+mj-lt"/>
              </a:rPr>
              <a:t>$1,556 deductible for each benefit period</a:t>
            </a:r>
          </a:p>
          <a:p>
            <a:pPr marL="274320" indent="-274320">
              <a:lnSpc>
                <a:spcPct val="90000"/>
              </a:lnSpc>
              <a:spcBef>
                <a:spcPct val="0"/>
              </a:spcBef>
              <a:spcAft>
                <a:spcPts val="600"/>
              </a:spcAft>
              <a:buClr>
                <a:srgbClr val="009EF0"/>
              </a:buClr>
              <a:buFont typeface="Arial" panose="020B0604020202020204" pitchFamily="34" charset="0"/>
              <a:buChar char="•"/>
            </a:pPr>
            <a:r>
              <a:rPr lang="en-US" sz="1600" dirty="0">
                <a:solidFill>
                  <a:schemeClr val="tx1">
                    <a:lumMod val="65000"/>
                    <a:lumOff val="35000"/>
                  </a:schemeClr>
                </a:solidFill>
                <a:latin typeface="+mj-lt"/>
              </a:rPr>
              <a:t>Daily coinsurance for long-term hospital stays</a:t>
            </a:r>
          </a:p>
        </p:txBody>
      </p:sp>
    </p:spTree>
    <p:extLst>
      <p:ext uri="{BB962C8B-B14F-4D97-AF65-F5344CB8AC3E}">
        <p14:creationId xmlns:p14="http://schemas.microsoft.com/office/powerpoint/2010/main" val="3449566279"/>
      </p:ext>
    </p:extLst>
  </p:cSld>
  <p:clrMapOvr>
    <a:masterClrMapping/>
  </p:clrMapOvr>
  <mc:AlternateContent xmlns:mc="http://schemas.openxmlformats.org/markup-compatibility/2006" xmlns:p14="http://schemas.microsoft.com/office/powerpoint/2010/main">
    <mc:Choice Requires="p14">
      <p:transition spd="slow" p14:dur="2000" advTm="120315"/>
    </mc:Choice>
    <mc:Fallback xmlns="">
      <p:transition spd="slow" advTm="1203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646" y="196486"/>
            <a:ext cx="8754116" cy="646331"/>
          </a:xfrm>
          <a:prstGeom prst="rect">
            <a:avLst/>
          </a:prstGeom>
          <a:noFill/>
        </p:spPr>
        <p:txBody>
          <a:bodyPr wrap="square" rtlCol="0">
            <a:spAutoFit/>
          </a:bodyPr>
          <a:lstStyle/>
          <a:p>
            <a:r>
              <a:rPr lang="en-US" sz="3600" dirty="0">
                <a:solidFill>
                  <a:schemeClr val="accent1"/>
                </a:solidFill>
              </a:rPr>
              <a:t>Enrollment Periods: </a:t>
            </a:r>
            <a:r>
              <a:rPr lang="en-US" sz="3600" dirty="0">
                <a:solidFill>
                  <a:schemeClr val="accent1"/>
                </a:solidFill>
                <a:latin typeface="+mj-lt"/>
              </a:rPr>
              <a:t>Original Medicare</a:t>
            </a:r>
          </a:p>
        </p:txBody>
      </p:sp>
      <p:sp>
        <p:nvSpPr>
          <p:cNvPr id="9" name="TextBox 8">
            <a:extLst>
              <a:ext uri="{FF2B5EF4-FFF2-40B4-BE49-F238E27FC236}">
                <a16:creationId xmlns:a16="http://schemas.microsoft.com/office/drawing/2014/main" id="{4834013B-ECDD-444A-BA64-3C5FA8A12B22}"/>
              </a:ext>
            </a:extLst>
          </p:cNvPr>
          <p:cNvSpPr txBox="1"/>
          <p:nvPr/>
        </p:nvSpPr>
        <p:spPr>
          <a:xfrm>
            <a:off x="310777" y="1492316"/>
            <a:ext cx="4038600" cy="39703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2200" dirty="0">
                <a:solidFill>
                  <a:schemeClr val="accent1"/>
                </a:solidFill>
                <a:latin typeface="+mj-lt"/>
              </a:rPr>
              <a:t>Initial Enrollment Period (IEP)</a:t>
            </a:r>
          </a:p>
        </p:txBody>
      </p:sp>
      <p:cxnSp>
        <p:nvCxnSpPr>
          <p:cNvPr id="11" name="Straight Connector 10">
            <a:extLst>
              <a:ext uri="{FF2B5EF4-FFF2-40B4-BE49-F238E27FC236}">
                <a16:creationId xmlns:a16="http://schemas.microsoft.com/office/drawing/2014/main" id="{77777DE3-6E33-4F99-B8B0-4B880E53B7D9}"/>
              </a:ext>
            </a:extLst>
          </p:cNvPr>
          <p:cNvCxnSpPr>
            <a:cxnSpLocks/>
          </p:cNvCxnSpPr>
          <p:nvPr/>
        </p:nvCxnSpPr>
        <p:spPr>
          <a:xfrm>
            <a:off x="4495800" y="1492316"/>
            <a:ext cx="0" cy="4908484"/>
          </a:xfrm>
          <a:prstGeom prst="line">
            <a:avLst/>
          </a:prstGeom>
          <a:ln>
            <a:solidFill>
              <a:srgbClr val="009EF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FF70AE7-4CCF-4EB9-BD6C-065CCA25C9EF}"/>
              </a:ext>
            </a:extLst>
          </p:cNvPr>
          <p:cNvSpPr txBox="1"/>
          <p:nvPr/>
        </p:nvSpPr>
        <p:spPr>
          <a:xfrm>
            <a:off x="4655220" y="1492316"/>
            <a:ext cx="4340866" cy="5210657"/>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2200" dirty="0">
                <a:solidFill>
                  <a:schemeClr val="accent1"/>
                </a:solidFill>
              </a:rPr>
              <a:t>General Enrollment Period</a:t>
            </a:r>
          </a:p>
          <a:p>
            <a:pPr marL="285750" marR="0" indent="-285750" fontAlgn="auto">
              <a:lnSpc>
                <a:spcPct val="90000"/>
              </a:lnSpc>
              <a:spcBef>
                <a:spcPct val="0"/>
              </a:spcBef>
              <a:spcAft>
                <a:spcPts val="0"/>
              </a:spcAft>
              <a:buClrTx/>
              <a:buSzTx/>
              <a:buFont typeface="Arial" panose="020B0604020202020204" pitchFamily="34" charset="0"/>
              <a:buChar char="•"/>
              <a:tabLst/>
            </a:pPr>
            <a:r>
              <a:rPr lang="en-US" sz="2000" dirty="0">
                <a:solidFill>
                  <a:schemeClr val="tx1">
                    <a:lumMod val="50000"/>
                    <a:lumOff val="50000"/>
                  </a:schemeClr>
                </a:solidFill>
              </a:rPr>
              <a:t>January 1- March 31</a:t>
            </a:r>
          </a:p>
          <a:p>
            <a:pPr marL="285750" marR="0" indent="-285750" fontAlgn="auto">
              <a:lnSpc>
                <a:spcPct val="90000"/>
              </a:lnSpc>
              <a:spcBef>
                <a:spcPct val="0"/>
              </a:spcBef>
              <a:spcAft>
                <a:spcPts val="0"/>
              </a:spcAft>
              <a:buClrTx/>
              <a:buSzTx/>
              <a:buFont typeface="Arial" panose="020B0604020202020204" pitchFamily="34" charset="0"/>
              <a:buChar char="•"/>
              <a:tabLst/>
            </a:pPr>
            <a:r>
              <a:rPr lang="en-US" sz="2000" dirty="0">
                <a:solidFill>
                  <a:schemeClr val="tx1">
                    <a:lumMod val="50000"/>
                    <a:lumOff val="50000"/>
                  </a:schemeClr>
                </a:solidFill>
              </a:rPr>
              <a:t>Coverage starts July 1</a:t>
            </a:r>
          </a:p>
          <a:p>
            <a:pPr marR="0" fontAlgn="auto">
              <a:lnSpc>
                <a:spcPct val="90000"/>
              </a:lnSpc>
              <a:spcBef>
                <a:spcPct val="0"/>
              </a:spcBef>
              <a:spcAft>
                <a:spcPts val="0"/>
              </a:spcAft>
              <a:buClrTx/>
              <a:buSzTx/>
              <a:tabLst/>
            </a:pPr>
            <a:endParaRPr lang="en-US" sz="2000" dirty="0">
              <a:solidFill>
                <a:schemeClr val="tx1">
                  <a:lumMod val="50000"/>
                  <a:lumOff val="50000"/>
                </a:schemeClr>
              </a:solidFill>
            </a:endParaRPr>
          </a:p>
          <a:p>
            <a:pPr marR="0" fontAlgn="auto">
              <a:lnSpc>
                <a:spcPct val="90000"/>
              </a:lnSpc>
              <a:spcBef>
                <a:spcPct val="0"/>
              </a:spcBef>
              <a:spcAft>
                <a:spcPts val="0"/>
              </a:spcAft>
              <a:buClrTx/>
              <a:buSzTx/>
              <a:tabLst/>
            </a:pPr>
            <a:endParaRPr lang="en-US" sz="2000" dirty="0">
              <a:solidFill>
                <a:schemeClr val="tx1">
                  <a:lumMod val="50000"/>
                  <a:lumOff val="50000"/>
                </a:schemeClr>
              </a:solidFill>
            </a:endParaRPr>
          </a:p>
          <a:p>
            <a:pPr marR="0" indent="0" fontAlgn="auto">
              <a:lnSpc>
                <a:spcPct val="90000"/>
              </a:lnSpc>
              <a:spcBef>
                <a:spcPct val="0"/>
              </a:spcBef>
              <a:spcAft>
                <a:spcPts val="0"/>
              </a:spcAft>
              <a:buClrTx/>
              <a:buSzTx/>
              <a:buFontTx/>
              <a:buNone/>
              <a:tabLst/>
            </a:pPr>
            <a:r>
              <a:rPr lang="en-US" sz="2200" dirty="0">
                <a:solidFill>
                  <a:schemeClr val="accent1"/>
                </a:solidFill>
                <a:latin typeface="+mj-lt"/>
              </a:rPr>
              <a:t>Special Enrollment Period (SEP)</a:t>
            </a:r>
          </a:p>
          <a:p>
            <a:pPr marL="285750" marR="0" indent="-285750" fontAlgn="auto">
              <a:lnSpc>
                <a:spcPct val="90000"/>
              </a:lnSpc>
              <a:spcBef>
                <a:spcPct val="0"/>
              </a:spcBef>
              <a:spcAft>
                <a:spcPts val="0"/>
              </a:spcAft>
              <a:buClrTx/>
              <a:buSzTx/>
              <a:buFont typeface="Arial" panose="020B0604020202020204" pitchFamily="34" charset="0"/>
              <a:buChar char="•"/>
              <a:tabLst/>
            </a:pPr>
            <a:r>
              <a:rPr lang="en-US" sz="2000" dirty="0">
                <a:solidFill>
                  <a:schemeClr val="tx1">
                    <a:lumMod val="50000"/>
                    <a:lumOff val="50000"/>
                  </a:schemeClr>
                </a:solidFill>
                <a:latin typeface="+mj-lt"/>
              </a:rPr>
              <a:t>Ability to make a change in coverage when certain events happen </a:t>
            </a:r>
          </a:p>
          <a:p>
            <a:pPr marL="285750" marR="0" indent="-285750" fontAlgn="auto">
              <a:lnSpc>
                <a:spcPct val="90000"/>
              </a:lnSpc>
              <a:spcBef>
                <a:spcPct val="0"/>
              </a:spcBef>
              <a:spcAft>
                <a:spcPts val="0"/>
              </a:spcAft>
              <a:buClrTx/>
              <a:buSzTx/>
              <a:buFont typeface="Arial" panose="020B0604020202020204" pitchFamily="34" charset="0"/>
              <a:buChar char="•"/>
              <a:tabLst/>
            </a:pPr>
            <a:r>
              <a:rPr lang="en-US" sz="2000" dirty="0">
                <a:solidFill>
                  <a:schemeClr val="tx1">
                    <a:lumMod val="50000"/>
                    <a:lumOff val="50000"/>
                  </a:schemeClr>
                </a:solidFill>
              </a:rPr>
              <a:t>Eight months after your employment or employer group health insurance ends</a:t>
            </a:r>
          </a:p>
          <a:p>
            <a:pPr marR="0" fontAlgn="auto">
              <a:lnSpc>
                <a:spcPct val="90000"/>
              </a:lnSpc>
              <a:spcBef>
                <a:spcPct val="0"/>
              </a:spcBef>
              <a:spcAft>
                <a:spcPts val="0"/>
              </a:spcAft>
              <a:buClrTx/>
              <a:buSzTx/>
              <a:tabLst/>
            </a:pPr>
            <a:endParaRPr lang="en-US" sz="2000" dirty="0">
              <a:solidFill>
                <a:schemeClr val="tx1">
                  <a:lumMod val="50000"/>
                  <a:lumOff val="50000"/>
                </a:schemeClr>
              </a:solidFill>
              <a:latin typeface="+mj-lt"/>
            </a:endParaRPr>
          </a:p>
          <a:p>
            <a:pPr marR="0" fontAlgn="auto">
              <a:lnSpc>
                <a:spcPct val="90000"/>
              </a:lnSpc>
              <a:spcBef>
                <a:spcPct val="0"/>
              </a:spcBef>
              <a:spcAft>
                <a:spcPts val="0"/>
              </a:spcAft>
              <a:buClrTx/>
              <a:buSzTx/>
              <a:tabLst/>
            </a:pPr>
            <a:endParaRPr lang="en-US" sz="2000" dirty="0">
              <a:solidFill>
                <a:schemeClr val="tx1">
                  <a:lumMod val="50000"/>
                  <a:lumOff val="50000"/>
                </a:schemeClr>
              </a:solidFill>
              <a:latin typeface="+mj-lt"/>
            </a:endParaRPr>
          </a:p>
          <a:p>
            <a:pPr>
              <a:lnSpc>
                <a:spcPct val="90000"/>
              </a:lnSpc>
              <a:spcBef>
                <a:spcPct val="0"/>
              </a:spcBef>
            </a:pPr>
            <a:r>
              <a:rPr lang="en-US" sz="2000" dirty="0">
                <a:solidFill>
                  <a:srgbClr val="000000">
                    <a:lumMod val="50000"/>
                    <a:lumOff val="50000"/>
                  </a:srgbClr>
                </a:solidFill>
              </a:rPr>
              <a:t>Note: Special Enrollment Periods may differ for Medicare Parts A and B, and Medicare Advantage Plans</a:t>
            </a:r>
            <a:endParaRPr lang="en-US" sz="6000" dirty="0">
              <a:solidFill>
                <a:srgbClr val="009EF0"/>
              </a:solidFill>
            </a:endParaRPr>
          </a:p>
          <a:p>
            <a:pPr marR="0" fontAlgn="auto">
              <a:lnSpc>
                <a:spcPct val="90000"/>
              </a:lnSpc>
              <a:spcBef>
                <a:spcPct val="0"/>
              </a:spcBef>
              <a:spcAft>
                <a:spcPts val="0"/>
              </a:spcAft>
              <a:buClrTx/>
              <a:buSzTx/>
              <a:tabLst/>
            </a:pPr>
            <a:endParaRPr lang="en-US" sz="2000" dirty="0">
              <a:solidFill>
                <a:schemeClr val="tx1">
                  <a:lumMod val="50000"/>
                  <a:lumOff val="50000"/>
                </a:schemeClr>
              </a:solidFill>
              <a:latin typeface="+mj-lt"/>
            </a:endParaRPr>
          </a:p>
        </p:txBody>
      </p:sp>
      <p:sp>
        <p:nvSpPr>
          <p:cNvPr id="12" name="TextBox 11">
            <a:extLst>
              <a:ext uri="{FF2B5EF4-FFF2-40B4-BE49-F238E27FC236}">
                <a16:creationId xmlns:a16="http://schemas.microsoft.com/office/drawing/2014/main" id="{BA2EB67F-7949-433B-9DD4-6B8CBA6A67E6}"/>
              </a:ext>
            </a:extLst>
          </p:cNvPr>
          <p:cNvSpPr txBox="1"/>
          <p:nvPr/>
        </p:nvSpPr>
        <p:spPr>
          <a:xfrm>
            <a:off x="8545689" y="6444532"/>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6</a:t>
            </a:r>
          </a:p>
        </p:txBody>
      </p:sp>
      <p:grpSp>
        <p:nvGrpSpPr>
          <p:cNvPr id="3" name="Group 2">
            <a:extLst>
              <a:ext uri="{FF2B5EF4-FFF2-40B4-BE49-F238E27FC236}">
                <a16:creationId xmlns:a16="http://schemas.microsoft.com/office/drawing/2014/main" id="{98D26396-249B-49F1-AB98-A67CCEC91273}"/>
              </a:ext>
            </a:extLst>
          </p:cNvPr>
          <p:cNvGrpSpPr/>
          <p:nvPr/>
        </p:nvGrpSpPr>
        <p:grpSpPr>
          <a:xfrm>
            <a:off x="463177" y="2538847"/>
            <a:ext cx="3733800" cy="2135818"/>
            <a:chOff x="381000" y="3206804"/>
            <a:chExt cx="3733800" cy="2135818"/>
          </a:xfrm>
        </p:grpSpPr>
        <p:sp>
          <p:nvSpPr>
            <p:cNvPr id="6" name="Arrow: Left-Right 5">
              <a:extLst>
                <a:ext uri="{FF2B5EF4-FFF2-40B4-BE49-F238E27FC236}">
                  <a16:creationId xmlns:a16="http://schemas.microsoft.com/office/drawing/2014/main" id="{AAD908F7-19E7-4D97-AEA6-B386705F303E}"/>
                </a:ext>
              </a:extLst>
            </p:cNvPr>
            <p:cNvSpPr/>
            <p:nvPr/>
          </p:nvSpPr>
          <p:spPr>
            <a:xfrm>
              <a:off x="381000" y="3634990"/>
              <a:ext cx="3733800" cy="533400"/>
            </a:xfrm>
            <a:prstGeom prst="leftRightArrow">
              <a:avLst/>
            </a:prstGeom>
            <a:solidFill>
              <a:srgbClr val="A3D18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600E09-D794-4ECE-AAEE-E67863167A86}"/>
                </a:ext>
              </a:extLst>
            </p:cNvPr>
            <p:cNvSpPr txBox="1"/>
            <p:nvPr/>
          </p:nvSpPr>
          <p:spPr>
            <a:xfrm>
              <a:off x="706210" y="4168390"/>
              <a:ext cx="914400" cy="757130"/>
            </a:xfrm>
            <a:prstGeom prst="rect">
              <a:avLst/>
            </a:prstGeom>
          </p:spPr>
          <p:txBody>
            <a:bodyPr wrap="square" rtlCol="0">
              <a:spAutoFit/>
            </a:bodyPr>
            <a:lstStyle/>
            <a:p>
              <a:pPr marR="0" indent="0" algn="ctr" fontAlgn="auto">
                <a:lnSpc>
                  <a:spcPct val="90000"/>
                </a:lnSpc>
                <a:spcBef>
                  <a:spcPct val="0"/>
                </a:spcBef>
                <a:spcAft>
                  <a:spcPts val="0"/>
                </a:spcAft>
                <a:buClrTx/>
                <a:buSzTx/>
                <a:buFontTx/>
                <a:buNone/>
                <a:tabLst/>
              </a:pPr>
              <a:r>
                <a:rPr lang="en-US" sz="1600" b="1" dirty="0">
                  <a:solidFill>
                    <a:schemeClr val="tx1">
                      <a:lumMod val="65000"/>
                      <a:lumOff val="35000"/>
                    </a:schemeClr>
                  </a:solidFill>
                  <a:latin typeface="+mj-lt"/>
                </a:rPr>
                <a:t>3 Months</a:t>
              </a:r>
            </a:p>
            <a:p>
              <a:pPr marR="0" indent="0" algn="ctr" fontAlgn="auto">
                <a:lnSpc>
                  <a:spcPct val="90000"/>
                </a:lnSpc>
                <a:spcBef>
                  <a:spcPct val="0"/>
                </a:spcBef>
                <a:spcAft>
                  <a:spcPts val="0"/>
                </a:spcAft>
                <a:buClrTx/>
                <a:buSzTx/>
                <a:buFontTx/>
                <a:buNone/>
                <a:tabLst/>
              </a:pPr>
              <a:r>
                <a:rPr lang="en-US" sz="1600" b="1" dirty="0">
                  <a:solidFill>
                    <a:schemeClr val="tx1">
                      <a:lumMod val="65000"/>
                      <a:lumOff val="35000"/>
                    </a:schemeClr>
                  </a:solidFill>
                  <a:latin typeface="+mj-lt"/>
                </a:rPr>
                <a:t>Before </a:t>
              </a:r>
            </a:p>
          </p:txBody>
        </p:sp>
        <p:pic>
          <p:nvPicPr>
            <p:cNvPr id="5" name="Graphic 4" descr="Cake">
              <a:extLst>
                <a:ext uri="{FF2B5EF4-FFF2-40B4-BE49-F238E27FC236}">
                  <a16:creationId xmlns:a16="http://schemas.microsoft.com/office/drawing/2014/main" id="{4AFC7F93-7A5C-4CAC-AE39-0BAD79B208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8628" y="3206804"/>
              <a:ext cx="1140854" cy="1140854"/>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8" name="TextBox 7">
              <a:extLst>
                <a:ext uri="{FF2B5EF4-FFF2-40B4-BE49-F238E27FC236}">
                  <a16:creationId xmlns:a16="http://schemas.microsoft.com/office/drawing/2014/main" id="{2570A097-2E6E-4FF8-B2EA-92EB95C659E7}"/>
                </a:ext>
              </a:extLst>
            </p:cNvPr>
            <p:cNvSpPr txBox="1"/>
            <p:nvPr/>
          </p:nvSpPr>
          <p:spPr>
            <a:xfrm>
              <a:off x="2857500" y="4168390"/>
              <a:ext cx="914400" cy="757130"/>
            </a:xfrm>
            <a:prstGeom prst="rect">
              <a:avLst/>
            </a:prstGeom>
          </p:spPr>
          <p:txBody>
            <a:bodyPr wrap="square" rtlCol="0">
              <a:spAutoFit/>
            </a:bodyPr>
            <a:lstStyle/>
            <a:p>
              <a:pPr marR="0" indent="0" algn="ctr" fontAlgn="auto">
                <a:lnSpc>
                  <a:spcPct val="90000"/>
                </a:lnSpc>
                <a:spcBef>
                  <a:spcPct val="0"/>
                </a:spcBef>
                <a:spcAft>
                  <a:spcPts val="0"/>
                </a:spcAft>
                <a:buClrTx/>
                <a:buSzTx/>
                <a:buFontTx/>
                <a:buNone/>
                <a:tabLst/>
              </a:pPr>
              <a:r>
                <a:rPr lang="en-US" sz="1600" b="1" dirty="0">
                  <a:solidFill>
                    <a:schemeClr val="tx1">
                      <a:lumMod val="65000"/>
                      <a:lumOff val="35000"/>
                    </a:schemeClr>
                  </a:solidFill>
                  <a:latin typeface="+mj-lt"/>
                </a:rPr>
                <a:t>3 Months</a:t>
              </a:r>
            </a:p>
            <a:p>
              <a:pPr marR="0" indent="0" algn="ctr" fontAlgn="auto">
                <a:lnSpc>
                  <a:spcPct val="90000"/>
                </a:lnSpc>
                <a:spcBef>
                  <a:spcPct val="0"/>
                </a:spcBef>
                <a:spcAft>
                  <a:spcPts val="0"/>
                </a:spcAft>
                <a:buClrTx/>
                <a:buSzTx/>
                <a:buFontTx/>
                <a:buNone/>
                <a:tabLst/>
              </a:pPr>
              <a:r>
                <a:rPr lang="en-US" sz="1600" b="1" dirty="0">
                  <a:solidFill>
                    <a:schemeClr val="tx1">
                      <a:lumMod val="65000"/>
                      <a:lumOff val="35000"/>
                    </a:schemeClr>
                  </a:solidFill>
                  <a:latin typeface="+mj-lt"/>
                </a:rPr>
                <a:t>After </a:t>
              </a:r>
            </a:p>
          </p:txBody>
        </p:sp>
        <p:sp>
          <p:nvSpPr>
            <p:cNvPr id="13" name="TextBox 12">
              <a:extLst>
                <a:ext uri="{FF2B5EF4-FFF2-40B4-BE49-F238E27FC236}">
                  <a16:creationId xmlns:a16="http://schemas.microsoft.com/office/drawing/2014/main" id="{BF168746-0213-423C-9297-BB18613FFE1C}"/>
                </a:ext>
              </a:extLst>
            </p:cNvPr>
            <p:cNvSpPr txBox="1"/>
            <p:nvPr/>
          </p:nvSpPr>
          <p:spPr>
            <a:xfrm>
              <a:off x="1685925" y="4585492"/>
              <a:ext cx="1085849" cy="757130"/>
            </a:xfrm>
            <a:prstGeom prst="rect">
              <a:avLst/>
            </a:prstGeom>
          </p:spPr>
          <p:txBody>
            <a:bodyPr wrap="square" rtlCol="0">
              <a:spAutoFit/>
            </a:bodyPr>
            <a:lstStyle/>
            <a:p>
              <a:pPr marR="0" indent="0" algn="ctr" fontAlgn="auto">
                <a:lnSpc>
                  <a:spcPct val="90000"/>
                </a:lnSpc>
                <a:spcBef>
                  <a:spcPct val="0"/>
                </a:spcBef>
                <a:spcAft>
                  <a:spcPts val="0"/>
                </a:spcAft>
                <a:buClrTx/>
                <a:buSzTx/>
                <a:buFontTx/>
                <a:buNone/>
                <a:tabLst/>
              </a:pPr>
              <a:r>
                <a:rPr lang="en-US" sz="1600" b="1" dirty="0">
                  <a:solidFill>
                    <a:schemeClr val="tx1">
                      <a:lumMod val="65000"/>
                      <a:lumOff val="35000"/>
                    </a:schemeClr>
                  </a:solidFill>
                  <a:latin typeface="+mj-lt"/>
                </a:rPr>
                <a:t>Your 65</a:t>
              </a:r>
              <a:r>
                <a:rPr lang="en-US" sz="1600" b="1" baseline="30000" dirty="0">
                  <a:solidFill>
                    <a:schemeClr val="tx1">
                      <a:lumMod val="65000"/>
                      <a:lumOff val="35000"/>
                    </a:schemeClr>
                  </a:solidFill>
                  <a:latin typeface="+mj-lt"/>
                </a:rPr>
                <a:t>th</a:t>
              </a:r>
              <a:r>
                <a:rPr lang="en-US" sz="1600" b="1" dirty="0">
                  <a:solidFill>
                    <a:schemeClr val="tx1">
                      <a:lumMod val="65000"/>
                      <a:lumOff val="35000"/>
                    </a:schemeClr>
                  </a:solidFill>
                  <a:latin typeface="+mj-lt"/>
                </a:rPr>
                <a:t> Birthday Month</a:t>
              </a:r>
            </a:p>
          </p:txBody>
        </p:sp>
      </p:grpSp>
    </p:spTree>
    <p:extLst>
      <p:ext uri="{BB962C8B-B14F-4D97-AF65-F5344CB8AC3E}">
        <p14:creationId xmlns:p14="http://schemas.microsoft.com/office/powerpoint/2010/main" val="4041262443"/>
      </p:ext>
    </p:extLst>
  </p:cSld>
  <p:clrMapOvr>
    <a:masterClrMapping/>
  </p:clrMapOvr>
  <mc:AlternateContent xmlns:mc="http://schemas.openxmlformats.org/markup-compatibility/2006" xmlns:p14="http://schemas.microsoft.com/office/powerpoint/2010/main">
    <mc:Choice Requires="p14">
      <p:transition spd="slow" p14:dur="2000" advTm="118409"/>
    </mc:Choice>
    <mc:Fallback xmlns="">
      <p:transition spd="slow" advTm="1184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D8AD-ADD0-4534-A374-D728CD3811FD}"/>
              </a:ext>
            </a:extLst>
          </p:cNvPr>
          <p:cNvSpPr>
            <a:spLocks noGrp="1"/>
          </p:cNvSpPr>
          <p:nvPr>
            <p:ph type="title"/>
          </p:nvPr>
        </p:nvSpPr>
        <p:spPr>
          <a:xfrm>
            <a:off x="457200" y="152400"/>
            <a:ext cx="8229600" cy="715962"/>
          </a:xfrm>
        </p:spPr>
        <p:txBody>
          <a:bodyPr/>
          <a:lstStyle/>
          <a:p>
            <a:pPr>
              <a:lnSpc>
                <a:spcPct val="100000"/>
              </a:lnSpc>
            </a:pPr>
            <a:r>
              <a:rPr lang="en-US" sz="4000" dirty="0">
                <a:solidFill>
                  <a:srgbClr val="0092CF"/>
                </a:solidFill>
              </a:rPr>
              <a:t>When to Enroll in Medicare?</a:t>
            </a:r>
          </a:p>
        </p:txBody>
      </p:sp>
      <p:sp>
        <p:nvSpPr>
          <p:cNvPr id="3" name="Rectangle 2">
            <a:extLst>
              <a:ext uri="{FF2B5EF4-FFF2-40B4-BE49-F238E27FC236}">
                <a16:creationId xmlns:a16="http://schemas.microsoft.com/office/drawing/2014/main" id="{6311A460-3913-4A6D-83E8-E3B7134FDB1E}"/>
              </a:ext>
            </a:extLst>
          </p:cNvPr>
          <p:cNvSpPr/>
          <p:nvPr/>
        </p:nvSpPr>
        <p:spPr>
          <a:xfrm>
            <a:off x="457200" y="1110020"/>
            <a:ext cx="8229600" cy="5324535"/>
          </a:xfrm>
          <a:prstGeom prst="rect">
            <a:avLst/>
          </a:prstGeom>
        </p:spPr>
        <p:txBody>
          <a:bodyPr wrap="square">
            <a:spAutoFit/>
          </a:bodyPr>
          <a:lstStyle/>
          <a:p>
            <a:pPr marL="0" lvl="1"/>
            <a:r>
              <a:rPr lang="en-US" sz="2200" b="1" dirty="0">
                <a:solidFill>
                  <a:srgbClr val="0092CF"/>
                </a:solidFill>
              </a:rPr>
              <a:t>Age 65 </a:t>
            </a:r>
          </a:p>
          <a:p>
            <a:pPr marL="342900" lvl="1" indent="-342900">
              <a:spcAft>
                <a:spcPts val="1200"/>
              </a:spcAft>
              <a:buFont typeface="Arial" panose="020B0604020202020204" pitchFamily="34" charset="0"/>
              <a:buChar char="•"/>
            </a:pPr>
            <a:r>
              <a:rPr lang="en-US" sz="2200" dirty="0"/>
              <a:t>Enroll in Medicare Parts A, B and D when you are first eligible (during IEP), even if you are working</a:t>
            </a:r>
          </a:p>
          <a:p>
            <a:pPr marL="0" lvl="1"/>
            <a:r>
              <a:rPr lang="en-US" sz="2200" b="1" dirty="0">
                <a:solidFill>
                  <a:srgbClr val="0092CF"/>
                </a:solidFill>
              </a:rPr>
              <a:t>Age 65+ and employed (or have employer coverage)</a:t>
            </a:r>
          </a:p>
          <a:p>
            <a:pPr marL="342900" lvl="1" indent="-342900">
              <a:buFont typeface="Arial" panose="020B0604020202020204" pitchFamily="34" charset="0"/>
              <a:buChar char="•"/>
            </a:pPr>
            <a:r>
              <a:rPr lang="en-US" sz="2200" dirty="0"/>
              <a:t>If the company has </a:t>
            </a:r>
            <a:r>
              <a:rPr lang="en-US" sz="2200" b="1" u="sng" dirty="0"/>
              <a:t>fewer than 20 employees</a:t>
            </a:r>
          </a:p>
          <a:p>
            <a:pPr marL="800100" lvl="2" indent="-342900">
              <a:buFont typeface="Courier New" panose="02070309020205020404" pitchFamily="49" charset="0"/>
              <a:buChar char="o"/>
            </a:pPr>
            <a:r>
              <a:rPr lang="en-US" sz="2200" dirty="0"/>
              <a:t>Enroll in Medicare Parts A and B - Medicare will be the primary payer and employer coverage secondary</a:t>
            </a:r>
          </a:p>
          <a:p>
            <a:pPr marL="800100" lvl="2" indent="-342900">
              <a:buFont typeface="Courier New" panose="02070309020205020404" pitchFamily="49" charset="0"/>
              <a:buChar char="o"/>
            </a:pPr>
            <a:r>
              <a:rPr lang="en-US" sz="2200" dirty="0"/>
              <a:t>DO NOT delay signing up for Part B</a:t>
            </a:r>
          </a:p>
          <a:p>
            <a:pPr marL="342900" lvl="1" indent="-342900">
              <a:buFont typeface="Arial" panose="020B0604020202020204" pitchFamily="34" charset="0"/>
              <a:buChar char="•"/>
            </a:pPr>
            <a:r>
              <a:rPr lang="en-US" sz="2200" dirty="0"/>
              <a:t>If the company has </a:t>
            </a:r>
            <a:r>
              <a:rPr lang="en-US" sz="2200" b="1" u="sng" dirty="0"/>
              <a:t>20+ employees</a:t>
            </a:r>
          </a:p>
          <a:p>
            <a:pPr marL="800100" lvl="2" indent="-342900">
              <a:buFont typeface="Courier New" panose="02070309020205020404" pitchFamily="49" charset="0"/>
              <a:buChar char="o"/>
            </a:pPr>
            <a:r>
              <a:rPr lang="en-US" sz="2200" dirty="0"/>
              <a:t>Enroll in Medicare Part A </a:t>
            </a:r>
          </a:p>
          <a:p>
            <a:pPr marL="800100" lvl="2" indent="-342900">
              <a:buFont typeface="Courier New" panose="02070309020205020404" pitchFamily="49" charset="0"/>
              <a:buChar char="o"/>
            </a:pPr>
            <a:r>
              <a:rPr lang="en-US" sz="2200" dirty="0"/>
              <a:t>Delay enrollment in Medicare Part B to avoid premium</a:t>
            </a:r>
          </a:p>
          <a:p>
            <a:pPr marL="1143000" lvl="3" indent="-342900">
              <a:buFont typeface="Arial" panose="020B0604020202020204" pitchFamily="34" charset="0"/>
              <a:buChar char="─"/>
            </a:pPr>
            <a:r>
              <a:rPr lang="en-US" sz="2200" dirty="0"/>
              <a:t>Enroll in Part B with a future effective date 90 days in advance of losing employer coverage</a:t>
            </a:r>
          </a:p>
          <a:p>
            <a:pPr marL="1143000" lvl="3" indent="-342900">
              <a:buFont typeface="Arial" panose="020B0604020202020204" pitchFamily="34" charset="0"/>
              <a:buChar char="─"/>
            </a:pPr>
            <a:r>
              <a:rPr lang="en-US" sz="2200" dirty="0"/>
              <a:t>Enroll in Part B during the 8-month SEP after losing employer coverage to avoid penalty</a:t>
            </a:r>
          </a:p>
        </p:txBody>
      </p:sp>
      <p:sp>
        <p:nvSpPr>
          <p:cNvPr id="4" name="TextBox 3">
            <a:extLst>
              <a:ext uri="{FF2B5EF4-FFF2-40B4-BE49-F238E27FC236}">
                <a16:creationId xmlns:a16="http://schemas.microsoft.com/office/drawing/2014/main" id="{0D7CDA55-64A5-4EFB-9825-E70483B0569F}"/>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7</a:t>
            </a:r>
          </a:p>
        </p:txBody>
      </p:sp>
    </p:spTree>
    <p:extLst>
      <p:ext uri="{BB962C8B-B14F-4D97-AF65-F5344CB8AC3E}">
        <p14:creationId xmlns:p14="http://schemas.microsoft.com/office/powerpoint/2010/main" val="3554580204"/>
      </p:ext>
    </p:extLst>
  </p:cSld>
  <p:clrMapOvr>
    <a:masterClrMapping/>
  </p:clrMapOvr>
  <mc:AlternateContent xmlns:mc="http://schemas.openxmlformats.org/markup-compatibility/2006" xmlns:p14="http://schemas.microsoft.com/office/powerpoint/2010/main">
    <mc:Choice Requires="p14">
      <p:transition spd="slow" p14:dur="2000" advTm="88349"/>
    </mc:Choice>
    <mc:Fallback xmlns="">
      <p:transition spd="slow" advTm="883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135700" cy="646331"/>
          </a:xfrm>
          <a:prstGeom prst="rect">
            <a:avLst/>
          </a:prstGeom>
          <a:noFill/>
        </p:spPr>
        <p:txBody>
          <a:bodyPr wrap="square" rtlCol="0">
            <a:spAutoFit/>
          </a:bodyPr>
          <a:lstStyle/>
          <a:p>
            <a:r>
              <a:rPr lang="en-US" sz="3600" dirty="0">
                <a:solidFill>
                  <a:schemeClr val="accent1"/>
                </a:solidFill>
                <a:latin typeface="+mj-lt"/>
              </a:rPr>
              <a:t>COBRA and Medicare</a:t>
            </a:r>
            <a:endParaRPr lang="en-US" sz="3600" dirty="0">
              <a:solidFill>
                <a:srgbClr val="009EF0"/>
              </a:solidFill>
              <a:latin typeface="+mj-lt"/>
            </a:endParaRPr>
          </a:p>
        </p:txBody>
      </p:sp>
      <p:sp>
        <p:nvSpPr>
          <p:cNvPr id="5" name="TextBox 4">
            <a:extLst>
              <a:ext uri="{FF2B5EF4-FFF2-40B4-BE49-F238E27FC236}">
                <a16:creationId xmlns:a16="http://schemas.microsoft.com/office/drawing/2014/main" id="{07FA457C-20EB-4160-B939-928B594A9AF4}"/>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lumMod val="50000"/>
                  </a:schemeClr>
                </a:solidFill>
                <a:latin typeface="+mj-lt"/>
              </a:rPr>
              <a:t>8</a:t>
            </a:r>
          </a:p>
        </p:txBody>
      </p:sp>
      <p:sp>
        <p:nvSpPr>
          <p:cNvPr id="3" name="TextBox 2">
            <a:extLst>
              <a:ext uri="{FF2B5EF4-FFF2-40B4-BE49-F238E27FC236}">
                <a16:creationId xmlns:a16="http://schemas.microsoft.com/office/drawing/2014/main" id="{620284C0-2F70-4D86-AEF2-DB21358F7242}"/>
              </a:ext>
            </a:extLst>
          </p:cNvPr>
          <p:cNvSpPr txBox="1"/>
          <p:nvPr/>
        </p:nvSpPr>
        <p:spPr>
          <a:xfrm>
            <a:off x="228600" y="1535192"/>
            <a:ext cx="4038600" cy="3570208"/>
          </a:xfrm>
          <a:prstGeom prst="rect">
            <a:avLst/>
          </a:prstGeom>
        </p:spPr>
        <p:txBody>
          <a:bodyPr wrap="square" rtlCol="0">
            <a:spAutoFit/>
          </a:bodyPr>
          <a:lstStyle/>
          <a:p>
            <a:pPr marR="0" indent="0" fontAlgn="auto">
              <a:lnSpc>
                <a:spcPct val="90000"/>
              </a:lnSpc>
              <a:spcBef>
                <a:spcPct val="0"/>
              </a:spcBef>
              <a:spcAft>
                <a:spcPts val="1200"/>
              </a:spcAft>
              <a:buClrTx/>
              <a:buSzTx/>
              <a:buFontTx/>
              <a:buNone/>
              <a:tabLst/>
            </a:pPr>
            <a:r>
              <a:rPr lang="en-US" sz="2400" dirty="0">
                <a:solidFill>
                  <a:schemeClr val="accent1"/>
                </a:solidFill>
                <a:latin typeface="+mj-lt"/>
              </a:rPr>
              <a:t>You have Medicare first:</a:t>
            </a:r>
          </a:p>
          <a:p>
            <a:pPr marL="342900" indent="-342900">
              <a:lnSpc>
                <a:spcPct val="90000"/>
              </a:lnSpc>
              <a:spcBef>
                <a:spcPct val="0"/>
              </a:spcBef>
              <a:buFont typeface="Arial" panose="020B0604020202020204" pitchFamily="34" charset="0"/>
              <a:buChar char="•"/>
            </a:pPr>
            <a:r>
              <a:rPr lang="en-US" sz="2400" dirty="0">
                <a:solidFill>
                  <a:schemeClr val="tx1">
                    <a:lumMod val="65000"/>
                    <a:lumOff val="35000"/>
                  </a:schemeClr>
                </a:solidFill>
              </a:rPr>
              <a:t>Once you become eligible for COBRA you may have both benefits.</a:t>
            </a:r>
          </a:p>
          <a:p>
            <a:pPr marL="342900" indent="-342900">
              <a:lnSpc>
                <a:spcPct val="90000"/>
              </a:lnSpc>
              <a:spcBef>
                <a:spcPct val="0"/>
              </a:spcBef>
              <a:buFont typeface="Arial" panose="020B0604020202020204" pitchFamily="34" charset="0"/>
              <a:buChar char="•"/>
            </a:pPr>
            <a:r>
              <a:rPr lang="en-US" sz="2400" dirty="0">
                <a:solidFill>
                  <a:schemeClr val="tx1">
                    <a:lumMod val="65000"/>
                    <a:lumOff val="35000"/>
                  </a:schemeClr>
                </a:solidFill>
                <a:latin typeface="+mj-lt"/>
              </a:rPr>
              <a:t>Medicare is primary and COBRA is secondary.</a:t>
            </a:r>
          </a:p>
          <a:p>
            <a:pPr marL="342900" indent="-342900">
              <a:lnSpc>
                <a:spcPct val="90000"/>
              </a:lnSpc>
              <a:spcBef>
                <a:spcPct val="0"/>
              </a:spcBef>
              <a:buFont typeface="Arial" panose="020B0604020202020204" pitchFamily="34" charset="0"/>
              <a:buChar char="•"/>
            </a:pPr>
            <a:r>
              <a:rPr lang="en-US" sz="2400" dirty="0">
                <a:solidFill>
                  <a:schemeClr val="tx1">
                    <a:lumMod val="65000"/>
                    <a:lumOff val="35000"/>
                  </a:schemeClr>
                </a:solidFill>
                <a:latin typeface="+mj-lt"/>
              </a:rPr>
              <a:t>Do NOT drop your Medicare coverage.</a:t>
            </a:r>
          </a:p>
          <a:p>
            <a:pPr marL="342900" indent="-342900">
              <a:lnSpc>
                <a:spcPct val="90000"/>
              </a:lnSpc>
              <a:spcBef>
                <a:spcPct val="0"/>
              </a:spcBef>
              <a:buFont typeface="Arial" panose="020B0604020202020204" pitchFamily="34" charset="0"/>
              <a:buChar char="•"/>
            </a:pPr>
            <a:r>
              <a:rPr lang="en-US" sz="2400" dirty="0">
                <a:solidFill>
                  <a:schemeClr val="tx1">
                    <a:lumMod val="65000"/>
                    <a:lumOff val="35000"/>
                  </a:schemeClr>
                </a:solidFill>
                <a:latin typeface="+mj-lt"/>
              </a:rPr>
              <a:t>Enroll in Part B while actively employed.</a:t>
            </a:r>
            <a:endParaRPr lang="en-US" sz="2400" dirty="0">
              <a:solidFill>
                <a:schemeClr val="accent1"/>
              </a:solidFill>
              <a:latin typeface="+mj-lt"/>
            </a:endParaRPr>
          </a:p>
        </p:txBody>
      </p:sp>
      <p:sp>
        <p:nvSpPr>
          <p:cNvPr id="6" name="TextBox 5">
            <a:extLst>
              <a:ext uri="{FF2B5EF4-FFF2-40B4-BE49-F238E27FC236}">
                <a16:creationId xmlns:a16="http://schemas.microsoft.com/office/drawing/2014/main" id="{B02ED39A-0372-4C10-A4CD-9D2067A9B078}"/>
              </a:ext>
            </a:extLst>
          </p:cNvPr>
          <p:cNvSpPr txBox="1"/>
          <p:nvPr/>
        </p:nvSpPr>
        <p:spPr>
          <a:xfrm>
            <a:off x="4419600" y="1524000"/>
            <a:ext cx="4495798" cy="3570208"/>
          </a:xfrm>
          <a:prstGeom prst="rect">
            <a:avLst/>
          </a:prstGeom>
        </p:spPr>
        <p:txBody>
          <a:bodyPr wrap="square" rtlCol="0">
            <a:spAutoFit/>
          </a:bodyPr>
          <a:lstStyle/>
          <a:p>
            <a:pPr marR="0" indent="0" fontAlgn="auto">
              <a:lnSpc>
                <a:spcPct val="90000"/>
              </a:lnSpc>
              <a:spcBef>
                <a:spcPct val="0"/>
              </a:spcBef>
              <a:spcAft>
                <a:spcPts val="1200"/>
              </a:spcAft>
              <a:buClrTx/>
              <a:buSzTx/>
              <a:buFontTx/>
              <a:buNone/>
              <a:tabLst/>
            </a:pPr>
            <a:r>
              <a:rPr lang="en-US" sz="2400" dirty="0">
                <a:solidFill>
                  <a:schemeClr val="accent1"/>
                </a:solidFill>
                <a:latin typeface="+mj-lt"/>
              </a:rPr>
              <a:t>You have COBRA first:</a:t>
            </a:r>
          </a:p>
          <a:p>
            <a:pPr marL="342900" indent="-342900">
              <a:lnSpc>
                <a:spcPct val="90000"/>
              </a:lnSpc>
              <a:spcBef>
                <a:spcPct val="0"/>
              </a:spcBef>
              <a:buFont typeface="Arial" panose="020B0604020202020204" pitchFamily="34" charset="0"/>
              <a:buChar char="•"/>
            </a:pPr>
            <a:r>
              <a:rPr lang="en-US" sz="2400" dirty="0">
                <a:solidFill>
                  <a:schemeClr val="tx1">
                    <a:lumMod val="65000"/>
                    <a:lumOff val="35000"/>
                  </a:schemeClr>
                </a:solidFill>
              </a:rPr>
              <a:t>Once you become eligible for and enroll in Medicare, your COBRA coverage may end.</a:t>
            </a:r>
          </a:p>
          <a:p>
            <a:pPr marL="342900" indent="-342900">
              <a:lnSpc>
                <a:spcPct val="90000"/>
              </a:lnSpc>
              <a:spcBef>
                <a:spcPct val="0"/>
              </a:spcBef>
              <a:buFont typeface="Arial" panose="020B0604020202020204" pitchFamily="34" charset="0"/>
              <a:buChar char="•"/>
            </a:pPr>
            <a:r>
              <a:rPr lang="en-US" sz="2400" dirty="0">
                <a:solidFill>
                  <a:schemeClr val="tx1">
                    <a:lumMod val="65000"/>
                    <a:lumOff val="35000"/>
                  </a:schemeClr>
                </a:solidFill>
              </a:rPr>
              <a:t>Enroll in both Part A and Part B when first eligible.</a:t>
            </a:r>
          </a:p>
          <a:p>
            <a:pPr marL="342900" indent="-342900">
              <a:lnSpc>
                <a:spcPct val="90000"/>
              </a:lnSpc>
              <a:spcBef>
                <a:spcPct val="0"/>
              </a:spcBef>
              <a:buFont typeface="Arial" panose="020B0604020202020204" pitchFamily="34" charset="0"/>
              <a:buChar char="•"/>
            </a:pPr>
            <a:r>
              <a:rPr lang="en-US" sz="2400" dirty="0">
                <a:solidFill>
                  <a:schemeClr val="tx1">
                    <a:lumMod val="65000"/>
                    <a:lumOff val="35000"/>
                  </a:schemeClr>
                </a:solidFill>
              </a:rPr>
              <a:t>Dependents may be able to remain on COBRA after your coverage ends once you enroll in Medicare.</a:t>
            </a:r>
          </a:p>
        </p:txBody>
      </p:sp>
      <p:cxnSp>
        <p:nvCxnSpPr>
          <p:cNvPr id="7" name="Straight Connector 6">
            <a:extLst>
              <a:ext uri="{FF2B5EF4-FFF2-40B4-BE49-F238E27FC236}">
                <a16:creationId xmlns:a16="http://schemas.microsoft.com/office/drawing/2014/main" id="{9BAF96B2-BB17-4D49-ADD4-9CB9986D471D}"/>
              </a:ext>
            </a:extLst>
          </p:cNvPr>
          <p:cNvCxnSpPr>
            <a:cxnSpLocks/>
          </p:cNvCxnSpPr>
          <p:nvPr/>
        </p:nvCxnSpPr>
        <p:spPr>
          <a:xfrm>
            <a:off x="4343400" y="1447800"/>
            <a:ext cx="0" cy="36576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67CE450-90EA-4D59-9336-ECEACCD3D98A}"/>
              </a:ext>
            </a:extLst>
          </p:cNvPr>
          <p:cNvGrpSpPr/>
          <p:nvPr/>
        </p:nvGrpSpPr>
        <p:grpSpPr>
          <a:xfrm>
            <a:off x="789708" y="5258140"/>
            <a:ext cx="6954984" cy="978728"/>
            <a:chOff x="284016" y="5391873"/>
            <a:chExt cx="6954984" cy="978728"/>
          </a:xfrm>
        </p:grpSpPr>
        <p:sp>
          <p:nvSpPr>
            <p:cNvPr id="9" name="TextBox 8">
              <a:extLst>
                <a:ext uri="{FF2B5EF4-FFF2-40B4-BE49-F238E27FC236}">
                  <a16:creationId xmlns:a16="http://schemas.microsoft.com/office/drawing/2014/main" id="{79B56876-C367-4EB5-8E87-B2009BBBBCF6}"/>
                </a:ext>
              </a:extLst>
            </p:cNvPr>
            <p:cNvSpPr txBox="1"/>
            <p:nvPr/>
          </p:nvSpPr>
          <p:spPr>
            <a:xfrm>
              <a:off x="1262744" y="5391873"/>
              <a:ext cx="5976256" cy="867930"/>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2800" dirty="0">
                  <a:solidFill>
                    <a:schemeClr val="tx1">
                      <a:lumMod val="65000"/>
                      <a:lumOff val="35000"/>
                    </a:schemeClr>
                  </a:solidFill>
                  <a:latin typeface="+mj-lt"/>
                </a:rPr>
                <a:t>COBRA is not considered “creditable coverage.”</a:t>
              </a:r>
            </a:p>
          </p:txBody>
        </p:sp>
        <p:pic>
          <p:nvPicPr>
            <p:cNvPr id="12" name="Graphic 11" descr="Warning">
              <a:extLst>
                <a:ext uri="{FF2B5EF4-FFF2-40B4-BE49-F238E27FC236}">
                  <a16:creationId xmlns:a16="http://schemas.microsoft.com/office/drawing/2014/main" id="{22550528-4505-468E-A3A7-E56DDEC6F0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016" y="5391873"/>
              <a:ext cx="978728" cy="978728"/>
            </a:xfrm>
            <a:prstGeom prst="rect">
              <a:avLst/>
            </a:prstGeom>
          </p:spPr>
        </p:pic>
      </p:grpSp>
    </p:spTree>
    <p:extLst>
      <p:ext uri="{BB962C8B-B14F-4D97-AF65-F5344CB8AC3E}">
        <p14:creationId xmlns:p14="http://schemas.microsoft.com/office/powerpoint/2010/main" val="1931274619"/>
      </p:ext>
    </p:extLst>
  </p:cSld>
  <p:clrMapOvr>
    <a:masterClrMapping/>
  </p:clrMapOvr>
  <mc:AlternateContent xmlns:mc="http://schemas.openxmlformats.org/markup-compatibility/2006" xmlns:p14="http://schemas.microsoft.com/office/powerpoint/2010/main">
    <mc:Choice Requires="p14">
      <p:transition spd="slow" p14:dur="2000" advTm="96102"/>
    </mc:Choice>
    <mc:Fallback xmlns="">
      <p:transition spd="slow" advTm="9610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152400"/>
            <a:ext cx="8839200" cy="798517"/>
          </a:xfrm>
          <a:prstGeom prst="rect">
            <a:avLst/>
          </a:prstGeom>
        </p:spPr>
        <p:txBody>
          <a:bodyPr/>
          <a:lstStyle/>
          <a:p>
            <a:pPr algn="ctr">
              <a:lnSpc>
                <a:spcPct val="110000"/>
              </a:lnSpc>
              <a:spcBef>
                <a:spcPct val="0"/>
              </a:spcBef>
              <a:defRPr/>
            </a:pPr>
            <a:r>
              <a:rPr lang="en-US" sz="3600" dirty="0">
                <a:solidFill>
                  <a:schemeClr val="accent1"/>
                </a:solidFill>
                <a:latin typeface="+mj-lt"/>
              </a:rPr>
              <a:t>Part C: Medicare Advantage (MA) Plans</a:t>
            </a:r>
          </a:p>
        </p:txBody>
      </p:sp>
      <p:grpSp>
        <p:nvGrpSpPr>
          <p:cNvPr id="4" name="Group 3">
            <a:extLst>
              <a:ext uri="{FF2B5EF4-FFF2-40B4-BE49-F238E27FC236}">
                <a16:creationId xmlns:a16="http://schemas.microsoft.com/office/drawing/2014/main" id="{7EFBB6F5-09D6-43FB-AAB2-111C89902C84}"/>
              </a:ext>
            </a:extLst>
          </p:cNvPr>
          <p:cNvGrpSpPr/>
          <p:nvPr/>
        </p:nvGrpSpPr>
        <p:grpSpPr>
          <a:xfrm>
            <a:off x="683919" y="2723650"/>
            <a:ext cx="5001448" cy="2984352"/>
            <a:chOff x="218252" y="2438400"/>
            <a:chExt cx="5001448" cy="2984352"/>
          </a:xfrm>
        </p:grpSpPr>
        <p:pic>
          <p:nvPicPr>
            <p:cNvPr id="5" name="Graphic 4" descr="Woman">
              <a:extLst>
                <a:ext uri="{FF2B5EF4-FFF2-40B4-BE49-F238E27FC236}">
                  <a16:creationId xmlns:a16="http://schemas.microsoft.com/office/drawing/2014/main" id="{3A36B2C6-FEF8-4C90-B4BF-A1106C5AF5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4500" y="2438400"/>
              <a:ext cx="1295400" cy="1295400"/>
            </a:xfrm>
            <a:prstGeom prst="rect">
              <a:avLst/>
            </a:prstGeom>
          </p:spPr>
        </p:pic>
        <p:cxnSp>
          <p:nvCxnSpPr>
            <p:cNvPr id="7" name="Straight Arrow Connector 6">
              <a:extLst>
                <a:ext uri="{FF2B5EF4-FFF2-40B4-BE49-F238E27FC236}">
                  <a16:creationId xmlns:a16="http://schemas.microsoft.com/office/drawing/2014/main" id="{D1EC80AD-D998-41DC-8212-589EE197458D}"/>
                </a:ext>
              </a:extLst>
            </p:cNvPr>
            <p:cNvCxnSpPr/>
            <p:nvPr/>
          </p:nvCxnSpPr>
          <p:spPr>
            <a:xfrm flipH="1">
              <a:off x="1066800" y="3048000"/>
              <a:ext cx="914400" cy="381000"/>
            </a:xfrm>
            <a:prstGeom prst="straightConnector1">
              <a:avLst/>
            </a:prstGeom>
            <a:ln>
              <a:solidFill>
                <a:srgbClr val="F8A169"/>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32770CF-6E2B-4D05-8473-9E8CB3C3E7DB}"/>
                </a:ext>
              </a:extLst>
            </p:cNvPr>
            <p:cNvSpPr/>
            <p:nvPr/>
          </p:nvSpPr>
          <p:spPr>
            <a:xfrm>
              <a:off x="218252" y="3429000"/>
              <a:ext cx="1457611" cy="923330"/>
            </a:xfrm>
            <a:prstGeom prst="rect">
              <a:avLst/>
            </a:prstGeom>
          </p:spPr>
          <p:txBody>
            <a:bodyPr wrap="square">
              <a:spAutoFit/>
            </a:bodyPr>
            <a:lstStyle/>
            <a:p>
              <a:pPr lvl="0">
                <a:buClr>
                  <a:srgbClr val="009EF0"/>
                </a:buClr>
              </a:pPr>
              <a:r>
                <a:rPr lang="en-US" dirty="0">
                  <a:solidFill>
                    <a:schemeClr val="tx1">
                      <a:lumMod val="65000"/>
                      <a:lumOff val="35000"/>
                    </a:schemeClr>
                  </a:solidFill>
                </a:rPr>
                <a:t>Live in plan’s service area</a:t>
              </a:r>
            </a:p>
          </p:txBody>
        </p:sp>
        <p:sp>
          <p:nvSpPr>
            <p:cNvPr id="9" name="Rectangle 8">
              <a:extLst>
                <a:ext uri="{FF2B5EF4-FFF2-40B4-BE49-F238E27FC236}">
                  <a16:creationId xmlns:a16="http://schemas.microsoft.com/office/drawing/2014/main" id="{FC07CD84-0E2F-40D1-8744-65F225113B6C}"/>
                </a:ext>
              </a:extLst>
            </p:cNvPr>
            <p:cNvSpPr/>
            <p:nvPr/>
          </p:nvSpPr>
          <p:spPr>
            <a:xfrm>
              <a:off x="619035" y="4497763"/>
              <a:ext cx="1429899" cy="923330"/>
            </a:xfrm>
            <a:prstGeom prst="rect">
              <a:avLst/>
            </a:prstGeom>
          </p:spPr>
          <p:txBody>
            <a:bodyPr wrap="square">
              <a:spAutoFit/>
            </a:bodyPr>
            <a:lstStyle/>
            <a:p>
              <a:pPr lvl="0">
                <a:buClr>
                  <a:srgbClr val="009EF0"/>
                </a:buClr>
              </a:pPr>
              <a:r>
                <a:rPr lang="en-US" dirty="0">
                  <a:solidFill>
                    <a:schemeClr val="tx1">
                      <a:lumMod val="65000"/>
                      <a:lumOff val="35000"/>
                    </a:schemeClr>
                  </a:solidFill>
                </a:rPr>
                <a:t>Be entitled to Medicare Part A</a:t>
              </a:r>
            </a:p>
          </p:txBody>
        </p:sp>
        <p:sp>
          <p:nvSpPr>
            <p:cNvPr id="10" name="Rectangle 9">
              <a:extLst>
                <a:ext uri="{FF2B5EF4-FFF2-40B4-BE49-F238E27FC236}">
                  <a16:creationId xmlns:a16="http://schemas.microsoft.com/office/drawing/2014/main" id="{198DE64D-9582-44C9-8075-1C20C116FBA3}"/>
                </a:ext>
              </a:extLst>
            </p:cNvPr>
            <p:cNvSpPr/>
            <p:nvPr/>
          </p:nvSpPr>
          <p:spPr>
            <a:xfrm>
              <a:off x="2829196" y="4499422"/>
              <a:ext cx="1429899" cy="923330"/>
            </a:xfrm>
            <a:prstGeom prst="rect">
              <a:avLst/>
            </a:prstGeom>
          </p:spPr>
          <p:txBody>
            <a:bodyPr wrap="square">
              <a:spAutoFit/>
            </a:bodyPr>
            <a:lstStyle/>
            <a:p>
              <a:pPr lvl="0"/>
              <a:r>
                <a:rPr lang="en-US" dirty="0">
                  <a:solidFill>
                    <a:schemeClr val="tx1">
                      <a:lumMod val="65000"/>
                      <a:lumOff val="35000"/>
                    </a:schemeClr>
                  </a:solidFill>
                </a:rPr>
                <a:t>Be enrolled in Medicare Part B</a:t>
              </a:r>
              <a:endParaRPr lang="en-US" dirty="0"/>
            </a:p>
          </p:txBody>
        </p:sp>
        <p:sp>
          <p:nvSpPr>
            <p:cNvPr id="12" name="Rectangle 11">
              <a:extLst>
                <a:ext uri="{FF2B5EF4-FFF2-40B4-BE49-F238E27FC236}">
                  <a16:creationId xmlns:a16="http://schemas.microsoft.com/office/drawing/2014/main" id="{1FC8F80E-D323-4AFB-A6AE-B05413B22620}"/>
                </a:ext>
              </a:extLst>
            </p:cNvPr>
            <p:cNvSpPr/>
            <p:nvPr/>
          </p:nvSpPr>
          <p:spPr>
            <a:xfrm>
              <a:off x="3467100" y="3297434"/>
              <a:ext cx="1752600" cy="1200329"/>
            </a:xfrm>
            <a:prstGeom prst="rect">
              <a:avLst/>
            </a:prstGeom>
          </p:spPr>
          <p:txBody>
            <a:bodyPr wrap="square">
              <a:spAutoFit/>
            </a:bodyPr>
            <a:lstStyle/>
            <a:p>
              <a:r>
                <a:rPr lang="en-US" dirty="0">
                  <a:solidFill>
                    <a:schemeClr val="tx1">
                      <a:lumMod val="65000"/>
                      <a:lumOff val="35000"/>
                    </a:schemeClr>
                  </a:solidFill>
                  <a:cs typeface="Arial" panose="020B0604020202020204" pitchFamily="34" charset="0"/>
                </a:rPr>
                <a:t>Not have End-Stage Renal Disease (ESRD)</a:t>
              </a:r>
            </a:p>
          </p:txBody>
        </p:sp>
        <p:cxnSp>
          <p:nvCxnSpPr>
            <p:cNvPr id="14" name="Straight Arrow Connector 13">
              <a:extLst>
                <a:ext uri="{FF2B5EF4-FFF2-40B4-BE49-F238E27FC236}">
                  <a16:creationId xmlns:a16="http://schemas.microsoft.com/office/drawing/2014/main" id="{47F48B1E-03AF-490D-979F-A2578F284559}"/>
                </a:ext>
              </a:extLst>
            </p:cNvPr>
            <p:cNvCxnSpPr>
              <a:cxnSpLocks/>
            </p:cNvCxnSpPr>
            <p:nvPr/>
          </p:nvCxnSpPr>
          <p:spPr>
            <a:xfrm flipH="1">
              <a:off x="1676400" y="3795356"/>
              <a:ext cx="533400" cy="62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5DAF34-D3B9-409B-B746-B4009A3D5EFD}"/>
                </a:ext>
              </a:extLst>
            </p:cNvPr>
            <p:cNvCxnSpPr>
              <a:cxnSpLocks/>
            </p:cNvCxnSpPr>
            <p:nvPr/>
          </p:nvCxnSpPr>
          <p:spPr>
            <a:xfrm>
              <a:off x="2514600" y="3795356"/>
              <a:ext cx="342900" cy="562688"/>
            </a:xfrm>
            <a:prstGeom prst="straightConnector1">
              <a:avLst/>
            </a:prstGeom>
            <a:ln>
              <a:solidFill>
                <a:srgbClr val="B11E5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82F3A7-9492-4EB0-8883-3790F8A3B75D}"/>
                </a:ext>
              </a:extLst>
            </p:cNvPr>
            <p:cNvCxnSpPr/>
            <p:nvPr/>
          </p:nvCxnSpPr>
          <p:spPr>
            <a:xfrm>
              <a:off x="2743200" y="3048000"/>
              <a:ext cx="838200" cy="301080"/>
            </a:xfrm>
            <a:prstGeom prst="straightConnector1">
              <a:avLst/>
            </a:prstGeom>
            <a:ln>
              <a:solidFill>
                <a:srgbClr val="4D8B3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E4782FB9-8599-435B-AFA4-C2B7D1C9BD23}"/>
              </a:ext>
            </a:extLst>
          </p:cNvPr>
          <p:cNvGrpSpPr/>
          <p:nvPr/>
        </p:nvGrpSpPr>
        <p:grpSpPr>
          <a:xfrm>
            <a:off x="5585549" y="1167902"/>
            <a:ext cx="3329851" cy="5449880"/>
            <a:chOff x="5541432" y="950917"/>
            <a:chExt cx="3329851" cy="5449880"/>
          </a:xfrm>
        </p:grpSpPr>
        <p:sp>
          <p:nvSpPr>
            <p:cNvPr id="3" name="Rectangle 2">
              <a:extLst>
                <a:ext uri="{FF2B5EF4-FFF2-40B4-BE49-F238E27FC236}">
                  <a16:creationId xmlns:a16="http://schemas.microsoft.com/office/drawing/2014/main" id="{920B7575-3D24-4A8B-AD47-A7ACC73A1BD6}"/>
                </a:ext>
              </a:extLst>
            </p:cNvPr>
            <p:cNvSpPr/>
            <p:nvPr/>
          </p:nvSpPr>
          <p:spPr>
            <a:xfrm>
              <a:off x="5541432" y="950917"/>
              <a:ext cx="3329851" cy="5449880"/>
            </a:xfrm>
            <a:prstGeom prst="rect">
              <a:avLst/>
            </a:prstGeom>
            <a:solidFill>
              <a:srgbClr val="009EF0"/>
            </a:solidFill>
            <a:ln>
              <a:solidFill>
                <a:srgbClr val="B68CD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5D84955-7FA9-4D5D-9332-874AD1F84B0D}"/>
                </a:ext>
              </a:extLst>
            </p:cNvPr>
            <p:cNvSpPr txBox="1"/>
            <p:nvPr/>
          </p:nvSpPr>
          <p:spPr>
            <a:xfrm>
              <a:off x="5668435" y="1847195"/>
              <a:ext cx="3094565" cy="4401205"/>
            </a:xfrm>
            <a:prstGeom prst="rect">
              <a:avLst/>
            </a:prstGeom>
          </p:spPr>
          <p:txBody>
            <a:bodyPr wrap="square" rtlCol="0">
              <a:spAutoFit/>
            </a:bodyPr>
            <a:lstStyle/>
            <a:p>
              <a:pPr marL="285750" lvl="0" indent="-285750">
                <a:spcBef>
                  <a:spcPts val="600"/>
                </a:spcBef>
                <a:spcAft>
                  <a:spcPts val="600"/>
                </a:spcAft>
                <a:buClr>
                  <a:schemeClr val="bg1"/>
                </a:buClr>
                <a:buFont typeface="Wingdings" panose="05000000000000000000" pitchFamily="2" charset="2"/>
                <a:buChar char="ü"/>
              </a:pPr>
              <a:r>
                <a:rPr lang="en-US" sz="2000" dirty="0">
                  <a:solidFill>
                    <a:schemeClr val="bg1"/>
                  </a:solidFill>
                </a:rPr>
                <a:t>Part of Medicare program</a:t>
              </a:r>
            </a:p>
            <a:p>
              <a:pPr marL="285750" lvl="0" indent="-285750">
                <a:spcBef>
                  <a:spcPts val="600"/>
                </a:spcBef>
                <a:spcAft>
                  <a:spcPts val="600"/>
                </a:spcAft>
                <a:buClr>
                  <a:schemeClr val="bg1"/>
                </a:buClr>
                <a:buFont typeface="Wingdings" panose="05000000000000000000" pitchFamily="2" charset="2"/>
                <a:buChar char="ü"/>
              </a:pPr>
              <a:r>
                <a:rPr lang="en-US" sz="2000" dirty="0">
                  <a:solidFill>
                    <a:schemeClr val="bg1"/>
                  </a:solidFill>
                </a:rPr>
                <a:t>Provided Medicare rights and protections</a:t>
              </a:r>
            </a:p>
            <a:p>
              <a:pPr marL="285750" lvl="0" indent="-285750">
                <a:spcBef>
                  <a:spcPts val="600"/>
                </a:spcBef>
                <a:spcAft>
                  <a:spcPts val="600"/>
                </a:spcAft>
                <a:buClr>
                  <a:schemeClr val="bg1"/>
                </a:buClr>
                <a:buFont typeface="Wingdings" panose="05000000000000000000" pitchFamily="2" charset="2"/>
                <a:buChar char="ü"/>
              </a:pPr>
              <a:r>
                <a:rPr lang="en-US" sz="2000" dirty="0">
                  <a:solidFill>
                    <a:schemeClr val="bg1"/>
                  </a:solidFill>
                </a:rPr>
                <a:t>Provided regular Medicare-covered services</a:t>
              </a:r>
            </a:p>
            <a:p>
              <a:pPr marL="285750" lvl="0" indent="-285750">
                <a:spcBef>
                  <a:spcPts val="600"/>
                </a:spcBef>
                <a:spcAft>
                  <a:spcPts val="600"/>
                </a:spcAft>
                <a:buClr>
                  <a:schemeClr val="bg1"/>
                </a:buClr>
                <a:buFont typeface="Wingdings" panose="05000000000000000000" pitchFamily="2" charset="2"/>
                <a:buChar char="ü"/>
              </a:pPr>
              <a:r>
                <a:rPr lang="en-US" sz="2000" dirty="0">
                  <a:solidFill>
                    <a:schemeClr val="bg1"/>
                  </a:solidFill>
                </a:rPr>
                <a:t>Able to receive extra benefits</a:t>
              </a:r>
            </a:p>
            <a:p>
              <a:pPr marL="285750" lvl="0" indent="-285750">
                <a:spcBef>
                  <a:spcPts val="600"/>
                </a:spcBef>
                <a:spcAft>
                  <a:spcPts val="600"/>
                </a:spcAft>
                <a:buClr>
                  <a:schemeClr val="bg1"/>
                </a:buClr>
                <a:buFont typeface="Wingdings" panose="05000000000000000000" pitchFamily="2" charset="2"/>
                <a:buChar char="ü"/>
              </a:pPr>
              <a:r>
                <a:rPr lang="en-US" sz="2000" dirty="0">
                  <a:solidFill>
                    <a:schemeClr val="bg1"/>
                  </a:solidFill>
                </a:rPr>
                <a:t>Able to receive prescription drug coverage</a:t>
              </a:r>
            </a:p>
          </p:txBody>
        </p:sp>
        <p:cxnSp>
          <p:nvCxnSpPr>
            <p:cNvPr id="21" name="Straight Connector 20">
              <a:extLst>
                <a:ext uri="{FF2B5EF4-FFF2-40B4-BE49-F238E27FC236}">
                  <a16:creationId xmlns:a16="http://schemas.microsoft.com/office/drawing/2014/main" id="{6E8DBD77-C29D-4646-92C9-8B96E249C7A0}"/>
                </a:ext>
              </a:extLst>
            </p:cNvPr>
            <p:cNvCxnSpPr/>
            <p:nvPr/>
          </p:nvCxnSpPr>
          <p:spPr>
            <a:xfrm>
              <a:off x="5715000" y="1752600"/>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0FDAE61-72DB-4126-BD3C-B6BDC1D64E33}"/>
                </a:ext>
              </a:extLst>
            </p:cNvPr>
            <p:cNvSpPr txBox="1"/>
            <p:nvPr/>
          </p:nvSpPr>
          <p:spPr>
            <a:xfrm>
              <a:off x="5666014" y="1250306"/>
              <a:ext cx="2895600" cy="42473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2400" b="1" dirty="0">
                  <a:solidFill>
                    <a:schemeClr val="bg1"/>
                  </a:solidFill>
                  <a:latin typeface="+mj-lt"/>
                </a:rPr>
                <a:t>Members are:</a:t>
              </a:r>
            </a:p>
          </p:txBody>
        </p:sp>
      </p:grpSp>
      <p:sp>
        <p:nvSpPr>
          <p:cNvPr id="24" name="TextBox 23">
            <a:extLst>
              <a:ext uri="{FF2B5EF4-FFF2-40B4-BE49-F238E27FC236}">
                <a16:creationId xmlns:a16="http://schemas.microsoft.com/office/drawing/2014/main" id="{9DF41688-5E3D-4443-A469-FEE331E48A5D}"/>
              </a:ext>
            </a:extLst>
          </p:cNvPr>
          <p:cNvSpPr txBox="1"/>
          <p:nvPr/>
        </p:nvSpPr>
        <p:spPr>
          <a:xfrm>
            <a:off x="8534400" y="6400800"/>
            <a:ext cx="381000" cy="216982"/>
          </a:xfrm>
          <a:prstGeom prst="rect">
            <a:avLst/>
          </a:prstGeom>
        </p:spPr>
        <p:txBody>
          <a:bodyPr wrap="square" rtlCol="0">
            <a:spAutoFit/>
          </a:bodyPr>
          <a:lstStyle/>
          <a:p>
            <a:pPr marR="0" indent="0" fontAlgn="auto">
              <a:lnSpc>
                <a:spcPct val="90000"/>
              </a:lnSpc>
              <a:spcBef>
                <a:spcPct val="0"/>
              </a:spcBef>
              <a:spcAft>
                <a:spcPts val="0"/>
              </a:spcAft>
              <a:buClrTx/>
              <a:buSzTx/>
              <a:buFontTx/>
              <a:buNone/>
              <a:tabLst/>
            </a:pPr>
            <a:r>
              <a:rPr lang="en-US" sz="900" dirty="0">
                <a:solidFill>
                  <a:schemeClr val="bg1"/>
                </a:solidFill>
                <a:latin typeface="+mj-lt"/>
              </a:rPr>
              <a:t>9</a:t>
            </a:r>
          </a:p>
        </p:txBody>
      </p:sp>
      <p:grpSp>
        <p:nvGrpSpPr>
          <p:cNvPr id="6" name="Group 5">
            <a:extLst>
              <a:ext uri="{FF2B5EF4-FFF2-40B4-BE49-F238E27FC236}">
                <a16:creationId xmlns:a16="http://schemas.microsoft.com/office/drawing/2014/main" id="{619D3455-FE0C-4863-9CB0-6DEF6C6E2924}"/>
              </a:ext>
            </a:extLst>
          </p:cNvPr>
          <p:cNvGrpSpPr/>
          <p:nvPr/>
        </p:nvGrpSpPr>
        <p:grpSpPr>
          <a:xfrm>
            <a:off x="515387" y="1317273"/>
            <a:ext cx="1938254" cy="1828800"/>
            <a:chOff x="537408" y="1727200"/>
            <a:chExt cx="1938254" cy="1828800"/>
          </a:xfrm>
        </p:grpSpPr>
        <p:sp>
          <p:nvSpPr>
            <p:cNvPr id="25" name="Partial Circle 24">
              <a:extLst>
                <a:ext uri="{FF2B5EF4-FFF2-40B4-BE49-F238E27FC236}">
                  <a16:creationId xmlns:a16="http://schemas.microsoft.com/office/drawing/2014/main" id="{B62D61F7-196A-4F9B-8A1C-C23A9940EFEA}"/>
                </a:ext>
              </a:extLst>
            </p:cNvPr>
            <p:cNvSpPr/>
            <p:nvPr/>
          </p:nvSpPr>
          <p:spPr>
            <a:xfrm rot="10800000">
              <a:off x="646862" y="1727200"/>
              <a:ext cx="1828800" cy="1828800"/>
            </a:xfrm>
            <a:prstGeom prst="pieWedge">
              <a:avLst/>
            </a:prstGeom>
            <a:solidFill>
              <a:srgbClr val="F8A169"/>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Partial Circle 4">
              <a:extLst>
                <a:ext uri="{FF2B5EF4-FFF2-40B4-BE49-F238E27FC236}">
                  <a16:creationId xmlns:a16="http://schemas.microsoft.com/office/drawing/2014/main" id="{6E699BBB-65BB-4173-BC99-B6CE0E14FF5C}"/>
                </a:ext>
              </a:extLst>
            </p:cNvPr>
            <p:cNvSpPr txBox="1"/>
            <p:nvPr/>
          </p:nvSpPr>
          <p:spPr>
            <a:xfrm>
              <a:off x="537408" y="2640296"/>
              <a:ext cx="1293157" cy="763852"/>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100" kern="1200" dirty="0"/>
                <a:t>Part C </a:t>
              </a:r>
            </a:p>
          </p:txBody>
        </p:sp>
        <p:pic>
          <p:nvPicPr>
            <p:cNvPr id="27" name="Picture 26">
              <a:extLst>
                <a:ext uri="{FF2B5EF4-FFF2-40B4-BE49-F238E27FC236}">
                  <a16:creationId xmlns:a16="http://schemas.microsoft.com/office/drawing/2014/main" id="{45B8CAD2-1286-4C00-A326-5D15998617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381" y="2078849"/>
              <a:ext cx="378569" cy="365760"/>
            </a:xfrm>
            <a:prstGeom prst="rect">
              <a:avLst/>
            </a:prstGeom>
          </p:spPr>
        </p:pic>
        <p:pic>
          <p:nvPicPr>
            <p:cNvPr id="28" name="Picture 27">
              <a:extLst>
                <a:ext uri="{FF2B5EF4-FFF2-40B4-BE49-F238E27FC236}">
                  <a16:creationId xmlns:a16="http://schemas.microsoft.com/office/drawing/2014/main" id="{B9A5C64C-559B-45D5-904C-BE462707FC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4825" y="2063102"/>
              <a:ext cx="455908" cy="457200"/>
            </a:xfrm>
            <a:prstGeom prst="rect">
              <a:avLst/>
            </a:prstGeom>
            <a:solidFill>
              <a:srgbClr val="F8A169">
                <a:alpha val="14902"/>
              </a:srgbClr>
            </a:solidFill>
          </p:spPr>
        </p:pic>
        <p:pic>
          <p:nvPicPr>
            <p:cNvPr id="29" name="Picture 28">
              <a:extLst>
                <a:ext uri="{FF2B5EF4-FFF2-40B4-BE49-F238E27FC236}">
                  <a16:creationId xmlns:a16="http://schemas.microsoft.com/office/drawing/2014/main" id="{AC048681-96BD-4D21-A0A8-DE16926908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6608" y="2101202"/>
              <a:ext cx="501860" cy="365760"/>
            </a:xfrm>
            <a:prstGeom prst="rect">
              <a:avLst/>
            </a:prstGeom>
            <a:solidFill>
              <a:srgbClr val="F8A169"/>
            </a:solidFill>
          </p:spPr>
        </p:pic>
      </p:grpSp>
    </p:spTree>
    <p:extLst>
      <p:ext uri="{BB962C8B-B14F-4D97-AF65-F5344CB8AC3E}">
        <p14:creationId xmlns:p14="http://schemas.microsoft.com/office/powerpoint/2010/main" val="2760071034"/>
      </p:ext>
    </p:extLst>
  </p:cSld>
  <p:clrMapOvr>
    <a:masterClrMapping/>
  </p:clrMapOvr>
  <mc:AlternateContent xmlns:mc="http://schemas.openxmlformats.org/markup-compatibility/2006" xmlns:p14="http://schemas.microsoft.com/office/powerpoint/2010/main">
    <mc:Choice Requires="p14">
      <p:transition spd="slow" p14:dur="2000" advTm="52086"/>
    </mc:Choice>
    <mc:Fallback xmlns="">
      <p:transition spd="slow" advTm="52086"/>
    </mc:Fallback>
  </mc:AlternateContent>
</p:sld>
</file>

<file path=ppt/theme/theme1.xml><?xml version="1.0" encoding="utf-8"?>
<a:theme xmlns:a="http://schemas.openxmlformats.org/drawingml/2006/main" name="Office Theme">
  <a:themeElements>
    <a:clrScheme name="IBC">
      <a:dk1>
        <a:srgbClr val="000000"/>
      </a:dk1>
      <a:lt1>
        <a:sysClr val="window" lastClr="FFFFFF"/>
      </a:lt1>
      <a:dk2>
        <a:srgbClr val="37424A"/>
      </a:dk2>
      <a:lt2>
        <a:srgbClr val="E7E6E6"/>
      </a:lt2>
      <a:accent1>
        <a:srgbClr val="009EF0"/>
      </a:accent1>
      <a:accent2>
        <a:srgbClr val="AA272F"/>
      </a:accent2>
      <a:accent3>
        <a:srgbClr val="EF4634"/>
      </a:accent3>
      <a:accent4>
        <a:srgbClr val="F68B22"/>
      </a:accent4>
      <a:accent5>
        <a:srgbClr val="FDB515"/>
      </a:accent5>
      <a:accent6>
        <a:srgbClr val="005288"/>
      </a:accent6>
      <a:hlink>
        <a:srgbClr val="0563C1"/>
      </a:hlink>
      <a:folHlink>
        <a:srgbClr val="954F72"/>
      </a:folHlink>
    </a:clrScheme>
    <a:fontScheme name="Custom 6">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R="0" indent="0" fontAlgn="auto">
          <a:lnSpc>
            <a:spcPct val="90000"/>
          </a:lnSpc>
          <a:spcBef>
            <a:spcPct val="0"/>
          </a:spcBef>
          <a:spcAft>
            <a:spcPts val="0"/>
          </a:spcAft>
          <a:buClrTx/>
          <a:buSzTx/>
          <a:buFontTx/>
          <a:buNone/>
          <a:tabLst/>
          <a:defRPr sz="4400" dirty="0" smtClean="0">
            <a:solidFill>
              <a:schemeClr val="accent1"/>
            </a:solidFill>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IBC">
      <a:dk1>
        <a:srgbClr val="000000"/>
      </a:dk1>
      <a:lt1>
        <a:sysClr val="window" lastClr="FFFFFF"/>
      </a:lt1>
      <a:dk2>
        <a:srgbClr val="37424A"/>
      </a:dk2>
      <a:lt2>
        <a:srgbClr val="E7E6E6"/>
      </a:lt2>
      <a:accent1>
        <a:srgbClr val="009EF0"/>
      </a:accent1>
      <a:accent2>
        <a:srgbClr val="AA272F"/>
      </a:accent2>
      <a:accent3>
        <a:srgbClr val="EF4634"/>
      </a:accent3>
      <a:accent4>
        <a:srgbClr val="F68B22"/>
      </a:accent4>
      <a:accent5>
        <a:srgbClr val="FDB515"/>
      </a:accent5>
      <a:accent6>
        <a:srgbClr val="005288"/>
      </a:accent6>
      <a:hlink>
        <a:srgbClr val="0563C1"/>
      </a:hlink>
      <a:folHlink>
        <a:srgbClr val="954F72"/>
      </a:folHlink>
    </a:clrScheme>
    <a:fontScheme name="Custom 6">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eaLnBrk="1" hangingPunct="1">
          <a:defRPr sz="30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IBC">
      <a:dk1>
        <a:srgbClr val="000000"/>
      </a:dk1>
      <a:lt1>
        <a:sysClr val="window" lastClr="FFFFFF"/>
      </a:lt1>
      <a:dk2>
        <a:srgbClr val="37424A"/>
      </a:dk2>
      <a:lt2>
        <a:srgbClr val="E7E6E6"/>
      </a:lt2>
      <a:accent1>
        <a:srgbClr val="009EF0"/>
      </a:accent1>
      <a:accent2>
        <a:srgbClr val="AA272F"/>
      </a:accent2>
      <a:accent3>
        <a:srgbClr val="EF4634"/>
      </a:accent3>
      <a:accent4>
        <a:srgbClr val="F68B22"/>
      </a:accent4>
      <a:accent5>
        <a:srgbClr val="FDB515"/>
      </a:accent5>
      <a:accent6>
        <a:srgbClr val="005288"/>
      </a:accent6>
      <a:hlink>
        <a:srgbClr val="0563C1"/>
      </a:hlink>
      <a:folHlink>
        <a:srgbClr val="954F72"/>
      </a:folHlink>
    </a:clrScheme>
    <a:fontScheme name="Custom 6">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eaLnBrk="1" hangingPunct="1">
          <a:defRPr sz="30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C2A94F03277D4A8F48F847CD5826ED" ma:contentTypeVersion="13" ma:contentTypeDescription="Create a new document." ma:contentTypeScope="" ma:versionID="e9b2d8f142b6f4e75c7c613204923b8e">
  <xsd:schema xmlns:xsd="http://www.w3.org/2001/XMLSchema" xmlns:xs="http://www.w3.org/2001/XMLSchema" xmlns:p="http://schemas.microsoft.com/office/2006/metadata/properties" xmlns:ns3="d09fe26a-c4f2-46e3-b711-eb0395eadcd0" xmlns:ns4="96a42bab-26ad-413f-be7f-109e90ed3590" targetNamespace="http://schemas.microsoft.com/office/2006/metadata/properties" ma:root="true" ma:fieldsID="c3a4ef9a99cf77ecc1111682404247d9" ns3:_="" ns4:_="">
    <xsd:import namespace="d09fe26a-c4f2-46e3-b711-eb0395eadcd0"/>
    <xsd:import namespace="96a42bab-26ad-413f-be7f-109e90ed359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9fe26a-c4f2-46e3-b711-eb0395eadc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a42bab-26ad-413f-be7f-109e90ed35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AllExternalAdhocVariableMappings/>
</file>

<file path=customXml/item4.xml><?xml version="1.0" encoding="utf-8"?>
<VariableList UniqueId="752f6eae-0a0a-4f21-954d-d8fe7ae69ba3" Name="Computed" ContentType="XML" MajorVersion="0" MinorVersion="1" isLocalCopy="False" IsBaseObject="False" DataSourceId="a1e86b41-cbdc-4fea-97b2-5740585d9d90" DataSourceMajorVersion="0" DataSourceMinorVersion="1"/>
</file>

<file path=customXml/item5.xml><?xml version="1.0" encoding="utf-8"?>
<VariableListDefinition name="System" displayName="System" id="58b0e5a7-bbf4-41fd-99c0-e820f5adf5c9" isdomainofvalue="False" dataSourceId="b1136bc9-8b8f-473d-b230-f8a8b4c1d67a"/>
</file>

<file path=customXml/item6.xml><?xml version="1.0" encoding="utf-8"?>
<VariableListDefinition name="AD_HOC" displayName="AD_HOC" id="34650aa3-c4cb-48e1-8b07-097eef9bfe82" isdomainofvalue="False" dataSourceId="c74d7ef4-7bee-4737-9521-c18996131273"/>
</file>

<file path=customXml/item7.xml><?xml version="1.0" encoding="utf-8"?>
<VariableListDefinition name="Computed" displayName="Computed" id="752f6eae-0a0a-4f21-954d-d8fe7ae69ba3" isdomainofvalue="False" dataSourceId="a1e86b41-cbdc-4fea-97b2-5740585d9d90"/>
</file>

<file path=customXml/item8.xml><?xml version="1.0" encoding="utf-8"?>
<VariableList UniqueId="58b0e5a7-bbf4-41fd-99c0-e820f5adf5c9" Name="System" ContentType="XML" MajorVersion="0" MinorVersion="1" isLocalCopy="False" IsBaseObject="False" DataSourceId="b1136bc9-8b8f-473d-b230-f8a8b4c1d67a" DataSourceMajorVersion="0" DataSourceMinorVersion="1"/>
</file>

<file path=customXml/item9.xml><?xml version="1.0" encoding="utf-8"?>
<VariableList UniqueId="34650aa3-c4cb-48e1-8b07-097eef9bfe82" Name="AD_HOC" ContentType="XML" MajorVersion="0" MinorVersion="1" isLocalCopy="False" IsBaseObject="False" DataSourceId="c74d7ef4-7bee-4737-9521-c18996131273" DataSourceMajorVersion="0" DataSourceMinorVersion="1"/>
</file>

<file path=customXml/itemProps1.xml><?xml version="1.0" encoding="utf-8"?>
<ds:datastoreItem xmlns:ds="http://schemas.openxmlformats.org/officeDocument/2006/customXml" ds:itemID="{DF34147D-0123-449A-94FE-0BD86CC559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9fe26a-c4f2-46e3-b711-eb0395eadcd0"/>
    <ds:schemaRef ds:uri="96a42bab-26ad-413f-be7f-109e90ed3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F2B5B930-AE83-4E6D-BB39-3F9F2BFA00B9}">
  <ds:schemaRefs>
    <ds:schemaRef ds:uri="http://schemas.microsoft.com/sharepoint/v3/contenttype/forms"/>
  </ds:schemaRefs>
</ds:datastoreItem>
</file>

<file path=customXml/itemProps2.xml><?xml version="1.0" encoding="utf-8"?>
<ds:datastoreItem xmlns:ds="http://schemas.openxmlformats.org/officeDocument/2006/customXml" ds:itemID="{6FEBCB1D-437E-4E89-8945-606F768A04A5}">
  <ds:schemaRefs>
    <ds:schemaRef ds:uri="http://purl.org/dc/terms/"/>
    <ds:schemaRef ds:uri="http://purl.org/dc/dcmitype/"/>
    <ds:schemaRef ds:uri="96a42bab-26ad-413f-be7f-109e90ed3590"/>
    <ds:schemaRef ds:uri="http://www.w3.org/XML/1998/namespace"/>
    <ds:schemaRef ds:uri="http://purl.org/dc/elements/1.1/"/>
    <ds:schemaRef ds:uri="d09fe26a-c4f2-46e3-b711-eb0395eadcd0"/>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06E6157A-F3E3-4BC1-8BD9-D5FF372D11B2}">
  <ds:schemaRefs/>
</ds:datastoreItem>
</file>

<file path=customXml/itemProps4.xml><?xml version="1.0" encoding="utf-8"?>
<ds:datastoreItem xmlns:ds="http://schemas.openxmlformats.org/officeDocument/2006/customXml" ds:itemID="{254C601D-AF0A-48B9-92E8-EE6BBC446182}">
  <ds:schemaRefs/>
</ds:datastoreItem>
</file>

<file path=customXml/itemProps5.xml><?xml version="1.0" encoding="utf-8"?>
<ds:datastoreItem xmlns:ds="http://schemas.openxmlformats.org/officeDocument/2006/customXml" ds:itemID="{8636F568-3F71-4429-88D3-4C96095CC03A}">
  <ds:schemaRefs/>
</ds:datastoreItem>
</file>

<file path=customXml/itemProps6.xml><?xml version="1.0" encoding="utf-8"?>
<ds:datastoreItem xmlns:ds="http://schemas.openxmlformats.org/officeDocument/2006/customXml" ds:itemID="{9610B63D-FA21-4A77-95A8-D0906D443173}">
  <ds:schemaRefs/>
</ds:datastoreItem>
</file>

<file path=customXml/itemProps7.xml><?xml version="1.0" encoding="utf-8"?>
<ds:datastoreItem xmlns:ds="http://schemas.openxmlformats.org/officeDocument/2006/customXml" ds:itemID="{A05C91BD-3E26-4C8F-AE87-9466B43999D2}">
  <ds:schemaRefs/>
</ds:datastoreItem>
</file>

<file path=customXml/itemProps8.xml><?xml version="1.0" encoding="utf-8"?>
<ds:datastoreItem xmlns:ds="http://schemas.openxmlformats.org/officeDocument/2006/customXml" ds:itemID="{05407C9E-CAC2-4D8F-B9D9-DAD59D97807E}">
  <ds:schemaRefs/>
</ds:datastoreItem>
</file>

<file path=customXml/itemProps9.xml><?xml version="1.0" encoding="utf-8"?>
<ds:datastoreItem xmlns:ds="http://schemas.openxmlformats.org/officeDocument/2006/customXml" ds:itemID="{334C2131-F9CA-4EF4-BAF3-DDB4CB9F109D}">
  <ds:schemaRefs/>
</ds:datastoreItem>
</file>

<file path=docProps/app.xml><?xml version="1.0" encoding="utf-8"?>
<Properties xmlns="http://schemas.openxmlformats.org/officeDocument/2006/extended-properties" xmlns:vt="http://schemas.openxmlformats.org/officeDocument/2006/docPropsVTypes">
  <Template>Office Theme</Template>
  <TotalTime>36316</TotalTime>
  <Words>5999</Words>
  <Application>Microsoft Office PowerPoint</Application>
  <PresentationFormat>On-screen Show (4:3)</PresentationFormat>
  <Paragraphs>546</Paragraphs>
  <Slides>25</Slides>
  <Notes>25</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Courier New</vt:lpstr>
      <vt:lpstr>Webdings</vt:lpstr>
      <vt:lpstr>Wingdings</vt:lpstr>
      <vt:lpstr>Wingdings 2</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When to Enroll in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MACRA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Enrico</dc:creator>
  <cp:lastModifiedBy>Dawn Myers</cp:lastModifiedBy>
  <cp:revision>1362</cp:revision>
  <cp:lastPrinted>2019-08-14T14:26:32Z</cp:lastPrinted>
  <dcterms:created xsi:type="dcterms:W3CDTF">2013-08-20T18:14:15Z</dcterms:created>
  <dcterms:modified xsi:type="dcterms:W3CDTF">2022-10-06T18:43:23Z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0x010100E2C2A94F03277D4A8F48F847CD5826ED</vt:lpwstr>
  </property>
</Properties>
</file>