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8" r:id="rId3"/>
    <p:sldId id="276" r:id="rId4"/>
    <p:sldId id="337" r:id="rId5"/>
    <p:sldId id="310" r:id="rId6"/>
    <p:sldId id="312" r:id="rId7"/>
    <p:sldId id="329" r:id="rId8"/>
    <p:sldId id="270" r:id="rId9"/>
    <p:sldId id="273" r:id="rId10"/>
    <p:sldId id="319" r:id="rId11"/>
    <p:sldId id="334" r:id="rId12"/>
    <p:sldId id="332" r:id="rId13"/>
    <p:sldId id="321" r:id="rId14"/>
    <p:sldId id="324" r:id="rId15"/>
    <p:sldId id="323" r:id="rId16"/>
    <p:sldId id="311" r:id="rId17"/>
    <p:sldId id="326" r:id="rId18"/>
    <p:sldId id="327" r:id="rId19"/>
    <p:sldId id="333" r:id="rId20"/>
    <p:sldId id="328" r:id="rId21"/>
    <p:sldId id="325" r:id="rId22"/>
    <p:sldId id="272" r:id="rId23"/>
    <p:sldId id="335" r:id="rId24"/>
    <p:sldId id="336" r:id="rId25"/>
    <p:sldId id="287" r:id="rId26"/>
    <p:sldId id="296" r:id="rId27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434" autoAdjust="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55" d="100"/>
          <a:sy n="55" d="100"/>
        </p:scale>
        <p:origin x="283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06662" y="1"/>
            <a:ext cx="1078298" cy="4702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972267" y="8668476"/>
            <a:ext cx="5034395" cy="4694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sz="1400" b="1" cap="all" dirty="0">
                <a:solidFill>
                  <a:srgbClr val="00B0F0"/>
                </a:solidFill>
                <a:latin typeface="Century Gothic" panose="020B0502020202020204" pitchFamily="34" charset="0"/>
              </a:rPr>
              <a:t>ALL ABOUT YOU PHYSICAL THERAPY, LLC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321-427-9425 | lisasitek@aaypt.com | www.aaypt 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>
          <a:xfrm>
            <a:off x="6473536" y="8903184"/>
            <a:ext cx="611478" cy="4694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5B89F-9B77-4801-95E2-9485FAF7FE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>
          <a:xfrm>
            <a:off x="694121" y="470259"/>
            <a:ext cx="6148114" cy="4694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b="1" dirty="0" smtClean="0"/>
              <a:t>WORKSHOP: SIMPLE SOLUTIONS FOR SHOULDER PAIN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0860" cy="4702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All About You Physical Therapy, LLC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1"/>
            <a:ext cx="3070860" cy="4702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5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6"/>
            <a:ext cx="5669280" cy="36904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02345"/>
            <a:ext cx="3070860" cy="4702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All About You Physical Therapy, LLC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5"/>
            <a:ext cx="3070860" cy="4702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3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10/24/2015</a:t>
            </a:r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10/24/2015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r>
              <a:rPr lang="en-US" smtClean="0"/>
              <a:t>10/24/2015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r>
              <a:rPr lang="en-US" smtClean="0"/>
              <a:t>All About You Physical Therapy, LLC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All About You Physical Therapy,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10/24/2015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10/24/2015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10/24/2015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10/24/2015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10/24/2015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10/24/2015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10/24/2015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10/24/2015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All About You Physical Therapy, LLC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eforwardpt.com/symptomsconditionsdetail.aspx?cid=d0456c65-7906-4453-b334-d9780612bdd3#.VpVWwvkrLIU" TargetMode="External"/><Relationship Id="rId2" Type="http://schemas.openxmlformats.org/officeDocument/2006/relationships/hyperlink" Target="http://www.ninds.nih.gov/disorders/backpain/detail_backpain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SIMPLE SOLUTIONS FOR LOW BACK PAIN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1617" y="4525781"/>
            <a:ext cx="8500062" cy="86532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Lisa Sitek, BSEE, </a:t>
            </a:r>
            <a:r>
              <a:rPr lang="en-US" sz="2800" dirty="0" smtClean="0"/>
              <a:t>MSPT, CHC</a:t>
            </a:r>
            <a:endParaRPr lang="en-US" sz="2800" dirty="0" smtClean="0"/>
          </a:p>
          <a:p>
            <a:r>
              <a:rPr lang="en-US" sz="2800" dirty="0" smtClean="0"/>
              <a:t>ALL ABOUT YOU PHYSICAL THERAPY, LLC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LUMBAR SPRAIN/STRAIN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190749"/>
            <a:ext cx="5429734" cy="3986213"/>
          </a:xfrm>
        </p:spPr>
        <p:txBody>
          <a:bodyPr/>
          <a:lstStyle/>
          <a:p>
            <a:r>
              <a:rPr lang="en-US" sz="2400" b="1" dirty="0" smtClean="0"/>
              <a:t>Lumbar sprain/strain is the most common cause of low back pain</a:t>
            </a:r>
          </a:p>
          <a:p>
            <a:r>
              <a:rPr lang="en-US" sz="2400" b="1" dirty="0" smtClean="0"/>
              <a:t>Defined as a stretching injury to the muscles, tendons or ligaments of the low back</a:t>
            </a:r>
          </a:p>
          <a:p>
            <a:r>
              <a:rPr lang="en-US" sz="2400" b="1" dirty="0" smtClean="0"/>
              <a:t>Causes:  Overuse, poor body mechanics or trauma</a:t>
            </a:r>
          </a:p>
          <a:p>
            <a:r>
              <a:rPr lang="en-US" sz="2400" b="1" dirty="0" smtClean="0"/>
              <a:t>Lumbar spine most susceptible to muscle strain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420" y="2422571"/>
            <a:ext cx="3775371" cy="382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315202" y="1905850"/>
            <a:ext cx="341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http://www.spineuniverse.com/conditions/sprains-strains/lumbar-back-sprains-strains</a:t>
            </a:r>
          </a:p>
        </p:txBody>
      </p:sp>
    </p:spTree>
    <p:extLst>
      <p:ext uri="{BB962C8B-B14F-4D97-AF65-F5344CB8AC3E}">
        <p14:creationId xmlns:p14="http://schemas.microsoft.com/office/powerpoint/2010/main" val="4339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TREATMENT FOR LUMBAR SPRAIN/STRAIN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383" y="2418783"/>
            <a:ext cx="107834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 smtClean="0"/>
              <a:t>Avoid aggravating activities and stretching for first few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 smtClean="0"/>
              <a:t>Basic Principles, especially cold pack first few days, then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 smtClean="0"/>
              <a:t>Gentle massage to improve blood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 smtClean="0"/>
              <a:t>Resume normal activities gradually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 smtClean="0"/>
              <a:t>Gentle stretching exercises when tolerable to improve flexibility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b="1" dirty="0" smtClean="0"/>
              <a:t>Double knee to chest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b="1" dirty="0" smtClean="0"/>
              <a:t>Hamstring stretch</a:t>
            </a:r>
          </a:p>
        </p:txBody>
      </p:sp>
    </p:spTree>
    <p:extLst>
      <p:ext uri="{BB962C8B-B14F-4D97-AF65-F5344CB8AC3E}">
        <p14:creationId xmlns:p14="http://schemas.microsoft.com/office/powerpoint/2010/main" val="12709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37" y="492101"/>
            <a:ext cx="11302499" cy="13621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DOUBLE KNEE TO CHEST STRETCH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187" y="2175738"/>
            <a:ext cx="4744815" cy="398621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Lie on back with both knees bent</a:t>
            </a:r>
          </a:p>
          <a:p>
            <a:r>
              <a:rPr lang="en-US" b="1" dirty="0" smtClean="0"/>
              <a:t>Engage abdominal muscles when moving legs</a:t>
            </a:r>
          </a:p>
          <a:p>
            <a:r>
              <a:rPr lang="en-US" b="1" dirty="0" smtClean="0"/>
              <a:t>Raise one knee at a time to chest</a:t>
            </a:r>
          </a:p>
          <a:p>
            <a:r>
              <a:rPr lang="en-US" b="1" dirty="0" smtClean="0"/>
              <a:t>Hold for 20 to 30 sec</a:t>
            </a:r>
          </a:p>
          <a:p>
            <a:r>
              <a:rPr lang="en-US" b="1" dirty="0" smtClean="0"/>
              <a:t>Lower one leg at a time to start position</a:t>
            </a:r>
          </a:p>
          <a:p>
            <a:r>
              <a:rPr lang="en-US" b="1" dirty="0" smtClean="0"/>
              <a:t>Perform 3 to 5 repetitions</a:t>
            </a:r>
          </a:p>
          <a:p>
            <a:r>
              <a:rPr lang="en-US" b="1" u="sng" dirty="0" smtClean="0"/>
              <a:t>BE GENTLE!!!!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341" y="2233131"/>
            <a:ext cx="6040730" cy="3335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03003" y="5665494"/>
            <a:ext cx="604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http://www.ipcphysicaltherapy.com/Kneestochest.aspx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7727326" y="5241701"/>
            <a:ext cx="334852" cy="3980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7184270" y="5317761"/>
            <a:ext cx="334852" cy="3980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641210" y="5211647"/>
            <a:ext cx="334852" cy="3980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HAMSTRING STRETCH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76" y="2046606"/>
            <a:ext cx="4173431" cy="3808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4476" y="2202826"/>
            <a:ext cx="5715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Sit with one leg stretched out to front, other knee bent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While keeping back and front  leg straight, bring toes back towards shin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Feel stretch on back of leg behind knee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May need to bend forward at hip to feel stretch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Hold for 20 to 30 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Repeat 3 to 5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BE GENTLE!!!!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24248" y="5854862"/>
            <a:ext cx="582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http://blogs.abc.net.au/.a/6a00e0097e4e688833014e8abceb6d970d-popup</a:t>
            </a:r>
          </a:p>
        </p:txBody>
      </p:sp>
      <p:sp>
        <p:nvSpPr>
          <p:cNvPr id="8" name="Up Arrow 7"/>
          <p:cNvSpPr/>
          <p:nvPr/>
        </p:nvSpPr>
        <p:spPr>
          <a:xfrm>
            <a:off x="2957086" y="4837955"/>
            <a:ext cx="334851" cy="4121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610108" y="5044017"/>
            <a:ext cx="334851" cy="4121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2275257" y="5348921"/>
            <a:ext cx="334851" cy="4121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/>
          <p:cNvSpPr/>
          <p:nvPr/>
        </p:nvSpPr>
        <p:spPr>
          <a:xfrm>
            <a:off x="769138" y="4553752"/>
            <a:ext cx="737690" cy="795169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541690" y="2730321"/>
            <a:ext cx="798490" cy="39924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DISC HERNIATIONS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860" y="1594460"/>
            <a:ext cx="5334608" cy="4516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38360" y="6049056"/>
            <a:ext cx="520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http://orthoinfo.aaos.org/topic.cfm?topic=a00534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353" y="2496432"/>
            <a:ext cx="50555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Men age 30 – 50 most likely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Increased pain in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Often causes radiating pain down leg(s)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Often increased pain w/</a:t>
            </a:r>
            <a:r>
              <a:rPr lang="en-US" sz="2800" b="1" dirty="0" err="1" smtClean="0"/>
              <a:t>sidebending</a:t>
            </a:r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Many are asymptomatic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35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TREATMENT  - DISC HERNIATION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4266" y="2362023"/>
            <a:ext cx="5439220" cy="307628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All About You Physical Therapy, LLC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5379" y="2130451"/>
            <a:ext cx="81455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Basic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Avoid prolonged positions, especially sitting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Avoid aggravating activities and move slowly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McKenzie exercises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Centralization vs. </a:t>
            </a:r>
            <a:r>
              <a:rPr lang="en-US" sz="3200" b="1" dirty="0" err="1" smtClean="0"/>
              <a:t>peripheralization</a:t>
            </a:r>
            <a:endParaRPr lang="en-US" sz="32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Repeated movements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Prone press ups or prone on elbows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495" y="3841081"/>
            <a:ext cx="17907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68202" y="5669881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Pintrest.com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TREATMENT – PRONE PRESS UPS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80915" y="5778141"/>
            <a:ext cx="4978972" cy="578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http://themindbodymoderate.com/tag/core/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15" y="2277555"/>
            <a:ext cx="6228900" cy="3371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40244" y="1996195"/>
            <a:ext cx="46829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Lie on stomach with arms bent and elbows under armpits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Engage abdominal muscles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Exhale as you gently press up through hands keeping lower body on floor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Hold 5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Perform 10 repetitions, 5 times/day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Increased local LBP OK if leg symptoms consistently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SCIATICA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1255" y="2284155"/>
            <a:ext cx="6313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Possible causes of sciatica include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Lumbar herniated disc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Spondylolisthesis – slipped vertebra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Piriformis syndrome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Sacroiliac joint dysfunction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Degenerative disc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Stenosis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8661"/>
          <a:stretch/>
        </p:blipFill>
        <p:spPr>
          <a:xfrm>
            <a:off x="7337986" y="1997612"/>
            <a:ext cx="3048000" cy="435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78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SCIATICA TREATMENT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59" y="1953116"/>
            <a:ext cx="10413857" cy="4403234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Basic principles</a:t>
            </a:r>
          </a:p>
          <a:p>
            <a:r>
              <a:rPr lang="en-US" sz="2600" b="1" dirty="0" smtClean="0"/>
              <a:t>Epidural </a:t>
            </a:r>
            <a:r>
              <a:rPr lang="en-US" sz="2600" b="1" dirty="0"/>
              <a:t>steroid injections give temporary relief</a:t>
            </a:r>
            <a:endParaRPr lang="en-US" sz="2600" b="1" dirty="0" smtClean="0"/>
          </a:p>
          <a:p>
            <a:r>
              <a:rPr lang="en-US" sz="2600" b="1" dirty="0" smtClean="0"/>
              <a:t>Treatment depends on cause</a:t>
            </a:r>
          </a:p>
          <a:p>
            <a:r>
              <a:rPr lang="en-US" sz="2600" b="1" dirty="0" smtClean="0"/>
              <a:t>Gentle stretching of hamstrings and piriformis muscles usually indicated</a:t>
            </a:r>
          </a:p>
          <a:p>
            <a:r>
              <a:rPr lang="en-US" sz="2600" b="1" dirty="0" smtClean="0"/>
              <a:t>McKenzie exercises may be helpful for disc herniation/spondylolisthesis</a:t>
            </a:r>
          </a:p>
          <a:p>
            <a:r>
              <a:rPr lang="en-US" sz="2600" b="1" dirty="0" smtClean="0"/>
              <a:t>Myofascial leg pull, muscle energy techniques for SI joint dysfunction</a:t>
            </a:r>
          </a:p>
          <a:p>
            <a:r>
              <a:rPr lang="en-US" sz="2600" b="1" dirty="0" smtClean="0"/>
              <a:t>Sciatic nerve glides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PIRIFORMIS STRETCH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7817" y="5976656"/>
            <a:ext cx="4487595" cy="373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http://hubpages.com/health/The-Piriformis-Stretch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509" y="2032650"/>
            <a:ext cx="3348714" cy="3979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4990" y="2348284"/>
            <a:ext cx="6405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Sit up straight and pull one leg  up so the ankle rests on the opposite knee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Keeping back straight, gently bend at hips until a stretch is felt in buttocks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Hold for 20 to 30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Perform 3 repetitions on each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BE GENTLE!!!!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6371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INTRODUCTION OF SPEAKER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762" y="2099296"/>
            <a:ext cx="6330114" cy="3986213"/>
          </a:xfrm>
        </p:spPr>
        <p:txBody>
          <a:bodyPr/>
          <a:lstStyle/>
          <a:p>
            <a:r>
              <a:rPr lang="en-US" sz="2800" b="1" dirty="0" smtClean="0"/>
              <a:t>BSEE, successful career in aerospace</a:t>
            </a:r>
            <a:endParaRPr lang="en-US" sz="2800" b="1" dirty="0"/>
          </a:p>
          <a:p>
            <a:r>
              <a:rPr lang="en-US" sz="2800" b="1" dirty="0"/>
              <a:t>Fitness fanatic</a:t>
            </a:r>
          </a:p>
          <a:p>
            <a:r>
              <a:rPr lang="en-US" sz="2800" b="1" dirty="0"/>
              <a:t>History of personal injury	</a:t>
            </a:r>
          </a:p>
          <a:p>
            <a:r>
              <a:rPr lang="en-US" sz="2800" b="1" dirty="0" smtClean="0"/>
              <a:t>MSPT from UCF 2006</a:t>
            </a:r>
            <a:endParaRPr lang="en-US" sz="2800" b="1" dirty="0"/>
          </a:p>
          <a:p>
            <a:r>
              <a:rPr lang="en-US" sz="2800" b="1" dirty="0"/>
              <a:t>Private practice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All About You Physical Therapy, LLC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876" y="2147887"/>
            <a:ext cx="40290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DEGENERATIVE CONDITIONS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8917" y="2725599"/>
            <a:ext cx="5045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Arthritis/spondylosis - loss of cartilage, bone spurs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Stenosis – narrowing of spinal canal puts pressure on spinal 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Degenerative Disc Disease – decrease in disc height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935" y="1498511"/>
            <a:ext cx="4762500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5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69" y="466343"/>
            <a:ext cx="10465373" cy="13621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TREATMENT – DEGENERATIVE CONDITIIONS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All About You Physical Therapy, LLC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0160" y="2190749"/>
            <a:ext cx="4991851" cy="398621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Stretching and flexibility exercises</a:t>
            </a:r>
          </a:p>
          <a:p>
            <a:pPr lvl="1"/>
            <a:r>
              <a:rPr lang="en-US" sz="2400" b="1" dirty="0" smtClean="0"/>
              <a:t>Hamstring stretch</a:t>
            </a:r>
          </a:p>
          <a:p>
            <a:pPr lvl="1"/>
            <a:r>
              <a:rPr lang="en-US" sz="2400" b="1" smtClean="0"/>
              <a:t>Pelvic tilts</a:t>
            </a:r>
            <a:endParaRPr lang="en-US" sz="2400" b="1" dirty="0" smtClean="0"/>
          </a:p>
          <a:p>
            <a:r>
              <a:rPr lang="en-US" sz="2400" b="1" dirty="0" smtClean="0"/>
              <a:t>Strengthening exercises, especially “core” muscles</a:t>
            </a:r>
          </a:p>
          <a:p>
            <a:pPr lvl="1"/>
            <a:r>
              <a:rPr lang="en-US" sz="2400" b="1" dirty="0" smtClean="0"/>
              <a:t>Dying bug</a:t>
            </a:r>
          </a:p>
          <a:p>
            <a:r>
              <a:rPr lang="en-US" sz="2400" b="1" dirty="0" smtClean="0"/>
              <a:t>Aerobic exercise</a:t>
            </a:r>
          </a:p>
          <a:p>
            <a:r>
              <a:rPr lang="en-US" sz="2400" b="1" dirty="0" smtClean="0"/>
              <a:t>Posture and movement education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614" y="2190749"/>
            <a:ext cx="5074827" cy="3801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9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PELVIC TILTS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37" y="2079576"/>
            <a:ext cx="4103209" cy="371591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Lie on your back with your knees bent</a:t>
            </a:r>
          </a:p>
          <a:p>
            <a:r>
              <a:rPr lang="en-US" sz="2800" b="1" dirty="0" smtClean="0"/>
              <a:t>Tighten abdominal muscles while pressing low back into floor</a:t>
            </a:r>
          </a:p>
          <a:p>
            <a:r>
              <a:rPr lang="en-US" sz="2800" b="1" dirty="0" smtClean="0"/>
              <a:t>Hold 5 seconds</a:t>
            </a:r>
          </a:p>
          <a:p>
            <a:r>
              <a:rPr lang="en-US" sz="2800" b="1" dirty="0" smtClean="0"/>
              <a:t>Perform 20 repetitions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48531" y="5622876"/>
            <a:ext cx="50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www.secretlyhealthy.com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421" y="2079576"/>
            <a:ext cx="6286500" cy="354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38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DYING BUG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642" y="2015826"/>
            <a:ext cx="4335028" cy="434052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Lie on back as shown with abdominal muscles tight</a:t>
            </a:r>
          </a:p>
          <a:p>
            <a:r>
              <a:rPr lang="en-US" sz="2800" b="1" dirty="0" smtClean="0"/>
              <a:t>Extend opposite arm and leg simultaneously</a:t>
            </a:r>
          </a:p>
          <a:p>
            <a:r>
              <a:rPr lang="en-US" sz="2800" b="1" dirty="0" smtClean="0"/>
              <a:t>Return to start position</a:t>
            </a:r>
          </a:p>
          <a:p>
            <a:r>
              <a:rPr lang="en-US" sz="2800" b="1" dirty="0" smtClean="0"/>
              <a:t>Alternate sides</a:t>
            </a:r>
          </a:p>
          <a:p>
            <a:r>
              <a:rPr lang="en-US" sz="2800" b="1" dirty="0" smtClean="0"/>
              <a:t>Perform 1 to 2 sets of 10 with good form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287" y="2221888"/>
            <a:ext cx="5621766" cy="3741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32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22" y="427897"/>
            <a:ext cx="10671434" cy="13621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SUMMARY OF OPTIONS FOR ADDRESSING LBP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80" y="1983386"/>
            <a:ext cx="11946443" cy="398621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Self treatment </a:t>
            </a:r>
          </a:p>
          <a:p>
            <a:r>
              <a:rPr lang="en-US" sz="2400" b="1" dirty="0"/>
              <a:t>Injections</a:t>
            </a:r>
          </a:p>
          <a:p>
            <a:r>
              <a:rPr lang="en-US" sz="2400" b="1" dirty="0" smtClean="0"/>
              <a:t>Surgery</a:t>
            </a:r>
          </a:p>
          <a:p>
            <a:r>
              <a:rPr lang="en-US" sz="2400" b="1" dirty="0" smtClean="0"/>
              <a:t>Physical therapy </a:t>
            </a:r>
          </a:p>
          <a:p>
            <a:pPr lvl="1"/>
            <a:r>
              <a:rPr lang="en-US" sz="2400" b="1" dirty="0" smtClean="0"/>
              <a:t>Thorough assessment for muscle imbalances, postural contributions, root cause</a:t>
            </a:r>
          </a:p>
          <a:p>
            <a:pPr lvl="1"/>
            <a:r>
              <a:rPr lang="en-US" sz="2400" b="1" dirty="0" smtClean="0"/>
              <a:t>Pain relief modalities (Electrical Acupuncture, Hot/Cold packs, Kinesiotape)</a:t>
            </a:r>
          </a:p>
          <a:p>
            <a:pPr lvl="1"/>
            <a:r>
              <a:rPr lang="en-US" sz="2400" b="1" dirty="0" smtClean="0"/>
              <a:t>Manual therapy (Soft/deep tissue mobilization, stain-</a:t>
            </a:r>
            <a:r>
              <a:rPr lang="en-US" sz="2400" b="1" dirty="0" err="1" smtClean="0"/>
              <a:t>counterstrain</a:t>
            </a:r>
            <a:r>
              <a:rPr lang="en-US" sz="2400" b="1" dirty="0" smtClean="0"/>
              <a:t>, joint  mobs)</a:t>
            </a:r>
          </a:p>
          <a:p>
            <a:pPr lvl="1"/>
            <a:r>
              <a:rPr lang="en-US" sz="2400" b="1" dirty="0" smtClean="0"/>
              <a:t>Supervised therapeutic exercise and neuromuscular re-education</a:t>
            </a:r>
          </a:p>
          <a:p>
            <a:pPr lvl="1"/>
            <a:r>
              <a:rPr lang="en-US" sz="2400" b="1" dirty="0" smtClean="0"/>
              <a:t>Patient education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All About You Physical Therapy, LLC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REFERENCES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6" y="1815042"/>
            <a:ext cx="11582400" cy="455472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National Institute of Neurological Disorders and Stroke, Low Back Pain </a:t>
            </a:r>
            <a:r>
              <a:rPr lang="en-US" dirty="0"/>
              <a:t>Fact Sheet: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www.ninds.nih.gov/disorders/backpain/detail_backpain.htm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American Physical Therapy Association, Move Forward PT, Physical Therapist’s Guide to Low Back </a:t>
            </a:r>
            <a:r>
              <a:rPr lang="en-US" dirty="0"/>
              <a:t>Pain: </a:t>
            </a:r>
            <a:r>
              <a:rPr lang="en-US" dirty="0">
                <a:hlinkClick r:id="rId3"/>
              </a:rPr>
              <a:t>http://www.moveforwardpt.com/symptomsconditionsdetail.aspx?cid=d0456c65-7906-4453-b334-d9780612bdd3#.</a:t>
            </a:r>
            <a:r>
              <a:rPr lang="en-US" dirty="0" smtClean="0">
                <a:hlinkClick r:id="rId3"/>
              </a:rPr>
              <a:t>VpVWwvkrLIU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04671"/>
            <a:ext cx="65" cy="20934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9675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8530"/>
            <a:ext cx="65" cy="3170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9675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-6130"/>
            <a:ext cx="65" cy="3170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9675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146270"/>
            <a:ext cx="65" cy="3170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9675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All About You Physical Therapy, LLC</a:t>
            </a:r>
            <a:endParaRPr lang="en-US" sz="1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ANATOMY OF THE SPINE</a:t>
            </a:r>
            <a:endParaRPr lang="en-US" sz="36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All About You Physical Therapy, LLC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06" y="1988086"/>
            <a:ext cx="5724305" cy="4295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7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DETAILED SPINAL ANATOMY</a:t>
            </a:r>
            <a:endParaRPr lang="en-US" sz="3600" b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All About You Physical Therapy, LLC</a:t>
            </a:r>
            <a:endParaRPr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193" y="2024520"/>
            <a:ext cx="5727400" cy="4002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21" y="2103785"/>
            <a:ext cx="4668928" cy="39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MUSCLES OF THE LOW BACK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All About You Physical Therapy, LLC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" t="58935" r="-236" b="-500"/>
          <a:stretch/>
        </p:blipFill>
        <p:spPr>
          <a:xfrm>
            <a:off x="4189174" y="2522500"/>
            <a:ext cx="4172230" cy="3320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1471" y="5893345"/>
            <a:ext cx="179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en.wikepedia.org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41" y="2130329"/>
            <a:ext cx="3142444" cy="3924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893" y="2134378"/>
            <a:ext cx="2485719" cy="39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LOW BACK PAIN (LBP) BASICS</a:t>
            </a:r>
            <a:r>
              <a:rPr lang="en-US" sz="3600" b="1" baseline="30000" dirty="0" smtClean="0"/>
              <a:t>1, 2</a:t>
            </a:r>
            <a:endParaRPr lang="en-US" sz="3600" b="1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6141" y="2199577"/>
            <a:ext cx="119358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Approximately 80% of adults experience low back pain at some point in their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About 25% of Americans report having LBP within the last 3 </a:t>
            </a:r>
            <a:r>
              <a:rPr lang="en-US" sz="2400" dirty="0" smtClean="0"/>
              <a:t>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is the most common job-related complaint leading to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Majority of LBP is mechanical in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LBP </a:t>
            </a:r>
            <a:r>
              <a:rPr lang="en-US" sz="2400" dirty="0"/>
              <a:t>categorized as either acute </a:t>
            </a:r>
            <a:r>
              <a:rPr lang="en-US" sz="2400" dirty="0" smtClean="0"/>
              <a:t>(&lt; 4 weeks), subacute (4-12 weeks), chronic, or recurrent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most cases, LBP usually resolves on its own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HOWEVER , </a:t>
            </a:r>
            <a:r>
              <a:rPr lang="en-US" sz="2400" dirty="0" smtClean="0"/>
              <a:t>If LBP is accompanied by these symptoms, seek medical care immediately: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u="sng" dirty="0" smtClean="0"/>
              <a:t>Loss of bowel or bladder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u="sng" dirty="0" smtClean="0"/>
              <a:t>Numbness in groin or inner thigh region</a:t>
            </a:r>
          </a:p>
        </p:txBody>
      </p:sp>
    </p:spTree>
    <p:extLst>
      <p:ext uri="{BB962C8B-B14F-4D97-AF65-F5344CB8AC3E}">
        <p14:creationId xmlns:p14="http://schemas.microsoft.com/office/powerpoint/2010/main" val="33538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466344"/>
            <a:ext cx="10156279" cy="1724406"/>
          </a:xfrm>
        </p:spPr>
        <p:txBody>
          <a:bodyPr>
            <a:normAutofit/>
          </a:bodyPr>
          <a:lstStyle/>
          <a:p>
            <a:pPr>
              <a:lnSpc>
                <a:spcPct val="0"/>
              </a:lnSpc>
            </a:pPr>
            <a:r>
              <a:rPr lang="en-US" sz="3600" b="1" dirty="0" smtClean="0">
                <a:solidFill>
                  <a:srgbClr val="FFC000"/>
                </a:solidFill>
              </a:rPr>
              <a:t>BASIC PRINCIPLES </a:t>
            </a:r>
            <a:r>
              <a:rPr lang="en-US" sz="3600" b="1" dirty="0" smtClean="0"/>
              <a:t>FOR MANAGING LOW BACK PAIN	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671" y="2190750"/>
            <a:ext cx="6575953" cy="398621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Relative rest: slow down but don’t  stop moving!</a:t>
            </a:r>
          </a:p>
          <a:p>
            <a:r>
              <a:rPr lang="en-US" sz="2800" b="1" u="sng" dirty="0"/>
              <a:t>Studies show that bed rest for &gt; 1-2 days can actually slow your recovery</a:t>
            </a:r>
            <a:r>
              <a:rPr lang="en-US" sz="2800" b="1" u="sng" dirty="0" smtClean="0"/>
              <a:t>!</a:t>
            </a:r>
          </a:p>
          <a:p>
            <a:r>
              <a:rPr lang="en-US" sz="2400" b="1" dirty="0" smtClean="0"/>
              <a:t>HOT or COLD???</a:t>
            </a:r>
          </a:p>
          <a:p>
            <a:r>
              <a:rPr lang="en-US" sz="2400" b="1" dirty="0" smtClean="0"/>
              <a:t>Over-the-counter pain medications</a:t>
            </a:r>
          </a:p>
          <a:p>
            <a:r>
              <a:rPr lang="en-US" sz="2400" b="1" dirty="0" smtClean="0"/>
              <a:t>Specific strengthening/stretching exercises when tolerable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367" y="2323745"/>
            <a:ext cx="3620495" cy="3789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907627" y="6099689"/>
            <a:ext cx="323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www.pintrest.com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PREVENTION OF LOW BACK INJURIES</a:t>
            </a:r>
            <a:endParaRPr lang="en-US" sz="3600" b="1" baseline="30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320" y="2091807"/>
            <a:ext cx="10479472" cy="371166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Use good body mechanics when lifting, get help with heavy loads!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Use good body positioning during work, home and leisure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Keep legs and “core” strong with regular exercise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Begin exercise with warm up and/or gentle </a:t>
            </a:r>
            <a:r>
              <a:rPr lang="en-US" sz="2800" b="1" dirty="0" smtClean="0"/>
              <a:t>stretching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Maintain a healthy body weight</a:t>
            </a:r>
          </a:p>
          <a:p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All About You Physical Therapy, LLC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533" y="4344496"/>
            <a:ext cx="2280102" cy="2011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5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CAUSES OF LBP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42" y="1933743"/>
            <a:ext cx="12062353" cy="4308609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Sprains/strains</a:t>
            </a:r>
            <a:r>
              <a:rPr lang="en-US" sz="2400" b="1" dirty="0" smtClean="0"/>
              <a:t> – usually due to lifting/twisting with poor body mechanics</a:t>
            </a:r>
          </a:p>
          <a:p>
            <a:r>
              <a:rPr lang="en-US" sz="2400" b="1" u="sng" dirty="0" smtClean="0"/>
              <a:t>Disc herniations </a:t>
            </a:r>
            <a:r>
              <a:rPr lang="en-US" sz="2400" b="1" dirty="0" smtClean="0"/>
              <a:t>– obesity, frequent driving, sedentary lifestyle and repetitive work activities increase risk</a:t>
            </a:r>
          </a:p>
          <a:p>
            <a:r>
              <a:rPr lang="en-US" sz="2400" b="1" u="sng" dirty="0" smtClean="0"/>
              <a:t>Sciatica</a:t>
            </a:r>
            <a:r>
              <a:rPr lang="en-US" sz="2400" b="1" dirty="0" smtClean="0"/>
              <a:t> - pain that radiates down the back of the leg due to compression of sciatic nerve</a:t>
            </a:r>
          </a:p>
          <a:p>
            <a:r>
              <a:rPr lang="en-US" sz="2400" b="1" u="sng" dirty="0" smtClean="0"/>
              <a:t>Degeneration of spinal structures </a:t>
            </a:r>
            <a:r>
              <a:rPr lang="en-US" sz="2400" b="1" dirty="0" smtClean="0"/>
              <a:t>– “normal” aging</a:t>
            </a:r>
          </a:p>
          <a:p>
            <a:pPr lvl="1"/>
            <a:r>
              <a:rPr lang="en-US" sz="2400" b="1" dirty="0" smtClean="0"/>
              <a:t>Arthritis/spondylosis</a:t>
            </a:r>
          </a:p>
          <a:p>
            <a:pPr lvl="1"/>
            <a:r>
              <a:rPr lang="en-US" sz="2400" b="1" dirty="0" smtClean="0"/>
              <a:t>Degenerative disc disease (DDD)</a:t>
            </a:r>
          </a:p>
          <a:p>
            <a:pPr lvl="1"/>
            <a:r>
              <a:rPr lang="en-US" sz="2400" b="1" dirty="0" smtClean="0"/>
              <a:t>Stenosis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80160" y="6356350"/>
            <a:ext cx="19719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You Physical Therapy,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879" y="4574317"/>
            <a:ext cx="5084808" cy="1784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7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ulder presentation" id="{6CC89961-8222-4498-BA6F-339E6B215C20}" vid="{4F2F68BD-9854-41A2-8562-222CE4776242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1196</Words>
  <Application>Microsoft Office PowerPoint</Application>
  <PresentationFormat>Widescreen</PresentationFormat>
  <Paragraphs>217</Paragraphs>
  <Slides>25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Education 16x9</vt:lpstr>
      <vt:lpstr>SIMPLE SOLUTIONS FOR LOW BACK PAIN </vt:lpstr>
      <vt:lpstr>INTRODUCTION OF SPEAKER</vt:lpstr>
      <vt:lpstr>ANATOMY OF THE SPINE</vt:lpstr>
      <vt:lpstr>DETAILED SPINAL ANATOMY</vt:lpstr>
      <vt:lpstr>MUSCLES OF THE LOW BACK</vt:lpstr>
      <vt:lpstr>LOW BACK PAIN (LBP) BASICS1, 2</vt:lpstr>
      <vt:lpstr>BASIC PRINCIPLES FOR MANAGING LOW BACK PAIN </vt:lpstr>
      <vt:lpstr>PREVENTION OF LOW BACK INJURIES</vt:lpstr>
      <vt:lpstr>CAUSES OF LBP</vt:lpstr>
      <vt:lpstr>LUMBAR SPRAIN/STRAIN</vt:lpstr>
      <vt:lpstr>TREATMENT FOR LUMBAR SPRAIN/STRAIN</vt:lpstr>
      <vt:lpstr>DOUBLE KNEE TO CHEST STRETCH</vt:lpstr>
      <vt:lpstr>HAMSTRING STRETCH</vt:lpstr>
      <vt:lpstr>DISC HERNIATIONS</vt:lpstr>
      <vt:lpstr>TREATMENT  - DISC HERNIATION</vt:lpstr>
      <vt:lpstr>TREATMENT – PRONE PRESS UPS</vt:lpstr>
      <vt:lpstr>SCIATICA</vt:lpstr>
      <vt:lpstr>SCIATICA TREATMENT</vt:lpstr>
      <vt:lpstr>PIRIFORMIS STRETCH</vt:lpstr>
      <vt:lpstr>DEGENERATIVE CONDITIONS</vt:lpstr>
      <vt:lpstr>TREATMENT – DEGENERATIVE CONDITIIONS</vt:lpstr>
      <vt:lpstr>PELVIC TILTS</vt:lpstr>
      <vt:lpstr>DYING BUG</vt:lpstr>
      <vt:lpstr>SUMMARY OF OPTIONS FOR ADDRESSING LBP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2015-08-06T19:25:37Z</dcterms:created>
  <dcterms:modified xsi:type="dcterms:W3CDTF">2016-05-31T22:56:54Z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