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2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B4CC"/>
    <a:srgbClr val="6EC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87"/>
    <p:restoredTop sz="94444" autoAdjust="0"/>
  </p:normalViewPr>
  <p:slideViewPr>
    <p:cSldViewPr snapToGrid="0" snapToObjects="1">
      <p:cViewPr varScale="1">
        <p:scale>
          <a:sx n="119" d="100"/>
          <a:sy n="119" d="100"/>
        </p:scale>
        <p:origin x="12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95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42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26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16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7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71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48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11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2C9F-7E63-704E-86D8-D109EE2693FC}" type="datetimeFigureOut">
              <a:rPr lang="en-US" smtClean="0"/>
              <a:t>10/16/23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F195-22C4-1A4F-9412-748E68CB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17DAD0-1630-AEB7-19E9-2C68AA7C72A3}"/>
              </a:ext>
            </a:extLst>
          </p:cNvPr>
          <p:cNvSpPr/>
          <p:nvPr/>
        </p:nvSpPr>
        <p:spPr>
          <a:xfrm>
            <a:off x="-18485" y="0"/>
            <a:ext cx="4590485" cy="6858000"/>
          </a:xfrm>
          <a:prstGeom prst="rect">
            <a:avLst/>
          </a:prstGeom>
          <a:solidFill>
            <a:srgbClr val="53B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748685" y="1049580"/>
            <a:ext cx="425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ontserrat" pitchFamily="2" charset="77"/>
                <a:cs typeface="Raleway"/>
              </a:rPr>
              <a:t>What does your practice footprint look like?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7263" y="5562199"/>
            <a:ext cx="4144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Montserrat" pitchFamily="2" charset="77"/>
                <a:cs typeface="Raleway"/>
              </a:rPr>
              <a:t>https://</a:t>
            </a:r>
            <a:r>
              <a:rPr lang="en-GB" sz="1400" b="1" dirty="0" err="1">
                <a:solidFill>
                  <a:schemeClr val="bg1"/>
                </a:solidFill>
                <a:latin typeface="Montserrat" pitchFamily="2" charset="77"/>
                <a:cs typeface="Raleway"/>
              </a:rPr>
              <a:t>seesustainability.co.uk</a:t>
            </a:r>
            <a:r>
              <a:rPr lang="en-GB" sz="1400" b="1" dirty="0">
                <a:solidFill>
                  <a:schemeClr val="bg1"/>
                </a:solidFill>
                <a:latin typeface="Montserrat" pitchFamily="2" charset="77"/>
                <a:cs typeface="Raleway"/>
              </a:rPr>
              <a:t>/carbon-footprint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7263" y="587915"/>
            <a:ext cx="3703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Montserrat" pitchFamily="2" charset="77"/>
                <a:cs typeface="Raleway"/>
              </a:rPr>
              <a:t>MEASURE!</a:t>
            </a:r>
          </a:p>
        </p:txBody>
      </p:sp>
      <p:sp>
        <p:nvSpPr>
          <p:cNvPr id="11" name="Oval 10"/>
          <p:cNvSpPr/>
          <p:nvPr/>
        </p:nvSpPr>
        <p:spPr>
          <a:xfrm>
            <a:off x="5076941" y="2121870"/>
            <a:ext cx="3600000" cy="3600000"/>
          </a:xfrm>
          <a:prstGeom prst="ellipse">
            <a:avLst/>
          </a:prstGeom>
          <a:noFill/>
          <a:ln w="25400">
            <a:solidFill>
              <a:srgbClr val="6EC83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qr code with black squares&#10;&#10;Description automatically generated">
            <a:extLst>
              <a:ext uri="{FF2B5EF4-FFF2-40B4-BE49-F238E27FC236}">
                <a16:creationId xmlns:a16="http://schemas.microsoft.com/office/drawing/2014/main" id="{42854782-7C65-F8CB-8CDB-1222C4480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277" y="1972482"/>
            <a:ext cx="2585473" cy="260095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21626FE8-0527-6E75-5652-3F3BE2172D07}"/>
              </a:ext>
            </a:extLst>
          </p:cNvPr>
          <p:cNvSpPr/>
          <p:nvPr/>
        </p:nvSpPr>
        <p:spPr>
          <a:xfrm>
            <a:off x="6802242" y="3847169"/>
            <a:ext cx="152755" cy="152758"/>
          </a:xfrm>
          <a:prstGeom prst="ellipse">
            <a:avLst/>
          </a:prstGeom>
          <a:solidFill>
            <a:srgbClr val="6EC8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A80F9BC-F1AB-2C26-4427-FCEF1708DA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853" y="164793"/>
            <a:ext cx="1182029" cy="5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5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17DAD0-1630-AEB7-19E9-2C68AA7C72A3}"/>
              </a:ext>
            </a:extLst>
          </p:cNvPr>
          <p:cNvSpPr/>
          <p:nvPr/>
        </p:nvSpPr>
        <p:spPr>
          <a:xfrm>
            <a:off x="-18485" y="0"/>
            <a:ext cx="9162485" cy="6858000"/>
          </a:xfrm>
          <a:prstGeom prst="rect">
            <a:avLst/>
          </a:prstGeom>
          <a:solidFill>
            <a:srgbClr val="53B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720473" y="2836263"/>
            <a:ext cx="37030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0" b="1" dirty="0">
                <a:solidFill>
                  <a:schemeClr val="bg1"/>
                </a:solidFill>
                <a:latin typeface="Montserrat" pitchFamily="2" charset="77"/>
                <a:cs typeface="Raleway"/>
              </a:rPr>
              <a:t>WASTE</a:t>
            </a:r>
          </a:p>
        </p:txBody>
      </p:sp>
    </p:spTree>
    <p:extLst>
      <p:ext uri="{BB962C8B-B14F-4D97-AF65-F5344CB8AC3E}">
        <p14:creationId xmlns:p14="http://schemas.microsoft.com/office/powerpoint/2010/main" val="213852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90492" y="268455"/>
            <a:ext cx="38656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Montserrat" pitchFamily="2" charset="77"/>
                <a:cs typeface="Raleway"/>
              </a:rPr>
              <a:t>Look at the list of Waste Actions below and tick the box to show which you have: </a:t>
            </a:r>
          </a:p>
          <a:p>
            <a:pPr marL="285750" indent="-285750">
              <a:buFontTx/>
              <a:buChar char="-"/>
            </a:pPr>
            <a:r>
              <a:rPr lang="en-GB" sz="1400" b="1" dirty="0">
                <a:latin typeface="Montserrat" pitchFamily="2" charset="77"/>
                <a:cs typeface="Raleway"/>
              </a:rPr>
              <a:t>done already</a:t>
            </a:r>
          </a:p>
          <a:p>
            <a:pPr marL="285750" indent="-285750">
              <a:buFontTx/>
              <a:buChar char="-"/>
            </a:pPr>
            <a:r>
              <a:rPr lang="en-GB" sz="1400" b="1" dirty="0">
                <a:latin typeface="Montserrat" pitchFamily="2" charset="77"/>
                <a:cs typeface="Raleway"/>
              </a:rPr>
              <a:t>can do in 2023 </a:t>
            </a:r>
          </a:p>
          <a:p>
            <a:pPr marL="285750" indent="-285750">
              <a:buFontTx/>
              <a:buChar char="-"/>
            </a:pPr>
            <a:r>
              <a:rPr lang="en-GB" sz="1400" b="1" dirty="0">
                <a:latin typeface="Montserrat" pitchFamily="2" charset="77"/>
                <a:cs typeface="Raleway"/>
              </a:rPr>
              <a:t>or will do next year in 2024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59077" y="1781962"/>
            <a:ext cx="818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EC832"/>
                </a:solidFill>
                <a:latin typeface="Montserrat" pitchFamily="2" charset="77"/>
                <a:cs typeface="Raleway"/>
              </a:rPr>
              <a:t>Done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28F973-60D2-AA24-4908-0D4EC6854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853" y="164793"/>
            <a:ext cx="1182029" cy="54585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A7D4BA5-D94E-0699-3408-77483A094B66}"/>
              </a:ext>
            </a:extLst>
          </p:cNvPr>
          <p:cNvCxnSpPr>
            <a:cxnSpLocks/>
          </p:cNvCxnSpPr>
          <p:nvPr/>
        </p:nvCxnSpPr>
        <p:spPr>
          <a:xfrm>
            <a:off x="4572000" y="2585"/>
            <a:ext cx="0" cy="6855415"/>
          </a:xfrm>
          <a:prstGeom prst="line">
            <a:avLst/>
          </a:prstGeom>
          <a:ln>
            <a:solidFill>
              <a:srgbClr val="53B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DAE68AA-E040-3EB3-58CF-21DBE3512E58}"/>
              </a:ext>
            </a:extLst>
          </p:cNvPr>
          <p:cNvSpPr txBox="1"/>
          <p:nvPr/>
        </p:nvSpPr>
        <p:spPr>
          <a:xfrm>
            <a:off x="2830051" y="1785436"/>
            <a:ext cx="818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EC832"/>
                </a:solidFill>
                <a:latin typeface="Montserrat" pitchFamily="2" charset="77"/>
                <a:cs typeface="Raleway"/>
              </a:rPr>
              <a:t>Doing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AEB882-9D8A-C5DA-6055-55E187CB04EC}"/>
              </a:ext>
            </a:extLst>
          </p:cNvPr>
          <p:cNvSpPr txBox="1"/>
          <p:nvPr/>
        </p:nvSpPr>
        <p:spPr>
          <a:xfrm>
            <a:off x="3648426" y="1778486"/>
            <a:ext cx="818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EC832"/>
                </a:solidFill>
                <a:latin typeface="Montserrat" pitchFamily="2" charset="77"/>
                <a:cs typeface="Raleway"/>
              </a:rPr>
              <a:t>Next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0B61974-F975-3659-4026-13494D2690A8}"/>
              </a:ext>
            </a:extLst>
          </p:cNvPr>
          <p:cNvCxnSpPr>
            <a:cxnSpLocks/>
          </p:cNvCxnSpPr>
          <p:nvPr/>
        </p:nvCxnSpPr>
        <p:spPr>
          <a:xfrm flipH="1">
            <a:off x="390493" y="2128698"/>
            <a:ext cx="3955596" cy="0"/>
          </a:xfrm>
          <a:prstGeom prst="line">
            <a:avLst/>
          </a:prstGeom>
          <a:ln>
            <a:solidFill>
              <a:srgbClr val="53B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0BC86-2521-B2CB-B4D6-4C9779F8DC15}"/>
              </a:ext>
            </a:extLst>
          </p:cNvPr>
          <p:cNvCxnSpPr>
            <a:cxnSpLocks/>
          </p:cNvCxnSpPr>
          <p:nvPr/>
        </p:nvCxnSpPr>
        <p:spPr>
          <a:xfrm>
            <a:off x="1959077" y="1785436"/>
            <a:ext cx="0" cy="4765970"/>
          </a:xfrm>
          <a:prstGeom prst="line">
            <a:avLst/>
          </a:prstGeom>
          <a:ln>
            <a:solidFill>
              <a:srgbClr val="53B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651F042-CF2B-2DFD-1A5B-A53D04DBF2E3}"/>
              </a:ext>
            </a:extLst>
          </p:cNvPr>
          <p:cNvSpPr/>
          <p:nvPr/>
        </p:nvSpPr>
        <p:spPr>
          <a:xfrm>
            <a:off x="2237591" y="2377438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EE7D0E-36CE-386C-0082-63D6311F2139}"/>
              </a:ext>
            </a:extLst>
          </p:cNvPr>
          <p:cNvSpPr/>
          <p:nvPr/>
        </p:nvSpPr>
        <p:spPr>
          <a:xfrm>
            <a:off x="2237591" y="2924734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FF28B9-91DF-D07D-1DDC-753FA5DB2C6E}"/>
              </a:ext>
            </a:extLst>
          </p:cNvPr>
          <p:cNvSpPr/>
          <p:nvPr/>
        </p:nvSpPr>
        <p:spPr>
          <a:xfrm>
            <a:off x="2237591" y="3555825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929A95-481E-FE1B-C69F-4106BE0EFB48}"/>
              </a:ext>
            </a:extLst>
          </p:cNvPr>
          <p:cNvSpPr/>
          <p:nvPr/>
        </p:nvSpPr>
        <p:spPr>
          <a:xfrm>
            <a:off x="2241159" y="4320096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6199EC-7E49-0C58-94FC-6BE8280BE2BB}"/>
              </a:ext>
            </a:extLst>
          </p:cNvPr>
          <p:cNvSpPr/>
          <p:nvPr/>
        </p:nvSpPr>
        <p:spPr>
          <a:xfrm>
            <a:off x="2241159" y="5061028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87B81E-B40A-CBC7-CCE3-5187FB1D5CD5}"/>
              </a:ext>
            </a:extLst>
          </p:cNvPr>
          <p:cNvSpPr/>
          <p:nvPr/>
        </p:nvSpPr>
        <p:spPr>
          <a:xfrm>
            <a:off x="2241159" y="5713635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683CFDD-5BFA-7C48-1CF7-4DB7D0A081E5}"/>
              </a:ext>
            </a:extLst>
          </p:cNvPr>
          <p:cNvSpPr/>
          <p:nvPr/>
        </p:nvSpPr>
        <p:spPr>
          <a:xfrm>
            <a:off x="3061168" y="2383230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507F741-392C-5DAF-1AE2-C74FB5720B53}"/>
              </a:ext>
            </a:extLst>
          </p:cNvPr>
          <p:cNvSpPr/>
          <p:nvPr/>
        </p:nvSpPr>
        <p:spPr>
          <a:xfrm>
            <a:off x="3069605" y="2916436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916459-3AF5-478A-1597-AFA406551E2C}"/>
              </a:ext>
            </a:extLst>
          </p:cNvPr>
          <p:cNvSpPr/>
          <p:nvPr/>
        </p:nvSpPr>
        <p:spPr>
          <a:xfrm>
            <a:off x="3069088" y="3562050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B1158E-9375-2331-CD5A-AB0452A3009D}"/>
              </a:ext>
            </a:extLst>
          </p:cNvPr>
          <p:cNvSpPr/>
          <p:nvPr/>
        </p:nvSpPr>
        <p:spPr>
          <a:xfrm>
            <a:off x="3073109" y="4328664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DEA8D7-44C7-CF88-1344-7A1F66B31A6D}"/>
              </a:ext>
            </a:extLst>
          </p:cNvPr>
          <p:cNvSpPr/>
          <p:nvPr/>
        </p:nvSpPr>
        <p:spPr>
          <a:xfrm>
            <a:off x="3078204" y="5061028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F1FFA8-4708-B590-2077-17BD4BEEBF36}"/>
              </a:ext>
            </a:extLst>
          </p:cNvPr>
          <p:cNvSpPr/>
          <p:nvPr/>
        </p:nvSpPr>
        <p:spPr>
          <a:xfrm>
            <a:off x="3078204" y="5713635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5386B7F-91CD-C0E9-B983-5FBFD9E0BBE7}"/>
              </a:ext>
            </a:extLst>
          </p:cNvPr>
          <p:cNvSpPr/>
          <p:nvPr/>
        </p:nvSpPr>
        <p:spPr>
          <a:xfrm>
            <a:off x="3901491" y="2388369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0EEAD1A-1356-CDAE-1899-7736E9F5F2B0}"/>
              </a:ext>
            </a:extLst>
          </p:cNvPr>
          <p:cNvSpPr/>
          <p:nvPr/>
        </p:nvSpPr>
        <p:spPr>
          <a:xfrm>
            <a:off x="3901491" y="2915937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724F549-8AC2-9205-4415-6539BAFBE175}"/>
              </a:ext>
            </a:extLst>
          </p:cNvPr>
          <p:cNvSpPr/>
          <p:nvPr/>
        </p:nvSpPr>
        <p:spPr>
          <a:xfrm>
            <a:off x="3901491" y="3555825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81D3C3D-8CBB-2437-4F48-A5C1EE77FAED}"/>
              </a:ext>
            </a:extLst>
          </p:cNvPr>
          <p:cNvSpPr/>
          <p:nvPr/>
        </p:nvSpPr>
        <p:spPr>
          <a:xfrm>
            <a:off x="3901491" y="4320096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EB98A33-8BD7-8597-0ED6-80347A823D7A}"/>
              </a:ext>
            </a:extLst>
          </p:cNvPr>
          <p:cNvSpPr/>
          <p:nvPr/>
        </p:nvSpPr>
        <p:spPr>
          <a:xfrm>
            <a:off x="3901491" y="5061028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F514F7-9E68-CE94-8EA0-332B263D7D1B}"/>
              </a:ext>
            </a:extLst>
          </p:cNvPr>
          <p:cNvSpPr/>
          <p:nvPr/>
        </p:nvSpPr>
        <p:spPr>
          <a:xfrm>
            <a:off x="3901491" y="5714959"/>
            <a:ext cx="216000" cy="216000"/>
          </a:xfrm>
          <a:prstGeom prst="rect">
            <a:avLst/>
          </a:prstGeom>
          <a:noFill/>
          <a:ln w="19050">
            <a:solidFill>
              <a:srgbClr val="53B4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A87B15-88F2-420C-7827-B9372C303260}"/>
              </a:ext>
            </a:extLst>
          </p:cNvPr>
          <p:cNvSpPr txBox="1"/>
          <p:nvPr/>
        </p:nvSpPr>
        <p:spPr>
          <a:xfrm>
            <a:off x="236670" y="2346009"/>
            <a:ext cx="182423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Montserrat" pitchFamily="2" charset="77"/>
                <a:cs typeface="Raleway"/>
              </a:rPr>
              <a:t>Hand dryers</a:t>
            </a: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1400" b="1" dirty="0">
                <a:latin typeface="Montserrat" pitchFamily="2" charset="77"/>
                <a:cs typeface="Raleway"/>
              </a:rPr>
              <a:t>Couch roll -&gt; green bin </a:t>
            </a: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1400" b="1" dirty="0">
                <a:latin typeface="Montserrat" pitchFamily="2" charset="77"/>
                <a:cs typeface="Raleway"/>
              </a:rPr>
              <a:t>E-letters and NHS app / text </a:t>
            </a: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1400" b="1" dirty="0">
                <a:latin typeface="Montserrat" pitchFamily="2" charset="77"/>
                <a:cs typeface="Raleway"/>
              </a:rPr>
              <a:t>Gloves -&gt; hand washing (where appropriate)</a:t>
            </a:r>
            <a:endParaRPr lang="en-GB" sz="700" b="1" dirty="0">
              <a:latin typeface="Montserrat" pitchFamily="2" charset="77"/>
              <a:cs typeface="Raleway"/>
            </a:endParaRP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1400" b="1" dirty="0">
                <a:latin typeface="Montserrat" pitchFamily="2" charset="77"/>
                <a:cs typeface="Raleway"/>
              </a:rPr>
              <a:t>Fit notes via </a:t>
            </a:r>
            <a:r>
              <a:rPr lang="en-GB" sz="1400" b="1" dirty="0" err="1">
                <a:latin typeface="Montserrat" pitchFamily="2" charset="77"/>
                <a:cs typeface="Raleway"/>
              </a:rPr>
              <a:t>AccuRx</a:t>
            </a:r>
            <a:endParaRPr lang="en-GB" sz="1400" b="1" dirty="0">
              <a:latin typeface="Montserrat" pitchFamily="2" charset="77"/>
              <a:cs typeface="Raleway"/>
            </a:endParaRP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1400" b="1" dirty="0">
                <a:latin typeface="Montserrat" pitchFamily="2" charset="77"/>
                <a:cs typeface="Raleway"/>
              </a:rPr>
              <a:t>Stream waste efficiently*</a:t>
            </a:r>
          </a:p>
          <a:p>
            <a:endParaRPr lang="en-GB" sz="1400" b="1" dirty="0">
              <a:latin typeface="Montserrat" pitchFamily="2" charset="77"/>
              <a:cs typeface="Raleway"/>
            </a:endParaRPr>
          </a:p>
          <a:p>
            <a:r>
              <a:rPr lang="en-GB" sz="900" b="1" dirty="0">
                <a:latin typeface="Montserrat" pitchFamily="2" charset="77"/>
                <a:cs typeface="Raleway"/>
              </a:rPr>
              <a:t>*not officially in QIMP but related to paper towels + less use of gloves.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8B9DC7-90BE-CCA6-068C-4407D699719F}"/>
              </a:ext>
            </a:extLst>
          </p:cNvPr>
          <p:cNvSpPr txBox="1"/>
          <p:nvPr/>
        </p:nvSpPr>
        <p:spPr>
          <a:xfrm>
            <a:off x="4748685" y="1049580"/>
            <a:ext cx="425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ontserrat" pitchFamily="2" charset="77"/>
                <a:cs typeface="Raleway"/>
              </a:rPr>
              <a:t>Space for your notes from    the webinar…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0EB0069-90BC-ABF4-1941-FA74A41911AB}"/>
              </a:ext>
            </a:extLst>
          </p:cNvPr>
          <p:cNvCxnSpPr>
            <a:cxnSpLocks/>
          </p:cNvCxnSpPr>
          <p:nvPr/>
        </p:nvCxnSpPr>
        <p:spPr>
          <a:xfrm flipH="1">
            <a:off x="5188404" y="2377438"/>
            <a:ext cx="3482260" cy="0"/>
          </a:xfrm>
          <a:prstGeom prst="line">
            <a:avLst/>
          </a:prstGeom>
          <a:ln>
            <a:solidFill>
              <a:srgbClr val="53B4CC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8E7F1B0-096E-1A12-F30A-58B2B9E15547}"/>
              </a:ext>
            </a:extLst>
          </p:cNvPr>
          <p:cNvCxnSpPr>
            <a:cxnSpLocks/>
          </p:cNvCxnSpPr>
          <p:nvPr/>
        </p:nvCxnSpPr>
        <p:spPr>
          <a:xfrm flipH="1">
            <a:off x="5188404" y="2856506"/>
            <a:ext cx="3482260" cy="0"/>
          </a:xfrm>
          <a:prstGeom prst="line">
            <a:avLst/>
          </a:prstGeom>
          <a:ln>
            <a:solidFill>
              <a:srgbClr val="53B4CC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85775B3-149D-5C64-EEC5-E925AE6057C6}"/>
              </a:ext>
            </a:extLst>
          </p:cNvPr>
          <p:cNvCxnSpPr>
            <a:cxnSpLocks/>
          </p:cNvCxnSpPr>
          <p:nvPr/>
        </p:nvCxnSpPr>
        <p:spPr>
          <a:xfrm flipH="1">
            <a:off x="5188404" y="3347419"/>
            <a:ext cx="3482260" cy="0"/>
          </a:xfrm>
          <a:prstGeom prst="line">
            <a:avLst/>
          </a:prstGeom>
          <a:ln>
            <a:solidFill>
              <a:srgbClr val="53B4CC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2D83B03-3491-A003-E230-0453F1535CCC}"/>
              </a:ext>
            </a:extLst>
          </p:cNvPr>
          <p:cNvCxnSpPr>
            <a:cxnSpLocks/>
          </p:cNvCxnSpPr>
          <p:nvPr/>
        </p:nvCxnSpPr>
        <p:spPr>
          <a:xfrm>
            <a:off x="5418486" y="5809118"/>
            <a:ext cx="21799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52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32277" y="1288825"/>
            <a:ext cx="775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Montserrat" pitchFamily="2" charset="77"/>
                <a:cs typeface="Raleway"/>
              </a:rPr>
              <a:t>Map the actions you will take over the next 3 – 12 months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840" y="5758819"/>
            <a:ext cx="1478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6EC832"/>
                </a:solidFill>
                <a:latin typeface="Montserrat" pitchFamily="2" charset="77"/>
                <a:cs typeface="Raleway"/>
              </a:rPr>
              <a:t>Done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3888" y="584885"/>
            <a:ext cx="6420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3B4CC"/>
                </a:solidFill>
                <a:latin typeface="Montserrat" pitchFamily="2" charset="77"/>
                <a:cs typeface="Raleway"/>
              </a:rPr>
              <a:t>Footprint   _____ t CO</a:t>
            </a:r>
            <a:r>
              <a:rPr lang="en-GB" sz="3200" b="1" baseline="-25000" dirty="0">
                <a:solidFill>
                  <a:srgbClr val="53B4CC"/>
                </a:solidFill>
                <a:latin typeface="Montserrat" pitchFamily="2" charset="77"/>
                <a:cs typeface="Raleway"/>
              </a:rPr>
              <a:t>2</a:t>
            </a:r>
            <a:r>
              <a:rPr lang="en-GB" sz="3200" b="1" dirty="0">
                <a:solidFill>
                  <a:srgbClr val="53B4CC"/>
                </a:solidFill>
                <a:latin typeface="Montserrat" pitchFamily="2" charset="77"/>
                <a:cs typeface="Raleway"/>
              </a:rPr>
              <a:t>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28F973-60D2-AA24-4908-0D4EC6854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853" y="164793"/>
            <a:ext cx="1182029" cy="54585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A7D4BA5-D94E-0699-3408-77483A094B66}"/>
              </a:ext>
            </a:extLst>
          </p:cNvPr>
          <p:cNvCxnSpPr/>
          <p:nvPr/>
        </p:nvCxnSpPr>
        <p:spPr>
          <a:xfrm>
            <a:off x="747132" y="1984917"/>
            <a:ext cx="0" cy="3769112"/>
          </a:xfrm>
          <a:prstGeom prst="line">
            <a:avLst/>
          </a:prstGeom>
          <a:ln>
            <a:solidFill>
              <a:srgbClr val="53B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1DB3D0-9D24-3447-A914-0BD8188442FE}"/>
              </a:ext>
            </a:extLst>
          </p:cNvPr>
          <p:cNvCxnSpPr>
            <a:cxnSpLocks/>
          </p:cNvCxnSpPr>
          <p:nvPr/>
        </p:nvCxnSpPr>
        <p:spPr>
          <a:xfrm flipH="1">
            <a:off x="747132" y="5754029"/>
            <a:ext cx="7248292" cy="0"/>
          </a:xfrm>
          <a:prstGeom prst="line">
            <a:avLst/>
          </a:prstGeom>
          <a:ln>
            <a:solidFill>
              <a:srgbClr val="53B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C815A1F-822A-5042-E966-69CC0B14C36E}"/>
              </a:ext>
            </a:extLst>
          </p:cNvPr>
          <p:cNvSpPr txBox="1"/>
          <p:nvPr/>
        </p:nvSpPr>
        <p:spPr>
          <a:xfrm>
            <a:off x="7230225" y="5758819"/>
            <a:ext cx="1478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6EC832"/>
                </a:solidFill>
                <a:latin typeface="Montserrat" pitchFamily="2" charset="77"/>
                <a:cs typeface="Raleway"/>
              </a:rPr>
              <a:t>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92B547-95D3-BC8E-0D8B-AC9C469C76CB}"/>
              </a:ext>
            </a:extLst>
          </p:cNvPr>
          <p:cNvSpPr txBox="1"/>
          <p:nvPr/>
        </p:nvSpPr>
        <p:spPr>
          <a:xfrm>
            <a:off x="1756122" y="6361692"/>
            <a:ext cx="5631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Montserrat" pitchFamily="2" charset="77"/>
                <a:cs typeface="Raleway"/>
              </a:rPr>
              <a:t>This is your carbon reduction plan to share with the ICB.</a:t>
            </a:r>
          </a:p>
        </p:txBody>
      </p:sp>
    </p:spTree>
    <p:extLst>
      <p:ext uri="{BB962C8B-B14F-4D97-AF65-F5344CB8AC3E}">
        <p14:creationId xmlns:p14="http://schemas.microsoft.com/office/powerpoint/2010/main" val="422486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138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Gelder-Robertson</dc:creator>
  <cp:lastModifiedBy>Laura Gelder-Robertson</cp:lastModifiedBy>
  <cp:revision>18</cp:revision>
  <dcterms:created xsi:type="dcterms:W3CDTF">2020-09-09T20:40:32Z</dcterms:created>
  <dcterms:modified xsi:type="dcterms:W3CDTF">2023-10-16T13:47:21Z</dcterms:modified>
</cp:coreProperties>
</file>