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7" r:id="rId3"/>
    <p:sldId id="2145705157" r:id="rId4"/>
    <p:sldId id="322" r:id="rId5"/>
    <p:sldId id="267" r:id="rId6"/>
    <p:sldId id="713" r:id="rId7"/>
    <p:sldId id="302" r:id="rId8"/>
    <p:sldId id="319" r:id="rId9"/>
    <p:sldId id="710" r:id="rId10"/>
    <p:sldId id="2145705135" r:id="rId11"/>
    <p:sldId id="338" r:id="rId12"/>
    <p:sldId id="370" r:id="rId13"/>
    <p:sldId id="2145705158" r:id="rId14"/>
    <p:sldId id="401" r:id="rId15"/>
    <p:sldId id="6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84514" autoAdjust="0"/>
  </p:normalViewPr>
  <p:slideViewPr>
    <p:cSldViewPr snapToGrid="0">
      <p:cViewPr varScale="1">
        <p:scale>
          <a:sx n="62" d="100"/>
          <a:sy n="62" d="100"/>
        </p:scale>
        <p:origin x="8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Google%20Drive\SEE%20sustainability\health%20services\general%20practice%20and%20net%20zero\Carbon%20footprinting%20of%20practices\salford%20CCG%20(1)\combined%20salford%20practic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Carbon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52-4D22-84D6-C54E6CE68C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52-4D22-84D6-C54E6CE68C94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52-4D22-84D6-C54E6CE68C9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52-4D22-84D6-C54E6CE68C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0FF24D6-0FE4-4FED-8B1A-0AD73DC0A0F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E52-4D22-84D6-C54E6CE68C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D417F38-649E-4AC8-AF36-C4229574809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52-4D22-84D6-C54E6CE68C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Non clinical</c:v>
                </c:pt>
                <c:pt idx="1">
                  <c:v>MDI</c:v>
                </c:pt>
                <c:pt idx="2">
                  <c:v>Pharma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13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52-4D22-84D6-C54E6CE68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5319444444444447"/>
          <c:w val="0.93888888888888888"/>
          <c:h val="0.6714577865266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80E-4F54-B2EA-B0DABEB429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80E-4F54-B2EA-B0DABEB429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80E-4F54-B2EA-B0DABEB429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80E-4F54-B2EA-B0DABEB429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80E-4F54-B2EA-B0DABEB429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'all practices'!$AS$4:$AS$8</c:f>
              <c:strCache>
                <c:ptCount val="5"/>
                <c:pt idx="0">
                  <c:v>Energy</c:v>
                </c:pt>
                <c:pt idx="1">
                  <c:v>Patient travel</c:v>
                </c:pt>
                <c:pt idx="2">
                  <c:v>Staff travel</c:v>
                </c:pt>
                <c:pt idx="3">
                  <c:v>Business services</c:v>
                </c:pt>
                <c:pt idx="4">
                  <c:v>Procurement</c:v>
                </c:pt>
              </c:strCache>
            </c:strRef>
          </c:cat>
          <c:val>
            <c:numRef>
              <c:f>'all practices'!$AT$4:$AT$8</c:f>
              <c:numCache>
                <c:formatCode>#,##0</c:formatCode>
                <c:ptCount val="5"/>
                <c:pt idx="0">
                  <c:v>182000</c:v>
                </c:pt>
                <c:pt idx="1">
                  <c:v>67200</c:v>
                </c:pt>
                <c:pt idx="2">
                  <c:v>90750</c:v>
                </c:pt>
                <c:pt idx="3">
                  <c:v>113975</c:v>
                </c:pt>
                <c:pt idx="4">
                  <c:v>37755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0E-4F54-B2EA-B0DABEB429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41093-F85F-4162-A3CD-0D4AAFF869EE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FD02A-A89E-4162-B6B5-7D36BFC97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healthalliance.or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Coming live from yorkshire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 have provided carbon literacy training for GPs and practices but also to businesses large and small.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Please put any questions in the chat box. If you add your email address, then any questions we don’t have a chance to answer, I will aim to reply individually </a:t>
            </a:r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2" name="Google Shape;872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Group action</a:t>
            </a:r>
            <a:endParaRPr/>
          </a:p>
        </p:txBody>
      </p:sp>
      <p:sp>
        <p:nvSpPr>
          <p:cNvPr id="873" name="Google Shape;873;p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8" name="Google Shape;3008;p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GB" sz="1200" dirty="0"/>
              <a:t>What could a practice look like in the process of decarbonising their non-clinical emissions?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09" name="Google Shape;3009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your influence</a:t>
            </a:r>
          </a:p>
          <a:p>
            <a:r>
              <a:rPr lang="en-GB" dirty="0"/>
              <a:t>Tell others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FD02A-A89E-4162-B6B5-7D36BFC9776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38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Greenhouse gases – GHG – a gas that absorbs part of the suns rays and redistributes them as heat back to the surface of the planet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Carbon equivalent emissions – all the GHGs converted into equivalent amount of carbon dioxide. Expressed as CO2e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Carbon footprint – total of all GHG emissions from a person or organisation in a period of time  expressed as CO2e per year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Carbon neutral - When the amount of carbon emissions is balanced by the amount absorbed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Net zero</a:t>
            </a:r>
          </a:p>
          <a:p>
            <a:pPr marL="0" indent="0">
              <a:buNone/>
            </a:pPr>
            <a:r>
              <a:rPr lang="en-GB" dirty="0"/>
              <a:t>Combination of avoiding all greenhouse gas emission AND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Offsetting – when you compensate for the amount of carbon emissions through purchasing  ‘credits’ for absorbing carbon by (usually) an external organisation.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53F8A-A672-4ADD-9D4B-9133381A4E1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809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" action="ppaction://noaction"/>
              </a:rPr>
              <a:t>There are lots of great 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" action="ppaction://noaction"/>
              </a:rPr>
              <a:t>For carbon literacy in primary care – I deliver the course through speak carbon or see sustainability. More general courses and carbon literacy course for other sectors can be </a:t>
            </a:r>
            <a:r>
              <a:rPr lang="en-GB" b="0" i="0" u="sng" dirty="0" err="1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foundat</a:t>
            </a:r>
            <a:r>
              <a:rPr lang="en-GB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" action="ppaction://noaction"/>
              </a:rPr>
              <a:t> the carbon literacy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" action="ppaction://noaction"/>
              </a:rPr>
              <a:t>The UKHACC UK Health Alliance on Climate Change has a useful guide to the science and impact of the climate emergency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" action="ppaction://noaction"/>
              </a:rPr>
              <a:t>The centre for sustainable healthcare is running a course of sustainable health care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" action="ppaction://noaction"/>
              </a:rPr>
              <a:t>There are other resources such at the </a:t>
            </a:r>
            <a:r>
              <a:rPr lang="en-GB" dirty="0"/>
              <a:t>Green impact for health scheme which provides a toolkit for practices to look at improving their </a:t>
            </a:r>
            <a:r>
              <a:rPr lang="en-GB" dirty="0" err="1"/>
              <a:t>enrivonmental</a:t>
            </a:r>
            <a:r>
              <a:rPr lang="en-GB" dirty="0"/>
              <a:t> impact.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And from Sheffield there is a fabulous called Greener practice which have got a huge amount of resources and webinars, for GPs, practice staff and patients. Well worth checking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C3E15-7E15-45BB-B8BD-5BDC0B15F74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5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do I need to know </a:t>
            </a:r>
          </a:p>
          <a:p>
            <a:r>
              <a:rPr lang="en-GB" dirty="0"/>
              <a:t>Why do I need to reduce our emissions?</a:t>
            </a:r>
          </a:p>
          <a:p>
            <a:endParaRPr lang="en-GB" dirty="0"/>
          </a:p>
          <a:p>
            <a:r>
              <a:rPr lang="en-GB" dirty="0"/>
              <a:t>We need to recognise the impact on service 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FD02A-A89E-4162-B6B5-7D36BFC977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53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/>
              <a:t>Low carbon </a:t>
            </a:r>
            <a:r>
              <a:rPr lang="en-GB" u="sng" dirty="0"/>
              <a:t>is</a:t>
            </a:r>
            <a:r>
              <a:rPr lang="en-GB" dirty="0"/>
              <a:t> the direction of travel – not up for debate</a:t>
            </a:r>
          </a:p>
          <a:p>
            <a:pPr lvl="1"/>
            <a:r>
              <a:rPr lang="en-GB" dirty="0"/>
              <a:t>It is better for our practices</a:t>
            </a:r>
          </a:p>
          <a:p>
            <a:pPr lvl="1"/>
            <a:r>
              <a:rPr lang="en-GB" dirty="0"/>
              <a:t>It is better for our patients</a:t>
            </a:r>
          </a:p>
          <a:p>
            <a:pPr lvl="1"/>
            <a:r>
              <a:rPr lang="en-GB" dirty="0"/>
              <a:t>It is better for our populations</a:t>
            </a:r>
          </a:p>
          <a:p>
            <a:r>
              <a:rPr lang="en-GB" dirty="0"/>
              <a:t>Knowledge</a:t>
            </a:r>
          </a:p>
          <a:p>
            <a:pPr lvl="1"/>
            <a:r>
              <a:rPr lang="en-GB" dirty="0"/>
              <a:t>how do I? – e learning, appraisal, - make it easy, understand Sus QI etc </a:t>
            </a:r>
          </a:p>
          <a:p>
            <a:pPr lvl="1"/>
            <a:r>
              <a:rPr lang="en-GB" dirty="0"/>
              <a:t>How do we? – at practice level – see next section</a:t>
            </a:r>
          </a:p>
          <a:p>
            <a:endParaRPr lang="en-GB" dirty="0"/>
          </a:p>
          <a:p>
            <a:r>
              <a:rPr lang="en-GB" dirty="0"/>
              <a:t>Understanding he impact of flooding on premises?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53F8A-A672-4ADD-9D4B-9133381A4E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27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Knowledge</a:t>
            </a:r>
          </a:p>
          <a:p>
            <a:endParaRPr lang="en-GB" dirty="0"/>
          </a:p>
          <a:p>
            <a:r>
              <a:rPr lang="en-GB" dirty="0"/>
              <a:t>To me there are 4 things that primary care can do today to work towards net zero for their practice, their group of practices in the local PCN or wider, at CCG level.</a:t>
            </a:r>
          </a:p>
          <a:p>
            <a:endParaRPr lang="en-GB" dirty="0"/>
          </a:p>
          <a:p>
            <a:r>
              <a:rPr lang="en-GB" dirty="0"/>
              <a:t>Firstly, we need </a:t>
            </a:r>
            <a:r>
              <a:rPr lang="en-GB" dirty="0" err="1"/>
              <a:t>clinicans</a:t>
            </a:r>
            <a:r>
              <a:rPr lang="en-GB" dirty="0"/>
              <a:t> and managers to become climate aware with carbon literacy training</a:t>
            </a:r>
          </a:p>
          <a:p>
            <a:r>
              <a:rPr lang="en-GB" dirty="0"/>
              <a:t>Secondly, have the carbon footprint of your practice calculated</a:t>
            </a:r>
          </a:p>
          <a:p>
            <a:r>
              <a:rPr lang="en-GB" dirty="0"/>
              <a:t>Thirdly, develop a pathway to net zero for your practice</a:t>
            </a:r>
          </a:p>
          <a:p>
            <a:r>
              <a:rPr lang="en-GB" dirty="0"/>
              <a:t>And finally, make a public declaration of a climate emergency.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38EC1-223A-4E34-BA40-CAF519C048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6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4650" y="373063"/>
            <a:ext cx="4633913" cy="2606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335244" y="3192983"/>
            <a:ext cx="64467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 dirty="0"/>
              <a:t>Introduction</a:t>
            </a:r>
            <a:endParaRPr sz="1200" u="sng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u="sng" dirty="0"/>
          </a:p>
          <a:p>
            <a:pPr marL="4826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a science lesson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Creating a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carbon culture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empowered learners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take action and to support action. 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5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Images: See copyrighting document for image licenses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4: CL logo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Remembering back to a level chemistry days, carbon is the building block of life on earth, but how harmful or problematical can it really be?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Not just carbon…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Greenhouse gases</a:t>
            </a:r>
          </a:p>
          <a:p>
            <a:r>
              <a:rPr lang="en-GB" dirty="0"/>
              <a:t>Carbon dioxide</a:t>
            </a:r>
          </a:p>
          <a:p>
            <a:r>
              <a:rPr lang="en-GB" dirty="0"/>
              <a:t>Methane</a:t>
            </a:r>
          </a:p>
          <a:p>
            <a:r>
              <a:rPr lang="en-GB" dirty="0"/>
              <a:t>Nitrous Oxide</a:t>
            </a:r>
          </a:p>
          <a:p>
            <a:r>
              <a:rPr lang="en-GB" dirty="0"/>
              <a:t>Fluorinated gases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Carbon footprint = total greenhouse gas emissions measured by carbon dioxide equivalence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53F8A-A672-4ADD-9D4B-9133381A4E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57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0" name="Google Shape;710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we amalgamate all the different sources of carbon for primary care, carbon emissions can be split into clinical and non clinical sources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will have a look at the non clinical hotspots and one of the components in a moment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can then think about what needs to be done to reduce the emissions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For today, I am going to focus into one area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(Click) for the NHS </a:t>
            </a:r>
            <a:r>
              <a:rPr lang="en-US" sz="1200" b="1" cap="none">
                <a:solidFill>
                  <a:srgbClr val="F7CAAC"/>
                </a:solidFill>
              </a:rPr>
              <a:t>To reach overall net zero, all parts need to reach zero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1" name="Google Shape;711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is for GP practices, we are awaiting confirmation regarding work on pharmacies to measure their footprints. I may come to you and ask for volunteers if it happens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However, &lt;click&gt; one area which will be a source of emissions is staff and patient travel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38EC1-223A-4E34-BA40-CAF519C048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8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need to know our number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3FB0DB"/>
                </a:solidFill>
              </a:rPr>
              <a:t>What do practices need?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7ECE48"/>
                </a:solidFill>
              </a:rPr>
              <a:t>How to calculate the carbon footprint of a practice?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3FB0D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need to know our number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measure blood pressure… .diabetes…. And now our contribution to greenhouse gas emissions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measure weight…. Cholesterol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And now our contribution to greenhouse gas emissions from primary care.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we don’t know our number, we don’t know what to do, what actions we can take or put in place.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is a </a:t>
            </a:r>
            <a:r>
              <a:rPr lang="en-GB" dirty="0" err="1"/>
              <a:t>toolto</a:t>
            </a:r>
            <a:r>
              <a:rPr lang="en-GB" dirty="0"/>
              <a:t> help primary care understand and recognise their responsibility and contribution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From here, a blueprint to work towards net zero is possible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9D5A-1169-41CD-83B2-59EA8EF66A4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00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4943-D58F-4B91-8770-56F167449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F8815-D8AC-4AE0-B1C1-88278254E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DE5B7-79F6-45B1-BB6F-4221EEF5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34785-4BAF-40E9-ADA9-AFEE85F5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856C8-E2CE-4801-838F-D9240A7C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0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D1A1F-F86B-481B-AD15-ED2ADCEE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02E03-0A16-403B-A5EE-8DB3EBAA2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1462D-45C7-4F56-A801-549A13A1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B4F21-99B6-4872-878A-F1AC3EEA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9FDB0-3B9B-42BD-BD33-94A5A0B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3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9C1AA-0BAA-4ED3-8A34-87380304D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3E45F-FDF4-4B30-A6D0-8FC640DBB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83D13-CC69-418D-AAA9-FA5F07A1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362EF-C439-4B86-B2E2-DE6D6201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DE7ED-3FDA-4A8C-8F07-3C50EC88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81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7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7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00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8DC5-0F01-4395-8CBC-009D8CE4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0588F-1E41-49C9-81BB-5A86FC478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181A5-B09D-4DB4-A9E8-84B786FE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C3076-6AE1-46EF-A36C-240BC1CF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7364F-DEE2-4B6C-A71A-FBD67E2A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4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6134-9C69-4230-9313-7A755FF5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347D6-D724-4A11-957B-1AFF9D6AC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FFAAF-AF48-4749-936F-CAD8B88D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CC096-7979-4AA8-A08E-492C93DBF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199BF-7358-4FCA-BC04-A3A583CE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299A3-A92E-4635-A1ED-44E8961D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5B18C-86FC-440A-8D43-4FC6F3EA1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680F3-5666-4753-8FB6-E33CBA130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60ED4-AA0B-4EAD-9314-93710ECD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5F518-3C8C-4876-8602-7099824F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55868-4D2A-4388-B8BF-64F8FD27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6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1D3E-8D59-49FC-A7BE-B74D2CE2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3C872-8481-4999-8976-207F174B8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2E376-AE71-4833-B2FB-ABAA58176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20605-94B8-470C-B9F4-2A04D72FB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D4B1B-E962-444E-8B9A-EE8F07B66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464490-7F64-4065-B30E-3EE92065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FE42C-9578-4AFE-9A66-F2CD59B0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4E0A4-7261-4B5F-959A-EF6500C5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0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A6996-76C4-4CD4-B32A-504C6DB6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B318D-91F8-493E-AE63-8AE80D15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D6CD1-613B-444E-93BC-B53ED6DE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CCCE1-E229-47F1-81C9-2391ABB8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40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C5034-3535-49CA-A6E8-62CD4BFC0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65CE2-D5C6-4E7B-A242-977AC1EF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334D8-758D-4C74-8EBE-1809F40F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13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6D5D-6B70-4F08-B37B-9E365B44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302C6-310D-464E-9A68-31939F2F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F32AC-6747-48D0-A002-A911AC1BF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CAFF3-F2AC-4A1A-B84F-59E1E737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AA287-B204-4E2A-9E93-64C144D7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9C638-33C1-4125-A333-00F3CF94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15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FA2B-B695-4AA8-A911-2939D0E7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1CEF4-74AE-4638-938C-EE2F7DEBA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90E14-EC0A-405B-87C3-66AE88233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5AF72-BA18-410B-BB92-12226246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BCC5-8B94-478D-B9D6-A2F1C2BC24E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C3D92-FDE6-4F1A-B181-E07763F3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4BC28-A468-4EA8-8FC6-C3E3C237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7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B4CC"/>
            </a:gs>
            <a:gs pos="9000">
              <a:schemeClr val="bg1"/>
            </a:gs>
            <a:gs pos="91000">
              <a:schemeClr val="bg1"/>
            </a:gs>
            <a:gs pos="100000">
              <a:srgbClr val="6EC83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416D6B-7C2D-4078-857F-743E17E5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0234D-D44A-4130-B6DF-586E8112E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8FDCB-D317-43C3-85B6-CE05CA6D5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9BCC5-8B94-478D-B9D6-A2F1C2BC24E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23B2D-5035-4C3C-948B-8DCF7E23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881C2-9271-4CE1-86B0-BD14966F4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9F16C-3DF9-4F86-BBE3-5E01F78D8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greenerpractice.co.uk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rbonliteracy.com/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://sustainablehealthcare.org.uk/courses/introduction-sustainable-healthcare" TargetMode="External"/><Relationship Id="rId10" Type="http://schemas.openxmlformats.org/officeDocument/2006/relationships/image" Target="../media/image18.jpg"/><Relationship Id="rId4" Type="http://schemas.openxmlformats.org/officeDocument/2006/relationships/hyperlink" Target="http://www.ukhealthalliance.org/carbon-literacy-guide/" TargetMode="Externa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esustainability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3323-45F7-B0F1-866C-1BB7177AF2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6600" b="1" dirty="0"/>
              <a:t>Reducing non-clinical carbon emissions in general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C729D-93FD-1CDF-891A-30EB5EFAF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Matt Sawyer</a:t>
            </a:r>
          </a:p>
          <a:p>
            <a:r>
              <a:rPr lang="en-GB" dirty="0"/>
              <a:t>ICS Lunch and learn</a:t>
            </a:r>
          </a:p>
          <a:p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June 2022</a:t>
            </a:r>
          </a:p>
        </p:txBody>
      </p:sp>
    </p:spTree>
    <p:extLst>
      <p:ext uri="{BB962C8B-B14F-4D97-AF65-F5344CB8AC3E}">
        <p14:creationId xmlns:p14="http://schemas.microsoft.com/office/powerpoint/2010/main" val="286139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60A59A-9CA6-0243-B055-650924C3BC44}"/>
              </a:ext>
            </a:extLst>
          </p:cNvPr>
          <p:cNvSpPr/>
          <p:nvPr/>
        </p:nvSpPr>
        <p:spPr>
          <a:xfrm>
            <a:off x="425854" y="1001208"/>
            <a:ext cx="3641688" cy="3515096"/>
          </a:xfrm>
          <a:prstGeom prst="rect">
            <a:avLst/>
          </a:prstGeom>
          <a:solidFill>
            <a:srgbClr val="D9F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DC80B-8D82-4D26-B7FB-3D733CB485C0}"/>
              </a:ext>
            </a:extLst>
          </p:cNvPr>
          <p:cNvSpPr/>
          <p:nvPr/>
        </p:nvSpPr>
        <p:spPr>
          <a:xfrm>
            <a:off x="672957" y="1235262"/>
            <a:ext cx="418623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Times New Roman" panose="02020603050405020304" pitchFamily="18" charset="0"/>
              </a:rPr>
              <a:t>If you can’t </a:t>
            </a:r>
            <a:b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Times New Roman" panose="02020603050405020304" pitchFamily="18" charset="0"/>
              </a:rPr>
            </a:br>
            <a:r>
              <a:rPr lang="en-GB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Times New Roman" panose="02020603050405020304" pitchFamily="18" charset="0"/>
              </a:rPr>
              <a:t>measure</a:t>
            </a: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Times New Roman" panose="02020603050405020304" pitchFamily="18" charset="0"/>
              </a:rPr>
              <a:t> it, </a:t>
            </a:r>
            <a:b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Times New Roman" panose="02020603050405020304" pitchFamily="18" charset="0"/>
              </a:rPr>
            </a:b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Times New Roman" panose="02020603050405020304" pitchFamily="18" charset="0"/>
              </a:rPr>
              <a:t>you can’t </a:t>
            </a:r>
            <a:b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Times New Roman" panose="02020603050405020304" pitchFamily="18" charset="0"/>
              </a:rPr>
            </a:br>
            <a:r>
              <a:rPr lang="en-GB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Times New Roman" panose="02020603050405020304" pitchFamily="18" charset="0"/>
              </a:rPr>
              <a:t>improve</a:t>
            </a: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Times New Roman" panose="02020603050405020304" pitchFamily="18" charset="0"/>
              </a:rPr>
              <a:t> it</a:t>
            </a:r>
            <a:endParaRPr lang="en-GB" sz="48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2" descr="Man, Obese, Weight, Loss, Nutritionist, Doctor">
            <a:extLst>
              <a:ext uri="{FF2B5EF4-FFF2-40B4-BE49-F238E27FC236}">
                <a16:creationId xmlns:a16="http://schemas.microsoft.com/office/drawing/2014/main" id="{0AED0EB2-4E69-464E-8804-31CC5C6B3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02" y="1132204"/>
            <a:ext cx="3445195" cy="2296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ab, Experiment, Test, Chemistry, Test Tubes">
            <a:extLst>
              <a:ext uri="{FF2B5EF4-FFF2-40B4-BE49-F238E27FC236}">
                <a16:creationId xmlns:a16="http://schemas.microsoft.com/office/drawing/2014/main" id="{B4D13592-6237-4669-861B-F2A07248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47" y="1132204"/>
            <a:ext cx="3445196" cy="230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7BDA2F2-99D2-4CF6-A549-4C1BD0DE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02" y="3663054"/>
            <a:ext cx="5933192" cy="2826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737;p67">
            <a:extLst>
              <a:ext uri="{FF2B5EF4-FFF2-40B4-BE49-F238E27FC236}">
                <a16:creationId xmlns:a16="http://schemas.microsoft.com/office/drawing/2014/main" id="{9A14361E-910E-F044-D83E-E16B169B2CC9}"/>
              </a:ext>
            </a:extLst>
          </p:cNvPr>
          <p:cNvSpPr txBox="1"/>
          <p:nvPr/>
        </p:nvSpPr>
        <p:spPr>
          <a:xfrm>
            <a:off x="6912244" y="72757"/>
            <a:ext cx="546012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www.gpcarbon.org/#/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88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77"/>
          <p:cNvSpPr/>
          <p:nvPr/>
        </p:nvSpPr>
        <p:spPr>
          <a:xfrm>
            <a:off x="6210300" y="1900237"/>
            <a:ext cx="4977618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876" name="Google Shape;876;p77"/>
          <p:cNvGraphicFramePr/>
          <p:nvPr/>
        </p:nvGraphicFramePr>
        <p:xfrm>
          <a:off x="1256389" y="2216766"/>
          <a:ext cx="10532750" cy="37038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1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30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Aim/target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Area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Current footprint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 years time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 years time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 years time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% reduction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% reduction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% reduction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Energy – electricity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Gas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Travel – staff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Travel – patient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Business services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Procurement – Medical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Procurement – Office 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 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2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77" name="Google Shape;877;p77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2670" y="4461700"/>
            <a:ext cx="3019330" cy="3019330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ECE48"/>
              </a:buClr>
              <a:buSzPts val="4400"/>
              <a:buFont typeface="Calibri"/>
              <a:buNone/>
            </a:pPr>
            <a:r>
              <a:rPr lang="en-US" sz="4800" b="1" dirty="0">
                <a:solidFill>
                  <a:srgbClr val="78CB3F"/>
                </a:solidFill>
              </a:rPr>
              <a:t>Practice </a:t>
            </a:r>
            <a:r>
              <a:rPr lang="en-US" sz="4800" b="1" dirty="0" err="1">
                <a:solidFill>
                  <a:srgbClr val="78CB3F"/>
                </a:solidFill>
              </a:rPr>
              <a:t>Decarbonisation</a:t>
            </a:r>
            <a:r>
              <a:rPr lang="en-US" sz="4800" b="1" dirty="0">
                <a:solidFill>
                  <a:srgbClr val="78CB3F"/>
                </a:solidFill>
              </a:rPr>
              <a:t> Plan</a:t>
            </a:r>
            <a:endParaRPr sz="4800" dirty="0">
              <a:solidFill>
                <a:srgbClr val="78CB3F"/>
              </a:solidFill>
            </a:endParaRPr>
          </a:p>
        </p:txBody>
      </p:sp>
      <p:sp>
        <p:nvSpPr>
          <p:cNvPr id="880" name="Google Shape;880;p77"/>
          <p:cNvSpPr txBox="1"/>
          <p:nvPr/>
        </p:nvSpPr>
        <p:spPr>
          <a:xfrm>
            <a:off x="838198" y="1426131"/>
            <a:ext cx="108320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Including how to educate, engage and empower staff with green communities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" name="Google Shape;3011;p9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A6F"/>
              </a:buClr>
              <a:buSzPts val="3200"/>
              <a:buFont typeface="Helvetica Neue"/>
              <a:buNone/>
            </a:pPr>
            <a:r>
              <a:rPr lang="en-GB" sz="4800" b="1" dirty="0">
                <a:solidFill>
                  <a:srgbClr val="78CB3F"/>
                </a:solidFill>
                <a:ea typeface="Helvetica Neue"/>
                <a:cs typeface="Helvetica Neue"/>
                <a:sym typeface="Helvetica Neue"/>
              </a:rPr>
              <a:t>Example of a low carbon general practice</a:t>
            </a:r>
            <a:endParaRPr sz="4800" b="1" dirty="0">
              <a:solidFill>
                <a:srgbClr val="78CB3F"/>
              </a:solidFill>
            </a:endParaRPr>
          </a:p>
        </p:txBody>
      </p:sp>
      <p:graphicFrame>
        <p:nvGraphicFramePr>
          <p:cNvPr id="3013" name="Google Shape;3013;p97"/>
          <p:cNvGraphicFramePr/>
          <p:nvPr/>
        </p:nvGraphicFramePr>
        <p:xfrm>
          <a:off x="145975" y="1107584"/>
          <a:ext cx="11900050" cy="540235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0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4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Aim/target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Area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Current footprint 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Helvetica Neue"/>
                        <a:buNone/>
                      </a:pPr>
                      <a:r>
                        <a:rPr lang="en-GB" sz="1000" u="none" strike="noStrike" cap="none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(kg </a:t>
                      </a: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</a:t>
                      </a:r>
                      <a:r>
                        <a:rPr lang="en-GB" sz="1000" u="none" strike="noStrike" cap="none" baseline="-25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r>
                        <a:rPr lang="en-GB" sz="1000" u="none" strike="noStrike" cap="none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 years time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 years time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 years time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% reduction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% reduction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% reduction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Energy -  Electricity</a:t>
                      </a:r>
                      <a:endParaRPr sz="10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46,000 kg </a:t>
                      </a:r>
                      <a:r>
                        <a:rPr lang="en-GB" sz="1000" u="none" strike="noStrike" cap="none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</a:t>
                      </a:r>
                      <a:r>
                        <a:rPr lang="en-GB" sz="1000" u="none" strike="noStrike" cap="none" baseline="-25000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r>
                        <a:rPr lang="en-GB" sz="1000" u="none" strike="noStrike" cap="none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25% in use</a:t>
                      </a:r>
                      <a:endParaRPr sz="1000" b="0" i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100% green</a:t>
                      </a:r>
                      <a:endParaRPr sz="1000" b="0" i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Green team, behaviour change, energy audit.</a:t>
                      </a: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Change to 100% renewable.</a:t>
                      </a: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50%</a:t>
                      </a:r>
                      <a:endParaRPr sz="1000" b="0" i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Install on site generation, more efficient equipment. </a:t>
                      </a:r>
                      <a:endParaRPr sz="1000" b="0" i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75%</a:t>
                      </a:r>
                      <a:endParaRPr sz="1400" u="none" strike="noStrike" cap="none" dirty="0"/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Intelligent building management system for heating.</a:t>
                      </a:r>
                      <a:endParaRPr sz="1400" u="none" strike="noStrike" cap="none" dirty="0"/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Energy – Gas</a:t>
                      </a:r>
                      <a:endParaRPr sz="10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37,000 kg </a:t>
                      </a:r>
                      <a:r>
                        <a:rPr lang="en-GB" sz="1000" u="none" strike="noStrike" cap="none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</a:t>
                      </a:r>
                      <a:r>
                        <a:rPr lang="en-GB" sz="1000" u="none" strike="noStrike" cap="none" baseline="-25000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r>
                        <a:rPr lang="en-GB" sz="1000" u="none" strike="noStrike" cap="none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20% in use</a:t>
                      </a: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Improved insulation, reduced losses.</a:t>
                      </a: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80%</a:t>
                      </a: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Replace with ASHP/GSHP. </a:t>
                      </a: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100%</a:t>
                      </a:r>
                      <a:endParaRPr sz="1400" u="none" strike="noStrike" cap="none"/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Gas free premises.</a:t>
                      </a:r>
                      <a:endParaRPr sz="1400" u="none" strike="noStrike" cap="none" dirty="0"/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Travel – staff</a:t>
                      </a:r>
                      <a:endParaRPr sz="10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46,000 kg </a:t>
                      </a:r>
                      <a:r>
                        <a:rPr lang="en-GB" sz="1000" u="none" strike="noStrike" cap="none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</a:t>
                      </a:r>
                      <a:r>
                        <a:rPr lang="en-GB" sz="1000" u="none" strike="noStrike" cap="none" baseline="-25000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r>
                        <a:rPr lang="en-GB" sz="1000" u="none" strike="noStrike" cap="none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25%</a:t>
                      </a:r>
                      <a:endParaRPr sz="1000" b="0" i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Incentivise those closest to walk or cycle.</a:t>
                      </a: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50%</a:t>
                      </a: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Actively encourage bike to work scheme, e-bikes, install facilities.</a:t>
                      </a: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75%</a:t>
                      </a:r>
                      <a:endParaRPr sz="1400" u="none" strike="noStrike" cap="none"/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Install EV charge point at surgery, encourage those who travel most to EV.</a:t>
                      </a:r>
                      <a:endParaRPr sz="1400" u="none" strike="noStrike" cap="none" dirty="0"/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Travel – patient</a:t>
                      </a:r>
                      <a:endParaRPr sz="10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24,000 kg </a:t>
                      </a:r>
                      <a:r>
                        <a:rPr lang="en-GB" sz="1000" u="none" strike="noStrike" cap="none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</a:t>
                      </a:r>
                      <a:r>
                        <a:rPr lang="en-GB" sz="1000" u="none" strike="noStrike" cap="none" baseline="-25000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r>
                        <a:rPr lang="en-GB" sz="1000" u="none" strike="noStrike" cap="none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20% in use</a:t>
                      </a:r>
                      <a:endParaRPr sz="1000" b="0" i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Promote walking scheme, actively push active travel.</a:t>
                      </a: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80%</a:t>
                      </a:r>
                      <a:endParaRPr sz="1000" b="0" i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Look at practice boundary, install EV charge point for patients.</a:t>
                      </a: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90%</a:t>
                      </a:r>
                      <a:endParaRPr sz="1400" u="none" strike="noStrike" cap="none"/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Arrange with local bus service re requirements.</a:t>
                      </a:r>
                      <a:endParaRPr sz="1400" u="none" strike="noStrike" cap="none" dirty="0"/>
                    </a:p>
                  </a:txBody>
                  <a:tcPr marL="103900" marR="103900" marT="144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Business services</a:t>
                      </a:r>
                      <a:endParaRPr sz="10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30,000 kg </a:t>
                      </a:r>
                      <a:r>
                        <a:rPr lang="en-GB" sz="1000" u="none" strike="noStrike" cap="none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</a:t>
                      </a:r>
                      <a:r>
                        <a:rPr lang="en-GB" sz="1000" u="none" strike="noStrike" cap="none" baseline="-25000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r>
                        <a:rPr lang="en-GB" sz="1000" u="none" strike="noStrike" cap="none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20% in service use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25% fall  in carbon </a:t>
                      </a:r>
                      <a:endParaRPr sz="1000" b="0" i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Identify services which are no longer needed.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Use lower carbon services in the biggest hotspots.</a:t>
                      </a: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50% reduction in carbon</a:t>
                      </a:r>
                      <a:endParaRPr sz="1000" b="0" i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Actively identify further low carbon services; using only services with a decarbonisation plan in place.</a:t>
                      </a:r>
                      <a:endParaRPr sz="1000" b="0" i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At least 75% </a:t>
                      </a: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reduction in carbon</a:t>
                      </a:r>
                      <a:endParaRPr sz="1000" b="0" i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Use only carbon neutral suppliers for all new suppliers. Audit and press current suppliers to achieve carbon neutrality. </a:t>
                      </a:r>
                      <a:endParaRPr sz="1400" u="none" strike="noStrike" cap="none" dirty="0"/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i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Medical procurement</a:t>
                      </a:r>
                      <a:endParaRPr sz="1000" b="1" i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24,000 </a:t>
                      </a: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kg CO</a:t>
                      </a:r>
                      <a:r>
                        <a:rPr lang="en-GB" sz="1000" b="0" u="none" strike="noStrike" cap="none" baseline="-25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25%</a:t>
                      </a:r>
                      <a:endParaRPr sz="1000" b="0" i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Audit and identify medical equipment and consumables. Manage stock better.</a:t>
                      </a:r>
                      <a:endParaRPr sz="1400" u="none" strike="noStrike" cap="none" dirty="0"/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50%</a:t>
                      </a:r>
                      <a:endParaRPr sz="1000" b="0" i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Identify alternative clinical pathways to reduce single use.</a:t>
                      </a:r>
                      <a:endParaRPr sz="1400" u="none" strike="noStrike" cap="none" dirty="0"/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75%</a:t>
                      </a:r>
                      <a:endParaRPr sz="1400" u="none" strike="noStrike" cap="none"/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Identify reusable medical equipment; remove single use; 100% at end of life to refurb service.</a:t>
                      </a:r>
                      <a:endParaRPr sz="1400" u="none" strike="noStrike" cap="none" dirty="0"/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i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Office procurement</a:t>
                      </a:r>
                      <a:endParaRPr sz="1400" u="none" strike="noStrike" cap="none"/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20,000 kg </a:t>
                      </a: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</a:t>
                      </a:r>
                      <a:r>
                        <a:rPr lang="en-GB" sz="1000" b="0" u="none" strike="noStrike" cap="none" baseline="-25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400" u="none" strike="noStrike" cap="none" dirty="0"/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20% in use</a:t>
                      </a:r>
                      <a:endParaRPr sz="1000" b="0" i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Paper free with digital as default for communication.</a:t>
                      </a:r>
                      <a:endParaRPr sz="1400" u="none" strike="noStrike" cap="none" dirty="0"/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50%</a:t>
                      </a:r>
                      <a:endParaRPr sz="1000" b="0" i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Use recycled equipment as default via Warp-it etc.</a:t>
                      </a:r>
                      <a:endParaRPr sz="1400" u="none" strike="noStrike" cap="none" dirty="0"/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100%</a:t>
                      </a:r>
                      <a:endParaRPr sz="1400" u="none" strike="noStrike" cap="none"/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Remove all single use materials; only use suppliers with net zero policy.</a:t>
                      </a:r>
                      <a:endParaRPr sz="1400" u="none" strike="noStrike" cap="none" dirty="0"/>
                    </a:p>
                  </a:txBody>
                  <a:tcPr marL="103900" marR="103900" marT="14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 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227,000 kg </a:t>
                      </a:r>
                      <a:r>
                        <a:rPr lang="en-GB" sz="1000" b="1" u="none" strike="noStrike" cap="none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</a:t>
                      </a:r>
                      <a:r>
                        <a:rPr lang="en-GB" sz="1000" b="1" u="none" strike="noStrike" cap="none" baseline="-25000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r>
                        <a:rPr lang="en-GB" sz="1000" b="1" u="none" strike="noStrike" cap="none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40,900 kg </a:t>
                      </a:r>
                      <a:r>
                        <a:rPr lang="en-GB" sz="1600" b="1" u="none" strike="noStrike" cap="none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</a:t>
                      </a:r>
                      <a:r>
                        <a:rPr lang="en-GB" sz="1600" b="1" u="none" strike="noStrike" cap="none" baseline="-25000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r>
                        <a:rPr lang="en-GB" sz="1600" b="1" u="none" strike="noStrike" cap="none" dirty="0">
                          <a:solidFill>
                            <a:srgbClr val="201F1E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 </a:t>
                      </a:r>
                      <a:r>
                        <a:rPr lang="en-GB" sz="16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– 82% reduction</a:t>
                      </a:r>
                      <a:endParaRPr sz="1600" b="1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675" marR="42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036B-74D2-66C8-FEAD-593374CA0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7CB3F"/>
                </a:solidFill>
              </a:rPr>
              <a:t>Declare a climate emergency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8D804-8E6C-7470-74C4-41F97D4A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61A0D-7772-AFFE-79E9-35AF6FFEF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663" y="2791583"/>
            <a:ext cx="7485114" cy="160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D7FF-FD3C-4C0A-91F7-4744DC27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2E4C7-493A-48C7-B49A-DE8651626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42D74-9221-40B7-98FE-05F8946A0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235"/>
            <a:ext cx="12192000" cy="621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55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EDAE-DDBD-4060-A8F0-956E1016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solidFill>
                  <a:srgbClr val="78CB3F"/>
                </a:solidFill>
              </a:rPr>
              <a:t>Resources</a:t>
            </a:r>
            <a:endParaRPr lang="en-GB" b="1" dirty="0">
              <a:solidFill>
                <a:srgbClr val="78CB3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8B81-1B4C-4F81-A7AA-63134ABA7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654" y="2142101"/>
            <a:ext cx="9945911" cy="45354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600" dirty="0"/>
              <a:t>SEE Sustainability </a:t>
            </a:r>
            <a:r>
              <a:rPr lang="en-GB" sz="4600" u="sng" dirty="0">
                <a:solidFill>
                  <a:schemeClr val="accent1">
                    <a:lumMod val="75000"/>
                  </a:schemeClr>
                </a:solidFill>
              </a:rPr>
              <a:t>seesustainability.co.uk </a:t>
            </a:r>
          </a:p>
          <a:p>
            <a:pPr marL="0" indent="0">
              <a:buNone/>
            </a:pPr>
            <a:endParaRPr lang="en-GB" sz="46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4600" dirty="0"/>
              <a:t>Greener Practice </a:t>
            </a:r>
            <a:r>
              <a:rPr lang="en-GB" sz="4600" dirty="0">
                <a:hlinkClick r:id="rId3"/>
              </a:rPr>
              <a:t>www.greenerpractice.co.uk/</a:t>
            </a:r>
            <a:r>
              <a:rPr lang="en-GB" sz="4600" dirty="0"/>
              <a:t> </a:t>
            </a:r>
            <a:endParaRPr lang="en-GB" sz="4800" dirty="0"/>
          </a:p>
          <a:p>
            <a:pPr marL="0" indent="0">
              <a:buNone/>
            </a:pPr>
            <a:endParaRPr lang="en-GB" sz="4600" dirty="0"/>
          </a:p>
          <a:p>
            <a:pPr marL="0" indent="0">
              <a:buNone/>
            </a:pPr>
            <a:r>
              <a:rPr lang="en-GB" sz="4600" dirty="0"/>
              <a:t>UKHACC </a:t>
            </a:r>
            <a:r>
              <a:rPr lang="en-GB" sz="4600" dirty="0">
                <a:hlinkClick r:id="rId4"/>
              </a:rPr>
              <a:t>www.ukhealthalliance.org/carbon-literacy-guide</a:t>
            </a:r>
            <a:endParaRPr lang="en-GB" sz="4600" dirty="0"/>
          </a:p>
          <a:p>
            <a:pPr marL="0" indent="0">
              <a:buNone/>
            </a:pPr>
            <a:endParaRPr lang="en-GB" sz="4600" dirty="0"/>
          </a:p>
          <a:p>
            <a:pPr marL="0" indent="0">
              <a:buNone/>
            </a:pPr>
            <a:r>
              <a:rPr lang="en-GB" sz="4600" dirty="0"/>
              <a:t>Centre for Sustainable Healthcare </a:t>
            </a:r>
            <a:r>
              <a:rPr lang="en-GB" sz="4600" dirty="0">
                <a:hlinkClick r:id="rId5"/>
              </a:rPr>
              <a:t>sustainablehealthcare.org.uk/</a:t>
            </a:r>
            <a:endParaRPr lang="en-GB" sz="4600" dirty="0"/>
          </a:p>
          <a:p>
            <a:pPr marL="0" indent="0">
              <a:buNone/>
            </a:pPr>
            <a:endParaRPr lang="en-GB" sz="4600" dirty="0"/>
          </a:p>
          <a:p>
            <a:pPr marL="0" indent="0">
              <a:buNone/>
            </a:pPr>
            <a:r>
              <a:rPr lang="en-GB" sz="4600" dirty="0"/>
              <a:t>The Carbon Literacy Project </a:t>
            </a:r>
            <a:r>
              <a:rPr lang="en-GB" sz="4600" dirty="0">
                <a:hlinkClick r:id="rId6"/>
              </a:rPr>
              <a:t>carbonliteracy.com</a:t>
            </a:r>
            <a:endParaRPr lang="en-GB" sz="4600" dirty="0"/>
          </a:p>
          <a:p>
            <a:pPr marL="0" indent="0">
              <a:buNone/>
            </a:pPr>
            <a:endParaRPr lang="en-GB" sz="4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7CC06-7145-4A93-9735-127254ED22F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741200"/>
            <a:ext cx="1836639" cy="593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DFD2DF-8589-4A40-99E9-8122628E107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4638" y="4667709"/>
            <a:ext cx="1281594" cy="965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5ED291-8D82-4C8F-B032-30929ED60C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714" y="5966615"/>
            <a:ext cx="885442" cy="891385"/>
          </a:xfrm>
          <a:prstGeom prst="rect">
            <a:avLst/>
          </a:prstGeom>
        </p:spPr>
      </p:pic>
      <p:pic>
        <p:nvPicPr>
          <p:cNvPr id="9" name="Picture 8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989C5AE6-4F04-4DFD-A280-67455BE607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5" y="1894460"/>
            <a:ext cx="1254282" cy="841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5CA3A4-88BF-92B7-95BF-7CB1402583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19" y="2813644"/>
            <a:ext cx="1743827" cy="57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4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1112108" y="365125"/>
            <a:ext cx="102416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B4CC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51B4CC"/>
                </a:solidFill>
              </a:rPr>
              <a:t>Dr Matt Sawyer</a:t>
            </a:r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371946" y="1838405"/>
            <a:ext cx="60185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Medical doctor – GP for &gt;15 years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Environmental MSc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Working on how to help primary care reach Net Zero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Runs a sustainability consultancy </a:t>
            </a:r>
            <a:r>
              <a:rPr lang="en-US" sz="3200" u="sng" dirty="0">
                <a:solidFill>
                  <a:schemeClr val="hlink"/>
                </a:solidFill>
                <a:hlinkClick r:id="rId3"/>
              </a:rPr>
              <a:t>seesustainability.co.uk</a:t>
            </a:r>
            <a:r>
              <a:rPr lang="en-US" sz="3200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Carbon Literacy trainer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Carbon footprints for practices</a:t>
            </a: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09" name="Google Shape;109;p2" descr="A picture containing person, clothes, plastic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8352" y="1818191"/>
            <a:ext cx="5253376" cy="4351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811" y="-72469"/>
            <a:ext cx="1304200" cy="87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7BF5-BEC0-873A-3149-9DE831BE1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solidFill>
                  <a:srgbClr val="FF0000"/>
                </a:solidFill>
              </a:rPr>
              <a:t>Impact from climate crisis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F84E2-518A-84F5-C6F0-8B2CA6487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Recognise the impact on patients and staff</a:t>
            </a:r>
          </a:p>
          <a:p>
            <a:r>
              <a:rPr lang="en-GB" sz="3200" dirty="0"/>
              <a:t>Heat </a:t>
            </a:r>
          </a:p>
          <a:p>
            <a:r>
              <a:rPr lang="en-GB" sz="3200" dirty="0"/>
              <a:t>Air quality </a:t>
            </a:r>
          </a:p>
          <a:p>
            <a:r>
              <a:rPr lang="en-GB" sz="3200" dirty="0"/>
              <a:t>Flooding, </a:t>
            </a:r>
          </a:p>
          <a:p>
            <a:r>
              <a:rPr lang="en-GB" sz="3200" dirty="0"/>
              <a:t>Wildfires, </a:t>
            </a:r>
          </a:p>
          <a:p>
            <a:r>
              <a:rPr lang="en-GB" sz="3200" dirty="0"/>
              <a:t>Extreme weather events, </a:t>
            </a:r>
          </a:p>
          <a:p>
            <a:r>
              <a:rPr lang="en-GB" sz="3200" dirty="0"/>
              <a:t>Droughts….</a:t>
            </a:r>
          </a:p>
        </p:txBody>
      </p:sp>
    </p:spTree>
    <p:extLst>
      <p:ext uri="{BB962C8B-B14F-4D97-AF65-F5344CB8AC3E}">
        <p14:creationId xmlns:p14="http://schemas.microsoft.com/office/powerpoint/2010/main" val="89023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A5E04-A639-49FB-B5CE-80BDF72D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3FB0DB"/>
                </a:solidFill>
              </a:rPr>
              <a:t>What do I and my practice need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EE5C-3262-4DC4-86D7-154185813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Understanding</a:t>
            </a:r>
          </a:p>
          <a:p>
            <a:pPr lvl="1"/>
            <a:r>
              <a:rPr lang="en-GB" sz="2800" dirty="0"/>
              <a:t>Low carbon is the </a:t>
            </a:r>
            <a:r>
              <a:rPr lang="en-GB" sz="2800" u="sng" dirty="0"/>
              <a:t>only </a:t>
            </a:r>
            <a:r>
              <a:rPr lang="en-GB" sz="2800" dirty="0"/>
              <a:t>direction of travel</a:t>
            </a:r>
          </a:p>
          <a:p>
            <a:pPr lvl="1"/>
            <a:r>
              <a:rPr lang="en-GB" sz="2800" dirty="0"/>
              <a:t>It is better for our patients</a:t>
            </a:r>
          </a:p>
          <a:p>
            <a:pPr lvl="1"/>
            <a:r>
              <a:rPr lang="en-GB" sz="2800" dirty="0"/>
              <a:t>It is better for our populations</a:t>
            </a:r>
          </a:p>
          <a:p>
            <a:pPr lvl="1"/>
            <a:r>
              <a:rPr lang="en-GB" sz="2800" dirty="0"/>
              <a:t>It is better for our practices</a:t>
            </a:r>
          </a:p>
          <a:p>
            <a:pPr lvl="1"/>
            <a:endParaRPr lang="en-GB" sz="2800" dirty="0"/>
          </a:p>
          <a:p>
            <a:pPr marL="0" indent="0">
              <a:buNone/>
            </a:pPr>
            <a:r>
              <a:rPr lang="en-GB" sz="3200" b="1" dirty="0"/>
              <a:t>Knowledge</a:t>
            </a:r>
          </a:p>
          <a:p>
            <a:pPr lvl="1"/>
            <a:r>
              <a:rPr lang="en-GB" sz="2800" dirty="0"/>
              <a:t>How do I?</a:t>
            </a:r>
          </a:p>
          <a:p>
            <a:pPr lvl="1"/>
            <a:r>
              <a:rPr lang="en-GB" sz="2800" dirty="0"/>
              <a:t>How do we?</a:t>
            </a:r>
          </a:p>
          <a:p>
            <a:pPr lvl="1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4863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61452E-E892-4A89-BDE4-4F6602169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45591">
            <a:off x="2651372" y="3880421"/>
            <a:ext cx="2619375" cy="174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D84BA2-BB8F-46B3-AB34-F227E932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365125"/>
            <a:ext cx="10496549" cy="1325563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What can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4DC79-CE86-4123-9174-A5F179B9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70868"/>
            <a:ext cx="6096000" cy="121348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dirty="0"/>
              <a:t>Become aware</a:t>
            </a:r>
          </a:p>
          <a:p>
            <a:pPr marL="457200" lvl="1" indent="0">
              <a:buNone/>
            </a:pPr>
            <a:r>
              <a:rPr lang="en-GB" sz="3200" dirty="0"/>
              <a:t>	Carbon literacy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14C20-DDC2-45E9-9B1D-88668E82D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30" y="4884497"/>
            <a:ext cx="1864925" cy="187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A80C59-9836-431B-BD5F-8472A6FD9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292" y="2505073"/>
            <a:ext cx="261937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518CE3-6BAD-4B99-8DCF-10653F4574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9087" y="1219458"/>
            <a:ext cx="4000500" cy="857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5F9048-45FE-4A73-95A6-F9AADE06FC9E}"/>
              </a:ext>
            </a:extLst>
          </p:cNvPr>
          <p:cNvSpPr txBox="1"/>
          <p:nvPr/>
        </p:nvSpPr>
        <p:spPr>
          <a:xfrm>
            <a:off x="5844292" y="4943960"/>
            <a:ext cx="62209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3. Turn intention into action – 	</a:t>
            </a:r>
            <a:r>
              <a:rPr lang="en-GB" sz="3600" b="1" dirty="0">
                <a:solidFill>
                  <a:srgbClr val="78CB3F"/>
                </a:solidFill>
                <a:latin typeface="Lucida Calligraphy" panose="03010101010101010101" pitchFamily="66" charset="0"/>
              </a:rPr>
              <a:t>Have a plan</a:t>
            </a:r>
            <a:endParaRPr lang="en-GB" sz="2600" b="1" dirty="0">
              <a:solidFill>
                <a:srgbClr val="78CB3F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788BCB7-4B69-42E8-ACC1-DFB29B193801}"/>
              </a:ext>
            </a:extLst>
          </p:cNvPr>
          <p:cNvSpPr/>
          <p:nvPr/>
        </p:nvSpPr>
        <p:spPr>
          <a:xfrm rot="19750691">
            <a:off x="2612480" y="4152160"/>
            <a:ext cx="8258175" cy="56881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B3123A-323E-42E4-98F2-E08B42CF3B98}"/>
              </a:ext>
            </a:extLst>
          </p:cNvPr>
          <p:cNvSpPr txBox="1"/>
          <p:nvPr/>
        </p:nvSpPr>
        <p:spPr>
          <a:xfrm>
            <a:off x="0" y="2962862"/>
            <a:ext cx="625696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2. 	“Know your number”</a:t>
            </a:r>
          </a:p>
          <a:p>
            <a:pPr marL="457200" lvl="1" indent="0">
              <a:buNone/>
            </a:pPr>
            <a:r>
              <a:rPr lang="en-GB" sz="3200" dirty="0"/>
              <a:t>	Carbon footprint of practice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D840D3-BA20-4647-BB95-1B62317BB8C7}"/>
              </a:ext>
            </a:extLst>
          </p:cNvPr>
          <p:cNvSpPr txBox="1"/>
          <p:nvPr/>
        </p:nvSpPr>
        <p:spPr>
          <a:xfrm>
            <a:off x="5869442" y="6165462"/>
            <a:ext cx="6256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4. Declare a climate emergency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14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 animBg="1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1143722" y="59198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800" b="1" dirty="0">
                <a:solidFill>
                  <a:srgbClr val="51B4CC"/>
                </a:solidFill>
                <a:ea typeface="Calibri"/>
                <a:cs typeface="Calibri"/>
                <a:sym typeface="Calibri"/>
              </a:rPr>
              <a:t>What is Carbon Literacy?</a:t>
            </a:r>
            <a:endParaRPr sz="4800" b="1" dirty="0">
              <a:solidFill>
                <a:srgbClr val="51B4CC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 txBox="1">
            <a:spLocks noGrp="1"/>
          </p:cNvSpPr>
          <p:nvPr>
            <p:ph type="body" idx="1"/>
          </p:nvPr>
        </p:nvSpPr>
        <p:spPr>
          <a:xfrm>
            <a:off x="2270588" y="1524000"/>
            <a:ext cx="7787811" cy="401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3600" dirty="0">
                <a:solidFill>
                  <a:srgbClr val="000000"/>
                </a:solidFill>
              </a:rPr>
              <a:t> “An </a:t>
            </a:r>
            <a:r>
              <a:rPr lang="en-US" sz="3600" b="1" dirty="0">
                <a:solidFill>
                  <a:srgbClr val="000000"/>
                </a:solidFill>
              </a:rPr>
              <a:t>awareness</a:t>
            </a:r>
            <a:r>
              <a:rPr lang="en-US" sz="3600" dirty="0">
                <a:solidFill>
                  <a:srgbClr val="000000"/>
                </a:solidFill>
              </a:rPr>
              <a:t> of the carbon costs and impacts of everyday activities </a:t>
            </a:r>
            <a:r>
              <a:rPr lang="en-US" sz="3600" b="1" dirty="0">
                <a:solidFill>
                  <a:srgbClr val="000000"/>
                </a:solidFill>
              </a:rPr>
              <a:t>and the ability and motivation</a:t>
            </a:r>
            <a:r>
              <a:rPr lang="en-US" sz="3600" dirty="0">
                <a:solidFill>
                  <a:srgbClr val="000000"/>
                </a:solidFill>
              </a:rPr>
              <a:t> to reduce emissions, on an individual, community and organisational basis.” </a:t>
            </a:r>
            <a:endParaRPr sz="36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36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36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3600" dirty="0">
              <a:solidFill>
                <a:srgbClr val="000000"/>
              </a:solidFill>
            </a:endParaRPr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4322" y="4456575"/>
            <a:ext cx="2047550" cy="20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567C-201D-49F3-880D-135DAA77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FB0DB"/>
                </a:solidFill>
              </a:rPr>
              <a:t>What is carbon?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7713-48D7-49F4-85EB-479257650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423" y="1750208"/>
            <a:ext cx="4796680" cy="4351337"/>
          </a:xfrm>
        </p:spPr>
        <p:txBody>
          <a:bodyPr/>
          <a:lstStyle/>
          <a:p>
            <a:r>
              <a:rPr lang="en-GB" dirty="0"/>
              <a:t>What is ‘carbon literacy’?</a:t>
            </a:r>
          </a:p>
          <a:p>
            <a:r>
              <a:rPr lang="en-GB" dirty="0"/>
              <a:t>What are ‘carbon emissions’?</a:t>
            </a:r>
          </a:p>
          <a:p>
            <a:r>
              <a:rPr lang="en-GB" dirty="0"/>
              <a:t>What is a ‘carbon footprint’?</a:t>
            </a:r>
          </a:p>
          <a:p>
            <a:r>
              <a:rPr lang="en-GB" dirty="0"/>
              <a:t>What is ‘net zero’?</a:t>
            </a:r>
          </a:p>
        </p:txBody>
      </p:sp>
      <p:pic>
        <p:nvPicPr>
          <p:cNvPr id="5122" name="Picture 2" descr="carbon | Facts, Uses, &amp; Properties | Britannica">
            <a:extLst>
              <a:ext uri="{FF2B5EF4-FFF2-40B4-BE49-F238E27FC236}">
                <a16:creationId xmlns:a16="http://schemas.microsoft.com/office/drawing/2014/main" id="{3F205992-33F3-46EA-BD20-ADDE5590A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4" y="1601872"/>
            <a:ext cx="6969859" cy="4648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5"/>
          <p:cNvSpPr txBox="1"/>
          <p:nvPr/>
        </p:nvSpPr>
        <p:spPr>
          <a:xfrm>
            <a:off x="8494375" y="2982671"/>
            <a:ext cx="3598333" cy="31700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Non-clinical – 39%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travel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travel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supplies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supplies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65"/>
          <p:cNvSpPr txBox="1"/>
          <p:nvPr/>
        </p:nvSpPr>
        <p:spPr>
          <a:xfrm>
            <a:off x="6616170" y="6529378"/>
            <a:ext cx="63147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www.thelancet.com/journals/lanplh/article/PIIS2542-5196(20)30271-0/fulltext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17" name="Google Shape;717;p65"/>
          <p:cNvGraphicFramePr/>
          <p:nvPr/>
        </p:nvGraphicFramePr>
        <p:xfrm>
          <a:off x="2858654" y="1524000"/>
          <a:ext cx="721360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18" name="Google Shape;718;p65"/>
          <p:cNvGraphicFramePr/>
          <p:nvPr/>
        </p:nvGraphicFramePr>
        <p:xfrm>
          <a:off x="353555" y="2630185"/>
          <a:ext cx="3863075" cy="22501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19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61%</a:t>
                      </a:r>
                      <a:endParaRPr sz="32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kilotonnes</a:t>
                      </a: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CO2e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Inhalers (MDI)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Pharmaceuticals and chemicals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2,750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AA5F6B-ABE9-4E22-8851-B9B52CE79DB7}"/>
              </a:ext>
            </a:extLst>
          </p:cNvPr>
          <p:cNvSpPr/>
          <p:nvPr/>
        </p:nvSpPr>
        <p:spPr>
          <a:xfrm>
            <a:off x="8494375" y="2982671"/>
            <a:ext cx="3598333" cy="31700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3AC4AE-2C03-771C-C39E-7EB3A8AB6D28}"/>
              </a:ext>
            </a:extLst>
          </p:cNvPr>
          <p:cNvSpPr txBox="1"/>
          <p:nvPr/>
        </p:nvSpPr>
        <p:spPr>
          <a:xfrm>
            <a:off x="200422" y="5358167"/>
            <a:ext cx="475172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Total emissions</a:t>
            </a:r>
          </a:p>
          <a:p>
            <a:r>
              <a:rPr lang="en-GB" dirty="0"/>
              <a:t>NHS 		25 million tonnes CO2e</a:t>
            </a:r>
          </a:p>
          <a:p>
            <a:r>
              <a:rPr lang="en-GB" sz="2000" b="1" dirty="0"/>
              <a:t>Primary care  	5.75 million tonnes CO2e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889E1C-4D9D-7E15-C12D-B0319A3DD576}"/>
              </a:ext>
            </a:extLst>
          </p:cNvPr>
          <p:cNvSpPr txBox="1"/>
          <p:nvPr/>
        </p:nvSpPr>
        <p:spPr>
          <a:xfrm>
            <a:off x="0" y="6440679"/>
            <a:ext cx="4296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www.england.nhs.uk/greenernhs/wp-content/uploads/sites/51/2020/10/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delivering-a-net-zero-national-health-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service.pdf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3" name="Google Shape;713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A0D3"/>
              </a:buClr>
              <a:buSzPts val="4400"/>
              <a:buFont typeface="Calibri"/>
              <a:buNone/>
            </a:pPr>
            <a:r>
              <a:rPr lang="en-US" sz="4800" b="1" dirty="0">
                <a:solidFill>
                  <a:srgbClr val="17A0D3"/>
                </a:solidFill>
              </a:rPr>
              <a:t>Sources of carbon in primary care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533153-39E8-4F05-8E20-624D32323F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57411" y="1360816"/>
            <a:ext cx="2565458" cy="4817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9708736-81CD-4E76-A20B-80023482138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70390" y="910829"/>
          <a:ext cx="8391354" cy="57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FE2545-6D33-48EC-A5F0-3CEFA12D650D}"/>
              </a:ext>
            </a:extLst>
          </p:cNvPr>
          <p:cNvSpPr txBox="1"/>
          <p:nvPr/>
        </p:nvSpPr>
        <p:spPr>
          <a:xfrm>
            <a:off x="2010900" y="5969655"/>
            <a:ext cx="6578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Carbon hotspots</a:t>
            </a:r>
            <a:r>
              <a:rPr lang="en-GB" sz="3600" baseline="0" dirty="0"/>
              <a:t> in primary care</a:t>
            </a:r>
            <a:endParaRPr lang="en-GB" sz="3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CCA4F5-39C3-40DA-82A8-24D53A5630BD}"/>
              </a:ext>
            </a:extLst>
          </p:cNvPr>
          <p:cNvSpPr txBox="1">
            <a:spLocks/>
          </p:cNvSpPr>
          <p:nvPr/>
        </p:nvSpPr>
        <p:spPr>
          <a:xfrm>
            <a:off x="678655" y="365125"/>
            <a:ext cx="108442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is the footprint of running a GP practice?</a:t>
            </a:r>
          </a:p>
        </p:txBody>
      </p:sp>
    </p:spTree>
    <p:extLst>
      <p:ext uri="{BB962C8B-B14F-4D97-AF65-F5344CB8AC3E}">
        <p14:creationId xmlns:p14="http://schemas.microsoft.com/office/powerpoint/2010/main" val="13393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54"/>
    </mc:Choice>
    <mc:Fallback xmlns="">
      <p:transition spd="slow" advTm="3075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4.4|5.3|4.4"/>
</p:tagLst>
</file>

<file path=ppt/theme/theme1.xml><?xml version="1.0" encoding="utf-8"?>
<a:theme xmlns:a="http://schemas.openxmlformats.org/drawingml/2006/main" name="SEE Sustainabili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E Sustainability" id="{B2E51CA5-0C21-4FF1-BC04-F0D9BE8459FC}" vid="{1767BE25-5566-4AF9-AE7C-72F56CA445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SEE Sustainability</Template>
  <TotalTime>161</TotalTime>
  <Words>1799</Words>
  <Application>Microsoft Office PowerPoint</Application>
  <PresentationFormat>Widescreen</PresentationFormat>
  <Paragraphs>380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Helvetica Neue</vt:lpstr>
      <vt:lpstr>Lucida Calligraphy</vt:lpstr>
      <vt:lpstr>SEE Sustainability</vt:lpstr>
      <vt:lpstr>Reducing non-clinical carbon emissions in general practice</vt:lpstr>
      <vt:lpstr>Dr Matt Sawyer</vt:lpstr>
      <vt:lpstr>Impact from climate crisis</vt:lpstr>
      <vt:lpstr>What do I and my practice need to know?</vt:lpstr>
      <vt:lpstr>What can I do?</vt:lpstr>
      <vt:lpstr>What is Carbon Literacy?</vt:lpstr>
      <vt:lpstr>What is carbon?</vt:lpstr>
      <vt:lpstr>Sources of carbon in primary care</vt:lpstr>
      <vt:lpstr>PowerPoint Presentation</vt:lpstr>
      <vt:lpstr>PowerPoint Presentation</vt:lpstr>
      <vt:lpstr>Practice Decarbonisation Plan</vt:lpstr>
      <vt:lpstr>Example of a low carbon general practice</vt:lpstr>
      <vt:lpstr>Declare a climate emergency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sawyer</dc:creator>
  <cp:lastModifiedBy>matthew sawyer</cp:lastModifiedBy>
  <cp:revision>3</cp:revision>
  <dcterms:created xsi:type="dcterms:W3CDTF">2022-06-01T11:03:16Z</dcterms:created>
  <dcterms:modified xsi:type="dcterms:W3CDTF">2022-06-10T13:25:40Z</dcterms:modified>
</cp:coreProperties>
</file>