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>
        <p:scale>
          <a:sx n="66" d="100"/>
          <a:sy n="66" d="100"/>
        </p:scale>
        <p:origin x="1040" y="1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1C15E-D0D5-A6FD-4B55-17D9895E5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F024A-49DE-3C39-1933-4E2380AC2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5B463-EECA-A8DD-E64B-6A6C168B6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AB01-0617-284B-8C52-AE31F37FEDEB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DC2A3-3141-2F2C-1316-1AB9CDF99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81CB7-FA6C-9303-E834-FE7C7877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5E5C-F43A-3845-AE37-B2C3AE1C0F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95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9C2A8-AA7F-8B67-7068-B8DD3C690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D89EE3-087A-ED35-3077-CDEDF7C71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A5D8D-CCA8-00DA-F44E-8C987F83E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AB01-0617-284B-8C52-AE31F37FEDEB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2D13D-079C-D2B4-4024-E4BA6A7FA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9CB4B-ED47-75E6-4D7F-3095526F9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5E5C-F43A-3845-AE37-B2C3AE1C0F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61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E9448B-616D-6882-FB78-6C3FF2D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25C7AD-E413-CC1B-A180-BBD9F699C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2609A-0B52-6EB0-7EB6-4B87790C7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AB01-0617-284B-8C52-AE31F37FEDEB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FF042-724F-6D1A-775C-0A388CA14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9446C-DA07-A17C-E3A7-5186135AC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5E5C-F43A-3845-AE37-B2C3AE1C0F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57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A4254-B73D-0B11-C0DB-AF3602A6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0E500-4F86-1190-E448-490C1E758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B35F1-751E-0162-D5DD-3CCC92DEA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AB01-0617-284B-8C52-AE31F37FEDEB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ECFE2-748B-3B63-BB08-B8249C87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2250A-E315-12C9-C207-04817F69E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5E5C-F43A-3845-AE37-B2C3AE1C0F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096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9A2EB-E73D-FA15-E3B2-BC9EA78A8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EA319-13BB-A6AA-85F9-E91D3ABE8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440F1-2C70-332A-30D0-55B88FBEB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AB01-0617-284B-8C52-AE31F37FEDEB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3752D-4B5A-ECBE-B510-492EFC752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97363-D43F-938E-CF07-422C89093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5E5C-F43A-3845-AE37-B2C3AE1C0F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372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244CE-240B-7513-C452-0602BC64D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78E04-44E4-EBE9-2D7F-802DA8A779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51E2D-B447-522E-CFAD-B0F55B0E7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8B193-C804-771A-C7A6-B8985E281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AB01-0617-284B-8C52-AE31F37FEDEB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1FD70-0760-3417-9A63-49C35B1AE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F9F1C-8755-6BCC-4BCC-99FD2712D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5E5C-F43A-3845-AE37-B2C3AE1C0F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97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4700-8A38-2BF3-98E3-CB3CAC13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EC95A-C19E-C8D7-A64C-69892D25C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E3E70-21CC-C162-C309-F4A362C45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08ADF1-FAB2-7B9C-66EE-FE89FAD5BC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219831-8BB2-0D49-C008-CFA9E13E9B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28C960-F388-AF80-9453-CE3FCCE68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AB01-0617-284B-8C52-AE31F37FEDEB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FB50D1-5842-1110-8520-AE1C0361F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520D6-1502-025C-F5B3-496BFBCC5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5E5C-F43A-3845-AE37-B2C3AE1C0F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80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83E04-CA9D-194D-976C-D07B451A4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2E057C-549B-9AE3-5019-E50E36B60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AB01-0617-284B-8C52-AE31F37FEDEB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0358EE-A3C7-7053-2E59-684AACCF1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74AFF5-B1D3-74A9-6E56-F7E1F0524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5E5C-F43A-3845-AE37-B2C3AE1C0F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28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3371CB-EF26-4B8E-BCFA-34E44F1B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AB01-0617-284B-8C52-AE31F37FEDEB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C0C3A2-772B-B606-DFE5-B5CE916B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1E780-BC71-8AF8-A2F1-079B7F68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5E5C-F43A-3845-AE37-B2C3AE1C0F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47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217F8-1AB3-ADF5-BA9F-B950F2D2A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CFC95-9CFC-AA31-7A2B-316EE8709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1D87E7-53B4-1A61-60E8-C99457EB4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C6952-7546-7DE3-E05F-B6F3B863E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AB01-0617-284B-8C52-AE31F37FEDEB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FC73E-95C5-5AFA-C3DF-CFD8EBE48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D5F76-0478-DE9E-528E-742446288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5E5C-F43A-3845-AE37-B2C3AE1C0F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92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510EF-FC21-9DBB-11E4-6E395A4D9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3A8325-0F73-F749-6938-6EF1015671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29BABC-7827-0BC6-21DE-2C501A8F4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0197D-3763-CFB9-5281-A4E382901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AB01-0617-284B-8C52-AE31F37FEDEB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DE3FD-DB58-BE0D-E2AF-C648D322C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C640B5-704A-9B6B-AD7F-681E3B77C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5E5C-F43A-3845-AE37-B2C3AE1C0F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26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5B744A-F956-C401-56B0-3E9A953B7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5474F-503C-B6EC-A32C-235148412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D08B8-70FE-505A-70DA-44446D56E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BAB01-0617-284B-8C52-AE31F37FEDEB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BE218-C7E8-B0DE-D668-AC978D556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3EEE7-E4AE-5104-B5EB-51CCEC864E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95E5C-F43A-3845-AE37-B2C3AE1C0F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10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A55545E7-6BE2-9884-F647-E0A3D9898BC0}"/>
              </a:ext>
            </a:extLst>
          </p:cNvPr>
          <p:cNvGrpSpPr/>
          <p:nvPr/>
        </p:nvGrpSpPr>
        <p:grpSpPr>
          <a:xfrm>
            <a:off x="4411893" y="1297756"/>
            <a:ext cx="1259901" cy="916969"/>
            <a:chOff x="4638955" y="932431"/>
            <a:chExt cx="1259901" cy="916969"/>
          </a:xfrm>
        </p:grpSpPr>
        <p:pic>
          <p:nvPicPr>
            <p:cNvPr id="69" name="Picture 68" descr="A picture containing rectangle, whiteboard, design, frame&#10;&#10;Description automatically generated">
              <a:extLst>
                <a:ext uri="{FF2B5EF4-FFF2-40B4-BE49-F238E27FC236}">
                  <a16:creationId xmlns:a16="http://schemas.microsoft.com/office/drawing/2014/main" id="{9F8C244F-8643-8156-9E81-A2C5295E68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38955" y="932431"/>
              <a:ext cx="1259901" cy="916969"/>
            </a:xfrm>
            <a:prstGeom prst="rect">
              <a:avLst/>
            </a:prstGeom>
          </p:spPr>
        </p:pic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8AEE066F-3529-E651-1E6E-611676A7507D}"/>
                </a:ext>
              </a:extLst>
            </p:cNvPr>
            <p:cNvSpPr txBox="1"/>
            <p:nvPr/>
          </p:nvSpPr>
          <p:spPr>
            <a:xfrm>
              <a:off x="4917659" y="1055332"/>
              <a:ext cx="71508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i="1" dirty="0"/>
                <a:t>Practice</a:t>
              </a:r>
              <a:r>
                <a:rPr lang="en-GB" sz="1100" dirty="0"/>
                <a:t> website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0389BE5-2823-13D0-6569-21371FE29F22}"/>
              </a:ext>
            </a:extLst>
          </p:cNvPr>
          <p:cNvGrpSpPr/>
          <p:nvPr/>
        </p:nvGrpSpPr>
        <p:grpSpPr>
          <a:xfrm>
            <a:off x="457414" y="1916825"/>
            <a:ext cx="531816" cy="808333"/>
            <a:chOff x="457414" y="1690912"/>
            <a:chExt cx="531816" cy="808333"/>
          </a:xfrm>
        </p:grpSpPr>
        <p:pic>
          <p:nvPicPr>
            <p:cNvPr id="57" name="Picture 56" descr="A picture containing sketch, drawing, black and white, design&#10;&#10;Description automatically generated">
              <a:extLst>
                <a:ext uri="{FF2B5EF4-FFF2-40B4-BE49-F238E27FC236}">
                  <a16:creationId xmlns:a16="http://schemas.microsoft.com/office/drawing/2014/main" id="{8D005632-1DBF-7E02-750B-7CD7A577EF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-1174" r="3188"/>
            <a:stretch/>
          </p:blipFill>
          <p:spPr>
            <a:xfrm rot="1497208">
              <a:off x="510259" y="1786395"/>
              <a:ext cx="478971" cy="712850"/>
            </a:xfrm>
            <a:prstGeom prst="rect">
              <a:avLst/>
            </a:prstGeom>
          </p:spPr>
        </p:pic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B08816C-D60D-0BE1-ED67-5C670C68EFB4}"/>
                </a:ext>
              </a:extLst>
            </p:cNvPr>
            <p:cNvSpPr/>
            <p:nvPr/>
          </p:nvSpPr>
          <p:spPr>
            <a:xfrm>
              <a:off x="457414" y="1690912"/>
              <a:ext cx="304939" cy="2568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121FA19-8089-BB5B-7934-40E75D6BE9D7}"/>
              </a:ext>
            </a:extLst>
          </p:cNvPr>
          <p:cNvGrpSpPr/>
          <p:nvPr/>
        </p:nvGrpSpPr>
        <p:grpSpPr>
          <a:xfrm>
            <a:off x="1030514" y="980656"/>
            <a:ext cx="1233715" cy="1640114"/>
            <a:chOff x="1030514" y="754743"/>
            <a:chExt cx="1233715" cy="1640114"/>
          </a:xfrm>
        </p:grpSpPr>
        <p:pic>
          <p:nvPicPr>
            <p:cNvPr id="18" name="Picture 17" descr="A black and white drawing of a pill&#10;&#10;Description automatically generated with low confidence">
              <a:extLst>
                <a:ext uri="{FF2B5EF4-FFF2-40B4-BE49-F238E27FC236}">
                  <a16:creationId xmlns:a16="http://schemas.microsoft.com/office/drawing/2014/main" id="{1C2F8B4A-F8DF-2ACB-294E-886869C7D5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110661">
              <a:off x="1570099" y="1236699"/>
              <a:ext cx="517898" cy="512269"/>
            </a:xfrm>
            <a:prstGeom prst="rect">
              <a:avLst/>
            </a:prstGeom>
          </p:spPr>
        </p:pic>
        <p:pic>
          <p:nvPicPr>
            <p:cNvPr id="16" name="Picture 15" descr="A toothbrush and toothpaste in a glass&#10;&#10;Description automatically generated">
              <a:extLst>
                <a:ext uri="{FF2B5EF4-FFF2-40B4-BE49-F238E27FC236}">
                  <a16:creationId xmlns:a16="http://schemas.microsoft.com/office/drawing/2014/main" id="{9F7231FC-55D8-22AD-6A41-7A4C57E172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83371" y="918613"/>
              <a:ext cx="464072" cy="772299"/>
            </a:xfrm>
            <a:prstGeom prst="rect">
              <a:avLst/>
            </a:prstGeom>
          </p:spPr>
        </p:pic>
        <p:pic>
          <p:nvPicPr>
            <p:cNvPr id="10" name="Picture 9" descr="A black and white drawing of a jar of pills&#10;&#10;Description automatically generated with low confidence">
              <a:extLst>
                <a:ext uri="{FF2B5EF4-FFF2-40B4-BE49-F238E27FC236}">
                  <a16:creationId xmlns:a16="http://schemas.microsoft.com/office/drawing/2014/main" id="{B11139A5-E5BD-2BE3-B6A7-5ABC4B7DC7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59861" y="1882587"/>
              <a:ext cx="329316" cy="512269"/>
            </a:xfrm>
            <a:prstGeom prst="rect">
              <a:avLst/>
            </a:prstGeom>
          </p:spPr>
        </p:pic>
        <p:pic>
          <p:nvPicPr>
            <p:cNvPr id="8" name="Picture 7" descr="A black and white outline of a bottle&#10;&#10;Description automatically generated with low confidence">
              <a:extLst>
                <a:ext uri="{FF2B5EF4-FFF2-40B4-BE49-F238E27FC236}">
                  <a16:creationId xmlns:a16="http://schemas.microsoft.com/office/drawing/2014/main" id="{CA60ACD4-F636-063D-29A9-36266144742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490652" y="1802813"/>
              <a:ext cx="346290" cy="592044"/>
            </a:xfrm>
            <a:prstGeom prst="rect">
              <a:avLst/>
            </a:prstGeom>
          </p:spPr>
        </p:pic>
        <p:pic>
          <p:nvPicPr>
            <p:cNvPr id="6" name="Picture 5" descr="A black and white line drawing of a bottle&#10;&#10;Description automatically generated with low confidence">
              <a:extLst>
                <a:ext uri="{FF2B5EF4-FFF2-40B4-BE49-F238E27FC236}">
                  <a16:creationId xmlns:a16="http://schemas.microsoft.com/office/drawing/2014/main" id="{A41BCD6B-8691-B422-5E9F-FCC63F9EA73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140162" y="1802813"/>
              <a:ext cx="350490" cy="592044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3ED9A03-0E68-13F9-EAF4-6395D366E3BB}"/>
                </a:ext>
              </a:extLst>
            </p:cNvPr>
            <p:cNvSpPr/>
            <p:nvPr/>
          </p:nvSpPr>
          <p:spPr>
            <a:xfrm>
              <a:off x="1030514" y="754743"/>
              <a:ext cx="1233715" cy="164011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2B17279-89A9-FBD5-629C-3DC79B70F79B}"/>
                </a:ext>
              </a:extLst>
            </p:cNvPr>
            <p:cNvCxnSpPr>
              <a:cxnSpLocks/>
            </p:cNvCxnSpPr>
            <p:nvPr/>
          </p:nvCxnSpPr>
          <p:spPr>
            <a:xfrm>
              <a:off x="1030514" y="1705426"/>
              <a:ext cx="12337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C1E622E-4E07-0EF3-779C-2EF0EBC4D873}"/>
              </a:ext>
            </a:extLst>
          </p:cNvPr>
          <p:cNvSpPr txBox="1"/>
          <p:nvPr/>
        </p:nvSpPr>
        <p:spPr>
          <a:xfrm>
            <a:off x="747485" y="2651981"/>
            <a:ext cx="1799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Only take the drugs you need.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392E2F2-78B1-77E4-E3DF-5D31C64A9CBE}"/>
              </a:ext>
            </a:extLst>
          </p:cNvPr>
          <p:cNvGrpSpPr/>
          <p:nvPr/>
        </p:nvGrpSpPr>
        <p:grpSpPr>
          <a:xfrm>
            <a:off x="442546" y="744416"/>
            <a:ext cx="478972" cy="400110"/>
            <a:chOff x="6792684" y="1134292"/>
            <a:chExt cx="478972" cy="40011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B631804-049A-4257-EFA0-B9506C3B09B0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1.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EF7389E-0BD5-0AE2-398C-5D78EEB7C439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ACE6794-7A4B-FB91-D777-5BF358D3C810}"/>
              </a:ext>
            </a:extLst>
          </p:cNvPr>
          <p:cNvGrpSpPr/>
          <p:nvPr/>
        </p:nvGrpSpPr>
        <p:grpSpPr>
          <a:xfrm>
            <a:off x="3416378" y="758930"/>
            <a:ext cx="478972" cy="400110"/>
            <a:chOff x="6792684" y="1134292"/>
            <a:chExt cx="478972" cy="40011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CF3ACD4-6EF3-853B-6283-A3B02ACBEB67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2.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D81F38C-F58E-03D3-F591-5F4424B77BCE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D308F95C-EA45-5BA9-64E4-4BD7D8F31C5A}"/>
              </a:ext>
            </a:extLst>
          </p:cNvPr>
          <p:cNvSpPr txBox="1"/>
          <p:nvPr/>
        </p:nvSpPr>
        <p:spPr>
          <a:xfrm>
            <a:off x="3750537" y="2426246"/>
            <a:ext cx="2181122" cy="1069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Then, only re-order the drugs you need.</a:t>
            </a:r>
          </a:p>
          <a:p>
            <a:pPr algn="ctr"/>
            <a:r>
              <a:rPr lang="en-GB" sz="1050" dirty="0"/>
              <a:t>*N.B. Your medication will still be available to you for future prescriptions.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B464770-9E96-4DA7-1F62-DD658AC34D92}"/>
              </a:ext>
            </a:extLst>
          </p:cNvPr>
          <p:cNvGrpSpPr/>
          <p:nvPr/>
        </p:nvGrpSpPr>
        <p:grpSpPr>
          <a:xfrm>
            <a:off x="6039514" y="744416"/>
            <a:ext cx="478972" cy="400110"/>
            <a:chOff x="6792684" y="1134292"/>
            <a:chExt cx="478972" cy="40011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958A45E-65FF-C9C2-6935-CDD9B2F431B3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3.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1873C67-C65C-7606-7819-358EFC73360D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808DBEB-8D0F-EAE9-C201-E74142985336}"/>
              </a:ext>
            </a:extLst>
          </p:cNvPr>
          <p:cNvGrpSpPr/>
          <p:nvPr/>
        </p:nvGrpSpPr>
        <p:grpSpPr>
          <a:xfrm>
            <a:off x="8705039" y="1105217"/>
            <a:ext cx="478972" cy="400110"/>
            <a:chOff x="6792684" y="1134292"/>
            <a:chExt cx="478972" cy="40011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DCF7B63-C673-891C-BD27-4B65CD5AB56B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4.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FF8BBDC-6835-4C7D-2F6D-4EF197BE270C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DA696FF-9C21-89A1-A51D-1205D3FA3952}"/>
              </a:ext>
            </a:extLst>
          </p:cNvPr>
          <p:cNvGrpSpPr/>
          <p:nvPr/>
        </p:nvGrpSpPr>
        <p:grpSpPr>
          <a:xfrm>
            <a:off x="6296108" y="3817104"/>
            <a:ext cx="478972" cy="400110"/>
            <a:chOff x="6792684" y="1134292"/>
            <a:chExt cx="478972" cy="400110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8D4E374-03DF-D5C3-8CE9-5E48DB5A114D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5.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8758A5F-6ABF-3348-629E-24D213E2805F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85C68747-1A39-D4F8-211C-0DAEA80BC562}"/>
              </a:ext>
            </a:extLst>
          </p:cNvPr>
          <p:cNvSpPr txBox="1"/>
          <p:nvPr/>
        </p:nvSpPr>
        <p:spPr>
          <a:xfrm>
            <a:off x="8530804" y="2370393"/>
            <a:ext cx="26306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Remember to finish current packets / containers before opening new ones.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41B89A9-B11E-0EC2-6038-72195776F36A}"/>
              </a:ext>
            </a:extLst>
          </p:cNvPr>
          <p:cNvSpPr txBox="1"/>
          <p:nvPr/>
        </p:nvSpPr>
        <p:spPr>
          <a:xfrm>
            <a:off x="9142930" y="5522005"/>
            <a:ext cx="284637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Check your medicines before you leave the pharmacy.</a:t>
            </a:r>
          </a:p>
          <a:p>
            <a:pPr algn="ctr"/>
            <a:r>
              <a:rPr lang="en-GB" sz="1050" dirty="0"/>
              <a:t>Unwanted medicines can be returned + reissued but if taken home, then they must be destroyed.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E007FC9-63AC-ABEF-7994-C1875D6374FD}"/>
              </a:ext>
            </a:extLst>
          </p:cNvPr>
          <p:cNvSpPr txBox="1"/>
          <p:nvPr/>
        </p:nvSpPr>
        <p:spPr>
          <a:xfrm>
            <a:off x="6279000" y="5547533"/>
            <a:ext cx="2407755" cy="94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Never flush your medicines down the toilet.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050" dirty="0"/>
              <a:t>It goes straight into the water supply and is very damaging to wildlife.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7CC4E43-D032-B359-BD14-557239DA5541}"/>
              </a:ext>
            </a:extLst>
          </p:cNvPr>
          <p:cNvGrpSpPr/>
          <p:nvPr/>
        </p:nvGrpSpPr>
        <p:grpSpPr>
          <a:xfrm>
            <a:off x="3655864" y="3858200"/>
            <a:ext cx="478972" cy="400110"/>
            <a:chOff x="6792684" y="1134292"/>
            <a:chExt cx="478972" cy="400110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A6041DC-7A42-F9F7-FDE0-662C05AA61A1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6.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D2BD3D2-8283-18E0-49A5-759D9FFB5EF8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47" name="Picture 46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D06DD6E2-C084-254C-31A3-C9656A1B238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6224410">
            <a:off x="10923422" y="2137584"/>
            <a:ext cx="1042185" cy="1042185"/>
          </a:xfrm>
          <a:prstGeom prst="rect">
            <a:avLst/>
          </a:prstGeom>
        </p:spPr>
      </p:pic>
      <p:pic>
        <p:nvPicPr>
          <p:cNvPr id="51" name="Picture 50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692C6A92-CA7A-6BD8-922B-5509AEFBAD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635602">
            <a:off x="2287008" y="1423453"/>
            <a:ext cx="1042185" cy="1042185"/>
          </a:xfrm>
          <a:prstGeom prst="rect">
            <a:avLst/>
          </a:prstGeom>
        </p:spPr>
      </p:pic>
      <p:pic>
        <p:nvPicPr>
          <p:cNvPr id="52" name="Picture 51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25704EF3-B4B1-8F10-6B5D-A5FCD8E28C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635602" flipH="1" flipV="1">
            <a:off x="8248360" y="4024317"/>
            <a:ext cx="1042185" cy="1042185"/>
          </a:xfrm>
          <a:prstGeom prst="rect">
            <a:avLst/>
          </a:prstGeom>
        </p:spPr>
      </p:pic>
      <p:grpSp>
        <p:nvGrpSpPr>
          <p:cNvPr id="53" name="Group 52">
            <a:extLst>
              <a:ext uri="{FF2B5EF4-FFF2-40B4-BE49-F238E27FC236}">
                <a16:creationId xmlns:a16="http://schemas.microsoft.com/office/drawing/2014/main" id="{871CE0F9-3D37-D932-150D-755D2CC5B79B}"/>
              </a:ext>
            </a:extLst>
          </p:cNvPr>
          <p:cNvGrpSpPr/>
          <p:nvPr/>
        </p:nvGrpSpPr>
        <p:grpSpPr>
          <a:xfrm>
            <a:off x="1140162" y="3790072"/>
            <a:ext cx="478972" cy="400110"/>
            <a:chOff x="6792684" y="1134292"/>
            <a:chExt cx="478972" cy="400110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288FBEE-EF1B-10FF-88C1-C9C1FB6B6B38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7.</a:t>
              </a: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25DE708-626E-10BB-5807-491F6F6C669B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62" name="Picture 61" descr="A picture containing mobile phone, screenshot, portable communications device, gadget&#10;&#10;Description automatically generated">
            <a:extLst>
              <a:ext uri="{FF2B5EF4-FFF2-40B4-BE49-F238E27FC236}">
                <a16:creationId xmlns:a16="http://schemas.microsoft.com/office/drawing/2014/main" id="{7017BB4B-16DE-4701-5EDC-B2B17A86ADE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15630" y="737010"/>
            <a:ext cx="542507" cy="1022417"/>
          </a:xfrm>
          <a:prstGeom prst="rect">
            <a:avLst/>
          </a:prstGeom>
        </p:spPr>
      </p:pic>
      <p:grpSp>
        <p:nvGrpSpPr>
          <p:cNvPr id="63" name="Group 62">
            <a:extLst>
              <a:ext uri="{FF2B5EF4-FFF2-40B4-BE49-F238E27FC236}">
                <a16:creationId xmlns:a16="http://schemas.microsoft.com/office/drawing/2014/main" id="{123BD0F1-CA00-35E5-0638-103E939E990C}"/>
              </a:ext>
            </a:extLst>
          </p:cNvPr>
          <p:cNvGrpSpPr/>
          <p:nvPr/>
        </p:nvGrpSpPr>
        <p:grpSpPr>
          <a:xfrm>
            <a:off x="3668473" y="1640951"/>
            <a:ext cx="531816" cy="808333"/>
            <a:chOff x="457414" y="1690912"/>
            <a:chExt cx="531816" cy="808333"/>
          </a:xfrm>
        </p:grpSpPr>
        <p:pic>
          <p:nvPicPr>
            <p:cNvPr id="64" name="Picture 63" descr="A picture containing sketch, drawing, black and white, design&#10;&#10;Description automatically generated">
              <a:extLst>
                <a:ext uri="{FF2B5EF4-FFF2-40B4-BE49-F238E27FC236}">
                  <a16:creationId xmlns:a16="http://schemas.microsoft.com/office/drawing/2014/main" id="{12A1FAFD-FFC0-9FBF-002D-D3641A0AAE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-1174" r="3188"/>
            <a:stretch/>
          </p:blipFill>
          <p:spPr>
            <a:xfrm rot="1497208">
              <a:off x="510259" y="1786395"/>
              <a:ext cx="478971" cy="712850"/>
            </a:xfrm>
            <a:prstGeom prst="rect">
              <a:avLst/>
            </a:prstGeom>
          </p:spPr>
        </p:pic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CBFFFEAE-AAA6-6AC0-083C-C5651FD85C19}"/>
                </a:ext>
              </a:extLst>
            </p:cNvPr>
            <p:cNvSpPr/>
            <p:nvPr/>
          </p:nvSpPr>
          <p:spPr>
            <a:xfrm>
              <a:off x="457414" y="1690912"/>
              <a:ext cx="304939" cy="2568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876FB00A-1974-9541-02A0-32139DF9BB3B}"/>
              </a:ext>
            </a:extLst>
          </p:cNvPr>
          <p:cNvSpPr txBox="1"/>
          <p:nvPr/>
        </p:nvSpPr>
        <p:spPr>
          <a:xfrm>
            <a:off x="4007870" y="932750"/>
            <a:ext cx="5425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i="1" dirty="0"/>
              <a:t>NHS</a:t>
            </a:r>
            <a:r>
              <a:rPr lang="en-GB" sz="1100" dirty="0"/>
              <a:t> app</a:t>
            </a:r>
          </a:p>
        </p:txBody>
      </p:sp>
      <p:pic>
        <p:nvPicPr>
          <p:cNvPr id="74" name="Picture 73" descr="A picture containing circle, graphics, design&#10;&#10;Description automatically generated">
            <a:extLst>
              <a:ext uri="{FF2B5EF4-FFF2-40B4-BE49-F238E27FC236}">
                <a16:creationId xmlns:a16="http://schemas.microsoft.com/office/drawing/2014/main" id="{ED3B95C6-EA7B-FC37-5102-1A40B23D5BE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71880" y="1350587"/>
            <a:ext cx="1017725" cy="984247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EBF17B0D-E6B4-803B-6A78-06ECCD8E0AC2}"/>
              </a:ext>
            </a:extLst>
          </p:cNvPr>
          <p:cNvSpPr txBox="1"/>
          <p:nvPr/>
        </p:nvSpPr>
        <p:spPr>
          <a:xfrm>
            <a:off x="580063" y="5515282"/>
            <a:ext cx="24649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If you no longer use or need a medicine, remember not to reorder it for your next prescription.</a:t>
            </a:r>
          </a:p>
        </p:txBody>
      </p:sp>
      <p:pic>
        <p:nvPicPr>
          <p:cNvPr id="78" name="Picture 77" descr="A line drawing of a building&#10;&#10;Description automatically generated with low confidence">
            <a:extLst>
              <a:ext uri="{FF2B5EF4-FFF2-40B4-BE49-F238E27FC236}">
                <a16:creationId xmlns:a16="http://schemas.microsoft.com/office/drawing/2014/main" id="{6316BEA2-CDAC-4D04-F951-58E9FB4FF3D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86193" y="3418887"/>
            <a:ext cx="2247900" cy="2032000"/>
          </a:xfrm>
          <a:prstGeom prst="rect">
            <a:avLst/>
          </a:prstGeom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27BCFE65-5C36-0C32-8260-3B22BCDEBA00}"/>
              </a:ext>
            </a:extLst>
          </p:cNvPr>
          <p:cNvGrpSpPr/>
          <p:nvPr/>
        </p:nvGrpSpPr>
        <p:grpSpPr>
          <a:xfrm>
            <a:off x="6905763" y="3679120"/>
            <a:ext cx="1237751" cy="1938992"/>
            <a:chOff x="6809590" y="3473995"/>
            <a:chExt cx="1237751" cy="1938992"/>
          </a:xfrm>
        </p:grpSpPr>
        <p:pic>
          <p:nvPicPr>
            <p:cNvPr id="86" name="Picture 85" descr="A black and white drawing of a toilet&#10;&#10;Description automatically generated with medium confidence">
              <a:extLst>
                <a:ext uri="{FF2B5EF4-FFF2-40B4-BE49-F238E27FC236}">
                  <a16:creationId xmlns:a16="http://schemas.microsoft.com/office/drawing/2014/main" id="{DCD861BE-6783-6906-E299-F655C2EC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6809590" y="3563141"/>
              <a:ext cx="1237751" cy="1779267"/>
            </a:xfrm>
            <a:prstGeom prst="rect">
              <a:avLst/>
            </a:prstGeom>
          </p:spPr>
        </p:pic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88C39639-5821-CD90-A812-DC91E5F9A7AA}"/>
                </a:ext>
              </a:extLst>
            </p:cNvPr>
            <p:cNvSpPr txBox="1"/>
            <p:nvPr/>
          </p:nvSpPr>
          <p:spPr>
            <a:xfrm>
              <a:off x="6953316" y="3473995"/>
              <a:ext cx="1074521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0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pic>
        <p:nvPicPr>
          <p:cNvPr id="90" name="Picture 89" descr="A black and white outline of a trash can&#10;&#10;Description automatically generated with low confidence">
            <a:extLst>
              <a:ext uri="{FF2B5EF4-FFF2-40B4-BE49-F238E27FC236}">
                <a16:creationId xmlns:a16="http://schemas.microsoft.com/office/drawing/2014/main" id="{8305AB34-EAC7-892C-E21E-BBD1F9FEB94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79776" y="4355814"/>
            <a:ext cx="714332" cy="10381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548613A-0F01-7851-54FD-86C2E70B253A}"/>
              </a:ext>
            </a:extLst>
          </p:cNvPr>
          <p:cNvSpPr txBox="1"/>
          <p:nvPr/>
        </p:nvSpPr>
        <p:spPr>
          <a:xfrm>
            <a:off x="382245" y="64332"/>
            <a:ext cx="113672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we will reduce the £300 million pounds of wasted medication </a:t>
            </a: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year:</a:t>
            </a:r>
            <a:endParaRPr lang="en-GB" sz="2400" b="1" dirty="0"/>
          </a:p>
        </p:txBody>
      </p:sp>
      <p:pic>
        <p:nvPicPr>
          <p:cNvPr id="5" name="Picture 4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EF6D989E-A2FF-8134-95CC-BA287686E3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635602">
            <a:off x="9160613" y="423379"/>
            <a:ext cx="1042185" cy="1042185"/>
          </a:xfrm>
          <a:prstGeom prst="rect">
            <a:avLst/>
          </a:prstGeom>
        </p:spPr>
      </p:pic>
      <p:pic>
        <p:nvPicPr>
          <p:cNvPr id="7" name="Picture 6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6DDAF7C3-4D54-01E5-4D96-D83FC90A79E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304248" flipH="1" flipV="1">
            <a:off x="2441182" y="4343104"/>
            <a:ext cx="1042185" cy="1042185"/>
          </a:xfrm>
          <a:prstGeom prst="rect">
            <a:avLst/>
          </a:prstGeom>
        </p:spPr>
      </p:pic>
      <p:pic>
        <p:nvPicPr>
          <p:cNvPr id="11" name="Picture 10" descr="A close-up of a doctor and a patient&#10;&#10;Description automatically generated with low confidence">
            <a:extLst>
              <a:ext uri="{FF2B5EF4-FFF2-40B4-BE49-F238E27FC236}">
                <a16:creationId xmlns:a16="http://schemas.microsoft.com/office/drawing/2014/main" id="{CED49B1E-F453-F002-B251-7742607324B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080347" y="4087142"/>
            <a:ext cx="1375268" cy="11601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C26A774-445E-C9A4-B6F2-3DBD4A97BD58}"/>
              </a:ext>
            </a:extLst>
          </p:cNvPr>
          <p:cNvSpPr txBox="1"/>
          <p:nvPr/>
        </p:nvSpPr>
        <p:spPr>
          <a:xfrm>
            <a:off x="3576067" y="5396019"/>
            <a:ext cx="2586005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/>
              <a:t>Do</a:t>
            </a:r>
            <a:r>
              <a:rPr lang="en-GB" sz="1600" dirty="0"/>
              <a:t> talk to your GP if you think your medicines aren’t helping your condition.</a:t>
            </a:r>
          </a:p>
          <a:p>
            <a:pPr algn="ctr"/>
            <a:r>
              <a:rPr lang="en-GB" sz="1050" dirty="0"/>
              <a:t>*N.B. Please don’t just stop taking them and let your doctor or pharmacist know if you stop taking a medicine..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79DCD9-45CA-34D7-BB65-D4DCD8DEFEC2}"/>
              </a:ext>
            </a:extLst>
          </p:cNvPr>
          <p:cNvSpPr txBox="1"/>
          <p:nvPr/>
        </p:nvSpPr>
        <p:spPr>
          <a:xfrm>
            <a:off x="1497147" y="4714288"/>
            <a:ext cx="6922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REDUCE</a:t>
            </a:r>
          </a:p>
          <a:p>
            <a:pPr algn="ctr"/>
            <a:r>
              <a:rPr lang="en-GB" sz="1100" b="1" dirty="0"/>
              <a:t>WASTE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C4433D-0EE1-F161-E3D0-9D0980361448}"/>
              </a:ext>
            </a:extLst>
          </p:cNvPr>
          <p:cNvSpPr txBox="1"/>
          <p:nvPr/>
        </p:nvSpPr>
        <p:spPr>
          <a:xfrm>
            <a:off x="6065849" y="2347170"/>
            <a:ext cx="232705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Try not to reorder medicines until you have less than 2 weeks supply.</a:t>
            </a:r>
          </a:p>
          <a:p>
            <a:pPr algn="ctr"/>
            <a:r>
              <a:rPr lang="en-GB" sz="1050" dirty="0"/>
              <a:t>Add a note if you need to order early for a holiday.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A053D531-CC75-CC17-57CB-1D3366A4DCCA}"/>
              </a:ext>
            </a:extLst>
          </p:cNvPr>
          <p:cNvGrpSpPr/>
          <p:nvPr/>
        </p:nvGrpSpPr>
        <p:grpSpPr>
          <a:xfrm>
            <a:off x="6659083" y="858329"/>
            <a:ext cx="1083388" cy="1281786"/>
            <a:chOff x="6640873" y="1562548"/>
            <a:chExt cx="1083388" cy="1281786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9BF417C-20C9-C51C-BC4F-3E91F61F3A64}"/>
                </a:ext>
              </a:extLst>
            </p:cNvPr>
            <p:cNvSpPr/>
            <p:nvPr/>
          </p:nvSpPr>
          <p:spPr>
            <a:xfrm rot="260150">
              <a:off x="6657415" y="1752686"/>
              <a:ext cx="886636" cy="915257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247B2F8-B557-BD5A-0883-BE3A62D45B12}"/>
                </a:ext>
              </a:extLst>
            </p:cNvPr>
            <p:cNvSpPr/>
            <p:nvPr/>
          </p:nvSpPr>
          <p:spPr>
            <a:xfrm rot="260150">
              <a:off x="6681950" y="1752578"/>
              <a:ext cx="905806" cy="24016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1396216-D28B-EC09-92E5-7FA23FD07A1D}"/>
                </a:ext>
              </a:extLst>
            </p:cNvPr>
            <p:cNvSpPr txBox="1"/>
            <p:nvPr/>
          </p:nvSpPr>
          <p:spPr>
            <a:xfrm rot="260150">
              <a:off x="6640873" y="2031294"/>
              <a:ext cx="8898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2 WEEKS TO GO</a:t>
              </a:r>
            </a:p>
          </p:txBody>
        </p:sp>
        <p:sp>
          <p:nvSpPr>
            <p:cNvPr id="50" name="Rounded Rectangle 49">
              <a:extLst>
                <a:ext uri="{FF2B5EF4-FFF2-40B4-BE49-F238E27FC236}">
                  <a16:creationId xmlns:a16="http://schemas.microsoft.com/office/drawing/2014/main" id="{0B2492E7-3509-931B-0C21-22D76EB8FA1C}"/>
                </a:ext>
              </a:extLst>
            </p:cNvPr>
            <p:cNvSpPr/>
            <p:nvPr/>
          </p:nvSpPr>
          <p:spPr>
            <a:xfrm rot="260150">
              <a:off x="6875378" y="1562548"/>
              <a:ext cx="108000" cy="288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C753679-A20A-74AA-D3AA-B2786C3F2A82}"/>
                </a:ext>
              </a:extLst>
            </p:cNvPr>
            <p:cNvCxnSpPr>
              <a:cxnSpLocks/>
            </p:cNvCxnSpPr>
            <p:nvPr/>
          </p:nvCxnSpPr>
          <p:spPr>
            <a:xfrm>
              <a:off x="6674167" y="2775264"/>
              <a:ext cx="1010774" cy="690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AE68ABBA-E596-AA61-DA89-F4B91B66B5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69961" y="1812321"/>
              <a:ext cx="54300" cy="10320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A468CFDB-1CFC-D11E-3F97-E9545180854D}"/>
                </a:ext>
              </a:extLst>
            </p:cNvPr>
            <p:cNvSpPr/>
            <p:nvPr/>
          </p:nvSpPr>
          <p:spPr>
            <a:xfrm rot="260150">
              <a:off x="7300153" y="1598216"/>
              <a:ext cx="108000" cy="288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79662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A55545E7-6BE2-9884-F647-E0A3D9898BC0}"/>
              </a:ext>
            </a:extLst>
          </p:cNvPr>
          <p:cNvGrpSpPr/>
          <p:nvPr/>
        </p:nvGrpSpPr>
        <p:grpSpPr>
          <a:xfrm>
            <a:off x="4528624" y="1246941"/>
            <a:ext cx="1259901" cy="916969"/>
            <a:chOff x="4638955" y="932431"/>
            <a:chExt cx="1259901" cy="916969"/>
          </a:xfrm>
        </p:grpSpPr>
        <p:pic>
          <p:nvPicPr>
            <p:cNvPr id="69" name="Picture 68" descr="A picture containing rectangle, whiteboard, design, frame&#10;&#10;Description automatically generated">
              <a:extLst>
                <a:ext uri="{FF2B5EF4-FFF2-40B4-BE49-F238E27FC236}">
                  <a16:creationId xmlns:a16="http://schemas.microsoft.com/office/drawing/2014/main" id="{9F8C244F-8643-8156-9E81-A2C5295E68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38955" y="932431"/>
              <a:ext cx="1259901" cy="916969"/>
            </a:xfrm>
            <a:prstGeom prst="rect">
              <a:avLst/>
            </a:prstGeom>
          </p:spPr>
        </p:pic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8AEE066F-3529-E651-1E6E-611676A7507D}"/>
                </a:ext>
              </a:extLst>
            </p:cNvPr>
            <p:cNvSpPr txBox="1"/>
            <p:nvPr/>
          </p:nvSpPr>
          <p:spPr>
            <a:xfrm>
              <a:off x="4917659" y="1055332"/>
              <a:ext cx="71508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i="1" dirty="0"/>
                <a:t>Practice</a:t>
              </a:r>
              <a:r>
                <a:rPr lang="en-GB" sz="1100" dirty="0"/>
                <a:t> website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0389BE5-2823-13D0-6569-21371FE29F22}"/>
              </a:ext>
            </a:extLst>
          </p:cNvPr>
          <p:cNvGrpSpPr/>
          <p:nvPr/>
        </p:nvGrpSpPr>
        <p:grpSpPr>
          <a:xfrm>
            <a:off x="457414" y="1690912"/>
            <a:ext cx="531816" cy="808333"/>
            <a:chOff x="457414" y="1690912"/>
            <a:chExt cx="531816" cy="808333"/>
          </a:xfrm>
        </p:grpSpPr>
        <p:pic>
          <p:nvPicPr>
            <p:cNvPr id="57" name="Picture 56" descr="A picture containing sketch, drawing, black and white, design&#10;&#10;Description automatically generated">
              <a:extLst>
                <a:ext uri="{FF2B5EF4-FFF2-40B4-BE49-F238E27FC236}">
                  <a16:creationId xmlns:a16="http://schemas.microsoft.com/office/drawing/2014/main" id="{8D005632-1DBF-7E02-750B-7CD7A577EF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-1174" r="3188"/>
            <a:stretch/>
          </p:blipFill>
          <p:spPr>
            <a:xfrm rot="1497208">
              <a:off x="510259" y="1786395"/>
              <a:ext cx="478971" cy="712850"/>
            </a:xfrm>
            <a:prstGeom prst="rect">
              <a:avLst/>
            </a:prstGeom>
          </p:spPr>
        </p:pic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B08816C-D60D-0BE1-ED67-5C670C68EFB4}"/>
                </a:ext>
              </a:extLst>
            </p:cNvPr>
            <p:cNvSpPr/>
            <p:nvPr/>
          </p:nvSpPr>
          <p:spPr>
            <a:xfrm>
              <a:off x="457414" y="1690912"/>
              <a:ext cx="304939" cy="2568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121FA19-8089-BB5B-7934-40E75D6BE9D7}"/>
              </a:ext>
            </a:extLst>
          </p:cNvPr>
          <p:cNvGrpSpPr/>
          <p:nvPr/>
        </p:nvGrpSpPr>
        <p:grpSpPr>
          <a:xfrm>
            <a:off x="1030514" y="754743"/>
            <a:ext cx="1233715" cy="1640114"/>
            <a:chOff x="1030514" y="754743"/>
            <a:chExt cx="1233715" cy="1640114"/>
          </a:xfrm>
        </p:grpSpPr>
        <p:pic>
          <p:nvPicPr>
            <p:cNvPr id="18" name="Picture 17" descr="A black and white drawing of a pill&#10;&#10;Description automatically generated with low confidence">
              <a:extLst>
                <a:ext uri="{FF2B5EF4-FFF2-40B4-BE49-F238E27FC236}">
                  <a16:creationId xmlns:a16="http://schemas.microsoft.com/office/drawing/2014/main" id="{1C2F8B4A-F8DF-2ACB-294E-886869C7D5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110661">
              <a:off x="1570099" y="1236699"/>
              <a:ext cx="517898" cy="512269"/>
            </a:xfrm>
            <a:prstGeom prst="rect">
              <a:avLst/>
            </a:prstGeom>
          </p:spPr>
        </p:pic>
        <p:pic>
          <p:nvPicPr>
            <p:cNvPr id="16" name="Picture 15" descr="A toothbrush and toothpaste in a glass&#10;&#10;Description automatically generated">
              <a:extLst>
                <a:ext uri="{FF2B5EF4-FFF2-40B4-BE49-F238E27FC236}">
                  <a16:creationId xmlns:a16="http://schemas.microsoft.com/office/drawing/2014/main" id="{9F7231FC-55D8-22AD-6A41-7A4C57E172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83371" y="918613"/>
              <a:ext cx="464072" cy="772299"/>
            </a:xfrm>
            <a:prstGeom prst="rect">
              <a:avLst/>
            </a:prstGeom>
          </p:spPr>
        </p:pic>
        <p:pic>
          <p:nvPicPr>
            <p:cNvPr id="10" name="Picture 9" descr="A black and white drawing of a jar of pills&#10;&#10;Description automatically generated with low confidence">
              <a:extLst>
                <a:ext uri="{FF2B5EF4-FFF2-40B4-BE49-F238E27FC236}">
                  <a16:creationId xmlns:a16="http://schemas.microsoft.com/office/drawing/2014/main" id="{B11139A5-E5BD-2BE3-B6A7-5ABC4B7DC7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59861" y="1882587"/>
              <a:ext cx="329316" cy="512269"/>
            </a:xfrm>
            <a:prstGeom prst="rect">
              <a:avLst/>
            </a:prstGeom>
          </p:spPr>
        </p:pic>
        <p:pic>
          <p:nvPicPr>
            <p:cNvPr id="8" name="Picture 7" descr="A black and white outline of a bottle&#10;&#10;Description automatically generated with low confidence">
              <a:extLst>
                <a:ext uri="{FF2B5EF4-FFF2-40B4-BE49-F238E27FC236}">
                  <a16:creationId xmlns:a16="http://schemas.microsoft.com/office/drawing/2014/main" id="{CA60ACD4-F636-063D-29A9-36266144742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490652" y="1802813"/>
              <a:ext cx="346290" cy="592044"/>
            </a:xfrm>
            <a:prstGeom prst="rect">
              <a:avLst/>
            </a:prstGeom>
          </p:spPr>
        </p:pic>
        <p:pic>
          <p:nvPicPr>
            <p:cNvPr id="6" name="Picture 5" descr="A black and white line drawing of a bottle&#10;&#10;Description automatically generated with low confidence">
              <a:extLst>
                <a:ext uri="{FF2B5EF4-FFF2-40B4-BE49-F238E27FC236}">
                  <a16:creationId xmlns:a16="http://schemas.microsoft.com/office/drawing/2014/main" id="{A41BCD6B-8691-B422-5E9F-FCC63F9EA73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140162" y="1802813"/>
              <a:ext cx="350490" cy="592044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3ED9A03-0E68-13F9-EAF4-6395D366E3BB}"/>
                </a:ext>
              </a:extLst>
            </p:cNvPr>
            <p:cNvSpPr/>
            <p:nvPr/>
          </p:nvSpPr>
          <p:spPr>
            <a:xfrm>
              <a:off x="1030514" y="754743"/>
              <a:ext cx="1233715" cy="164011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2B17279-89A9-FBD5-629C-3DC79B70F79B}"/>
                </a:ext>
              </a:extLst>
            </p:cNvPr>
            <p:cNvCxnSpPr>
              <a:cxnSpLocks/>
            </p:cNvCxnSpPr>
            <p:nvPr/>
          </p:nvCxnSpPr>
          <p:spPr>
            <a:xfrm>
              <a:off x="1030514" y="1705426"/>
              <a:ext cx="12337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C1E622E-4E07-0EF3-779C-2EF0EBC4D873}"/>
              </a:ext>
            </a:extLst>
          </p:cNvPr>
          <p:cNvSpPr txBox="1"/>
          <p:nvPr/>
        </p:nvSpPr>
        <p:spPr>
          <a:xfrm>
            <a:off x="747485" y="2426068"/>
            <a:ext cx="1799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Only take the drugs you need.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392E2F2-78B1-77E4-E3DF-5D31C64A9CBE}"/>
              </a:ext>
            </a:extLst>
          </p:cNvPr>
          <p:cNvGrpSpPr/>
          <p:nvPr/>
        </p:nvGrpSpPr>
        <p:grpSpPr>
          <a:xfrm>
            <a:off x="442546" y="518503"/>
            <a:ext cx="478972" cy="400110"/>
            <a:chOff x="6792684" y="1134292"/>
            <a:chExt cx="478972" cy="40011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B631804-049A-4257-EFA0-B9506C3B09B0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1.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EF7389E-0BD5-0AE2-398C-5D78EEB7C439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ACE6794-7A4B-FB91-D777-5BF358D3C810}"/>
              </a:ext>
            </a:extLst>
          </p:cNvPr>
          <p:cNvGrpSpPr/>
          <p:nvPr/>
        </p:nvGrpSpPr>
        <p:grpSpPr>
          <a:xfrm>
            <a:off x="3240862" y="512962"/>
            <a:ext cx="478972" cy="400110"/>
            <a:chOff x="6792684" y="1134292"/>
            <a:chExt cx="478972" cy="40011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CF3ACD4-6EF3-853B-6283-A3B02ACBEB67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2.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D81F38C-F58E-03D3-F591-5F4424B77BCE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D308F95C-EA45-5BA9-64E4-4BD7D8F31C5A}"/>
              </a:ext>
            </a:extLst>
          </p:cNvPr>
          <p:cNvSpPr txBox="1"/>
          <p:nvPr/>
        </p:nvSpPr>
        <p:spPr>
          <a:xfrm>
            <a:off x="3787402" y="2394856"/>
            <a:ext cx="1799772" cy="1069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Re-order only the drugs you need.</a:t>
            </a:r>
          </a:p>
          <a:p>
            <a:pPr algn="ctr"/>
            <a:r>
              <a:rPr lang="en-GB" sz="1050" dirty="0"/>
              <a:t>*N.B. Your medication will still be available to you for future prescriptions.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B464770-9E96-4DA7-1F62-DD658AC34D92}"/>
              </a:ext>
            </a:extLst>
          </p:cNvPr>
          <p:cNvGrpSpPr/>
          <p:nvPr/>
        </p:nvGrpSpPr>
        <p:grpSpPr>
          <a:xfrm>
            <a:off x="5788525" y="554688"/>
            <a:ext cx="478972" cy="400110"/>
            <a:chOff x="6792684" y="1134292"/>
            <a:chExt cx="478972" cy="40011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958A45E-65FF-C9C2-6935-CDD9B2F431B3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3.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1873C67-C65C-7606-7819-358EFC73360D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808DBEB-8D0F-EAE9-C201-E74142985336}"/>
              </a:ext>
            </a:extLst>
          </p:cNvPr>
          <p:cNvGrpSpPr/>
          <p:nvPr/>
        </p:nvGrpSpPr>
        <p:grpSpPr>
          <a:xfrm>
            <a:off x="7890046" y="954798"/>
            <a:ext cx="478972" cy="400110"/>
            <a:chOff x="6792684" y="1134292"/>
            <a:chExt cx="478972" cy="40011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DCF7B63-C673-891C-BD27-4B65CD5AB56B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4.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FF8BBDC-6835-4C7D-2F6D-4EF197BE270C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DA696FF-9C21-89A1-A51D-1205D3FA3952}"/>
              </a:ext>
            </a:extLst>
          </p:cNvPr>
          <p:cNvGrpSpPr/>
          <p:nvPr/>
        </p:nvGrpSpPr>
        <p:grpSpPr>
          <a:xfrm>
            <a:off x="9253948" y="3590812"/>
            <a:ext cx="478972" cy="400110"/>
            <a:chOff x="6792684" y="1134292"/>
            <a:chExt cx="478972" cy="400110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8D4E374-03DF-D5C3-8CE9-5E48DB5A114D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5.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8758A5F-6ABF-3348-629E-24D213E2805F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85C68747-1A39-D4F8-211C-0DAEA80BC562}"/>
              </a:ext>
            </a:extLst>
          </p:cNvPr>
          <p:cNvSpPr txBox="1"/>
          <p:nvPr/>
        </p:nvSpPr>
        <p:spPr>
          <a:xfrm>
            <a:off x="5968525" y="2425633"/>
            <a:ext cx="2068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Finish current containers before ordering new ones.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41B89A9-B11E-0EC2-6038-72195776F36A}"/>
              </a:ext>
            </a:extLst>
          </p:cNvPr>
          <p:cNvSpPr txBox="1"/>
          <p:nvPr/>
        </p:nvSpPr>
        <p:spPr>
          <a:xfrm>
            <a:off x="8293685" y="2394856"/>
            <a:ext cx="2264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Check your medicines before you leave the pharmacy.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E007FC9-63AC-ABEF-7994-C1875D6374FD}"/>
              </a:ext>
            </a:extLst>
          </p:cNvPr>
          <p:cNvSpPr txBox="1"/>
          <p:nvPr/>
        </p:nvSpPr>
        <p:spPr>
          <a:xfrm>
            <a:off x="9884227" y="5547959"/>
            <a:ext cx="1799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Never flush your medicines down the toilet.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7CC4E43-D032-B359-BD14-557239DA5541}"/>
              </a:ext>
            </a:extLst>
          </p:cNvPr>
          <p:cNvGrpSpPr/>
          <p:nvPr/>
        </p:nvGrpSpPr>
        <p:grpSpPr>
          <a:xfrm>
            <a:off x="6567351" y="3605272"/>
            <a:ext cx="478972" cy="400110"/>
            <a:chOff x="6792684" y="1134292"/>
            <a:chExt cx="478972" cy="400110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A6041DC-7A42-F9F7-FDE0-662C05AA61A1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6.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D2BD3D2-8283-18E0-49A5-759D9FFB5EF8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47" name="Picture 46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D06DD6E2-C084-254C-31A3-C9656A1B238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6224410">
            <a:off x="10923422" y="1911671"/>
            <a:ext cx="1042185" cy="1042185"/>
          </a:xfrm>
          <a:prstGeom prst="rect">
            <a:avLst/>
          </a:prstGeom>
        </p:spPr>
      </p:pic>
      <p:pic>
        <p:nvPicPr>
          <p:cNvPr id="51" name="Picture 50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692C6A92-CA7A-6BD8-922B-5509AEFBAD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635602">
            <a:off x="2287008" y="1197540"/>
            <a:ext cx="1042185" cy="1042185"/>
          </a:xfrm>
          <a:prstGeom prst="rect">
            <a:avLst/>
          </a:prstGeom>
        </p:spPr>
      </p:pic>
      <p:pic>
        <p:nvPicPr>
          <p:cNvPr id="52" name="Picture 51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25704EF3-B4B1-8F10-6B5D-A5FCD8E28C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635602" flipH="1" flipV="1">
            <a:off x="8732855" y="5680948"/>
            <a:ext cx="1042185" cy="1042185"/>
          </a:xfrm>
          <a:prstGeom prst="rect">
            <a:avLst/>
          </a:prstGeom>
        </p:spPr>
      </p:pic>
      <p:grpSp>
        <p:nvGrpSpPr>
          <p:cNvPr id="53" name="Group 52">
            <a:extLst>
              <a:ext uri="{FF2B5EF4-FFF2-40B4-BE49-F238E27FC236}">
                <a16:creationId xmlns:a16="http://schemas.microsoft.com/office/drawing/2014/main" id="{871CE0F9-3D37-D932-150D-755D2CC5B79B}"/>
              </a:ext>
            </a:extLst>
          </p:cNvPr>
          <p:cNvGrpSpPr/>
          <p:nvPr/>
        </p:nvGrpSpPr>
        <p:grpSpPr>
          <a:xfrm>
            <a:off x="3880753" y="3619786"/>
            <a:ext cx="478972" cy="400110"/>
            <a:chOff x="6792684" y="1134292"/>
            <a:chExt cx="478972" cy="400110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288FBEE-EF1B-10FF-88C1-C9C1FB6B6B38}"/>
                </a:ext>
              </a:extLst>
            </p:cNvPr>
            <p:cNvSpPr txBox="1"/>
            <p:nvPr/>
          </p:nvSpPr>
          <p:spPr>
            <a:xfrm>
              <a:off x="6792685" y="1134292"/>
              <a:ext cx="4789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7.</a:t>
              </a: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25DE708-626E-10BB-5807-491F6F6C669B}"/>
                </a:ext>
              </a:extLst>
            </p:cNvPr>
            <p:cNvSpPr/>
            <p:nvPr/>
          </p:nvSpPr>
          <p:spPr>
            <a:xfrm>
              <a:off x="6792684" y="1148806"/>
              <a:ext cx="360000" cy="36000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62" name="Picture 61" descr="A picture containing mobile phone, screenshot, portable communications device, gadget&#10;&#10;Description automatically generated">
            <a:extLst>
              <a:ext uri="{FF2B5EF4-FFF2-40B4-BE49-F238E27FC236}">
                <a16:creationId xmlns:a16="http://schemas.microsoft.com/office/drawing/2014/main" id="{7017BB4B-16DE-4701-5EDC-B2B17A86ADE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2361" y="686195"/>
            <a:ext cx="542507" cy="1022417"/>
          </a:xfrm>
          <a:prstGeom prst="rect">
            <a:avLst/>
          </a:prstGeom>
        </p:spPr>
      </p:pic>
      <p:grpSp>
        <p:nvGrpSpPr>
          <p:cNvPr id="63" name="Group 62">
            <a:extLst>
              <a:ext uri="{FF2B5EF4-FFF2-40B4-BE49-F238E27FC236}">
                <a16:creationId xmlns:a16="http://schemas.microsoft.com/office/drawing/2014/main" id="{123BD0F1-CA00-35E5-0638-103E939E990C}"/>
              </a:ext>
            </a:extLst>
          </p:cNvPr>
          <p:cNvGrpSpPr/>
          <p:nvPr/>
        </p:nvGrpSpPr>
        <p:grpSpPr>
          <a:xfrm>
            <a:off x="3785204" y="1590136"/>
            <a:ext cx="531816" cy="808333"/>
            <a:chOff x="457414" y="1690912"/>
            <a:chExt cx="531816" cy="808333"/>
          </a:xfrm>
        </p:grpSpPr>
        <p:pic>
          <p:nvPicPr>
            <p:cNvPr id="64" name="Picture 63" descr="A picture containing sketch, drawing, black and white, design&#10;&#10;Description automatically generated">
              <a:extLst>
                <a:ext uri="{FF2B5EF4-FFF2-40B4-BE49-F238E27FC236}">
                  <a16:creationId xmlns:a16="http://schemas.microsoft.com/office/drawing/2014/main" id="{12A1FAFD-FFC0-9FBF-002D-D3641A0AAE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-1174" r="3188"/>
            <a:stretch/>
          </p:blipFill>
          <p:spPr>
            <a:xfrm rot="1497208">
              <a:off x="510259" y="1786395"/>
              <a:ext cx="478971" cy="712850"/>
            </a:xfrm>
            <a:prstGeom prst="rect">
              <a:avLst/>
            </a:prstGeom>
          </p:spPr>
        </p:pic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CBFFFEAE-AAA6-6AC0-083C-C5651FD85C19}"/>
                </a:ext>
              </a:extLst>
            </p:cNvPr>
            <p:cNvSpPr/>
            <p:nvPr/>
          </p:nvSpPr>
          <p:spPr>
            <a:xfrm>
              <a:off x="457414" y="1690912"/>
              <a:ext cx="304939" cy="2568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876FB00A-1974-9541-02A0-32139DF9BB3B}"/>
              </a:ext>
            </a:extLst>
          </p:cNvPr>
          <p:cNvSpPr txBox="1"/>
          <p:nvPr/>
        </p:nvSpPr>
        <p:spPr>
          <a:xfrm>
            <a:off x="4124601" y="881935"/>
            <a:ext cx="5425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i="1" dirty="0"/>
              <a:t>NHS</a:t>
            </a:r>
            <a:r>
              <a:rPr lang="en-GB" sz="1100" dirty="0"/>
              <a:t> app</a:t>
            </a:r>
          </a:p>
        </p:txBody>
      </p:sp>
      <p:pic>
        <p:nvPicPr>
          <p:cNvPr id="74" name="Picture 73" descr="A picture containing circle, graphics, design&#10;&#10;Description automatically generated">
            <a:extLst>
              <a:ext uri="{FF2B5EF4-FFF2-40B4-BE49-F238E27FC236}">
                <a16:creationId xmlns:a16="http://schemas.microsoft.com/office/drawing/2014/main" id="{ED3B95C6-EA7B-FC37-5102-1A40B23D5BE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97933" y="1097378"/>
            <a:ext cx="1017725" cy="984247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EBF17B0D-E6B4-803B-6A78-06ECCD8E0AC2}"/>
              </a:ext>
            </a:extLst>
          </p:cNvPr>
          <p:cNvSpPr txBox="1"/>
          <p:nvPr/>
        </p:nvSpPr>
        <p:spPr>
          <a:xfrm>
            <a:off x="6086194" y="5678326"/>
            <a:ext cx="1799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Waste bin at the pharmacy.</a:t>
            </a:r>
          </a:p>
        </p:txBody>
      </p:sp>
      <p:pic>
        <p:nvPicPr>
          <p:cNvPr id="78" name="Picture 77" descr="A line drawing of a building&#10;&#10;Description automatically generated with low confidence">
            <a:extLst>
              <a:ext uri="{FF2B5EF4-FFF2-40B4-BE49-F238E27FC236}">
                <a16:creationId xmlns:a16="http://schemas.microsoft.com/office/drawing/2014/main" id="{6316BEA2-CDAC-4D04-F951-58E9FB4FF3D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23481" y="313312"/>
            <a:ext cx="2247900" cy="2032000"/>
          </a:xfrm>
          <a:prstGeom prst="rect">
            <a:avLst/>
          </a:prstGeom>
        </p:spPr>
      </p:pic>
      <p:pic>
        <p:nvPicPr>
          <p:cNvPr id="80" name="Picture 79" descr="A picture containing sketch, drawing, line art, clipart&#10;&#10;Description automatically generated">
            <a:extLst>
              <a:ext uri="{FF2B5EF4-FFF2-40B4-BE49-F238E27FC236}">
                <a16:creationId xmlns:a16="http://schemas.microsoft.com/office/drawing/2014/main" id="{32E080E7-4055-24E1-960E-B57F36D1A7E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414" y="4535675"/>
            <a:ext cx="1799771" cy="1928941"/>
          </a:xfrm>
          <a:prstGeom prst="rect">
            <a:avLst/>
          </a:prstGeom>
        </p:spPr>
      </p:pic>
      <p:pic>
        <p:nvPicPr>
          <p:cNvPr id="82" name="Picture 81" descr="A large stack of papers&#10;&#10;Description automatically generated with low confidence">
            <a:extLst>
              <a:ext uri="{FF2B5EF4-FFF2-40B4-BE49-F238E27FC236}">
                <a16:creationId xmlns:a16="http://schemas.microsoft.com/office/drawing/2014/main" id="{F52001B0-4EB5-7863-73D7-B77CBB7AF53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543940" y="4293108"/>
            <a:ext cx="1799771" cy="2315559"/>
          </a:xfrm>
          <a:prstGeom prst="rect">
            <a:avLst/>
          </a:prstGeom>
        </p:spPr>
      </p:pic>
      <p:pic>
        <p:nvPicPr>
          <p:cNvPr id="86" name="Picture 85" descr="A black and white drawing of a toilet&#10;&#10;Description automatically generated with medium confidence">
            <a:extLst>
              <a:ext uri="{FF2B5EF4-FFF2-40B4-BE49-F238E27FC236}">
                <a16:creationId xmlns:a16="http://schemas.microsoft.com/office/drawing/2014/main" id="{DCD861BE-6783-6906-E299-F655C2ECB37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5237" y="3671620"/>
            <a:ext cx="1237751" cy="1779267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88C39639-5821-CD90-A812-DC91E5F9A7AA}"/>
              </a:ext>
            </a:extLst>
          </p:cNvPr>
          <p:cNvSpPr txBox="1"/>
          <p:nvPr/>
        </p:nvSpPr>
        <p:spPr>
          <a:xfrm>
            <a:off x="10328466" y="3561153"/>
            <a:ext cx="10745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42B3BD4-7E4B-0956-6B7D-0DC8B79FFC2C}"/>
              </a:ext>
            </a:extLst>
          </p:cNvPr>
          <p:cNvSpPr txBox="1"/>
          <p:nvPr/>
        </p:nvSpPr>
        <p:spPr>
          <a:xfrm>
            <a:off x="1153602" y="4011682"/>
            <a:ext cx="1799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Separate images for paper!</a:t>
            </a:r>
          </a:p>
        </p:txBody>
      </p:sp>
      <p:pic>
        <p:nvPicPr>
          <p:cNvPr id="90" name="Picture 89" descr="A black and white outline of a trash can&#10;&#10;Description automatically generated with low confidence">
            <a:extLst>
              <a:ext uri="{FF2B5EF4-FFF2-40B4-BE49-F238E27FC236}">
                <a16:creationId xmlns:a16="http://schemas.microsoft.com/office/drawing/2014/main" id="{8305AB34-EAC7-892C-E21E-BBD1F9FEB94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509386" y="4255114"/>
            <a:ext cx="928156" cy="134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43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307</Words>
  <Application>Microsoft Macintosh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Gelder-Robertson</dc:creator>
  <cp:lastModifiedBy>Laura Gelder-Robertson</cp:lastModifiedBy>
  <cp:revision>3</cp:revision>
  <dcterms:created xsi:type="dcterms:W3CDTF">2023-06-09T09:50:27Z</dcterms:created>
  <dcterms:modified xsi:type="dcterms:W3CDTF">2023-06-13T16:23:33Z</dcterms:modified>
</cp:coreProperties>
</file>