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713" r:id="rId3"/>
    <p:sldId id="257" r:id="rId4"/>
    <p:sldId id="274" r:id="rId5"/>
    <p:sldId id="275" r:id="rId6"/>
    <p:sldId id="709" r:id="rId7"/>
    <p:sldId id="711" r:id="rId8"/>
    <p:sldId id="710" r:id="rId9"/>
  </p:sldIdLst>
  <p:sldSz cx="12192000" cy="6858000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9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72738" autoAdjust="0"/>
  </p:normalViewPr>
  <p:slideViewPr>
    <p:cSldViewPr snapToGrid="0">
      <p:cViewPr varScale="1">
        <p:scale>
          <a:sx n="79" d="100"/>
          <a:sy n="79" d="100"/>
        </p:scale>
        <p:origin x="1464" y="90"/>
      </p:cViewPr>
      <p:guideLst/>
    </p:cSldViewPr>
  </p:slideViewPr>
  <p:notesTextViewPr>
    <p:cViewPr>
      <p:scale>
        <a:sx n="1" d="1"/>
        <a:sy n="1" d="1"/>
      </p:scale>
      <p:origin x="0" y="-276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Google%20Drive\SEE%20sustainability\health%20services\general%20practice%20and%20net%20zero\Carbon%20footprinting%20of%20practices\salford%20CCG%20(1)\combined%20salford%20practic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Carbon</c:v>
                </c:pt>
              </c:strCache>
            </c:strRef>
          </c:tx>
          <c:spPr>
            <a:solidFill>
              <a:srgbClr val="00A9CE"/>
            </a:solidFill>
          </c:spPr>
          <c:dPt>
            <c:idx val="0"/>
            <c:bubble3D val="0"/>
            <c:spPr>
              <a:solidFill>
                <a:srgbClr val="00A9C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48E-484A-BF26-3065DE6548CC}"/>
              </c:ext>
            </c:extLst>
          </c:dPt>
          <c:dPt>
            <c:idx val="1"/>
            <c:bubble3D val="0"/>
            <c:spPr>
              <a:solidFill>
                <a:srgbClr val="6FC93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48E-484A-BF26-3065DE6548CC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40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chemeClr val="tx1"/>
                        </a:solidFill>
                      </a:rPr>
                      <a:t>40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48E-484A-BF26-3065DE6548C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383A9D5-7090-41A0-B0F9-740D102CC1EF}" type="VALUE">
                      <a:rPr lang="en-US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endParaRPr lang="en-GB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48E-484A-BF26-3065DE6548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Non clinical</c:v>
                </c:pt>
                <c:pt idx="1">
                  <c:v>Clinical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48E-484A-BF26-3065DE6548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74664314813774613"/>
          <c:y val="0.78901555016590486"/>
          <c:w val="0.25335685186225382"/>
          <c:h val="0.21098444983409509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0555555555555555E-2"/>
          <c:y val="0.15319444444444447"/>
          <c:w val="0.93888888888888888"/>
          <c:h val="0.6714577865266842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80E-4F54-B2EA-B0DABEB429D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80E-4F54-B2EA-B0DABEB429D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80E-4F54-B2EA-B0DABEB429D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80E-4F54-B2EA-B0DABEB429D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B80E-4F54-B2EA-B0DABEB429D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'all practices'!$AS$4:$AS$8</c:f>
              <c:strCache>
                <c:ptCount val="5"/>
                <c:pt idx="0">
                  <c:v>Energy</c:v>
                </c:pt>
                <c:pt idx="1">
                  <c:v>Patient travel</c:v>
                </c:pt>
                <c:pt idx="2">
                  <c:v>Staff travel</c:v>
                </c:pt>
                <c:pt idx="3">
                  <c:v>Business services</c:v>
                </c:pt>
                <c:pt idx="4">
                  <c:v>Procurement</c:v>
                </c:pt>
              </c:strCache>
            </c:strRef>
          </c:cat>
          <c:val>
            <c:numRef>
              <c:f>'all practices'!$AT$4:$AT$8</c:f>
              <c:numCache>
                <c:formatCode>#,##0</c:formatCode>
                <c:ptCount val="5"/>
                <c:pt idx="0">
                  <c:v>182000</c:v>
                </c:pt>
                <c:pt idx="1">
                  <c:v>67200</c:v>
                </c:pt>
                <c:pt idx="2">
                  <c:v>90750</c:v>
                </c:pt>
                <c:pt idx="3">
                  <c:v>113975</c:v>
                </c:pt>
                <c:pt idx="4">
                  <c:v>37755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80E-4F54-B2EA-B0DABEB429DC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5DC16F-79C0-42A3-9E54-DB4396692C73}" type="datetimeFigureOut">
              <a:rPr lang="en-GB" smtClean="0"/>
              <a:t>29/03/2022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60E4FE-343F-40CF-A3B3-807686B5AB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879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5 mins top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0E4FE-343F-40CF-A3B3-807686B5AB3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18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I have provided carbon literacy training for GPs and practices but also to businesses large and small.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Please put any questions in the chat box. If you add your email address, then any questions we don’t have a chance to answer, I will aim to reply individually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Goal – engaged and enthusiastic and motivated audience members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How to solve a problem like decarbonisation?</a:t>
            </a:r>
            <a:endParaRPr dirty="0"/>
          </a:p>
        </p:txBody>
      </p:sp>
      <p:sp>
        <p:nvSpPr>
          <p:cNvPr id="105" name="Google Shape;105;p2:notes"/>
          <p:cNvSpPr txBox="1">
            <a:spLocks noGrp="1"/>
          </p:cNvSpPr>
          <p:nvPr>
            <p:ph type="sldNum" idx="12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r>
              <a:rPr lang="en-GB" sz="12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What decarbonisation goals and issues are on your agenda for the next 2 years?</a:t>
            </a:r>
            <a:endParaRPr lang="en-GB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en-GB" sz="12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What do you want to be saying about your progress on decarbonisation a year from now?</a:t>
            </a:r>
            <a:endParaRPr lang="en-GB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en-GB" sz="12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How is progress being measured in your decarbonisation mission – and who are the key decision makers who will need to be on board to make it happen in your organisation/sectors?</a:t>
            </a:r>
            <a:endParaRPr lang="en-GB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Developing solutions to decarbonise Primary Care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What is our starting point?</a:t>
            </a:r>
          </a:p>
          <a:p>
            <a:pPr marL="0" indent="0">
              <a:buNone/>
            </a:pPr>
            <a:r>
              <a:rPr lang="en-GB" dirty="0"/>
              <a:t>What are the goals? </a:t>
            </a:r>
          </a:p>
          <a:p>
            <a:pPr marL="0" indent="0">
              <a:buNone/>
            </a:pPr>
            <a:r>
              <a:rPr lang="en-GB" dirty="0"/>
              <a:t>What are the issues?</a:t>
            </a:r>
          </a:p>
          <a:p>
            <a:pPr marL="0" indent="0">
              <a:buNone/>
            </a:pPr>
            <a:r>
              <a:rPr lang="en-GB" dirty="0"/>
              <a:t>How do we measure success?</a:t>
            </a:r>
          </a:p>
          <a:p>
            <a:pPr marL="0" indent="0">
              <a:buNone/>
            </a:pPr>
            <a:r>
              <a:rPr lang="en-GB" dirty="0"/>
              <a:t>Who needs to be involved?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Total energy use 30,000 MWh in one ICS</a:t>
            </a:r>
          </a:p>
          <a:p>
            <a:pPr marL="0" indent="0">
              <a:buNone/>
            </a:pPr>
            <a:r>
              <a:rPr lang="en-GB" dirty="0"/>
              <a:t>Travel – 500,000 km per year in one practice from staff travel alone.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0E4FE-343F-40CF-A3B3-807686B5AB3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475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Building Energy, Travel, Services including Waste, Medical and office goods Procurement – all come under non clinical emissions from primary care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639D5A-1169-41CD-83B2-59EA8EF66A4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1691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Where are we now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Currently in Early stages, lack of knowledge and awareness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Longer term goal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What is next? What can we do in the next 2 years?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We need to know our number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We measure blood pressure… .diabetes…. And now our contribution to greenhouse gas emissions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639D5A-1169-41CD-83B2-59EA8EF66A4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5007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Howeverone</a:t>
            </a:r>
            <a:r>
              <a:rPr lang="en-GB" dirty="0"/>
              <a:t> area which will be a source of emissions is energy. From general practices we have analysed, this is between 20 and 35% of the emissions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What </a:t>
            </a:r>
            <a:r>
              <a:rPr lang="en-GB" dirty="0" err="1"/>
              <a:t>ar</a:t>
            </a:r>
            <a:r>
              <a:rPr lang="en-GB" dirty="0"/>
              <a:t> ethe barriers and opportunities we face?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algn="l">
              <a:buFont typeface="+mj-lt"/>
              <a:buAutoNum type="arabicPeriod"/>
            </a:pPr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as most GP practices are privately owned (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ie</a:t>
            </a:r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not part of the NHS estate), how can the funding be made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availabe</a:t>
            </a:r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to help them to decarbonise? (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ie</a:t>
            </a:r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SALIX funding is only part of the public sector properties)</a:t>
            </a:r>
          </a:p>
          <a:p>
            <a:pPr algn="l">
              <a:buFont typeface="+mj-lt"/>
              <a:buAutoNum type="arabicPeriod"/>
            </a:pPr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Non-GP parts of primary care - dentists, opticians, pharmacies - are also overlooked. There are about 30,000 or so premises which also need to decarbonise - what is the NHS estate plan to assist? Will there be access to private or public finance to do the same?</a:t>
            </a:r>
          </a:p>
          <a:p>
            <a:pPr algn="l">
              <a:buFont typeface="+mj-lt"/>
              <a:buAutoNum type="arabicPeriod"/>
            </a:pPr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If we are to tackle travel emissions, how can we best situate practices so they are accessible to their patient population without the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relience</a:t>
            </a:r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on car travel? (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Ie</a:t>
            </a:r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link to active travel, 20 min towns, air quality, public transport etc).</a:t>
            </a:r>
          </a:p>
          <a:p>
            <a:pPr algn="l">
              <a:buFont typeface="+mj-lt"/>
              <a:buAutoNum type="arabicPeriod"/>
            </a:pPr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How low can we go? RIBA suggests we may be able to achieve 50kWh/m2/year from the current average energy use of 225kWh/m2/y. We need examples or demonstration models of such good practice and what is in the pipeline? (I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dont</a:t>
            </a:r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know of any so far)</a:t>
            </a:r>
          </a:p>
          <a:p>
            <a:pPr algn="l">
              <a:buFont typeface="+mj-lt"/>
              <a:buAutoNum type="arabicPeriod"/>
            </a:pPr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Behaviour change can account for around a 40% reduction in energy use (with tech changes e.g. intelligent building management, smart meters, light sensors, better insulation etc making the other 60%), how can we look to improve staff eco-engagement in the workplace?</a:t>
            </a:r>
          </a:p>
          <a:p>
            <a:pPr algn="l">
              <a:buFont typeface="+mj-lt"/>
              <a:buAutoNum type="arabicPeriod"/>
            </a:pPr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How can we incentivise best practice when it comes to energy and building management? There can be a law of diminishing returns where to save the last few kWh, takes a lot of additional effort - something in short supply in general practice at the moment (and I suspect the rest of primary care too).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938EC1-223A-4E34-BA40-CAF519C0487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081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Delivery of primary healthcare which benefits people and planet.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Without negative environmental impact including meeting the NHS ambition of Net Zero emissions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Digital tech, remote healthcare, timely advice, diagnosis and treatment</a:t>
            </a:r>
          </a:p>
          <a:p>
            <a:r>
              <a:rPr lang="en-GB" dirty="0"/>
              <a:t>Low carbon care pathways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Reducing waste starts with what is bought</a:t>
            </a:r>
          </a:p>
          <a:p>
            <a:r>
              <a:rPr lang="en-GB" dirty="0"/>
              <a:t>Waste management and reduction </a:t>
            </a:r>
          </a:p>
          <a:p>
            <a:r>
              <a:rPr lang="en-GB" dirty="0"/>
              <a:t>Stock control – digital, automated</a:t>
            </a:r>
          </a:p>
          <a:p>
            <a:r>
              <a:rPr lang="en-GB" dirty="0"/>
              <a:t>Wasted resources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0E4FE-343F-40CF-A3B3-807686B5AB3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0060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Need to decarbonise each component to achieve Net Zero ambition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How to balance budgets and emission footprints</a:t>
            </a:r>
          </a:p>
          <a:p>
            <a:r>
              <a:rPr lang="en-GB" dirty="0"/>
              <a:t>Where are we on our decarbonisation journey across primary care? (as a profession/sector)</a:t>
            </a:r>
          </a:p>
          <a:p>
            <a:r>
              <a:rPr lang="en-GB" dirty="0"/>
              <a:t>What can we do together? What is missing? (people/expertise/resources)</a:t>
            </a:r>
          </a:p>
          <a:p>
            <a:endParaRPr lang="en-GB" dirty="0"/>
          </a:p>
          <a:p>
            <a:r>
              <a:rPr lang="en-GB" dirty="0"/>
              <a:t>How to balance budgets and emission footprints</a:t>
            </a:r>
          </a:p>
          <a:p>
            <a:endParaRPr lang="en-GB" dirty="0"/>
          </a:p>
          <a:p>
            <a:r>
              <a:rPr lang="en-GB" dirty="0"/>
              <a:t>Digital tech, remote healthcare, timely advice, diagnosis and treatment</a:t>
            </a:r>
          </a:p>
          <a:p>
            <a:r>
              <a:rPr lang="en-GB" dirty="0"/>
              <a:t>Low carbon care pathways</a:t>
            </a:r>
          </a:p>
          <a:p>
            <a:endParaRPr lang="en-GB" dirty="0"/>
          </a:p>
          <a:p>
            <a:r>
              <a:rPr lang="en-GB" dirty="0"/>
              <a:t>Waste management and reduction table 30mins</a:t>
            </a:r>
          </a:p>
          <a:p>
            <a:r>
              <a:rPr lang="en-GB" dirty="0"/>
              <a:t>Slide on waste reduction in supply chain</a:t>
            </a:r>
          </a:p>
          <a:p>
            <a:r>
              <a:rPr lang="en-GB" dirty="0"/>
              <a:t>Stock control – digital, automated</a:t>
            </a:r>
          </a:p>
          <a:p>
            <a:r>
              <a:rPr lang="en-GB"/>
              <a:t>Wasted resources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0E4FE-343F-40CF-A3B3-807686B5AB3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429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04943-D58F-4B91-8770-56F167449D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0F8815-D8AC-4AE0-B1C1-88278254E2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EDE5B7-79F6-45B1-BB6F-4221EEF5A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9BCC5-8B94-478D-B9D6-A2F1C2BC24EA}" type="datetimeFigureOut">
              <a:rPr lang="en-GB" smtClean="0"/>
              <a:t>29/03/2022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034785-4BAF-40E9-ADA9-AFEE85F55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9856C8-E2CE-4801-838F-D9240A7C5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9F16C-3DF9-4F86-BBE3-5E01F78D8F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103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D1A1F-F86B-481B-AD15-ED2ADCEE6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B02E03-0A16-403B-A5EE-8DB3EBAA26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51462D-45C7-4F56-A801-549A13A1D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9BCC5-8B94-478D-B9D6-A2F1C2BC24EA}" type="datetimeFigureOut">
              <a:rPr lang="en-GB" smtClean="0"/>
              <a:t>29/03/2022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BB4F21-99B6-4872-878A-F1AC3EEAB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A9FDB0-3B9B-42BD-BD33-94A5A0B38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9F16C-3DF9-4F86-BBE3-5E01F78D8F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532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39C1AA-0BAA-4ED3-8A34-87380304DF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D3E45F-FDF4-4B30-A6D0-8FC640DBBB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D83D13-CC69-418D-AAA9-FA5F07A19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9BCC5-8B94-478D-B9D6-A2F1C2BC24EA}" type="datetimeFigureOut">
              <a:rPr lang="en-GB" smtClean="0"/>
              <a:t>29/03/2022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3362EF-C439-4B86-B2E2-DE6D6201B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DE7ED-3FDA-4A8C-8F07-3C50EC888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9F16C-3DF9-4F86-BBE3-5E01F78D8F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481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68DC5-0F01-4395-8CBC-009D8CE47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B0588F-1E41-49C9-81BB-5A86FC478B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D181A5-B09D-4DB4-A9E8-84B786FE6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9BCC5-8B94-478D-B9D6-A2F1C2BC24EA}" type="datetimeFigureOut">
              <a:rPr lang="en-GB" smtClean="0"/>
              <a:t>29/03/2022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C3076-6AE1-46EF-A36C-240BC1CF8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7364F-DEE2-4B6C-A71A-FBD67E2A9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9F16C-3DF9-4F86-BBE3-5E01F78D8F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540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E6134-9C69-4230-9313-7A755FF54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8347D6-D724-4A11-957B-1AFF9D6AC6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AFFAAF-AF48-4749-936F-CAD8B88D5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9BCC5-8B94-478D-B9D6-A2F1C2BC24EA}" type="datetimeFigureOut">
              <a:rPr lang="en-GB" smtClean="0"/>
              <a:t>29/03/2022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2CC096-7979-4AA8-A08E-492C93DBF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F199BF-7358-4FCA-BC04-A3A583CEF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9F16C-3DF9-4F86-BBE3-5E01F78D8F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91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299A3-A92E-4635-A1ED-44E8961D8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5B18C-86FC-440A-8D43-4FC6F3EA16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1680F3-5666-4753-8FB6-E33CBA130B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860ED4-AA0B-4EAD-9314-93710ECD3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9BCC5-8B94-478D-B9D6-A2F1C2BC24EA}" type="datetimeFigureOut">
              <a:rPr lang="en-GB" smtClean="0"/>
              <a:t>29/03/2022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35F518-3C8C-4876-8602-7099824FA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855868-4D2A-4388-B8BF-64F8FD275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9F16C-3DF9-4F86-BBE3-5E01F78D8F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265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91D3E-8D59-49FC-A7BE-B74D2CE29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33C872-8481-4999-8976-207F174B8C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42E376-AE71-4833-B2FB-ABAA581764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B20605-94B8-470C-B9F4-2A04D72FBA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CD4B1B-E962-444E-8B9A-EE8F07B66D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464490-7F64-4065-B30E-3EE92065E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9BCC5-8B94-478D-B9D6-A2F1C2BC24EA}" type="datetimeFigureOut">
              <a:rPr lang="en-GB" smtClean="0"/>
              <a:t>29/03/2022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5FE42C-9578-4AFE-9A66-F2CD59B08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04E0A4-7261-4B5F-959A-EF6500C58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9F16C-3DF9-4F86-BBE3-5E01F78D8F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001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A6996-76C4-4CD4-B32A-504C6DB6A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AB318D-91F8-493E-AE63-8AE80D15D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9BCC5-8B94-478D-B9D6-A2F1C2BC24EA}" type="datetimeFigureOut">
              <a:rPr lang="en-GB" smtClean="0"/>
              <a:t>29/03/2022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D6CD1-613B-444E-93BC-B53ED6DE4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FCCCE1-E229-47F1-81C9-2391ABB8F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9F16C-3DF9-4F86-BBE3-5E01F78D8F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409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EC5034-3535-49CA-A6E8-62CD4BFC0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9BCC5-8B94-478D-B9D6-A2F1C2BC24EA}" type="datetimeFigureOut">
              <a:rPr lang="en-GB" smtClean="0"/>
              <a:t>29/03/2022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465CE2-D5C6-4E7B-A242-977AC1EFD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C334D8-758D-4C74-8EBE-1809F40F7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9F16C-3DF9-4F86-BBE3-5E01F78D8F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131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66D5D-6B70-4F08-B37B-9E365B441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302C6-310D-464E-9A68-31939F2FA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BF32AC-6747-48D0-A002-A911AC1BF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ECAFF3-F2AC-4A1A-B84F-59E1E7371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9BCC5-8B94-478D-B9D6-A2F1C2BC24EA}" type="datetimeFigureOut">
              <a:rPr lang="en-GB" smtClean="0"/>
              <a:t>29/03/2022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2AA287-B204-4E2A-9E93-64C144D7B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E9C638-33C1-4125-A333-00F3CF94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9F16C-3DF9-4F86-BBE3-5E01F78D8F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9151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3FA2B-B695-4AA8-A911-2939D0E75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81CEF4-74AE-4638-938C-EE2F7DEBA8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E90E14-EC0A-405B-87C3-66AE88233C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95AF72-BA18-410B-BB92-122262461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9BCC5-8B94-478D-B9D6-A2F1C2BC24EA}" type="datetimeFigureOut">
              <a:rPr lang="en-GB" smtClean="0"/>
              <a:t>29/03/2022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1C3D92-FDE6-4F1A-B181-E07763F3F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E4BC28-A468-4EA8-8FC6-C3E3C2377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9F16C-3DF9-4F86-BBE3-5E01F78D8F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077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1B4CC"/>
            </a:gs>
            <a:gs pos="9000">
              <a:schemeClr val="bg1"/>
            </a:gs>
            <a:gs pos="91000">
              <a:schemeClr val="bg1"/>
            </a:gs>
            <a:gs pos="100000">
              <a:srgbClr val="6EC83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416D6B-7C2D-4078-857F-743E17E5E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C0234D-D44A-4130-B6DF-586E8112E9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88FDCB-D317-43C3-85B6-CE05CA6D5E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9BCC5-8B94-478D-B9D6-A2F1C2BC24EA}" type="datetimeFigureOut">
              <a:rPr lang="en-GB" smtClean="0"/>
              <a:t>29/03/2022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C23B2D-5035-4C3C-948B-8DCF7E235F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F881C2-9271-4CE1-86B0-BD14966F4F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9F16C-3DF9-4F86-BBE3-5E01F78D8F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15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eesustainability.co.uk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CACC4-F38D-43DB-8467-ED1C5E710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GB" b="1" dirty="0"/>
              <a:t>The NHS and Climate Change:  Developing solutions to decarbonise the NHS supply chain</a:t>
            </a:r>
            <a:endParaRPr lang="en-GB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144FEB8-CBBC-0573-C27A-A3B9F7FBAE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A9303C69-A13A-4247-A2BC-778ED0AD04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619510"/>
            <a:ext cx="5157787" cy="3455717"/>
          </a:xfrm>
          <a:prstGeom prst="rect">
            <a:avLst/>
          </a:prstGeom>
          <a:noFill/>
        </p:spPr>
      </p:pic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B83EBED7-C03B-DAF5-6DF3-49661408C2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F1CBD7-AFEC-440C-966C-C182CAB8FF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357813" cy="3684588"/>
          </a:xfrm>
        </p:spPr>
        <p:txBody>
          <a:bodyPr>
            <a:normAutofit/>
          </a:bodyPr>
          <a:lstStyle/>
          <a:p>
            <a:r>
              <a:rPr lang="en-GB" dirty="0" err="1"/>
              <a:t>VentureFest</a:t>
            </a:r>
            <a:r>
              <a:rPr lang="en-GB" dirty="0"/>
              <a:t> North East Challenge</a:t>
            </a:r>
          </a:p>
          <a:p>
            <a:r>
              <a:rPr lang="en-GB" dirty="0"/>
              <a:t>1pm 30</a:t>
            </a:r>
            <a:r>
              <a:rPr lang="en-GB" baseline="30000" dirty="0"/>
              <a:t>th</a:t>
            </a:r>
            <a:r>
              <a:rPr lang="en-GB" dirty="0"/>
              <a:t> March 2022</a:t>
            </a:r>
          </a:p>
          <a:p>
            <a:r>
              <a:rPr lang="en-GB" dirty="0"/>
              <a:t>The Boiler Shop, NEWCASTLE</a:t>
            </a:r>
          </a:p>
          <a:p>
            <a:endParaRPr lang="en-GB" dirty="0"/>
          </a:p>
          <a:p>
            <a:r>
              <a:rPr lang="en-GB" dirty="0"/>
              <a:t>Dr Matt Sawyer</a:t>
            </a:r>
          </a:p>
          <a:p>
            <a:r>
              <a:rPr lang="en-GB" dirty="0"/>
              <a:t>GP and SEE Sustainability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6847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 txBox="1">
            <a:spLocks noGrp="1"/>
          </p:cNvSpPr>
          <p:nvPr>
            <p:ph type="title"/>
          </p:nvPr>
        </p:nvSpPr>
        <p:spPr>
          <a:xfrm>
            <a:off x="1112108" y="365125"/>
            <a:ext cx="1024169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B4CC"/>
              </a:buClr>
              <a:buSzPts val="4400"/>
              <a:buFont typeface="Calibri"/>
              <a:buNone/>
            </a:pPr>
            <a:r>
              <a:rPr lang="en-US" b="1">
                <a:solidFill>
                  <a:srgbClr val="51B4CC"/>
                </a:solidFill>
              </a:rPr>
              <a:t>Dr Matt Sawyer</a:t>
            </a:r>
            <a:endParaRPr/>
          </a:p>
        </p:txBody>
      </p:sp>
      <p:sp>
        <p:nvSpPr>
          <p:cNvPr id="108" name="Google Shape;108;p2"/>
          <p:cNvSpPr txBox="1">
            <a:spLocks noGrp="1"/>
          </p:cNvSpPr>
          <p:nvPr>
            <p:ph type="body" idx="1"/>
          </p:nvPr>
        </p:nvSpPr>
        <p:spPr>
          <a:xfrm>
            <a:off x="371946" y="1838405"/>
            <a:ext cx="601858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/>
              <a:t>Medical doctor – GP for &gt;15 years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/>
              <a:t>Environmental MSc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/>
              <a:t>Working on how to help primary care reach Net Zero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/>
              <a:t>Runs a sustainability consultancy </a:t>
            </a:r>
            <a:r>
              <a:rPr lang="en-US" sz="3200" u="sng">
                <a:solidFill>
                  <a:schemeClr val="hlink"/>
                </a:solidFill>
                <a:hlinkClick r:id="rId3"/>
              </a:rPr>
              <a:t>seesustainability.co.uk</a:t>
            </a:r>
            <a:r>
              <a:rPr lang="en-US" sz="3200"/>
              <a:t>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/>
              <a:t>Carbon Literacy trainer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/>
              <a:t>Carbon footprints for practices</a:t>
            </a:r>
            <a:endParaRPr sz="360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09" name="Google Shape;109;p2" descr="A picture containing person, clothes, plastic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88352" y="1818191"/>
            <a:ext cx="5253376" cy="4351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" descr="Log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47811" y="-72469"/>
            <a:ext cx="1304200" cy="875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E04FF-5C02-452E-B6BC-A0C2285FC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GB" dirty="0"/>
              <a:t>How to solve a problem like… decarbonisation?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005A1-CD0E-4508-843C-5C9F07B00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2055812"/>
            <a:ext cx="5612732" cy="398621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Our story….</a:t>
            </a:r>
          </a:p>
          <a:p>
            <a:pPr marL="0" indent="0">
              <a:buNone/>
            </a:pPr>
            <a:r>
              <a:rPr lang="en-GB" sz="2800" b="0" i="0" dirty="0">
                <a:effectLst/>
              </a:rPr>
              <a:t>Primary care is responsible for </a:t>
            </a:r>
          </a:p>
          <a:p>
            <a:r>
              <a:rPr lang="en-GB" sz="2800" b="0" i="0" dirty="0">
                <a:effectLst/>
              </a:rPr>
              <a:t>approximately </a:t>
            </a:r>
            <a:r>
              <a:rPr lang="en-GB" sz="2800" b="1" i="0" dirty="0">
                <a:effectLst/>
              </a:rPr>
              <a:t>23%</a:t>
            </a:r>
            <a:r>
              <a:rPr lang="en-GB" sz="2800" b="0" i="0" dirty="0">
                <a:effectLst/>
              </a:rPr>
              <a:t> of the total NHS England emissions footprint </a:t>
            </a:r>
          </a:p>
          <a:p>
            <a:r>
              <a:rPr lang="en-GB" sz="2800" b="0" i="0" dirty="0">
                <a:effectLst/>
              </a:rPr>
              <a:t>about </a:t>
            </a:r>
            <a:r>
              <a:rPr lang="en-GB" sz="2800" b="1" i="0" dirty="0">
                <a:effectLst/>
              </a:rPr>
              <a:t>5.75 million tonnes </a:t>
            </a:r>
            <a:r>
              <a:rPr lang="en-GB" sz="2800" b="0" i="0" dirty="0">
                <a:effectLst/>
              </a:rPr>
              <a:t>per year</a:t>
            </a:r>
          </a:p>
          <a:p>
            <a:r>
              <a:rPr lang="en-GB" sz="2800" b="0" i="0" dirty="0">
                <a:effectLst/>
              </a:rPr>
              <a:t>amounting to 1% of UK greenhouse gas emissions.</a:t>
            </a:r>
            <a:endParaRPr lang="en-GB" sz="28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EAF95D27-8F9F-4C0D-8575-E9847F05DD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2088" cy="979599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4C5013F-2F0D-41ED-BEB0-AF4080636020}"/>
              </a:ext>
            </a:extLst>
          </p:cNvPr>
          <p:cNvSpPr txBox="1">
            <a:spLocks/>
          </p:cNvSpPr>
          <p:nvPr/>
        </p:nvSpPr>
        <p:spPr>
          <a:xfrm>
            <a:off x="7519736" y="2055812"/>
            <a:ext cx="4188995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One ICS</a:t>
            </a:r>
          </a:p>
          <a:p>
            <a:pPr marL="0" indent="0">
              <a:buNone/>
            </a:pPr>
            <a:r>
              <a:rPr lang="en-GB" dirty="0"/>
              <a:t>Total energy used 30,000 MWh in one ICS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One practice</a:t>
            </a:r>
          </a:p>
          <a:p>
            <a:pPr marL="0" indent="0">
              <a:buNone/>
            </a:pPr>
            <a:r>
              <a:rPr lang="en-GB" dirty="0"/>
              <a:t>Staff travel – 500,000 km per year in one practice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2FBC4B-3570-4D59-9B54-B977C564E3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269" y="562173"/>
            <a:ext cx="7066547" cy="5733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58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58E77B27-EF01-4E2B-9A38-4BEAD6CE9D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818"/>
            <a:ext cx="1345915" cy="90318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3D8F252-5C03-4DC7-9FA7-85D6C4ED3443}"/>
              </a:ext>
            </a:extLst>
          </p:cNvPr>
          <p:cNvSpPr txBox="1"/>
          <p:nvPr/>
        </p:nvSpPr>
        <p:spPr>
          <a:xfrm>
            <a:off x="133662" y="6611361"/>
            <a:ext cx="544384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www.thelancet.com/journals/lanplh/article/PIIS2542-5196(20)30271-0/fulltext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CB4935-0630-475F-86AE-EB2863465E23}"/>
              </a:ext>
            </a:extLst>
          </p:cNvPr>
          <p:cNvSpPr txBox="1"/>
          <p:nvPr/>
        </p:nvSpPr>
        <p:spPr>
          <a:xfrm>
            <a:off x="133662" y="6347745"/>
            <a:ext cx="968843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www.england.nhs.uk/greenernhs/wp-content/uploads/sites/51/2020/10/delivering-a-net-zero-national-health-service.pdf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8434D8-9FF2-40A0-9716-E79617C3C152}"/>
              </a:ext>
            </a:extLst>
          </p:cNvPr>
          <p:cNvGrpSpPr/>
          <p:nvPr/>
        </p:nvGrpSpPr>
        <p:grpSpPr>
          <a:xfrm>
            <a:off x="496120" y="890625"/>
            <a:ext cx="11562218" cy="5505455"/>
            <a:chOff x="-10953251" y="792377"/>
            <a:chExt cx="11562218" cy="5390502"/>
          </a:xfrm>
        </p:grpSpPr>
        <p:graphicFrame>
          <p:nvGraphicFramePr>
            <p:cNvPr id="8" name="Chart 7">
              <a:extLst>
                <a:ext uri="{FF2B5EF4-FFF2-40B4-BE49-F238E27FC236}">
                  <a16:creationId xmlns:a16="http://schemas.microsoft.com/office/drawing/2014/main" id="{C838A836-0B7C-454E-8BE4-26D2712532C3}"/>
                </a:ext>
              </a:extLst>
            </p:cNvPr>
            <p:cNvGraphicFramePr/>
            <p:nvPr/>
          </p:nvGraphicFramePr>
          <p:xfrm>
            <a:off x="-5497425" y="792377"/>
            <a:ext cx="6106392" cy="539050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9" name="Content Placeholder 2">
              <a:extLst>
                <a:ext uri="{FF2B5EF4-FFF2-40B4-BE49-F238E27FC236}">
                  <a16:creationId xmlns:a16="http://schemas.microsoft.com/office/drawing/2014/main" id="{E01E2FCB-273A-4EC1-92CD-338276CBE9A4}"/>
                </a:ext>
              </a:extLst>
            </p:cNvPr>
            <p:cNvSpPr txBox="1">
              <a:spLocks/>
            </p:cNvSpPr>
            <p:nvPr/>
          </p:nvSpPr>
          <p:spPr>
            <a:xfrm>
              <a:off x="-10953251" y="1590643"/>
              <a:ext cx="5797906" cy="420472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lIns="91440" tIns="45720" rIns="0" bIns="45720" numCol="2" spcCol="25200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en-GB" sz="3200" b="1" dirty="0">
                  <a:solidFill>
                    <a:srgbClr val="6FC932"/>
                  </a:solidFill>
                </a:rPr>
                <a:t>Clinical</a:t>
              </a:r>
              <a:r>
                <a:rPr lang="en-GB" sz="3200" b="1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</a:t>
              </a:r>
            </a:p>
            <a:p>
              <a:pPr lvl="0">
                <a:buClr>
                  <a:srgbClr val="6EC831"/>
                </a:buClr>
                <a:defRPr/>
              </a:pPr>
              <a:r>
                <a:rPr lang="en-GB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 panose="020F0302020204030204"/>
                </a:rPr>
                <a:t>Pharmaceuticals, prescribing and inhalers</a:t>
              </a:r>
            </a:p>
            <a:p>
              <a:pPr lvl="0">
                <a:buClr>
                  <a:srgbClr val="6EC831"/>
                </a:buClr>
                <a:defRPr/>
              </a:pPr>
              <a:endParaRPr lang="en-GB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/>
              </a:endParaRPr>
            </a:p>
            <a:p>
              <a:pPr lvl="0">
                <a:buClr>
                  <a:srgbClr val="6EC831"/>
                </a:buClr>
                <a:defRPr/>
              </a:pPr>
              <a:endParaRPr lang="en-GB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/>
              </a:endParaRPr>
            </a:p>
            <a:p>
              <a:pPr lvl="0">
                <a:buClr>
                  <a:srgbClr val="6EC831"/>
                </a:buClr>
                <a:defRPr/>
              </a:pPr>
              <a:endParaRPr lang="en-GB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/>
              </a:endParaRPr>
            </a:p>
            <a:p>
              <a:pPr lvl="0">
                <a:buClr>
                  <a:srgbClr val="6EC831"/>
                </a:buClr>
                <a:defRPr/>
              </a:pPr>
              <a:endParaRPr lang="en-GB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A9C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Non clinical</a:t>
              </a:r>
            </a:p>
            <a:p>
              <a:pPr marL="228600" marR="0" lvl="0" indent="-22860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A9CE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Energy</a:t>
              </a:r>
            </a:p>
            <a:p>
              <a:pPr marL="228600" marR="0" lvl="0" indent="-22860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A9CE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Staff travel</a:t>
              </a:r>
            </a:p>
            <a:p>
              <a:pPr marL="228600" marR="0" lvl="0" indent="-22860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A9CE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Patient travel</a:t>
              </a:r>
            </a:p>
            <a:p>
              <a:pPr marL="228600" marR="0" lvl="0" indent="-22860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A9CE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Services</a:t>
              </a:r>
            </a:p>
            <a:p>
              <a:pPr marL="228600" marR="0" lvl="0" indent="-22860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A9CE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Medical supplies</a:t>
              </a:r>
            </a:p>
            <a:p>
              <a:pPr marL="228600" marR="0" lvl="0" indent="-22860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A9CE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Office supplies</a:t>
              </a: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31296422-B07E-487C-9261-75ABD1FF035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rgbClr val="00A9CE"/>
                </a:solidFill>
              </a:rPr>
              <a:t>Our baseline - Clinical vs non clinical carbon</a:t>
            </a:r>
          </a:p>
        </p:txBody>
      </p:sp>
    </p:spTree>
    <p:extLst>
      <p:ext uri="{BB962C8B-B14F-4D97-AF65-F5344CB8AC3E}">
        <p14:creationId xmlns:p14="http://schemas.microsoft.com/office/powerpoint/2010/main" val="777745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essure Device, Meter, Blood Pressure, Care, Health">
            <a:extLst>
              <a:ext uri="{FF2B5EF4-FFF2-40B4-BE49-F238E27FC236}">
                <a16:creationId xmlns:a16="http://schemas.microsoft.com/office/drawing/2014/main" id="{11E58CD5-5801-410C-9C13-D8670C687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509" y="1390149"/>
            <a:ext cx="4667250" cy="311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iabetes, Blood Sugar, Diabetic, Medicine, Insulin">
            <a:extLst>
              <a:ext uri="{FF2B5EF4-FFF2-40B4-BE49-F238E27FC236}">
                <a16:creationId xmlns:a16="http://schemas.microsoft.com/office/drawing/2014/main" id="{0F16DB77-948B-43E8-AFA4-E04809987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389" y="2775465"/>
            <a:ext cx="4186238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9DC80B-8D82-4D26-B7FB-3D733CB485C0}"/>
              </a:ext>
            </a:extLst>
          </p:cNvPr>
          <p:cNvSpPr/>
          <p:nvPr/>
        </p:nvSpPr>
        <p:spPr>
          <a:xfrm>
            <a:off x="1808251" y="4794181"/>
            <a:ext cx="768837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0" i="0" dirty="0">
                <a:effectLst/>
                <a:latin typeface="arial" panose="020B0604020202020204" pitchFamily="34" charset="0"/>
              </a:rPr>
              <a:t>If </a:t>
            </a:r>
            <a:r>
              <a:rPr lang="en-GB" sz="5400" i="0" dirty="0">
                <a:effectLst/>
                <a:latin typeface="arial" panose="020B0604020202020204" pitchFamily="34" charset="0"/>
              </a:rPr>
              <a:t>you can't </a:t>
            </a:r>
            <a:r>
              <a:rPr lang="en-GB" sz="5400" b="1" i="0" dirty="0">
                <a:effectLst/>
                <a:latin typeface="arial" panose="020B0604020202020204" pitchFamily="34" charset="0"/>
              </a:rPr>
              <a:t>measure</a:t>
            </a:r>
            <a:r>
              <a:rPr lang="en-GB" sz="5400" b="0" i="0" dirty="0">
                <a:effectLst/>
                <a:latin typeface="arial" panose="020B0604020202020204" pitchFamily="34" charset="0"/>
              </a:rPr>
              <a:t> it, </a:t>
            </a:r>
          </a:p>
          <a:p>
            <a:pPr algn="ctr"/>
            <a:r>
              <a:rPr lang="en-GB" sz="5400" i="0" dirty="0">
                <a:effectLst/>
                <a:latin typeface="arial" panose="020B0604020202020204" pitchFamily="34" charset="0"/>
              </a:rPr>
              <a:t>you can't </a:t>
            </a:r>
            <a:r>
              <a:rPr lang="en-GB" sz="5400" b="1" i="0" dirty="0">
                <a:effectLst/>
                <a:latin typeface="arial" panose="020B0604020202020204" pitchFamily="34" charset="0"/>
              </a:rPr>
              <a:t>improve</a:t>
            </a:r>
            <a:r>
              <a:rPr lang="en-GB" sz="5400" b="0" i="0" dirty="0">
                <a:effectLst/>
                <a:latin typeface="arial" panose="020B0604020202020204" pitchFamily="34" charset="0"/>
              </a:rPr>
              <a:t> it</a:t>
            </a:r>
            <a:endParaRPr lang="en-GB" sz="5400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9B62C38E-65E0-4BE2-97D8-5569030F06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192"/>
            <a:ext cx="1345915" cy="90318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61537A3-FABE-4473-BEA5-9E37C9F61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254" y="365125"/>
            <a:ext cx="10182545" cy="1325563"/>
          </a:xfrm>
        </p:spPr>
        <p:txBody>
          <a:bodyPr/>
          <a:lstStyle/>
          <a:p>
            <a:r>
              <a:rPr lang="en-GB" b="1" dirty="0">
                <a:solidFill>
                  <a:srgbClr val="51B4CC"/>
                </a:solidFill>
              </a:rPr>
              <a:t>What have we done?</a:t>
            </a:r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E6663EB-AA69-438A-8DB4-1AF1C3748B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268305"/>
            <a:ext cx="11270751" cy="558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43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A533153-39E8-4F05-8E20-624D32323FA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957411" y="1360816"/>
            <a:ext cx="2565458" cy="48177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E9708736-81CD-4E76-A20B-800234821383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370390" y="910829"/>
          <a:ext cx="8391354" cy="5756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06FE2545-6D33-48EC-A5F0-3CEFA12D650D}"/>
              </a:ext>
            </a:extLst>
          </p:cNvPr>
          <p:cNvSpPr txBox="1"/>
          <p:nvPr/>
        </p:nvSpPr>
        <p:spPr>
          <a:xfrm>
            <a:off x="4671645" y="5993913"/>
            <a:ext cx="44604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Carbon emission hotspots</a:t>
            </a:r>
            <a:r>
              <a:rPr lang="en-GB" baseline="0" dirty="0"/>
              <a:t> in primary care</a:t>
            </a:r>
            <a:endParaRPr lang="en-GB" dirty="0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4F92D643-1D3E-4D38-A2D2-352CA210B6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7313" cy="91082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2CCA4F5-39C3-40DA-82A8-24D53A5630BD}"/>
              </a:ext>
            </a:extLst>
          </p:cNvPr>
          <p:cNvSpPr txBox="1">
            <a:spLocks/>
          </p:cNvSpPr>
          <p:nvPr/>
        </p:nvSpPr>
        <p:spPr>
          <a:xfrm>
            <a:off x="1146629" y="365125"/>
            <a:ext cx="1037623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rgbClr val="00A9CE"/>
                </a:solidFill>
              </a:rPr>
              <a:t>Non clinical emissions in primary care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1D1462C-F518-4427-850C-CE19FDBDEBE5}"/>
              </a:ext>
            </a:extLst>
          </p:cNvPr>
          <p:cNvSpPr/>
          <p:nvPr/>
        </p:nvSpPr>
        <p:spPr>
          <a:xfrm>
            <a:off x="1357313" y="1159099"/>
            <a:ext cx="3613932" cy="262729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37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754"/>
    </mc:Choice>
    <mc:Fallback xmlns="">
      <p:transition spd="slow" advTm="30754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8135A3-50BB-4A72-B2EE-1DA3AE4F87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8296" y="217270"/>
            <a:ext cx="4233852" cy="62322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What can we do?</a:t>
            </a:r>
          </a:p>
          <a:p>
            <a:pPr marL="0" indent="0">
              <a:buNone/>
            </a:pPr>
            <a:r>
              <a:rPr lang="en-GB" dirty="0"/>
              <a:t>Get involved</a:t>
            </a:r>
          </a:p>
          <a:p>
            <a:pPr marL="0" indent="0">
              <a:buNone/>
            </a:pPr>
            <a:r>
              <a:rPr lang="en-GB" dirty="0"/>
              <a:t>Recognise the issues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Reducing waste starts with what is bought</a:t>
            </a:r>
          </a:p>
          <a:p>
            <a:r>
              <a:rPr lang="en-GB" dirty="0"/>
              <a:t>Waste management and reduction </a:t>
            </a:r>
          </a:p>
          <a:p>
            <a:r>
              <a:rPr lang="en-GB" dirty="0"/>
              <a:t>Stock control – digital, automated</a:t>
            </a:r>
          </a:p>
          <a:p>
            <a:r>
              <a:rPr lang="en-GB" dirty="0"/>
              <a:t>Wasted resources</a:t>
            </a:r>
          </a:p>
          <a:p>
            <a:endParaRPr lang="en-GB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FAEC7CEB-D113-4FB9-9BFF-814BEB2FCD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2088" cy="9795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E24D34-D1A4-490E-884D-97D7190E2A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358" y="217269"/>
            <a:ext cx="6286500" cy="56292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DB85893-D302-421F-9C81-6895202945FC}"/>
              </a:ext>
            </a:extLst>
          </p:cNvPr>
          <p:cNvSpPr txBox="1"/>
          <p:nvPr/>
        </p:nvSpPr>
        <p:spPr>
          <a:xfrm>
            <a:off x="1091358" y="5923096"/>
            <a:ext cx="60939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121212"/>
                </a:solidFill>
                <a:effectLst/>
                <a:latin typeface="GuardianTextEgyptian"/>
              </a:rPr>
              <a:t>“As with many hospitals’ donations, most are stocks that have expired or are close to expiry”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721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337C8-41DF-475B-A16B-FC182EA06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Issues					Measuring success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2C0C9-901D-4D0F-A2B4-D9DDFE35586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Priorities</a:t>
            </a:r>
          </a:p>
          <a:p>
            <a:r>
              <a:rPr lang="en-GB" dirty="0"/>
              <a:t>Staff availability</a:t>
            </a:r>
          </a:p>
          <a:p>
            <a:r>
              <a:rPr lang="en-GB" dirty="0"/>
              <a:t>Fatigue</a:t>
            </a:r>
          </a:p>
          <a:p>
            <a:r>
              <a:rPr lang="en-GB" dirty="0"/>
              <a:t>Funding opportunities</a:t>
            </a:r>
          </a:p>
          <a:p>
            <a:r>
              <a:rPr lang="en-GB" dirty="0"/>
              <a:t>Resources 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F213DDD8-5CED-4039-94F2-F448364D15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2088" cy="979599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667DDB1-2863-422E-A283-84EFA9EAB0FE}"/>
              </a:ext>
            </a:extLst>
          </p:cNvPr>
          <p:cNvSpPr txBox="1">
            <a:spLocks/>
          </p:cNvSpPr>
          <p:nvPr/>
        </p:nvSpPr>
        <p:spPr>
          <a:xfrm>
            <a:off x="6416842" y="1690688"/>
            <a:ext cx="5181600" cy="3998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What could be our goal(s)?</a:t>
            </a:r>
          </a:p>
          <a:p>
            <a:endParaRPr lang="en-GB" dirty="0"/>
          </a:p>
          <a:p>
            <a:r>
              <a:rPr lang="en-GB" dirty="0"/>
              <a:t>Planetary health</a:t>
            </a:r>
          </a:p>
          <a:p>
            <a:r>
              <a:rPr lang="en-GB" dirty="0"/>
              <a:t>Population health</a:t>
            </a:r>
          </a:p>
          <a:p>
            <a:r>
              <a:rPr lang="en-GB" dirty="0"/>
              <a:t>Personal health</a:t>
            </a:r>
          </a:p>
          <a:p>
            <a:endParaRPr lang="en-GB" dirty="0"/>
          </a:p>
          <a:p>
            <a:r>
              <a:rPr lang="en-GB" dirty="0"/>
              <a:t>Primary care health</a:t>
            </a:r>
          </a:p>
        </p:txBody>
      </p:sp>
    </p:spTree>
    <p:extLst>
      <p:ext uri="{BB962C8B-B14F-4D97-AF65-F5344CB8AC3E}">
        <p14:creationId xmlns:p14="http://schemas.microsoft.com/office/powerpoint/2010/main" val="4107556990"/>
      </p:ext>
    </p:extLst>
  </p:cSld>
  <p:clrMapOvr>
    <a:masterClrMapping/>
  </p:clrMapOvr>
</p:sld>
</file>

<file path=ppt/theme/theme1.xml><?xml version="1.0" encoding="utf-8"?>
<a:theme xmlns:a="http://schemas.openxmlformats.org/drawingml/2006/main" name="SEE Sustainabilit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E Sustainability" id="{B2E51CA5-0C21-4FF1-BC04-F0D9BE8459FC}" vid="{1767BE25-5566-4AF9-AE7C-72F56CA445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SEE Sustainability</Template>
  <TotalTime>3529</TotalTime>
  <Words>1089</Words>
  <Application>Microsoft Office PowerPoint</Application>
  <PresentationFormat>Widescreen</PresentationFormat>
  <Paragraphs>147</Paragraphs>
  <Slides>8</Slides>
  <Notes>8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Arial</vt:lpstr>
      <vt:lpstr>Calibri</vt:lpstr>
      <vt:lpstr>Calibri Light</vt:lpstr>
      <vt:lpstr>GuardianTextEgyptian</vt:lpstr>
      <vt:lpstr>Segoe UI</vt:lpstr>
      <vt:lpstr>SEE Sustainability</vt:lpstr>
      <vt:lpstr>The NHS and Climate Change:  Developing solutions to decarbonise the NHS supply chain</vt:lpstr>
      <vt:lpstr>Dr Matt Sawyer</vt:lpstr>
      <vt:lpstr>How to solve a problem like… decarbonisation?</vt:lpstr>
      <vt:lpstr>PowerPoint Presentation</vt:lpstr>
      <vt:lpstr>What have we done?</vt:lpstr>
      <vt:lpstr>PowerPoint Presentation</vt:lpstr>
      <vt:lpstr>PowerPoint Presentation</vt:lpstr>
      <vt:lpstr>Issues     Measuring success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Venturefest Team Workshop</dc:title>
  <dc:creator>matthew sawyer</dc:creator>
  <cp:lastModifiedBy>matthew sawyer</cp:lastModifiedBy>
  <cp:revision>8</cp:revision>
  <cp:lastPrinted>2022-03-29T13:27:54Z</cp:lastPrinted>
  <dcterms:created xsi:type="dcterms:W3CDTF">2022-03-09T11:02:02Z</dcterms:created>
  <dcterms:modified xsi:type="dcterms:W3CDTF">2022-03-29T16:50:43Z</dcterms:modified>
</cp:coreProperties>
</file>