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5"/>
  </p:notesMasterIdLst>
  <p:handoutMasterIdLst>
    <p:handoutMasterId r:id="rId36"/>
  </p:handoutMasterIdLst>
  <p:sldIdLst>
    <p:sldId id="410" r:id="rId5"/>
    <p:sldId id="383" r:id="rId6"/>
    <p:sldId id="432" r:id="rId7"/>
    <p:sldId id="438" r:id="rId8"/>
    <p:sldId id="418" r:id="rId9"/>
    <p:sldId id="419" r:id="rId10"/>
    <p:sldId id="437" r:id="rId11"/>
    <p:sldId id="436" r:id="rId12"/>
    <p:sldId id="435" r:id="rId13"/>
    <p:sldId id="425" r:id="rId14"/>
    <p:sldId id="424" r:id="rId15"/>
    <p:sldId id="427" r:id="rId16"/>
    <p:sldId id="257" r:id="rId17"/>
    <p:sldId id="404" r:id="rId18"/>
    <p:sldId id="423" r:id="rId19"/>
    <p:sldId id="428" r:id="rId20"/>
    <p:sldId id="429" r:id="rId21"/>
    <p:sldId id="430" r:id="rId22"/>
    <p:sldId id="411" r:id="rId23"/>
    <p:sldId id="426" r:id="rId24"/>
    <p:sldId id="434" r:id="rId25"/>
    <p:sldId id="433" r:id="rId26"/>
    <p:sldId id="431" r:id="rId27"/>
    <p:sldId id="439" r:id="rId28"/>
    <p:sldId id="440" r:id="rId29"/>
    <p:sldId id="441" r:id="rId30"/>
    <p:sldId id="442" r:id="rId31"/>
    <p:sldId id="443" r:id="rId32"/>
    <p:sldId id="444" r:id="rId33"/>
    <p:sldId id="420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17818-04A5-4ACE-AC98-266C713D09F1}" v="191" dt="2025-06-22T12:12:57.494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>
      <p:cViewPr>
        <p:scale>
          <a:sx n="87" d="100"/>
          <a:sy n="87" d="100"/>
        </p:scale>
        <p:origin x="480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B4E6-091F-4C61-A0E6-7EFC2C90581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2D8B8B-8117-45C3-993C-961458CA965B}">
      <dgm:prSet/>
      <dgm:spPr/>
      <dgm:t>
        <a:bodyPr/>
        <a:lstStyle/>
        <a:p>
          <a:r>
            <a:rPr lang="en-US" b="1" i="0" dirty="0"/>
            <a:t>Introduction – “What is ‘Grown’?”</a:t>
          </a:r>
          <a:endParaRPr lang="en-US" dirty="0"/>
        </a:p>
      </dgm:t>
    </dgm:pt>
    <dgm:pt modelId="{D1B90CDE-ECCD-4039-A84A-70010A966642}" type="parTrans" cxnId="{06A4F7CF-9AC1-4E31-BE12-FB3188CD1F40}">
      <dgm:prSet/>
      <dgm:spPr/>
      <dgm:t>
        <a:bodyPr/>
        <a:lstStyle/>
        <a:p>
          <a:endParaRPr lang="en-US"/>
        </a:p>
      </dgm:t>
    </dgm:pt>
    <dgm:pt modelId="{B6CF3B83-1506-4BCA-83BA-D2FFE5C32D81}" type="sibTrans" cxnId="{06A4F7CF-9AC1-4E31-BE12-FB3188CD1F40}">
      <dgm:prSet/>
      <dgm:spPr/>
      <dgm:t>
        <a:bodyPr/>
        <a:lstStyle/>
        <a:p>
          <a:endParaRPr lang="en-US"/>
        </a:p>
      </dgm:t>
    </dgm:pt>
    <dgm:pt modelId="{F55F0105-0258-40FB-9B34-D8DF3F27B2A9}">
      <dgm:prSet custT="1"/>
      <dgm:spPr/>
      <dgm:t>
        <a:bodyPr/>
        <a:lstStyle/>
        <a:p>
          <a:r>
            <a:rPr lang="en-US" sz="1600" b="1" dirty="0"/>
            <a:t>Stewardship vs Management</a:t>
          </a:r>
        </a:p>
      </dgm:t>
    </dgm:pt>
    <dgm:pt modelId="{B09D8A2D-80FA-42B7-AFC0-B97E676BF963}" type="parTrans" cxnId="{4CC94AC3-DF53-44F3-A10A-614D71CBAD47}">
      <dgm:prSet/>
      <dgm:spPr/>
      <dgm:t>
        <a:bodyPr/>
        <a:lstStyle/>
        <a:p>
          <a:endParaRPr lang="en-US"/>
        </a:p>
      </dgm:t>
    </dgm:pt>
    <dgm:pt modelId="{0C9D06FE-C021-4AF5-840A-ECD01535D099}" type="sibTrans" cxnId="{4CC94AC3-DF53-44F3-A10A-614D71CBAD47}">
      <dgm:prSet/>
      <dgm:spPr/>
      <dgm:t>
        <a:bodyPr/>
        <a:lstStyle/>
        <a:p>
          <a:endParaRPr lang="en-US"/>
        </a:p>
      </dgm:t>
    </dgm:pt>
    <dgm:pt modelId="{AF3884F4-ECBB-40EC-AE09-8E5DF0B27F94}">
      <dgm:prSet/>
      <dgm:spPr/>
      <dgm:t>
        <a:bodyPr/>
        <a:lstStyle/>
        <a:p>
          <a:r>
            <a:rPr lang="en-US" dirty="0"/>
            <a:t>Health</a:t>
          </a:r>
        </a:p>
      </dgm:t>
    </dgm:pt>
    <dgm:pt modelId="{0CF2C7B6-703E-4B08-BDB6-DD71ED59EE20}" type="parTrans" cxnId="{30F6CE06-4220-41A2-B488-D7B3A0EB1EDD}">
      <dgm:prSet/>
      <dgm:spPr/>
      <dgm:t>
        <a:bodyPr/>
        <a:lstStyle/>
        <a:p>
          <a:endParaRPr lang="en-US"/>
        </a:p>
      </dgm:t>
    </dgm:pt>
    <dgm:pt modelId="{E8F96E0E-0958-477C-BF49-F0CF048DCCAF}" type="sibTrans" cxnId="{30F6CE06-4220-41A2-B488-D7B3A0EB1EDD}">
      <dgm:prSet/>
      <dgm:spPr/>
      <dgm:t>
        <a:bodyPr/>
        <a:lstStyle/>
        <a:p>
          <a:endParaRPr lang="en-US"/>
        </a:p>
      </dgm:t>
    </dgm:pt>
    <dgm:pt modelId="{979D5FEE-6C37-4F87-9DE1-A5DC9AA1010B}">
      <dgm:prSet/>
      <dgm:spPr/>
      <dgm:t>
        <a:bodyPr/>
        <a:lstStyle/>
        <a:p>
          <a:r>
            <a:rPr lang="en-US" b="1" i="0" dirty="0"/>
            <a:t>The Future is Now</a:t>
          </a:r>
          <a:endParaRPr lang="en-US" dirty="0"/>
        </a:p>
      </dgm:t>
    </dgm:pt>
    <dgm:pt modelId="{4A7F1B65-8D95-4690-BBC0-BED37BFEE671}" type="parTrans" cxnId="{683C8DE1-C719-4611-9988-DCD31E7EBAFC}">
      <dgm:prSet/>
      <dgm:spPr/>
      <dgm:t>
        <a:bodyPr/>
        <a:lstStyle/>
        <a:p>
          <a:endParaRPr lang="en-US"/>
        </a:p>
      </dgm:t>
    </dgm:pt>
    <dgm:pt modelId="{CFAB3316-8986-488B-8BAA-9826EB712283}" type="sibTrans" cxnId="{683C8DE1-C719-4611-9988-DCD31E7EBAFC}">
      <dgm:prSet/>
      <dgm:spPr/>
      <dgm:t>
        <a:bodyPr/>
        <a:lstStyle/>
        <a:p>
          <a:endParaRPr lang="en-US"/>
        </a:p>
      </dgm:t>
    </dgm:pt>
    <dgm:pt modelId="{29B46CEA-1E79-4DC2-846C-7DF753BF0F5A}">
      <dgm:prSet/>
      <dgm:spPr/>
      <dgm:t>
        <a:bodyPr/>
        <a:lstStyle/>
        <a:p>
          <a:r>
            <a:rPr lang="en-US" b="1"/>
            <a:t>Relationships</a:t>
          </a:r>
          <a:endParaRPr lang="en-US" b="1" dirty="0"/>
        </a:p>
      </dgm:t>
    </dgm:pt>
    <dgm:pt modelId="{7667FEAA-BF0A-4616-9BD7-D69CB7B27CA2}" type="parTrans" cxnId="{BCEFC0FC-D9A0-4B45-B241-006ED8C1DB2A}">
      <dgm:prSet/>
      <dgm:spPr/>
      <dgm:t>
        <a:bodyPr/>
        <a:lstStyle/>
        <a:p>
          <a:endParaRPr lang="en-US"/>
        </a:p>
      </dgm:t>
    </dgm:pt>
    <dgm:pt modelId="{E0E03D9E-6996-4B8D-9F7B-7F24CDEDA1E4}" type="sibTrans" cxnId="{BCEFC0FC-D9A0-4B45-B241-006ED8C1DB2A}">
      <dgm:prSet/>
      <dgm:spPr/>
      <dgm:t>
        <a:bodyPr/>
        <a:lstStyle/>
        <a:p>
          <a:endParaRPr lang="en-US"/>
        </a:p>
      </dgm:t>
    </dgm:pt>
    <dgm:pt modelId="{F8EA7D69-4729-4D08-8D14-DCF77D809817}" type="pres">
      <dgm:prSet presAssocID="{4E05B4E6-091F-4C61-A0E6-7EFC2C90581F}" presName="linear" presStyleCnt="0">
        <dgm:presLayoutVars>
          <dgm:dir/>
          <dgm:animLvl val="lvl"/>
          <dgm:resizeHandles val="exact"/>
        </dgm:presLayoutVars>
      </dgm:prSet>
      <dgm:spPr/>
    </dgm:pt>
    <dgm:pt modelId="{1E35F7D6-D65D-4D32-B6E9-8FDB835E077D}" type="pres">
      <dgm:prSet presAssocID="{072D8B8B-8117-45C3-993C-961458CA965B}" presName="parentLin" presStyleCnt="0"/>
      <dgm:spPr/>
    </dgm:pt>
    <dgm:pt modelId="{83AF7516-A59F-4B78-A609-67938792747B}" type="pres">
      <dgm:prSet presAssocID="{072D8B8B-8117-45C3-993C-961458CA965B}" presName="parentLeftMargin" presStyleLbl="node1" presStyleIdx="0" presStyleCnt="5"/>
      <dgm:spPr/>
    </dgm:pt>
    <dgm:pt modelId="{86D3FAD0-99E5-4943-90AD-79614465A8FE}" type="pres">
      <dgm:prSet presAssocID="{072D8B8B-8117-45C3-993C-961458CA96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A2C42D-EDCB-4C0A-BB3C-A6452DEB1D6B}" type="pres">
      <dgm:prSet presAssocID="{072D8B8B-8117-45C3-993C-961458CA965B}" presName="negativeSpace" presStyleCnt="0"/>
      <dgm:spPr/>
    </dgm:pt>
    <dgm:pt modelId="{A0B85988-3CEF-4737-A2CE-0538704A96EF}" type="pres">
      <dgm:prSet presAssocID="{072D8B8B-8117-45C3-993C-961458CA965B}" presName="childText" presStyleLbl="conFgAcc1" presStyleIdx="0" presStyleCnt="5">
        <dgm:presLayoutVars>
          <dgm:bulletEnabled val="1"/>
        </dgm:presLayoutVars>
      </dgm:prSet>
      <dgm:spPr/>
    </dgm:pt>
    <dgm:pt modelId="{AEBEBC9C-C619-48FF-A56F-0F6B4E8D900A}" type="pres">
      <dgm:prSet presAssocID="{B6CF3B83-1506-4BCA-83BA-D2FFE5C32D81}" presName="spaceBetweenRectangles" presStyleCnt="0"/>
      <dgm:spPr/>
    </dgm:pt>
    <dgm:pt modelId="{6EFB9A54-C2CB-45DB-8855-F14C8E95C2FE}" type="pres">
      <dgm:prSet presAssocID="{F55F0105-0258-40FB-9B34-D8DF3F27B2A9}" presName="parentLin" presStyleCnt="0"/>
      <dgm:spPr/>
    </dgm:pt>
    <dgm:pt modelId="{02A51589-8575-498B-9272-1599B24B9E43}" type="pres">
      <dgm:prSet presAssocID="{F55F0105-0258-40FB-9B34-D8DF3F27B2A9}" presName="parentLeftMargin" presStyleLbl="node1" presStyleIdx="0" presStyleCnt="5"/>
      <dgm:spPr/>
    </dgm:pt>
    <dgm:pt modelId="{196EF64C-F08C-477A-B4A6-B63A44FF623E}" type="pres">
      <dgm:prSet presAssocID="{F55F0105-0258-40FB-9B34-D8DF3F27B2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72CE74-08EF-4DE9-96F2-15B1C5898277}" type="pres">
      <dgm:prSet presAssocID="{F55F0105-0258-40FB-9B34-D8DF3F27B2A9}" presName="negativeSpace" presStyleCnt="0"/>
      <dgm:spPr/>
    </dgm:pt>
    <dgm:pt modelId="{7618F723-4F68-43A6-8D7A-33A2FFD7289E}" type="pres">
      <dgm:prSet presAssocID="{F55F0105-0258-40FB-9B34-D8DF3F27B2A9}" presName="childText" presStyleLbl="conFgAcc1" presStyleIdx="1" presStyleCnt="5">
        <dgm:presLayoutVars>
          <dgm:bulletEnabled val="1"/>
        </dgm:presLayoutVars>
      </dgm:prSet>
      <dgm:spPr/>
    </dgm:pt>
    <dgm:pt modelId="{A74D0388-65AC-46B4-B501-208B16979D99}" type="pres">
      <dgm:prSet presAssocID="{0C9D06FE-C021-4AF5-840A-ECD01535D099}" presName="spaceBetweenRectangles" presStyleCnt="0"/>
      <dgm:spPr/>
    </dgm:pt>
    <dgm:pt modelId="{61F9D675-82AF-4B76-8CCF-22FB4F326795}" type="pres">
      <dgm:prSet presAssocID="{29B46CEA-1E79-4DC2-846C-7DF753BF0F5A}" presName="parentLin" presStyleCnt="0"/>
      <dgm:spPr/>
    </dgm:pt>
    <dgm:pt modelId="{B47D4CBA-5DCF-4F3E-9A7A-99C7AD44647D}" type="pres">
      <dgm:prSet presAssocID="{29B46CEA-1E79-4DC2-846C-7DF753BF0F5A}" presName="parentLeftMargin" presStyleLbl="node1" presStyleIdx="1" presStyleCnt="5"/>
      <dgm:spPr/>
    </dgm:pt>
    <dgm:pt modelId="{45A06F4D-9367-4B95-BBDF-CEA0DD9D2490}" type="pres">
      <dgm:prSet presAssocID="{29B46CEA-1E79-4DC2-846C-7DF753BF0F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2F7167-845D-419B-B3D2-4E0A8E4E69BF}" type="pres">
      <dgm:prSet presAssocID="{29B46CEA-1E79-4DC2-846C-7DF753BF0F5A}" presName="negativeSpace" presStyleCnt="0"/>
      <dgm:spPr/>
    </dgm:pt>
    <dgm:pt modelId="{77CF6322-4250-46FC-8B09-D3FC875D96E9}" type="pres">
      <dgm:prSet presAssocID="{29B46CEA-1E79-4DC2-846C-7DF753BF0F5A}" presName="childText" presStyleLbl="conFgAcc1" presStyleIdx="2" presStyleCnt="5">
        <dgm:presLayoutVars>
          <dgm:bulletEnabled val="1"/>
        </dgm:presLayoutVars>
      </dgm:prSet>
      <dgm:spPr/>
    </dgm:pt>
    <dgm:pt modelId="{706FBD4E-E50A-48B5-A71D-888FED2018E5}" type="pres">
      <dgm:prSet presAssocID="{E0E03D9E-6996-4B8D-9F7B-7F24CDEDA1E4}" presName="spaceBetweenRectangles" presStyleCnt="0"/>
      <dgm:spPr/>
    </dgm:pt>
    <dgm:pt modelId="{AE92DB5A-0FB6-41C5-A4A6-80F0DB051448}" type="pres">
      <dgm:prSet presAssocID="{AF3884F4-ECBB-40EC-AE09-8E5DF0B27F94}" presName="parentLin" presStyleCnt="0"/>
      <dgm:spPr/>
    </dgm:pt>
    <dgm:pt modelId="{01F491AB-8CE0-4FCE-88A1-09BBC02CBBA1}" type="pres">
      <dgm:prSet presAssocID="{AF3884F4-ECBB-40EC-AE09-8E5DF0B27F94}" presName="parentLeftMargin" presStyleLbl="node1" presStyleIdx="2" presStyleCnt="5"/>
      <dgm:spPr/>
    </dgm:pt>
    <dgm:pt modelId="{EB68A883-F0E5-4F4A-9C48-2025EB2C52F0}" type="pres">
      <dgm:prSet presAssocID="{AF3884F4-ECBB-40EC-AE09-8E5DF0B27F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5CF194-D93F-4719-979F-9E2E897EA5F3}" type="pres">
      <dgm:prSet presAssocID="{AF3884F4-ECBB-40EC-AE09-8E5DF0B27F94}" presName="negativeSpace" presStyleCnt="0"/>
      <dgm:spPr/>
    </dgm:pt>
    <dgm:pt modelId="{C5EE721F-FE55-460A-A1DC-DC67AC63E965}" type="pres">
      <dgm:prSet presAssocID="{AF3884F4-ECBB-40EC-AE09-8E5DF0B27F94}" presName="childText" presStyleLbl="conFgAcc1" presStyleIdx="3" presStyleCnt="5">
        <dgm:presLayoutVars>
          <dgm:bulletEnabled val="1"/>
        </dgm:presLayoutVars>
      </dgm:prSet>
      <dgm:spPr/>
    </dgm:pt>
    <dgm:pt modelId="{E78BDEA0-D5C5-4E6F-BD12-927B27F126D8}" type="pres">
      <dgm:prSet presAssocID="{E8F96E0E-0958-477C-BF49-F0CF048DCCAF}" presName="spaceBetweenRectangles" presStyleCnt="0"/>
      <dgm:spPr/>
    </dgm:pt>
    <dgm:pt modelId="{92D02785-BC1B-433F-A504-6666DD3CDC43}" type="pres">
      <dgm:prSet presAssocID="{979D5FEE-6C37-4F87-9DE1-A5DC9AA1010B}" presName="parentLin" presStyleCnt="0"/>
      <dgm:spPr/>
    </dgm:pt>
    <dgm:pt modelId="{6644A9D5-1D88-4091-8F97-2718A127D0D0}" type="pres">
      <dgm:prSet presAssocID="{979D5FEE-6C37-4F87-9DE1-A5DC9AA1010B}" presName="parentLeftMargin" presStyleLbl="node1" presStyleIdx="3" presStyleCnt="5"/>
      <dgm:spPr/>
    </dgm:pt>
    <dgm:pt modelId="{D0CCE938-C40F-4032-879F-B7D2884CDCEA}" type="pres">
      <dgm:prSet presAssocID="{979D5FEE-6C37-4F87-9DE1-A5DC9AA1010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4C6B531-0522-4FEE-AE57-FD3922CC0673}" type="pres">
      <dgm:prSet presAssocID="{979D5FEE-6C37-4F87-9DE1-A5DC9AA1010B}" presName="negativeSpace" presStyleCnt="0"/>
      <dgm:spPr/>
    </dgm:pt>
    <dgm:pt modelId="{36E0FBD2-81AA-4D41-8EE4-5C690C2E95C3}" type="pres">
      <dgm:prSet presAssocID="{979D5FEE-6C37-4F87-9DE1-A5DC9AA101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F6CE06-4220-41A2-B488-D7B3A0EB1EDD}" srcId="{4E05B4E6-091F-4C61-A0E6-7EFC2C90581F}" destId="{AF3884F4-ECBB-40EC-AE09-8E5DF0B27F94}" srcOrd="3" destOrd="0" parTransId="{0CF2C7B6-703E-4B08-BDB6-DD71ED59EE20}" sibTransId="{E8F96E0E-0958-477C-BF49-F0CF048DCCAF}"/>
    <dgm:cxn modelId="{BB5ECB0E-6F6A-467F-A066-05740CB13A84}" type="presOf" srcId="{F55F0105-0258-40FB-9B34-D8DF3F27B2A9}" destId="{196EF64C-F08C-477A-B4A6-B63A44FF623E}" srcOrd="1" destOrd="0" presId="urn:microsoft.com/office/officeart/2005/8/layout/list1"/>
    <dgm:cxn modelId="{7D45C111-831D-4833-B7CA-24A780A86245}" type="presOf" srcId="{979D5FEE-6C37-4F87-9DE1-A5DC9AA1010B}" destId="{D0CCE938-C40F-4032-879F-B7D2884CDCEA}" srcOrd="1" destOrd="0" presId="urn:microsoft.com/office/officeart/2005/8/layout/list1"/>
    <dgm:cxn modelId="{7B1CD916-894F-467D-B402-B1FF510F7622}" type="presOf" srcId="{AF3884F4-ECBB-40EC-AE09-8E5DF0B27F94}" destId="{01F491AB-8CE0-4FCE-88A1-09BBC02CBBA1}" srcOrd="0" destOrd="0" presId="urn:microsoft.com/office/officeart/2005/8/layout/list1"/>
    <dgm:cxn modelId="{FB1BED23-3ED5-4792-8295-E95D51C66F39}" type="presOf" srcId="{29B46CEA-1E79-4DC2-846C-7DF753BF0F5A}" destId="{45A06F4D-9367-4B95-BBDF-CEA0DD9D2490}" srcOrd="1" destOrd="0" presId="urn:microsoft.com/office/officeart/2005/8/layout/list1"/>
    <dgm:cxn modelId="{01DA088A-AC44-44E7-99B4-9008F7190C9E}" type="presOf" srcId="{072D8B8B-8117-45C3-993C-961458CA965B}" destId="{83AF7516-A59F-4B78-A609-67938792747B}" srcOrd="0" destOrd="0" presId="urn:microsoft.com/office/officeart/2005/8/layout/list1"/>
    <dgm:cxn modelId="{AEBE2191-9E8F-41CC-B03A-BDB151C94250}" type="presOf" srcId="{4E05B4E6-091F-4C61-A0E6-7EFC2C90581F}" destId="{F8EA7D69-4729-4D08-8D14-DCF77D809817}" srcOrd="0" destOrd="0" presId="urn:microsoft.com/office/officeart/2005/8/layout/list1"/>
    <dgm:cxn modelId="{32E1CF98-738E-4DC0-A5CD-8921AEB629E5}" type="presOf" srcId="{979D5FEE-6C37-4F87-9DE1-A5DC9AA1010B}" destId="{6644A9D5-1D88-4091-8F97-2718A127D0D0}" srcOrd="0" destOrd="0" presId="urn:microsoft.com/office/officeart/2005/8/layout/list1"/>
    <dgm:cxn modelId="{1F9C6BA6-422E-4A53-B25C-401D4C8A1C71}" type="presOf" srcId="{072D8B8B-8117-45C3-993C-961458CA965B}" destId="{86D3FAD0-99E5-4943-90AD-79614465A8FE}" srcOrd="1" destOrd="0" presId="urn:microsoft.com/office/officeart/2005/8/layout/list1"/>
    <dgm:cxn modelId="{5E8776C2-BFDB-48D9-B88C-F974FF2315F5}" type="presOf" srcId="{F55F0105-0258-40FB-9B34-D8DF3F27B2A9}" destId="{02A51589-8575-498B-9272-1599B24B9E43}" srcOrd="0" destOrd="0" presId="urn:microsoft.com/office/officeart/2005/8/layout/list1"/>
    <dgm:cxn modelId="{4CC94AC3-DF53-44F3-A10A-614D71CBAD47}" srcId="{4E05B4E6-091F-4C61-A0E6-7EFC2C90581F}" destId="{F55F0105-0258-40FB-9B34-D8DF3F27B2A9}" srcOrd="1" destOrd="0" parTransId="{B09D8A2D-80FA-42B7-AFC0-B97E676BF963}" sibTransId="{0C9D06FE-C021-4AF5-840A-ECD01535D099}"/>
    <dgm:cxn modelId="{1CF53AC4-8D2E-4B58-A460-A7EC219D2C78}" type="presOf" srcId="{29B46CEA-1E79-4DC2-846C-7DF753BF0F5A}" destId="{B47D4CBA-5DCF-4F3E-9A7A-99C7AD44647D}" srcOrd="0" destOrd="0" presId="urn:microsoft.com/office/officeart/2005/8/layout/list1"/>
    <dgm:cxn modelId="{06A4F7CF-9AC1-4E31-BE12-FB3188CD1F40}" srcId="{4E05B4E6-091F-4C61-A0E6-7EFC2C90581F}" destId="{072D8B8B-8117-45C3-993C-961458CA965B}" srcOrd="0" destOrd="0" parTransId="{D1B90CDE-ECCD-4039-A84A-70010A966642}" sibTransId="{B6CF3B83-1506-4BCA-83BA-D2FFE5C32D81}"/>
    <dgm:cxn modelId="{683C8DE1-C719-4611-9988-DCD31E7EBAFC}" srcId="{4E05B4E6-091F-4C61-A0E6-7EFC2C90581F}" destId="{979D5FEE-6C37-4F87-9DE1-A5DC9AA1010B}" srcOrd="4" destOrd="0" parTransId="{4A7F1B65-8D95-4690-BBC0-BED37BFEE671}" sibTransId="{CFAB3316-8986-488B-8BAA-9826EB712283}"/>
    <dgm:cxn modelId="{B5087FF5-5BBC-4FC8-9339-287CD2930A6C}" type="presOf" srcId="{AF3884F4-ECBB-40EC-AE09-8E5DF0B27F94}" destId="{EB68A883-F0E5-4F4A-9C48-2025EB2C52F0}" srcOrd="1" destOrd="0" presId="urn:microsoft.com/office/officeart/2005/8/layout/list1"/>
    <dgm:cxn modelId="{BCEFC0FC-D9A0-4B45-B241-006ED8C1DB2A}" srcId="{4E05B4E6-091F-4C61-A0E6-7EFC2C90581F}" destId="{29B46CEA-1E79-4DC2-846C-7DF753BF0F5A}" srcOrd="2" destOrd="0" parTransId="{7667FEAA-BF0A-4616-9BD7-D69CB7B27CA2}" sibTransId="{E0E03D9E-6996-4B8D-9F7B-7F24CDEDA1E4}"/>
    <dgm:cxn modelId="{67F2645A-1CA4-4ECA-8DFA-5EE3242B3DDB}" type="presParOf" srcId="{F8EA7D69-4729-4D08-8D14-DCF77D809817}" destId="{1E35F7D6-D65D-4D32-B6E9-8FDB835E077D}" srcOrd="0" destOrd="0" presId="urn:microsoft.com/office/officeart/2005/8/layout/list1"/>
    <dgm:cxn modelId="{E3E8D0D1-79A0-4E14-A33F-F61600DA657D}" type="presParOf" srcId="{1E35F7D6-D65D-4D32-B6E9-8FDB835E077D}" destId="{83AF7516-A59F-4B78-A609-67938792747B}" srcOrd="0" destOrd="0" presId="urn:microsoft.com/office/officeart/2005/8/layout/list1"/>
    <dgm:cxn modelId="{473EA6DA-6A84-45A1-8E81-49E32FC1056C}" type="presParOf" srcId="{1E35F7D6-D65D-4D32-B6E9-8FDB835E077D}" destId="{86D3FAD0-99E5-4943-90AD-79614465A8FE}" srcOrd="1" destOrd="0" presId="urn:microsoft.com/office/officeart/2005/8/layout/list1"/>
    <dgm:cxn modelId="{EF4EE2E9-F3C8-4533-A4FF-596144B5EC74}" type="presParOf" srcId="{F8EA7D69-4729-4D08-8D14-DCF77D809817}" destId="{56A2C42D-EDCB-4C0A-BB3C-A6452DEB1D6B}" srcOrd="1" destOrd="0" presId="urn:microsoft.com/office/officeart/2005/8/layout/list1"/>
    <dgm:cxn modelId="{E4CE282E-32B5-452C-890D-4BB63B11D908}" type="presParOf" srcId="{F8EA7D69-4729-4D08-8D14-DCF77D809817}" destId="{A0B85988-3CEF-4737-A2CE-0538704A96EF}" srcOrd="2" destOrd="0" presId="urn:microsoft.com/office/officeart/2005/8/layout/list1"/>
    <dgm:cxn modelId="{7BEAD667-5B16-4C9E-9549-23064CFA930F}" type="presParOf" srcId="{F8EA7D69-4729-4D08-8D14-DCF77D809817}" destId="{AEBEBC9C-C619-48FF-A56F-0F6B4E8D900A}" srcOrd="3" destOrd="0" presId="urn:microsoft.com/office/officeart/2005/8/layout/list1"/>
    <dgm:cxn modelId="{55C274FE-9B2F-4DAF-8550-5D749C0F1081}" type="presParOf" srcId="{F8EA7D69-4729-4D08-8D14-DCF77D809817}" destId="{6EFB9A54-C2CB-45DB-8855-F14C8E95C2FE}" srcOrd="4" destOrd="0" presId="urn:microsoft.com/office/officeart/2005/8/layout/list1"/>
    <dgm:cxn modelId="{73D0A752-0F61-463C-82E0-47989F3A841A}" type="presParOf" srcId="{6EFB9A54-C2CB-45DB-8855-F14C8E95C2FE}" destId="{02A51589-8575-498B-9272-1599B24B9E43}" srcOrd="0" destOrd="0" presId="urn:microsoft.com/office/officeart/2005/8/layout/list1"/>
    <dgm:cxn modelId="{CC8598E9-DC39-4A4F-8C47-DBA49B87D4CA}" type="presParOf" srcId="{6EFB9A54-C2CB-45DB-8855-F14C8E95C2FE}" destId="{196EF64C-F08C-477A-B4A6-B63A44FF623E}" srcOrd="1" destOrd="0" presId="urn:microsoft.com/office/officeart/2005/8/layout/list1"/>
    <dgm:cxn modelId="{EDDF74F5-8E35-42EB-B796-4583B950851A}" type="presParOf" srcId="{F8EA7D69-4729-4D08-8D14-DCF77D809817}" destId="{DD72CE74-08EF-4DE9-96F2-15B1C5898277}" srcOrd="5" destOrd="0" presId="urn:microsoft.com/office/officeart/2005/8/layout/list1"/>
    <dgm:cxn modelId="{C2E71CA4-503B-40E9-8CD0-5BDFD30F8C52}" type="presParOf" srcId="{F8EA7D69-4729-4D08-8D14-DCF77D809817}" destId="{7618F723-4F68-43A6-8D7A-33A2FFD7289E}" srcOrd="6" destOrd="0" presId="urn:microsoft.com/office/officeart/2005/8/layout/list1"/>
    <dgm:cxn modelId="{BCF9A7AE-AB9C-415D-BA3A-619B19CCB14F}" type="presParOf" srcId="{F8EA7D69-4729-4D08-8D14-DCF77D809817}" destId="{A74D0388-65AC-46B4-B501-208B16979D99}" srcOrd="7" destOrd="0" presId="urn:microsoft.com/office/officeart/2005/8/layout/list1"/>
    <dgm:cxn modelId="{ED741B4C-FCD7-4CD6-A922-16DF95024BE6}" type="presParOf" srcId="{F8EA7D69-4729-4D08-8D14-DCF77D809817}" destId="{61F9D675-82AF-4B76-8CCF-22FB4F326795}" srcOrd="8" destOrd="0" presId="urn:microsoft.com/office/officeart/2005/8/layout/list1"/>
    <dgm:cxn modelId="{E398D78F-5AFA-4ED5-B2C0-CADEE63F50A2}" type="presParOf" srcId="{61F9D675-82AF-4B76-8CCF-22FB4F326795}" destId="{B47D4CBA-5DCF-4F3E-9A7A-99C7AD44647D}" srcOrd="0" destOrd="0" presId="urn:microsoft.com/office/officeart/2005/8/layout/list1"/>
    <dgm:cxn modelId="{EC9C0BB3-A7FA-44E8-A533-A4397CE09A2A}" type="presParOf" srcId="{61F9D675-82AF-4B76-8CCF-22FB4F326795}" destId="{45A06F4D-9367-4B95-BBDF-CEA0DD9D2490}" srcOrd="1" destOrd="0" presId="urn:microsoft.com/office/officeart/2005/8/layout/list1"/>
    <dgm:cxn modelId="{45FBD1D4-4D0A-451B-A584-DF4D3FDC8407}" type="presParOf" srcId="{F8EA7D69-4729-4D08-8D14-DCF77D809817}" destId="{C12F7167-845D-419B-B3D2-4E0A8E4E69BF}" srcOrd="9" destOrd="0" presId="urn:microsoft.com/office/officeart/2005/8/layout/list1"/>
    <dgm:cxn modelId="{2ADD7CCE-CFAE-4DDF-AB18-2D01F3EDEF06}" type="presParOf" srcId="{F8EA7D69-4729-4D08-8D14-DCF77D809817}" destId="{77CF6322-4250-46FC-8B09-D3FC875D96E9}" srcOrd="10" destOrd="0" presId="urn:microsoft.com/office/officeart/2005/8/layout/list1"/>
    <dgm:cxn modelId="{0BA9F18D-7698-4090-BE59-200DD6F975D5}" type="presParOf" srcId="{F8EA7D69-4729-4D08-8D14-DCF77D809817}" destId="{706FBD4E-E50A-48B5-A71D-888FED2018E5}" srcOrd="11" destOrd="0" presId="urn:microsoft.com/office/officeart/2005/8/layout/list1"/>
    <dgm:cxn modelId="{561C8676-48B1-43EB-98B1-F3CD2AC6158A}" type="presParOf" srcId="{F8EA7D69-4729-4D08-8D14-DCF77D809817}" destId="{AE92DB5A-0FB6-41C5-A4A6-80F0DB051448}" srcOrd="12" destOrd="0" presId="urn:microsoft.com/office/officeart/2005/8/layout/list1"/>
    <dgm:cxn modelId="{0AE9998C-6F46-4128-A150-25D08F0A0142}" type="presParOf" srcId="{AE92DB5A-0FB6-41C5-A4A6-80F0DB051448}" destId="{01F491AB-8CE0-4FCE-88A1-09BBC02CBBA1}" srcOrd="0" destOrd="0" presId="urn:microsoft.com/office/officeart/2005/8/layout/list1"/>
    <dgm:cxn modelId="{781A064A-1E04-4C84-BF2B-731A26831DCD}" type="presParOf" srcId="{AE92DB5A-0FB6-41C5-A4A6-80F0DB051448}" destId="{EB68A883-F0E5-4F4A-9C48-2025EB2C52F0}" srcOrd="1" destOrd="0" presId="urn:microsoft.com/office/officeart/2005/8/layout/list1"/>
    <dgm:cxn modelId="{00C8D575-A06F-43D2-BAA9-564DA20642BC}" type="presParOf" srcId="{F8EA7D69-4729-4D08-8D14-DCF77D809817}" destId="{A05CF194-D93F-4719-979F-9E2E897EA5F3}" srcOrd="13" destOrd="0" presId="urn:microsoft.com/office/officeart/2005/8/layout/list1"/>
    <dgm:cxn modelId="{3AD93E07-5D45-4634-837E-CB0046D28BE1}" type="presParOf" srcId="{F8EA7D69-4729-4D08-8D14-DCF77D809817}" destId="{C5EE721F-FE55-460A-A1DC-DC67AC63E965}" srcOrd="14" destOrd="0" presId="urn:microsoft.com/office/officeart/2005/8/layout/list1"/>
    <dgm:cxn modelId="{CE60F755-5CCA-44D5-8418-6D6CF6B550A7}" type="presParOf" srcId="{F8EA7D69-4729-4D08-8D14-DCF77D809817}" destId="{E78BDEA0-D5C5-4E6F-BD12-927B27F126D8}" srcOrd="15" destOrd="0" presId="urn:microsoft.com/office/officeart/2005/8/layout/list1"/>
    <dgm:cxn modelId="{51E4C10F-AD66-4CEE-8B35-A25A32058533}" type="presParOf" srcId="{F8EA7D69-4729-4D08-8D14-DCF77D809817}" destId="{92D02785-BC1B-433F-A504-6666DD3CDC43}" srcOrd="16" destOrd="0" presId="urn:microsoft.com/office/officeart/2005/8/layout/list1"/>
    <dgm:cxn modelId="{FA7AAC55-B53C-4294-8279-0AFE4D4DC276}" type="presParOf" srcId="{92D02785-BC1B-433F-A504-6666DD3CDC43}" destId="{6644A9D5-1D88-4091-8F97-2718A127D0D0}" srcOrd="0" destOrd="0" presId="urn:microsoft.com/office/officeart/2005/8/layout/list1"/>
    <dgm:cxn modelId="{9C1DDC10-3220-4806-B11C-25013F1D4BF2}" type="presParOf" srcId="{92D02785-BC1B-433F-A504-6666DD3CDC43}" destId="{D0CCE938-C40F-4032-879F-B7D2884CDCEA}" srcOrd="1" destOrd="0" presId="urn:microsoft.com/office/officeart/2005/8/layout/list1"/>
    <dgm:cxn modelId="{99C34AE0-DD0F-4250-A425-6D3FAA3B54E2}" type="presParOf" srcId="{F8EA7D69-4729-4D08-8D14-DCF77D809817}" destId="{D4C6B531-0522-4FEE-AE57-FD3922CC0673}" srcOrd="17" destOrd="0" presId="urn:microsoft.com/office/officeart/2005/8/layout/list1"/>
    <dgm:cxn modelId="{01E78DDD-B0B8-407F-8755-2BABE772ADC3}" type="presParOf" srcId="{F8EA7D69-4729-4D08-8D14-DCF77D809817}" destId="{36E0FBD2-81AA-4D41-8EE4-5C690C2E95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5988-3CEF-4737-A2CE-0538704A96EF}">
      <dsp:nvSpPr>
        <dsp:cNvPr id="0" name=""/>
        <dsp:cNvSpPr/>
      </dsp:nvSpPr>
      <dsp:spPr>
        <a:xfrm>
          <a:off x="0" y="31995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3FAD0-99E5-4943-90AD-79614465A8FE}">
      <dsp:nvSpPr>
        <dsp:cNvPr id="0" name=""/>
        <dsp:cNvSpPr/>
      </dsp:nvSpPr>
      <dsp:spPr>
        <a:xfrm>
          <a:off x="339407" y="83793"/>
          <a:ext cx="47517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Introduction – “What is ‘Grown’?”</a:t>
          </a:r>
          <a:endParaRPr lang="en-US" sz="1600" kern="1200" dirty="0"/>
        </a:p>
      </dsp:txBody>
      <dsp:txXfrm>
        <a:off x="362464" y="106850"/>
        <a:ext cx="4705591" cy="426206"/>
      </dsp:txXfrm>
    </dsp:sp>
    <dsp:sp modelId="{7618F723-4F68-43A6-8D7A-33A2FFD7289E}">
      <dsp:nvSpPr>
        <dsp:cNvPr id="0" name=""/>
        <dsp:cNvSpPr/>
      </dsp:nvSpPr>
      <dsp:spPr>
        <a:xfrm>
          <a:off x="0" y="104571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25512"/>
              <a:satOff val="-2082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F64C-F08C-477A-B4A6-B63A44FF623E}">
      <dsp:nvSpPr>
        <dsp:cNvPr id="0" name=""/>
        <dsp:cNvSpPr/>
      </dsp:nvSpPr>
      <dsp:spPr>
        <a:xfrm>
          <a:off x="339407" y="809553"/>
          <a:ext cx="4751705" cy="472320"/>
        </a:xfrm>
        <a:prstGeom prst="roundRect">
          <a:avLst/>
        </a:prstGeom>
        <a:solidFill>
          <a:schemeClr val="accent3">
            <a:hueOff val="2125512"/>
            <a:satOff val="-2082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Stewardship vs Management</a:t>
          </a:r>
        </a:p>
      </dsp:txBody>
      <dsp:txXfrm>
        <a:off x="362464" y="832610"/>
        <a:ext cx="4705591" cy="426206"/>
      </dsp:txXfrm>
    </dsp:sp>
    <dsp:sp modelId="{77CF6322-4250-46FC-8B09-D3FC875D96E9}">
      <dsp:nvSpPr>
        <dsp:cNvPr id="0" name=""/>
        <dsp:cNvSpPr/>
      </dsp:nvSpPr>
      <dsp:spPr>
        <a:xfrm>
          <a:off x="0" y="177147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251024"/>
              <a:satOff val="-416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06F4D-9367-4B95-BBDF-CEA0DD9D2490}">
      <dsp:nvSpPr>
        <dsp:cNvPr id="0" name=""/>
        <dsp:cNvSpPr/>
      </dsp:nvSpPr>
      <dsp:spPr>
        <a:xfrm>
          <a:off x="339407" y="1535313"/>
          <a:ext cx="4751705" cy="472320"/>
        </a:xfrm>
        <a:prstGeom prst="roundRect">
          <a:avLst/>
        </a:prstGeom>
        <a:solidFill>
          <a:schemeClr val="accent3">
            <a:hueOff val="4251024"/>
            <a:satOff val="-416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Relationships</a:t>
          </a:r>
          <a:endParaRPr lang="en-US" sz="1600" b="1" kern="1200" dirty="0"/>
        </a:p>
      </dsp:txBody>
      <dsp:txXfrm>
        <a:off x="362464" y="1558370"/>
        <a:ext cx="4705591" cy="426206"/>
      </dsp:txXfrm>
    </dsp:sp>
    <dsp:sp modelId="{C5EE721F-FE55-460A-A1DC-DC67AC63E965}">
      <dsp:nvSpPr>
        <dsp:cNvPr id="0" name=""/>
        <dsp:cNvSpPr/>
      </dsp:nvSpPr>
      <dsp:spPr>
        <a:xfrm>
          <a:off x="0" y="249723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376535"/>
              <a:satOff val="-624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8A883-F0E5-4F4A-9C48-2025EB2C52F0}">
      <dsp:nvSpPr>
        <dsp:cNvPr id="0" name=""/>
        <dsp:cNvSpPr/>
      </dsp:nvSpPr>
      <dsp:spPr>
        <a:xfrm>
          <a:off x="339407" y="2261073"/>
          <a:ext cx="4751705" cy="472320"/>
        </a:xfrm>
        <a:prstGeom prst="roundRect">
          <a:avLst/>
        </a:prstGeom>
        <a:solidFill>
          <a:schemeClr val="accent3">
            <a:hueOff val="6376535"/>
            <a:satOff val="-62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</a:t>
          </a:r>
        </a:p>
      </dsp:txBody>
      <dsp:txXfrm>
        <a:off x="362464" y="2284130"/>
        <a:ext cx="4705591" cy="426206"/>
      </dsp:txXfrm>
    </dsp:sp>
    <dsp:sp modelId="{36E0FBD2-81AA-4D41-8EE4-5C690C2E95C3}">
      <dsp:nvSpPr>
        <dsp:cNvPr id="0" name=""/>
        <dsp:cNvSpPr/>
      </dsp:nvSpPr>
      <dsp:spPr>
        <a:xfrm>
          <a:off x="0" y="322299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02047"/>
              <a:satOff val="-8328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E938-C40F-4032-879F-B7D2884CDCEA}">
      <dsp:nvSpPr>
        <dsp:cNvPr id="0" name=""/>
        <dsp:cNvSpPr/>
      </dsp:nvSpPr>
      <dsp:spPr>
        <a:xfrm>
          <a:off x="339407" y="2986833"/>
          <a:ext cx="4751705" cy="472320"/>
        </a:xfrm>
        <a:prstGeom prst="roundRect">
          <a:avLst/>
        </a:prstGeom>
        <a:solidFill>
          <a:schemeClr val="accent3">
            <a:hueOff val="8502047"/>
            <a:satOff val="-8328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The Future is Now</a:t>
          </a:r>
          <a:endParaRPr lang="en-US" sz="1600" kern="1200" dirty="0"/>
        </a:p>
      </dsp:txBody>
      <dsp:txXfrm>
        <a:off x="362464" y="3009890"/>
        <a:ext cx="47055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6/22/2025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0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22C7-6916-BD0F-6656-DAC16D20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AB265-5C4F-B654-2873-CABF6477A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6D5DF-55C4-4386-820A-BC8B7EA75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36ED2-8851-94D6-347B-E1D331004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0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CFD26-F51D-24A5-5FEB-B0B604FF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4F8CD-7693-1806-C29C-C32A0F01E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2404F-0777-8392-45A7-74CA0FC5E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C7254-FC1E-6CF4-1CE0-B3D0FB0E2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7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6C0E-7548-5570-952A-FA956889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8C41B-5045-13B9-2005-123B54D3B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21B0F-450F-F09A-DC76-D0464097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B593-7F71-FBEF-B188-790FD3B7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0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64408-1996-3666-1A3A-8DD1B308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A5F28-840D-5FAF-17B3-D6E46A1CE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C9B75-4E0F-2098-F06A-E31D3DC27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99B1-5515-CC2E-D551-E1D5220DB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E1DF-5EE9-2470-CA12-B37BC22E7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135D-639D-A226-BBCB-2AE56C4F5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DCBE1-4E50-E47B-8B0F-EA4AF4CBD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C211-9A0B-7C81-1554-0569CBB52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8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DF3F-1B25-5C6C-99C5-98331165A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795AC-0CE0-6F9E-40D6-ABB3A8798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C570-6993-FAF1-F2A0-88BDDFE61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D36BC-BED4-1602-AC5B-F73BE8D6E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5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8669-A83D-F079-05D3-28CEB7AA2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A291E-9816-DC54-E282-7587A93D5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F4ECE-F06C-7348-6E01-A9E931947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2C188-8B7B-053E-8EF5-F404294BA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8CBF-7676-2B72-EB34-EAA23995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93665-E732-EB40-BC64-BF2CAC6DB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DF1A9-71D2-CF0A-5BAB-5E17B055F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7F294-4A03-BC0D-3AAF-502886CEE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AB30-8872-ECCC-608D-39A6F93A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CF324-C6D2-F7F7-CF9C-91B6FBA04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64C7F-FD7E-4B06-B15B-247C960F2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CE11-1EC6-18D7-1911-07524641E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84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22336-BC31-B055-A9B0-BBAFEDEAD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98BD0-6EF8-E2C7-841C-032E05F37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2925B-4C15-1800-3EE8-C1DBCD31A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9E59C-5391-BAF9-C81D-240C0BA56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15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C69E-DB6D-BB99-ABE4-89DC9616E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44021-7A16-2526-80BD-19CBE6C8B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DDD8E-7FA8-A541-929D-5BBBC67B0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D5B58-5547-FF13-D2B2-DE3B05F96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62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02486-B64A-1F11-ECDF-CB821FB3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24F3FC-AC7E-0321-C36B-988E921D3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254B0-5A17-8F9A-EA1D-ACD0A1E46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803A-C7BB-8F98-CF16-BFB39BDC6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3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5AF7-3D75-8F3C-9F81-17563688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0B237D-C01C-A9AC-D86D-EAECF8E5A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723BD-1651-6302-7316-188412FB2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13E63-6097-FD67-848E-F328C9941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79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E2720-1A6E-4E23-EEA5-06FBE845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5B407-B97A-2E13-E395-42311C2C8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F9FAE-1C97-1A67-053F-42A639673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F2E1A-005F-1EFB-A6C3-1120FB5E1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92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C2F8-5291-29F5-84AC-5B594B3CD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19F40-2C0D-D1C6-A75D-E7EFAA5D0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02272-CB55-3814-3FF2-A568F69A4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0B65F-6519-BEEF-4CA2-A701828D2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40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430BB-0276-F98F-1D31-A01C8B3B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53C45-8139-2275-6857-0FEC8F27A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72B4E-2D76-61CD-B47A-255B055F0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9AFF4-5C36-CD30-0672-83EDB1C94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2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616CC-0A30-0EA5-264C-629F9831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60561-6730-C857-C77F-89617D13B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63B93-D29B-EECE-C57A-C4DF75341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64D12-BE45-B873-8E5F-102E55B57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1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4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2572-80E3-E0D6-CD43-1F6FC18C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E35B6-C8A6-7E5C-F247-9407024D7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7E7AB-A868-29A0-68B8-D52EDFE66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1734-2101-2ABC-15D9-A2C209736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3561-91EE-C78F-73FB-1C4960AB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1DB82-D3F7-8A28-C1A2-2D71C748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88DE6-06F2-7E68-BEE2-B3ED2E864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1D51-D02E-0F31-B748-F10DBC9D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9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15BA-6F89-AD9E-D678-1A7C977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D2C08-92AF-95F6-2070-EA0C29792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C2A49-B106-BCA8-D453-583D11516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B75C2-543D-62EC-CE97-3E270A10E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8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F4D0A-7238-851A-475B-857B4AD5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98C6B-0109-A981-A336-AF184EF13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F1783-4DDD-C042-1F45-AF41AD34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8E768-54E9-3598-5F2D-9D0ABAE25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2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75C5-7687-F78C-C5DF-6FE292CE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8992D-9D66-D9BE-3805-C295A864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5764C-D16B-13C3-0C1A-DC0C44991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D1D27-BF76-1BB8-DDDE-F66D9B7B8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0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934D-5DBF-9440-FC79-A493C81A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70F4-B574-159D-6CF0-D0DF89EC1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2EDF-DCAE-FF9E-FFA6-3243B2A3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65336-C8DB-B714-9FF4-E40C036C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038B-8DDA-4CC0-9275-829F5B425E18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02718-29FC-76A8-8E3F-D65A4885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A7119-2D69-C452-1C5D-538782F9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2622-2D54-47CA-B827-4AEA6887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oney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reditkarma.com/" TargetMode="External"/><Relationship Id="rId4" Type="http://schemas.openxmlformats.org/officeDocument/2006/relationships/hyperlink" Target="https://www.quicken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.com/jake_farrington/seemingly-harmless-parenting-mistak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100" dirty="0"/>
              <a:t>What GOD Expects from YOUNG ADULTS</a:t>
            </a:r>
            <a:br>
              <a:rPr lang="en-US" sz="5100" dirty="0"/>
            </a:br>
            <a:r>
              <a:rPr lang="en-US" sz="4800" i="1" dirty="0"/>
              <a:t>Summer Series 2025</a:t>
            </a:r>
            <a:endParaRPr lang="en-US" sz="5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A2599-0644-145F-1637-B142DEC9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87" y="411479"/>
            <a:ext cx="3923759" cy="1390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927B8-E18A-F366-B5D7-D2033D90391B}"/>
              </a:ext>
            </a:extLst>
          </p:cNvPr>
          <p:cNvSpPr txBox="1"/>
          <p:nvPr/>
        </p:nvSpPr>
        <p:spPr>
          <a:xfrm>
            <a:off x="5305646" y="4870174"/>
            <a:ext cx="649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Stewardship</a:t>
            </a:r>
            <a:r>
              <a:rPr lang="en-US" sz="4000" b="1" dirty="0">
                <a:solidFill>
                  <a:schemeClr val="bg1"/>
                </a:solidFill>
              </a:rPr>
              <a:t> vs </a:t>
            </a:r>
            <a:r>
              <a:rPr lang="en-US" sz="4000" b="1" dirty="0">
                <a:solidFill>
                  <a:srgbClr val="00B05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094E-9FFD-7622-0786-2119E050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F1F5DB-5829-27E2-78B1-7447A2D4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Stewardship vs </a:t>
            </a:r>
            <a:r>
              <a:rPr lang="en-US" sz="4400" dirty="0">
                <a:solidFill>
                  <a:srgbClr val="00B050"/>
                </a:solidFill>
                <a:latin typeface="TimesNewRomanPS-BoldMT"/>
                <a:cs typeface="Times New Roman" panose="02020603050405020304" pitchFamily="18" charset="0"/>
              </a:rPr>
              <a:t>Management</a:t>
            </a:r>
            <a:endParaRPr lang="en-US" dirty="0">
              <a:solidFill>
                <a:srgbClr val="00B050"/>
              </a:solidFill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BC63BC-764A-BAFF-1188-A4458E657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7142" y="2202495"/>
            <a:ext cx="9737388" cy="43814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u="sng" dirty="0"/>
              <a:t>Understanding Management</a:t>
            </a:r>
            <a:endParaRPr lang="en-US" sz="2600" u="sng" dirty="0"/>
          </a:p>
          <a:p>
            <a:pPr marL="0" indent="0">
              <a:buNone/>
            </a:pPr>
            <a:r>
              <a:rPr lang="en-US" sz="1900" dirty="0"/>
              <a:t>Definition: Organizing and executing tasks efficiently to achieve objectives.</a:t>
            </a:r>
          </a:p>
          <a:p>
            <a:pPr marL="0" indent="0">
              <a:buNone/>
            </a:pPr>
            <a:r>
              <a:rPr lang="en-US" sz="1900" dirty="0"/>
              <a:t>Biblical Examples:</a:t>
            </a:r>
          </a:p>
          <a:p>
            <a:pPr lvl="1"/>
            <a:r>
              <a:rPr lang="en-US" sz="1900" dirty="0"/>
              <a:t>Joseph (</a:t>
            </a:r>
            <a:r>
              <a:rPr lang="en-US" sz="1900" b="1" dirty="0">
                <a:solidFill>
                  <a:srgbClr val="00B050"/>
                </a:solidFill>
              </a:rPr>
              <a:t>30 years old</a:t>
            </a:r>
            <a:r>
              <a:rPr lang="en-US" sz="1900" dirty="0"/>
              <a:t>) managed Egypt’s economy (Genesis 41:36).</a:t>
            </a:r>
          </a:p>
          <a:p>
            <a:pPr lvl="1"/>
            <a:r>
              <a:rPr lang="en-US" sz="1900" dirty="0"/>
              <a:t>Moses appointed leaders to manage groups of people (Exodus 18).</a:t>
            </a:r>
          </a:p>
          <a:p>
            <a:pPr lvl="1"/>
            <a:r>
              <a:rPr lang="en-US" sz="1900" dirty="0"/>
              <a:t>Proverbs 21:5 – “</a:t>
            </a:r>
            <a:r>
              <a:rPr lang="en-US" dirty="0"/>
              <a:t>The thoughts of the diligent tend only to plenteousness; but of every one that is hasty only to want.</a:t>
            </a:r>
            <a:r>
              <a:rPr lang="en-US" sz="1900" dirty="0"/>
              <a:t>”</a:t>
            </a:r>
            <a:br>
              <a:rPr lang="en-US" sz="1900" dirty="0"/>
            </a:br>
            <a:endParaRPr lang="en-US" sz="1900" dirty="0"/>
          </a:p>
          <a:p>
            <a:r>
              <a:rPr lang="en-US" sz="1900" dirty="0"/>
              <a:t>Management is wise and necessary, but it’s not always GOD-centered unless tied to stewardship.</a:t>
            </a:r>
          </a:p>
          <a:p>
            <a:r>
              <a:rPr lang="en-US" sz="1900" b="1" dirty="0"/>
              <a:t>Are your management decisions led by GOD’s purposes or by personal/professional goals?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BAB06-F8BB-94EA-166E-F6F07EA5F57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8E45DA-C33E-8FD3-FCE8-2EBDFD34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DE54B8D-0C02-10E6-18B0-E7D867A46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B5F3DC-D599-C879-9397-A39C0C55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78A3E4B-09BA-3A98-59BA-06BE0606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29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A34D-35A2-E0D2-6051-8978DBEC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054E-6866-F5DC-E2DD-DB1FB8B0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57432"/>
            <a:ext cx="10972800" cy="1574317"/>
          </a:xfrm>
        </p:spPr>
        <p:txBody>
          <a:bodyPr/>
          <a:lstStyle/>
          <a:p>
            <a:pPr algn="ctr"/>
            <a:r>
              <a:rPr lang="en-US" dirty="0"/>
              <a:t>What GOD Expects from YOUNG ADULTS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Sin: </a:t>
            </a:r>
            <a:r>
              <a:rPr lang="en-US" i="1" dirty="0"/>
              <a:t>Selfishness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068B3-324E-6894-2AE1-6B781B12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580AE-E69C-9DBD-54D3-E72C700F41D3}"/>
              </a:ext>
            </a:extLst>
          </p:cNvPr>
          <p:cNvSpPr txBox="1"/>
          <p:nvPr/>
        </p:nvSpPr>
        <p:spPr>
          <a:xfrm>
            <a:off x="337930" y="2243074"/>
            <a:ext cx="114001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Isaiah 14:12-15 (KJV)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b="1" baseline="30000" dirty="0">
                <a:solidFill>
                  <a:schemeClr val="bg1"/>
                </a:solidFill>
              </a:rPr>
              <a:t>12 </a:t>
            </a:r>
            <a:r>
              <a:rPr lang="en-US" sz="2800" dirty="0">
                <a:solidFill>
                  <a:schemeClr val="bg1"/>
                </a:solidFill>
              </a:rPr>
              <a:t>How art thou fallen from heaven, 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O Lucifer, son of the morning</a:t>
            </a:r>
            <a:r>
              <a:rPr lang="en-US" sz="2800" dirty="0">
                <a:solidFill>
                  <a:schemeClr val="bg1"/>
                </a:solidFill>
              </a:rPr>
              <a:t>! how art thou cut down to the ground, which didst weaken the nations!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13 </a:t>
            </a:r>
            <a:r>
              <a:rPr lang="en-US" sz="2800" dirty="0">
                <a:solidFill>
                  <a:schemeClr val="bg1"/>
                </a:solidFill>
              </a:rPr>
              <a:t>For thou hast said in thine heart, I will ascend into heaven, I will exalt my throne above the stars of God: I will sit also upon the mount of the congregation, in the sides of the north: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14 </a:t>
            </a:r>
            <a:r>
              <a:rPr lang="en-US" sz="2800" dirty="0">
                <a:solidFill>
                  <a:schemeClr val="bg1"/>
                </a:solidFill>
              </a:rPr>
              <a:t>I will ascend above the heights of the clouds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; I will be like the most High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15 </a:t>
            </a:r>
            <a:r>
              <a:rPr lang="en-US" sz="2800" dirty="0">
                <a:solidFill>
                  <a:schemeClr val="bg1"/>
                </a:solidFill>
              </a:rPr>
              <a:t>Yet thou shalt be brought down to hell, to the sides of the pit.</a:t>
            </a:r>
          </a:p>
          <a:p>
            <a:pPr algn="ctr"/>
            <a:endParaRPr lang="en-US" sz="1600" b="1" i="1" u="sng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167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31615-7F5D-9034-0631-5038A33A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A8FEE-D58D-8549-A636-D6A4788A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F8048-194F-367D-D6D1-21669E8A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of Goods &amp; Services </a:t>
            </a:r>
            <a:br>
              <a:rPr lang="en-US" dirty="0"/>
            </a:br>
            <a:r>
              <a:rPr lang="en-US" dirty="0"/>
              <a:t>(1985 vs. 2025 Annual Equivalent)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C28CA79-BF49-0E2A-86D7-D7A3D2F23B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719052"/>
            <a:ext cx="49242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Housing (Rent):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</a:t>
            </a:r>
            <a:r>
              <a:rPr lang="en-US" altLang="en-US" sz="2000" dirty="0"/>
              <a:t>8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$25,000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Food: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$3,000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$10,500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Gasoline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$4,800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(4.8x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Healthcare: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$2,000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$14,000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(7x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7E47CD-601F-E99C-8393-D1D508C397A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690688"/>
            <a:ext cx="49242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Education (College Tuition):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$9,750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(6.5x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Transportation (Car, Public Transit, etc.):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$2,500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$10,500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(4.2x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Clothing: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$1,200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$3,000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(2.5x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Energy (Electricity, Utilities, etc.):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$800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$3,040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(3.8x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7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65D6-9496-B0E8-398D-DF2DC278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6F8AD-CBE3-0DB5-9D43-4E0E5FA8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Income</a:t>
            </a:r>
            <a:br>
              <a:rPr lang="en-US" dirty="0"/>
            </a:br>
            <a:r>
              <a:rPr lang="en-US" dirty="0"/>
              <a:t>(1985 vs. 2025 Annual Equivalent)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F04664-0309-442D-D189-8A6EBC4BA5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396909"/>
            <a:ext cx="10157460" cy="56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1985 – Entry-Level Estimate (Houston, Energy)</a:t>
            </a:r>
            <a:endParaRPr lang="en-US" dirty="0"/>
          </a:p>
          <a:p>
            <a:pPr lvl="1"/>
            <a:r>
              <a:rPr lang="en-US" dirty="0"/>
              <a:t>National average (graduating programmer): ~$25K–30K  </a:t>
            </a:r>
          </a:p>
          <a:p>
            <a:pPr lvl="1"/>
            <a:r>
              <a:rPr lang="en-US" dirty="0"/>
              <a:t>Houston’s cost of living slightly lower (~10%): ~$27K</a:t>
            </a:r>
          </a:p>
          <a:p>
            <a:pPr lvl="1"/>
            <a:r>
              <a:rPr lang="en-US" dirty="0"/>
              <a:t>Inflation-adjusted (2025 USD): $$27K × 2.8 ≈ $76K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2025 – Entry-Level in Energy (Houston, TX)</a:t>
            </a:r>
            <a:endParaRPr lang="en-US" dirty="0"/>
          </a:p>
          <a:p>
            <a:pPr lvl="1"/>
            <a:r>
              <a:rPr lang="en-US" dirty="0"/>
              <a:t>BP (Software Engineer, Level J): </a:t>
            </a:r>
          </a:p>
          <a:p>
            <a:pPr lvl="2"/>
            <a:r>
              <a:rPr lang="en-US" dirty="0"/>
              <a:t>Total comp ≈ $118K (Base $105K, Stock ~6.7K, Bonus ~6.1K)  </a:t>
            </a:r>
          </a:p>
          <a:p>
            <a:pPr lvl="1"/>
            <a:r>
              <a:rPr lang="en-US" dirty="0"/>
              <a:t>Schlumberger (Level G9): </a:t>
            </a:r>
          </a:p>
          <a:p>
            <a:pPr lvl="2"/>
            <a:r>
              <a:rPr lang="en-US" dirty="0"/>
              <a:t>Total comp ≈ $106K (Base $96K + $5.5K stock + $4.5K bonus)  </a:t>
            </a:r>
          </a:p>
          <a:p>
            <a:pPr lvl="1"/>
            <a:r>
              <a:rPr lang="en-US" dirty="0"/>
              <a:t>ExxonMobil (Entry-level CL23): </a:t>
            </a:r>
          </a:p>
          <a:p>
            <a:pPr lvl="2"/>
            <a:r>
              <a:rPr lang="en-US" dirty="0"/>
              <a:t>Base ≈ $106K, total comp likely ~$108K+  </a:t>
            </a:r>
          </a:p>
          <a:p>
            <a:pPr marL="0" indent="0">
              <a:buNone/>
            </a:pPr>
            <a:br>
              <a:rPr lang="en-US" sz="2000" dirty="0"/>
            </a:b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346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CBS Morning News:</a:t>
            </a:r>
            <a:br>
              <a:rPr lang="en-US" dirty="0"/>
            </a:br>
            <a:r>
              <a:rPr lang="en-US" dirty="0"/>
              <a:t>Gen Z on Pay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411" y="2354093"/>
            <a:ext cx="5574921" cy="286232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Average Pay Period in 2023</a:t>
            </a:r>
          </a:p>
          <a:p>
            <a:endParaRPr lang="en-US" i="1" dirty="0"/>
          </a:p>
          <a:p>
            <a:pPr algn="ctr"/>
            <a:endParaRPr lang="en-US" sz="2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5A880-F729-2309-2052-A7E28E73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5E311-A1D3-86EF-2504-45DB0C89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90100"/>
              </p:ext>
            </p:extLst>
          </p:nvPr>
        </p:nvGraphicFramePr>
        <p:xfrm>
          <a:off x="6401772" y="2801566"/>
          <a:ext cx="4522389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67904">
                  <a:extLst>
                    <a:ext uri="{9D8B030D-6E8A-4147-A177-3AD203B41FA5}">
                      <a16:colId xmlns:a16="http://schemas.microsoft.com/office/drawing/2014/main" val="1207566966"/>
                    </a:ext>
                  </a:extLst>
                </a:gridCol>
                <a:gridCol w="3054485">
                  <a:extLst>
                    <a:ext uri="{9D8B030D-6E8A-4147-A177-3AD203B41FA5}">
                      <a16:colId xmlns:a16="http://schemas.microsoft.com/office/drawing/2014/main" val="3507912613"/>
                    </a:ext>
                  </a:extLst>
                </a:gridCol>
              </a:tblGrid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/>
                        <a:t>43% 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BIWEEKLY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3498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27%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WEEKLY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554126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19.8%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SEMIMONTHLY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624016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10.3%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MONTHLY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326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F82DC8-B5E5-F911-3613-E469AAA78866}"/>
              </a:ext>
            </a:extLst>
          </p:cNvPr>
          <p:cNvSpPr txBox="1"/>
          <p:nvPr/>
        </p:nvSpPr>
        <p:spPr>
          <a:xfrm>
            <a:off x="409534" y="2354093"/>
            <a:ext cx="568646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Talk of the Table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Getting Paid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Every Two Weeks Doesn’t Work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Ren </a:t>
            </a:r>
            <a:r>
              <a:rPr lang="en-US" sz="2400" dirty="0" err="1">
                <a:solidFill>
                  <a:schemeClr val="bg1"/>
                </a:solidFill>
              </a:rPr>
              <a:t>Adelinaa</a:t>
            </a:r>
            <a:r>
              <a:rPr lang="en-US" sz="2400" dirty="0">
                <a:solidFill>
                  <a:schemeClr val="bg1"/>
                </a:solidFill>
              </a:rPr>
              <a:t> – 21 Years Old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“Because one week I’m so rich, I’m so rich,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next week living off genuine scraps.”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Ren Says: She needs to be paid weekly in order to manage her money.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785B-356B-1732-802C-38715E65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F03F-45B9-0527-284E-333DF005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CBS Morning News:</a:t>
            </a:r>
            <a:br>
              <a:rPr lang="en-US" dirty="0"/>
            </a:br>
            <a:r>
              <a:rPr lang="en-US" dirty="0"/>
              <a:t>Gen Z on Pay Cycles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CFE96-CF7F-DC7C-38DC-8521C586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D8956-BA0E-0422-803E-7A182C95A423}"/>
              </a:ext>
            </a:extLst>
          </p:cNvPr>
          <p:cNvSpPr txBox="1"/>
          <p:nvPr/>
        </p:nvSpPr>
        <p:spPr>
          <a:xfrm>
            <a:off x="243192" y="3181462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62% </a:t>
            </a:r>
            <a:r>
              <a:rPr lang="en-US" sz="3200" b="1" dirty="0">
                <a:solidFill>
                  <a:schemeClr val="bg1"/>
                </a:solidFill>
              </a:rPr>
              <a:t>Say It Does Not Fit Current Financial Situation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420BB-70C6-F97F-BBB3-6C9C7399F2DA}"/>
              </a:ext>
            </a:extLst>
          </p:cNvPr>
          <p:cNvSpPr txBox="1"/>
          <p:nvPr/>
        </p:nvSpPr>
        <p:spPr>
          <a:xfrm>
            <a:off x="243192" y="4424440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56% </a:t>
            </a:r>
            <a:r>
              <a:rPr lang="en-US" sz="3200" b="1" dirty="0">
                <a:solidFill>
                  <a:schemeClr val="bg1"/>
                </a:solidFill>
              </a:rPr>
              <a:t>Stretch Their Income - Average Worker Runs Out In </a:t>
            </a:r>
            <a:r>
              <a:rPr lang="en-US" sz="3200" b="1" u="sng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 Days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D564D-18B1-BC9A-64EB-08017042FE47}"/>
              </a:ext>
            </a:extLst>
          </p:cNvPr>
          <p:cNvSpPr txBox="1"/>
          <p:nvPr/>
        </p:nvSpPr>
        <p:spPr>
          <a:xfrm>
            <a:off x="972766" y="2243074"/>
            <a:ext cx="1022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chemeClr val="bg1"/>
                </a:solidFill>
              </a:rPr>
              <a:t>Americans on Current Pay Cycle 2024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B7606-95AC-AE9B-FF1D-17B06F5E8FD5}"/>
              </a:ext>
            </a:extLst>
          </p:cNvPr>
          <p:cNvSpPr txBox="1"/>
          <p:nvPr/>
        </p:nvSpPr>
        <p:spPr>
          <a:xfrm>
            <a:off x="395592" y="5491245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64% </a:t>
            </a:r>
            <a:r>
              <a:rPr lang="en-US" sz="3200" b="1" dirty="0">
                <a:solidFill>
                  <a:schemeClr val="bg1"/>
                </a:solidFill>
              </a:rPr>
              <a:t>Would Rather Be Paid Weekly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</p:spTree>
    <p:extLst>
      <p:ext uri="{BB962C8B-B14F-4D97-AF65-F5344CB8AC3E}">
        <p14:creationId xmlns:p14="http://schemas.microsoft.com/office/powerpoint/2010/main" val="137250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3601-B3F6-13E2-21F2-B8AB3B3F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8D14-D91E-18DD-08AA-8C3C8515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F759F-AE1A-9E09-E1E2-B542CFFD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8786B5-F371-2113-FDA4-45D5C70E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47133"/>
              </p:ext>
            </p:extLst>
          </p:nvPr>
        </p:nvGraphicFramePr>
        <p:xfrm>
          <a:off x="1093304" y="1796926"/>
          <a:ext cx="9902355" cy="42418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25903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683994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392458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Gross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$8,333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Federal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$338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$1,833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576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Social Security (6.2%)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24231"/>
                  </a:ext>
                </a:extLst>
              </a:tr>
              <a:tr h="904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Medicare (1.45%)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01741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 Net Income (Take-Home Pay)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$1,740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$5,863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878A-4DFC-2FE0-C841-2B914D2E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D0CB8-3362-2AA9-2B67-3AC36C6F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C050A4-C74F-45B1-06E8-54938925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A82AD-C486-222C-9BE0-8B351343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35216"/>
              </p:ext>
            </p:extLst>
          </p:nvPr>
        </p:nvGraphicFramePr>
        <p:xfrm>
          <a:off x="1093304" y="1796926"/>
          <a:ext cx="9902355" cy="44903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25903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683994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392458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Expense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Housing (Rent)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576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24231"/>
                  </a:ext>
                </a:extLst>
              </a:tr>
              <a:tr h="296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01741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3424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 Net Income (Take-Home Pay)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$950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$2,800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3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C6C6-A7E5-1DA0-C4FE-3171C9EA9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B22A7-303C-0D02-29D4-D313C1B7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28032-B2F3-41D0-1C86-72F33D53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Net Balance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146E2D-1BF7-39DD-0044-FD1787ED6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63869"/>
              </p:ext>
            </p:extLst>
          </p:nvPr>
        </p:nvGraphicFramePr>
        <p:xfrm>
          <a:off x="1093304" y="1796926"/>
          <a:ext cx="10177669" cy="27610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60077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758617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458975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$1,740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38"/>
                        </a:spcAft>
                      </a:pPr>
                      <a:r>
                        <a:rPr lang="en-US" sz="2400" dirty="0">
                          <a:effectLst/>
                        </a:rPr>
                        <a:t>$5,863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= Net Monthly Balance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$790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$3,063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C0D130-FE2C-EDEF-D96B-071B46ED8A45}"/>
              </a:ext>
            </a:extLst>
          </p:cNvPr>
          <p:cNvSpPr txBox="1"/>
          <p:nvPr/>
        </p:nvSpPr>
        <p:spPr>
          <a:xfrm>
            <a:off x="4059224" y="5068957"/>
            <a:ext cx="4073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What’s Missing?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206A4-B844-2B82-4EE3-B5FACEF26280}"/>
              </a:ext>
            </a:extLst>
          </p:cNvPr>
          <p:cNvSpPr txBox="1"/>
          <p:nvPr/>
        </p:nvSpPr>
        <p:spPr>
          <a:xfrm>
            <a:off x="8915400" y="5486400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Savings?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5C9A9-7791-E0C7-AF29-A2E8F3875C0D}"/>
              </a:ext>
            </a:extLst>
          </p:cNvPr>
          <p:cNvSpPr txBox="1"/>
          <p:nvPr/>
        </p:nvSpPr>
        <p:spPr>
          <a:xfrm>
            <a:off x="1431235" y="5565913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Emergency Fund?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95628-F90F-4509-CE49-2EE6F6DF38A1}"/>
              </a:ext>
            </a:extLst>
          </p:cNvPr>
          <p:cNvSpPr txBox="1"/>
          <p:nvPr/>
        </p:nvSpPr>
        <p:spPr>
          <a:xfrm>
            <a:off x="5377070" y="5935245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GOD?</a:t>
            </a:r>
          </a:p>
        </p:txBody>
      </p:sp>
    </p:spTree>
    <p:extLst>
      <p:ext uri="{BB962C8B-B14F-4D97-AF65-F5344CB8AC3E}">
        <p14:creationId xmlns:p14="http://schemas.microsoft.com/office/powerpoint/2010/main" val="3138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5602-37FF-08A1-F45C-EA74A71C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B7C7B-E13B-BDDC-C5DD-5B96C9D3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Setting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988D1-C6ED-4716-1A29-8885D61E8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spcAft>
                <a:spcPts val="900"/>
              </a:spcAft>
              <a:buNone/>
            </a:pPr>
            <a:r>
              <a:rPr lang="en-US" sz="14400" b="1" i="0" dirty="0">
                <a:solidFill>
                  <a:srgbClr val="1D2228"/>
                </a:solidFill>
                <a:effectLst/>
              </a:rPr>
              <a:t>Proverbs 3:9-10 (NIV)</a:t>
            </a:r>
          </a:p>
          <a:p>
            <a:pPr marL="0" indent="0" algn="l">
              <a:lnSpc>
                <a:spcPct val="120000"/>
              </a:lnSpc>
              <a:spcAft>
                <a:spcPts val="900"/>
              </a:spcAft>
              <a:buNone/>
            </a:pPr>
            <a:r>
              <a:rPr lang="en-US" sz="11200" b="0" i="1" dirty="0">
                <a:solidFill>
                  <a:srgbClr val="1D2228"/>
                </a:solidFill>
                <a:effectLst/>
              </a:rPr>
              <a:t>“(9) Honor the Lord with your wealth, with the </a:t>
            </a:r>
            <a:r>
              <a:rPr lang="en-US" sz="11200" b="1" i="1" dirty="0" err="1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firstfruits</a:t>
            </a:r>
            <a:r>
              <a:rPr lang="en-US" sz="11200" b="0" i="1" dirty="0">
                <a:solidFill>
                  <a:srgbClr val="1D2228"/>
                </a:solidFill>
                <a:effectLst/>
              </a:rPr>
              <a:t> of all your crops; (10) then your barns will be filled to overflowing, and your vats will brim over with new wine.”</a:t>
            </a:r>
          </a:p>
          <a:p>
            <a:pPr lvl="1">
              <a:lnSpc>
                <a:spcPct val="120000"/>
              </a:lnSpc>
              <a:spcAft>
                <a:spcPts val="900"/>
              </a:spcAft>
            </a:pPr>
            <a:r>
              <a:rPr lang="en-US" sz="11200" b="0" i="0" dirty="0">
                <a:solidFill>
                  <a:srgbClr val="1D2228"/>
                </a:solidFill>
                <a:effectLst/>
              </a:rPr>
              <a:t>Putting GOD first in the beginning for everything that is done determines long term peace and blessings: </a:t>
            </a:r>
            <a:r>
              <a:rPr lang="en-US" sz="11200" b="1" i="0" dirty="0">
                <a:solidFill>
                  <a:srgbClr val="1D2228"/>
                </a:solidFill>
                <a:effectLst/>
              </a:rPr>
              <a:t>Time – </a:t>
            </a:r>
            <a:r>
              <a:rPr lang="en-US" sz="11200" b="1" dirty="0">
                <a:solidFill>
                  <a:srgbClr val="1D2228"/>
                </a:solidFill>
              </a:rPr>
              <a:t>Talent - </a:t>
            </a:r>
            <a:r>
              <a:rPr lang="en-US" sz="11200" b="1" i="0" dirty="0">
                <a:solidFill>
                  <a:srgbClr val="1D2228"/>
                </a:solidFill>
                <a:effectLst/>
              </a:rPr>
              <a:t>Treasure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26F07-3388-DF05-3FA6-B452A2ADAC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D849A7-9F98-5808-4C0F-69E791C0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9BDAFCF-69D7-6584-74F3-202F0221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63BC68-4890-9EBE-4E82-F54F3BE2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C1416E2-EBF3-220D-751D-7F5E9724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3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752DAC8E-8B56-55B3-86A7-83628C7145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5515718"/>
              </p:ext>
            </p:extLst>
          </p:nvPr>
        </p:nvGraphicFramePr>
        <p:xfrm>
          <a:off x="593725" y="2281238"/>
          <a:ext cx="6788150" cy="370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49A1-C2B2-F3E6-0E8D-F4730C35BBA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2CEED-6484-BA51-1656-81206B6BD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94359" y="133462"/>
            <a:ext cx="2405838" cy="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20065-FD73-E88A-224B-FFD3ADFE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B174F-F11A-9FF7-1437-4EDDD93E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Setting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5F0BA-954F-F514-987E-1068C9EB0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Matthew 6:33 (NIV)</a:t>
            </a:r>
            <a:endParaRPr lang="en-US" sz="2800" dirty="0"/>
          </a:p>
          <a:p>
            <a:pPr lvl="1"/>
            <a:r>
              <a:rPr lang="en-US" sz="2800" dirty="0"/>
              <a:t>“But seek first his kingdom and his righteousness, and all these things will be given to you as well.”</a:t>
            </a:r>
          </a:p>
          <a:p>
            <a:pPr lvl="2"/>
            <a:r>
              <a:rPr lang="en-US" sz="2800" dirty="0"/>
              <a:t>Start your day, goals, and priorities with God. Time with Him comes first, not last.</a:t>
            </a:r>
          </a:p>
          <a:p>
            <a:pPr marL="0" indent="0">
              <a:buNone/>
            </a:pPr>
            <a:r>
              <a:rPr lang="en-US" sz="2800" dirty="0"/>
              <a:t>This week, examine your use of:</a:t>
            </a:r>
          </a:p>
          <a:p>
            <a:r>
              <a:rPr lang="en-US" sz="2800" dirty="0"/>
              <a:t>Time – Is it surrendered to GOD?</a:t>
            </a:r>
          </a:p>
          <a:p>
            <a:r>
              <a:rPr lang="en-US" sz="2800" dirty="0"/>
              <a:t>Money – Do you give as you prosper?</a:t>
            </a:r>
          </a:p>
          <a:p>
            <a:r>
              <a:rPr lang="en-US" sz="2800" dirty="0"/>
              <a:t>Talents – Are you using them to build GOD’s Kingdom?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EFFBB-FEB9-BB6A-52AA-F2197473B45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A6CF9-9558-44D3-3208-B3ECA39D6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E35F41-8265-D5F4-1915-A66C865A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341FABC-DC8E-3ABC-4893-D0C30A77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6B0FD2A-E0D0-35B0-683A-C1BE64FB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156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F0E17-2DE6-AC95-EACD-1F0B6D0B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6F424-FC03-63B9-1C23-318D72D3BD1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>
              <a:latin typeface="+mn-lt"/>
            </a:endParaRP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5E380155-5E50-FA58-9BDF-27CEDA2D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45" y="1014785"/>
            <a:ext cx="4108163" cy="56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8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9415-25D7-20E9-6F9D-360BC3C53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1021D-929E-D7EA-3D5E-BB00269F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Resources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C0089-1B4A-455E-F646-B58D96C3AD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7599" y="2282007"/>
            <a:ext cx="10350501" cy="4297863"/>
          </a:xfrm>
        </p:spPr>
        <p:txBody>
          <a:bodyPr>
            <a:normAutofit/>
          </a:bodyPr>
          <a:lstStyle/>
          <a:p>
            <a:r>
              <a:rPr lang="en-US" sz="2400" b="1" dirty="0"/>
              <a:t>Rocket Money – Financial Education and Analysis</a:t>
            </a:r>
            <a:br>
              <a:rPr lang="en-US" sz="2400" b="1" dirty="0"/>
            </a:br>
            <a:r>
              <a:rPr lang="en-US" sz="2400" dirty="0">
                <a:hlinkClick r:id="rId3"/>
              </a:rPr>
              <a:t>https://www.rocketmoney.com/</a:t>
            </a:r>
            <a:endParaRPr lang="en-US" sz="2400" dirty="0"/>
          </a:p>
          <a:p>
            <a:r>
              <a:rPr lang="en-US" sz="2400" dirty="0"/>
              <a:t>Quicken – Personal and Business Financial Tracking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https://www.quicken.com/</a:t>
            </a:r>
            <a:endParaRPr lang="en-US" sz="2400" dirty="0"/>
          </a:p>
          <a:p>
            <a:r>
              <a:rPr lang="en-US" sz="2400" dirty="0"/>
              <a:t>Credit Karma – Credit Scores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https://www.creditkarma.com/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B8FA2-6837-1920-2D29-D4FDB61401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C33EBE-F21B-1A46-2A57-3E124EA68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AD2A2AD-242B-281E-308B-D6BFBAAC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FA0BD8-E607-3E53-1D30-355A517F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EDE1EF8-9FE5-E85D-BDA0-4EC8A0E2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54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C1E5-0487-0525-4502-3BC827FF9D9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>
              <a:latin typeface="+mn-lt"/>
            </a:endParaRPr>
          </a:p>
        </p:txBody>
      </p:sp>
      <p:pic>
        <p:nvPicPr>
          <p:cNvPr id="2050" name="Picture 2" descr="May be an image of 2 people and text that says 'ብቤዳይልል. I BELIEVE IN GOD I OBEY GOD'">
            <a:extLst>
              <a:ext uri="{FF2B5EF4-FFF2-40B4-BE49-F238E27FC236}">
                <a16:creationId xmlns:a16="http://schemas.microsoft.com/office/drawing/2014/main" id="{D0967BC5-EE56-EC69-3875-9B2AC3773E9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48" y="714615"/>
            <a:ext cx="4877291" cy="58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7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203CA-5B62-2CAF-50D6-71A7A529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DA99-25F1-3C47-4C93-2B5CB4625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100" dirty="0"/>
              <a:t>What GOD Expects from YOUNG ADULTS</a:t>
            </a:r>
            <a:br>
              <a:rPr lang="en-US" sz="5100" dirty="0"/>
            </a:br>
            <a:r>
              <a:rPr lang="en-US" sz="4800" i="1" dirty="0"/>
              <a:t>Summer Series 2025</a:t>
            </a:r>
            <a:endParaRPr lang="en-US" sz="5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EB65E-2D7C-1D37-04DB-0B943C1C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87" y="411479"/>
            <a:ext cx="3923759" cy="1390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C4A36-424B-C334-BB37-C3C54609F931}"/>
              </a:ext>
            </a:extLst>
          </p:cNvPr>
          <p:cNvSpPr txBox="1"/>
          <p:nvPr/>
        </p:nvSpPr>
        <p:spPr>
          <a:xfrm>
            <a:off x="5305646" y="4870174"/>
            <a:ext cx="649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Relationships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48AE4-07A5-EDD0-B4D4-9C191F2E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5FFB83-DFF7-4FD4-92CD-58E676BF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Romantic / </a:t>
            </a: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Marriage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BCB9C8-79E5-971C-2C9A-34AA32438C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/>
          </a:bodyPr>
          <a:lstStyle/>
          <a:p>
            <a:r>
              <a:rPr lang="en-US" dirty="0"/>
              <a:t>Ephesians 5:25 (NLT)</a:t>
            </a:r>
            <a:br>
              <a:rPr lang="en-US" dirty="0"/>
            </a:br>
            <a:r>
              <a:rPr lang="en-US" dirty="0"/>
              <a:t>“For husbands, this means love your wives, just as Christ loved the church. He gave up his life for her.”</a:t>
            </a:r>
            <a:br>
              <a:rPr lang="en-US" dirty="0"/>
            </a:br>
            <a:r>
              <a:rPr lang="en-US" dirty="0"/>
              <a:t>→ Husbands are called to sacrificial love — not dominance, but servant leadership.</a:t>
            </a:r>
          </a:p>
          <a:p>
            <a:r>
              <a:rPr lang="en-US" dirty="0"/>
              <a:t>Proverbs 18:22 (ESV)</a:t>
            </a:r>
            <a:br>
              <a:rPr lang="en-US" dirty="0"/>
            </a:br>
            <a:r>
              <a:rPr lang="en-US" dirty="0"/>
              <a:t>“He who finds a wife finds a good thing and obtains favor from the Lord.”</a:t>
            </a:r>
            <a:br>
              <a:rPr lang="en-US" dirty="0"/>
            </a:br>
            <a:r>
              <a:rPr lang="en-US" dirty="0"/>
              <a:t>→ Marriage is a blessing when entered with God’s guidance.</a:t>
            </a:r>
          </a:p>
          <a:p>
            <a:r>
              <a:rPr lang="en-US" dirty="0"/>
              <a:t>1 Corinthians 13:4–7 (NIV)</a:t>
            </a:r>
            <a:br>
              <a:rPr lang="en-US" dirty="0"/>
            </a:br>
            <a:r>
              <a:rPr lang="en-US" dirty="0"/>
              <a:t>“Love is patient, love is kind… It always protects, always trusts, always hopes, always perseveres.”</a:t>
            </a:r>
            <a:br>
              <a:rPr lang="en-US" dirty="0"/>
            </a:br>
            <a:r>
              <a:rPr lang="en-US" dirty="0"/>
              <a:t>→ Biblical love is not about feelings but action, endurance, and commitment.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35F51-2CD4-269A-1706-3A14B3CFA5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A79FF0-02D8-737C-5CEB-28467B39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A331EC-E1F3-8BE5-BE25-DC314CDB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43EF0AB-93C8-A3C9-DE3E-D99120B9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E20F20A-D1E2-56C1-3869-77447793D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31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D8E35-AD8E-B3ED-C209-DA5C676C5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F3C14-1A87-132B-6D52-D3198A46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Family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7968B6-3543-4FBE-6EC7-211A34678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/>
          </a:bodyPr>
          <a:lstStyle/>
          <a:p>
            <a:r>
              <a:rPr lang="en-US" dirty="0"/>
              <a:t>Exodus 20:12 (NIV)</a:t>
            </a:r>
            <a:br>
              <a:rPr lang="en-US" dirty="0"/>
            </a:br>
            <a:r>
              <a:rPr lang="en-US" dirty="0"/>
              <a:t>“Honor your father and your mother, so that you may live long in the land the Lord your God is giving you.”</a:t>
            </a:r>
            <a:br>
              <a:rPr lang="en-US" dirty="0"/>
            </a:br>
            <a:r>
              <a:rPr lang="en-US" dirty="0"/>
              <a:t>→ Respect and honor for parents are foundational to family order.</a:t>
            </a:r>
          </a:p>
          <a:p>
            <a:r>
              <a:rPr lang="en-US" dirty="0"/>
              <a:t>Colossians 3:21 (NLT)</a:t>
            </a:r>
            <a:br>
              <a:rPr lang="en-US" dirty="0"/>
            </a:br>
            <a:r>
              <a:rPr lang="en-US" dirty="0"/>
              <a:t>“Fathers, do not aggravate your children, or they will become discouraged.”</a:t>
            </a:r>
            <a:br>
              <a:rPr lang="en-US" dirty="0"/>
            </a:br>
            <a:r>
              <a:rPr lang="en-US" dirty="0"/>
              <a:t>→ Parenting should be nurturing, not provoking.</a:t>
            </a:r>
          </a:p>
          <a:p>
            <a:r>
              <a:rPr lang="en-US" dirty="0"/>
              <a:t>1 Timothy 5:8 (NIV)</a:t>
            </a:r>
            <a:br>
              <a:rPr lang="en-US" dirty="0"/>
            </a:br>
            <a:r>
              <a:rPr lang="en-US" dirty="0"/>
              <a:t>“Anyone who does not provide for their relatives… has denied the faith and is worse than an unbeliever.”</a:t>
            </a:r>
            <a:br>
              <a:rPr lang="en-US" dirty="0"/>
            </a:br>
            <a:r>
              <a:rPr lang="en-US" dirty="0"/>
              <a:t>→ Responsibility and care within family is a Christian duty.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E632-BEAF-EDCC-4078-62853EAAD3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B9503-89DE-2D2E-0919-2BB21C9F1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0FA3B10-32C4-5511-A98B-F102185C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59BE714-05AE-EE35-A61A-8BB346E5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C8A3E1-7DB2-F92A-B67C-9F585D51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74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42EF-579B-DB0A-5109-D09C7768B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0A770-8560-8BC6-5C31-BD27C2FF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Friendship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82CF9-95A2-2F96-B48F-CC40DC1B46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/>
          </a:bodyPr>
          <a:lstStyle/>
          <a:p>
            <a:r>
              <a:rPr lang="en-US" dirty="0"/>
              <a:t>Proverbs 17:17 (NIV)</a:t>
            </a:r>
            <a:br>
              <a:rPr lang="en-US" dirty="0"/>
            </a:br>
            <a:r>
              <a:rPr lang="en-US" dirty="0"/>
              <a:t>“A friend loves at all times, and a brother is born for a time of adversity.”</a:t>
            </a:r>
            <a:br>
              <a:rPr lang="en-US" dirty="0"/>
            </a:br>
            <a:r>
              <a:rPr lang="en-US" dirty="0"/>
              <a:t>→ True friendship is loyal and shines during hardship.</a:t>
            </a:r>
          </a:p>
          <a:p>
            <a:r>
              <a:rPr lang="en-US" dirty="0"/>
              <a:t>Ecclesiastes 4:9–10 (NIV)</a:t>
            </a:r>
            <a:br>
              <a:rPr lang="en-US" dirty="0"/>
            </a:br>
            <a:r>
              <a:rPr lang="en-US" dirty="0"/>
              <a:t>“Two are better than one… If either of them falls down, one can help the other up.”</a:t>
            </a:r>
            <a:br>
              <a:rPr lang="en-US" dirty="0"/>
            </a:br>
            <a:r>
              <a:rPr lang="en-US" dirty="0"/>
              <a:t>→ GOD designed friendship for strength and support.</a:t>
            </a:r>
          </a:p>
          <a:p>
            <a:r>
              <a:rPr lang="en-US" dirty="0"/>
              <a:t>1 Corinthians 15:33 (ESV)</a:t>
            </a:r>
            <a:br>
              <a:rPr lang="en-US" dirty="0"/>
            </a:br>
            <a:r>
              <a:rPr lang="en-US" dirty="0"/>
              <a:t>“Do not be deceived: ‘Bad company ruins good morals.’”</a:t>
            </a:r>
            <a:br>
              <a:rPr lang="en-US" dirty="0"/>
            </a:br>
            <a:r>
              <a:rPr lang="en-US" dirty="0"/>
              <a:t>→ Choose friends who strengthen your walk with GOD.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812E8F-0ECE-32B7-2A92-28A65B4496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B0533E-DC30-36CB-89CE-0958F5E5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06DEC-2BF2-B6FD-042A-1762BD95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8650B95-9402-9FDC-642D-A191D5B09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8BC1999-CDF0-3D0F-6429-E90E29AD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341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A9DDC-80ED-5658-BADB-D8FCF673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9D292-6C6F-C91D-62C3-BA923323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Community / Church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939733-61F7-503B-0CFF-FC5ED98646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/>
          </a:bodyPr>
          <a:lstStyle/>
          <a:p>
            <a:r>
              <a:rPr lang="en-US" dirty="0"/>
              <a:t>Romans 12:10 (ESV)</a:t>
            </a:r>
            <a:br>
              <a:rPr lang="en-US" dirty="0"/>
            </a:br>
            <a:r>
              <a:rPr lang="en-US" dirty="0"/>
              <a:t>“Love one another with brotherly affection. Outdo one another in showing honor.”</a:t>
            </a:r>
            <a:br>
              <a:rPr lang="en-US" dirty="0"/>
            </a:br>
            <a:r>
              <a:rPr lang="en-US" dirty="0"/>
              <a:t>→ Mutual respect and service is the heart of Christian fellowship.</a:t>
            </a:r>
          </a:p>
          <a:p>
            <a:r>
              <a:rPr lang="en-US" dirty="0"/>
              <a:t>Galatians 6:2 (NIV)</a:t>
            </a:r>
            <a:br>
              <a:rPr lang="en-US" dirty="0"/>
            </a:br>
            <a:r>
              <a:rPr lang="en-US" dirty="0"/>
              <a:t>“Carry each other’s burdens, and in this way you will fulfill the law of Christ.”</a:t>
            </a:r>
            <a:br>
              <a:rPr lang="en-US" dirty="0"/>
            </a:br>
            <a:r>
              <a:rPr lang="en-US" dirty="0"/>
              <a:t>→ We’re called to be there for others spiritually and practically.</a:t>
            </a:r>
          </a:p>
          <a:p>
            <a:r>
              <a:rPr lang="en-US" dirty="0"/>
              <a:t>James 1:19 (NIV)</a:t>
            </a:r>
            <a:br>
              <a:rPr lang="en-US" dirty="0"/>
            </a:br>
            <a:r>
              <a:rPr lang="en-US" dirty="0"/>
              <a:t>“Everyone should be quick to listen, slow to speak and slow to become angry.”</a:t>
            </a:r>
            <a:br>
              <a:rPr lang="en-US" dirty="0"/>
            </a:br>
            <a:r>
              <a:rPr lang="en-US" dirty="0"/>
              <a:t>→ Good relationships require emotional maturity and self-control.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6E5A3-F18B-7A57-F820-40EC6AE77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80AB10-12DD-7C2C-70F2-0EE60854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BD4138D-8652-45A5-532E-687A5B62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003F0B3-24BA-D1DB-6268-F75D6AF7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D828104-5081-CE37-3C96-9DCC2797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71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8CF71-1D28-E7B3-42CB-343108C2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F868D-D29E-8A30-5162-555C2F9C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Reflection Questions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9F3A2-1975-F00D-FC89-2CDD8F89E9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am I showing love through action in my relationships?</a:t>
            </a:r>
          </a:p>
          <a:p>
            <a:r>
              <a:rPr lang="en-US" sz="2400" dirty="0"/>
              <a:t>Am I a source of peace or conflict in my family and friendships?</a:t>
            </a:r>
          </a:p>
          <a:p>
            <a:r>
              <a:rPr lang="en-US" sz="2400" dirty="0"/>
              <a:t>Do I build others up with my words, or tear them down?</a:t>
            </a:r>
          </a:p>
          <a:p>
            <a:r>
              <a:rPr lang="en-US" sz="2400" dirty="0"/>
              <a:t>Am I modeling Christ in how I treat others?</a:t>
            </a:r>
          </a:p>
          <a:p>
            <a:r>
              <a:rPr lang="en-US" sz="2400" dirty="0"/>
              <a:t>What is my relationship with GOD?</a:t>
            </a:r>
          </a:p>
          <a:p>
            <a:r>
              <a:rPr lang="en-US" sz="2400" dirty="0"/>
              <a:t>Are my actions the same as a week ago? Month? Year? 10 Years ago?</a:t>
            </a:r>
          </a:p>
          <a:p>
            <a:r>
              <a:rPr lang="en-US" sz="2400" dirty="0"/>
              <a:t>Do I give the world more than I give GOD? Time? Talent? Treasure?</a:t>
            </a:r>
          </a:p>
          <a:p>
            <a:r>
              <a:rPr lang="en-US" sz="2400" dirty="0"/>
              <a:t>Is tomorrow promised?  The rest of today?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23DE9-14B6-A88D-E6F4-B7C01106BB0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596902-BF76-9389-4832-AD858F364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C8F9C3-B4BF-86EC-C0FB-C8D219111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FB6A95A-953C-E525-5F88-9B3845E0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12C958E-8191-82E2-CA8B-E8A872D82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174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4CCE5-4AA4-8444-A82C-BE124FACF7F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411BE-FED0-AD90-0D0C-B8A613B6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393248"/>
            <a:ext cx="5476460" cy="61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7BA1-DBE5-86F1-5AD1-2A06E8FF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67A9-F8A5-E91D-D34E-E122790A7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100" dirty="0"/>
              <a:t>What GOD Expects from YOUNG ADULTS</a:t>
            </a:r>
            <a:br>
              <a:rPr lang="en-US" sz="5100" dirty="0"/>
            </a:br>
            <a:r>
              <a:rPr lang="en-US" sz="4800" i="1" dirty="0"/>
              <a:t>Summer Series 2025</a:t>
            </a:r>
            <a:endParaRPr lang="en-US" sz="5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C9AAB-F5A1-ECB3-EE27-2BC777A3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87" y="411479"/>
            <a:ext cx="3923759" cy="13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8A4A-0A0C-A781-4645-0F30FEF1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EC94A-C6F7-95E0-7735-75C398DC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Father’s Day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2058D-F6EF-852F-22B4-5170A6A063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EFCB6D-B00F-44A9-7F20-7DAD919A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447A9E6-17EA-D3E2-094B-43B03FA8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77B05D6-A491-EA30-13C1-BC14AA0E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9CABEE3-B79B-39BF-73AA-308F2FABE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2CF66A-84CA-31E5-ADC4-861593970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259921" cy="438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Proverbs 22:6 - </a:t>
            </a:r>
            <a:r>
              <a:rPr lang="en-US" sz="2400" b="1" baseline="30000" dirty="0"/>
              <a:t>6 </a:t>
            </a:r>
            <a:r>
              <a:rPr lang="en-US" sz="2400" dirty="0"/>
              <a:t>Train up a child in the way he should go; even when he is old he will not depart from it.</a:t>
            </a:r>
          </a:p>
          <a:p>
            <a:pPr marL="0" indent="0">
              <a:buNone/>
            </a:pPr>
            <a:r>
              <a:rPr lang="en-US" sz="2400" dirty="0"/>
              <a:t>Ephesians 6:4 - </a:t>
            </a:r>
            <a:r>
              <a:rPr lang="en-US" sz="2400" b="1" baseline="30000" dirty="0"/>
              <a:t>4 </a:t>
            </a:r>
            <a:r>
              <a:rPr lang="en-US" sz="2400" dirty="0"/>
              <a:t>Fathers, do not provoke your children to anger, but bring them up in the discipline and instruction of the Lord.</a:t>
            </a:r>
          </a:p>
          <a:p>
            <a:pPr marL="0" indent="0">
              <a:buNone/>
            </a:pPr>
            <a:r>
              <a:rPr lang="en-US" sz="2400" dirty="0"/>
              <a:t>Proverbs 4:1 - Hear, O sons, a father's instruction, and be attentive, that you may gain insight,</a:t>
            </a:r>
          </a:p>
          <a:p>
            <a:pPr marL="0" indent="0">
              <a:buNone/>
            </a:pPr>
            <a:r>
              <a:rPr lang="en-US" sz="2400" b="1" dirty="0" err="1"/>
              <a:t>Probverbs</a:t>
            </a:r>
            <a:r>
              <a:rPr lang="en-US" sz="2400" b="1" dirty="0"/>
              <a:t> 23:24 - The father of a righteous child has great joy; a man who fathers a wise son rejoices in him.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44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295B3-6385-C558-14E9-04CC208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DF39-88DC-8DCA-A9CD-B45EA638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r>
              <a:rPr lang="en-US" b="1" i="0" kern="1200" spc="100" baseline="0">
                <a:latin typeface="+mj-lt"/>
                <a:ea typeface="+mj-ea"/>
                <a:cs typeface="+mj-cs"/>
              </a:rPr>
              <a:t>What GOD Expects from YOUNG ADULTS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6E72-C691-E73B-3607-F60838B28E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7048C-62B1-E7AC-62C0-EA20F8A2C60C}"/>
              </a:ext>
            </a:extLst>
          </p:cNvPr>
          <p:cNvSpPr txBox="1"/>
          <p:nvPr/>
        </p:nvSpPr>
        <p:spPr>
          <a:xfrm>
            <a:off x="999218" y="2792361"/>
            <a:ext cx="10468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does “I am grown” mean?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vs.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What does “being grown”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19E8-8973-A67D-63FA-6A15BF96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3F4C6F-BA85-4DED-F44F-285DA24E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Work Ethic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5F489-1B98-59BC-E7F3-349E0F0995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275649-A86E-10E0-95F1-B8A16108E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5122EAB-2E9E-2BE7-6099-7EFB7DD3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EC73F0-2C7A-CFC7-C7AE-0EFB6521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D41E132-9CEC-2D48-7E2C-3D19E97B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3B396-2AC8-7C32-E1C4-EB8B2F3E12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259921" cy="438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 Thessalonians 3:12 - </a:t>
            </a:r>
            <a:r>
              <a:rPr lang="en-US" sz="2400" b="1" baseline="30000" dirty="0"/>
              <a:t>10 </a:t>
            </a:r>
            <a:r>
              <a:rPr lang="en-US" sz="2400" dirty="0"/>
              <a:t>For even when we were with you, we would give you this command: </a:t>
            </a:r>
            <a:r>
              <a:rPr lang="en-US" sz="2400" b="1" dirty="0">
                <a:solidFill>
                  <a:srgbClr val="FF0000"/>
                </a:solidFill>
              </a:rPr>
              <a:t>If anyone is not willing to work, let him not eat. </a:t>
            </a:r>
            <a:r>
              <a:rPr lang="en-US" sz="2400" b="1" baseline="30000" dirty="0"/>
              <a:t>11 </a:t>
            </a:r>
            <a:r>
              <a:rPr lang="en-US" sz="2400" dirty="0"/>
              <a:t>For we hear that some among you walk in idleness, not busy at work, but busybodies. </a:t>
            </a:r>
            <a:r>
              <a:rPr lang="en-US" sz="2400" b="1" baseline="30000" dirty="0"/>
              <a:t>12 </a:t>
            </a:r>
            <a:r>
              <a:rPr lang="en-US" sz="2400" dirty="0"/>
              <a:t>Now such persons we command and encourage in the Lord Jesus Christ to do their work quietly and to earn their own living.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4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6E9A8-FA22-097A-3635-E581015F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230D3B-C61B-49E5-AEEA-B52A4CA0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Parental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B679F-4B15-DAA9-E858-6231CD3C30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19E8E5-E6DD-029B-D0AD-EBB91F63F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462410A-5B45-5592-5626-924DCC01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74B382-D938-FE5C-4FE9-068633014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B776BC5-588E-D2DF-B5AC-438A7DC8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1640C-25AA-5F68-4103-995E0B2D5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8354" y="2282007"/>
            <a:ext cx="10977213" cy="438143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“Adults Are Sharing The Ways Their Parents Accidentally Made Their Lives So, So, So Much Harder”</a:t>
            </a:r>
          </a:p>
          <a:p>
            <a:pPr marL="0" indent="0" fontAlgn="base">
              <a:buNone/>
            </a:pPr>
            <a:r>
              <a:rPr lang="en-US" b="1" dirty="0">
                <a:hlinkClick r:id="rId3"/>
              </a:rPr>
              <a:t>https://www.buzzfeed.com/jake_farrington/seemingly-harmless-parenting-mistakes</a:t>
            </a:r>
            <a:endParaRPr lang="en-US" b="1" dirty="0"/>
          </a:p>
          <a:p>
            <a:pPr lvl="1" fontAlgn="base"/>
            <a:r>
              <a:rPr lang="en-US" b="1" dirty="0">
                <a:solidFill>
                  <a:srgbClr val="FF0000"/>
                </a:solidFill>
              </a:rPr>
              <a:t>"My parents unconsciously taught me to value external validation over everything else and it has been the cause of persistent depression in my adult life.“</a:t>
            </a:r>
          </a:p>
          <a:p>
            <a:pPr lvl="1" fontAlgn="base"/>
            <a:r>
              <a:rPr lang="en-US" dirty="0"/>
              <a:t>12. "Making finances a taboo subject. </a:t>
            </a:r>
            <a:r>
              <a:rPr lang="en-US" b="1" dirty="0">
                <a:solidFill>
                  <a:srgbClr val="FF0000"/>
                </a:solidFill>
              </a:rPr>
              <a:t>Financial illiteracy can be devastating once entering adulthood. </a:t>
            </a:r>
            <a:r>
              <a:rPr lang="en-US" dirty="0"/>
              <a:t>Want to keep your children from making your own money mistakes? Don’t be too proud to teach them what those mistakes were. And to clarify, I don’t mean robbing your children of their innocence by putting the weight of your debt on them at an early age. </a:t>
            </a:r>
            <a:r>
              <a:rPr lang="en-US" b="1" dirty="0">
                <a:solidFill>
                  <a:srgbClr val="FF0000"/>
                </a:solidFill>
              </a:rPr>
              <a:t>But rather, teaching them how to properly budget their money as they earn it, how to build savings, what credit is, and how to responsibly manage it."</a:t>
            </a:r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74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8EC4-D7CB-7684-82FC-7A6B241A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59DC9E-C2E0-EA52-FA75-57A0F840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920AD-C05F-3FBC-D502-0480C439DE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62C7C2-5BF1-F478-FBD3-C54FD88A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297F007-621D-385E-707D-F29E5499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EFF39A1-315D-D958-03DA-410B1047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38EAF4D-69B1-28DD-4C4B-C51886EC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B5B767-6C4B-E019-55A6-B0AD82AF5B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737388" cy="4381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 Timothy 6:10 - </a:t>
            </a:r>
            <a:r>
              <a:rPr lang="en-US" b="1" baseline="30000" dirty="0"/>
              <a:t>10 </a:t>
            </a:r>
            <a:r>
              <a:rPr lang="en-US" dirty="0"/>
              <a:t> For the </a:t>
            </a:r>
            <a:r>
              <a:rPr lang="en-US" b="1" dirty="0">
                <a:solidFill>
                  <a:srgbClr val="FF0000"/>
                </a:solidFill>
              </a:rPr>
              <a:t>love of </a:t>
            </a:r>
            <a:r>
              <a:rPr lang="en-US" dirty="0"/>
              <a:t>money is a root of all kinds of evils. It is through this craving that some have wandered away from the faith and pierced themselves with many pangs. </a:t>
            </a:r>
          </a:p>
          <a:p>
            <a:pPr marL="0" indent="0">
              <a:buNone/>
            </a:pPr>
            <a:r>
              <a:rPr lang="en-US" dirty="0"/>
              <a:t>Hebrews 13:5 - </a:t>
            </a:r>
            <a:r>
              <a:rPr lang="en-US" b="1" baseline="30000" dirty="0"/>
              <a:t>5 </a:t>
            </a:r>
            <a:r>
              <a:rPr lang="en-US" dirty="0"/>
              <a:t>Keep your life free </a:t>
            </a:r>
            <a:r>
              <a:rPr lang="en-US" b="1" dirty="0">
                <a:solidFill>
                  <a:srgbClr val="FF0000"/>
                </a:solidFill>
              </a:rPr>
              <a:t>from love of </a:t>
            </a:r>
            <a:r>
              <a:rPr lang="en-US" dirty="0"/>
              <a:t>money, and be content with what you have, for he has said, “I will never leave you nor forsake you.”</a:t>
            </a:r>
          </a:p>
          <a:p>
            <a:pPr marL="0" indent="0">
              <a:buNone/>
            </a:pPr>
            <a:r>
              <a:rPr lang="en-US" dirty="0"/>
              <a:t>Luke 12:!5 - </a:t>
            </a:r>
            <a:r>
              <a:rPr lang="en-US" b="1" baseline="30000" dirty="0"/>
              <a:t>15 </a:t>
            </a:r>
            <a:r>
              <a:rPr lang="en-US" dirty="0"/>
              <a:t>And he said to them, “Take care, and be on your guard against </a:t>
            </a:r>
            <a:r>
              <a:rPr lang="en-US" b="1" dirty="0">
                <a:solidFill>
                  <a:srgbClr val="FF0000"/>
                </a:solidFill>
              </a:rPr>
              <a:t>all covetousness (greed)</a:t>
            </a:r>
            <a:r>
              <a:rPr lang="en-US" dirty="0"/>
              <a:t>, for one's life does not consist in the abundance of his </a:t>
            </a:r>
            <a:r>
              <a:rPr lang="en-US" b="1" dirty="0">
                <a:solidFill>
                  <a:srgbClr val="FF0000"/>
                </a:solidFill>
              </a:rPr>
              <a:t>possessions (things)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Proverbs 15:27 - </a:t>
            </a:r>
            <a:r>
              <a:rPr lang="en-US" b="1" baseline="30000" dirty="0"/>
              <a:t>27 </a:t>
            </a:r>
            <a:r>
              <a:rPr lang="en-US" dirty="0"/>
              <a:t>Whoever is </a:t>
            </a:r>
            <a:r>
              <a:rPr lang="en-US" b="1" dirty="0">
                <a:solidFill>
                  <a:srgbClr val="FF0000"/>
                </a:solidFill>
              </a:rPr>
              <a:t>greedy for unjust gain </a:t>
            </a:r>
            <a:r>
              <a:rPr lang="en-US" dirty="0"/>
              <a:t>troubles his own household, but he who hates bribes will live.</a:t>
            </a:r>
          </a:p>
          <a:p>
            <a:pPr marL="0" indent="0">
              <a:buNone/>
            </a:pPr>
            <a:r>
              <a:rPr lang="en-US" dirty="0"/>
              <a:t>Ecclesiastes 5:10-12 - </a:t>
            </a:r>
            <a:r>
              <a:rPr lang="en-US" b="1" baseline="30000" dirty="0"/>
              <a:t>10 </a:t>
            </a:r>
            <a:r>
              <a:rPr lang="en-US" dirty="0"/>
              <a:t>He who </a:t>
            </a:r>
            <a:r>
              <a:rPr lang="en-US" b="1" dirty="0">
                <a:solidFill>
                  <a:srgbClr val="FF0000"/>
                </a:solidFill>
              </a:rPr>
              <a:t>loves money will not be satisfied with money</a:t>
            </a:r>
            <a:r>
              <a:rPr lang="en-US" dirty="0"/>
              <a:t>, nor he who loves wealth with his income; this also is vanity. </a:t>
            </a:r>
            <a:r>
              <a:rPr lang="en-US" b="1" baseline="30000" dirty="0"/>
              <a:t>11 </a:t>
            </a:r>
            <a:r>
              <a:rPr lang="en-US" dirty="0"/>
              <a:t>When goods increase, they increase who eat them, and what advantage has their owner but to see them with his eyes? </a:t>
            </a:r>
            <a:r>
              <a:rPr lang="en-US" b="1" baseline="30000" dirty="0"/>
              <a:t>12 </a:t>
            </a:r>
            <a:r>
              <a:rPr lang="en-US" dirty="0"/>
              <a:t>Sweet is the sleep of a laborer, whether he eats little or much, but the full stomach of the rich will not let him sleep.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02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9246-1AD5-811A-280F-70D262F6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C53B17-ECB4-5C75-B36E-9ED6DC88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solidFill>
                  <a:srgbClr val="FF0000"/>
                </a:solidFill>
                <a:latin typeface="TimesNewRomanPS-BoldMT"/>
                <a:cs typeface="Times New Roman" panose="02020603050405020304" pitchFamily="18" charset="0"/>
              </a:rPr>
              <a:t>Stewardship</a:t>
            </a: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 vs Management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C2A1A2-B5B7-DB89-633D-5C19313931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737388" cy="43814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u="sng" dirty="0"/>
              <a:t>Understanding Biblical Stewardship</a:t>
            </a:r>
            <a:endParaRPr lang="en-US" sz="2400" u="sng" dirty="0"/>
          </a:p>
          <a:p>
            <a:pPr marL="0" indent="0">
              <a:buNone/>
            </a:pPr>
            <a:r>
              <a:rPr lang="en-US" sz="2300" dirty="0"/>
              <a:t>Definition: Managing something that ultimately </a:t>
            </a:r>
            <a:r>
              <a:rPr lang="en-US" sz="2300" b="1" dirty="0">
                <a:solidFill>
                  <a:srgbClr val="FF0000"/>
                </a:solidFill>
              </a:rPr>
              <a:t>belongs to GOD</a:t>
            </a:r>
            <a:r>
              <a:rPr lang="en-US" sz="2300" dirty="0"/>
              <a:t>.</a:t>
            </a:r>
          </a:p>
          <a:p>
            <a:pPr marL="0" indent="0">
              <a:buNone/>
            </a:pPr>
            <a:r>
              <a:rPr lang="en-US" sz="2300" dirty="0"/>
              <a:t>Biblical Viewpoint: </a:t>
            </a:r>
            <a:r>
              <a:rPr lang="en-US" sz="2300" b="1" dirty="0">
                <a:solidFill>
                  <a:srgbClr val="FF0000"/>
                </a:solidFill>
              </a:rPr>
              <a:t>Everything</a:t>
            </a:r>
            <a:r>
              <a:rPr lang="en-US" sz="2300" dirty="0"/>
              <a:t> we have—time, talent, treasure, influence—belongs to the Lord.</a:t>
            </a:r>
          </a:p>
          <a:p>
            <a:pPr lvl="1"/>
            <a:r>
              <a:rPr lang="en-US" sz="2300" dirty="0"/>
              <a:t>Psalm 24:1-2 – “The earth is the Lord’s, and everything in it, the world, and all who live in it; (2) for he founded it on the seas and established it on the waters.”</a:t>
            </a:r>
          </a:p>
          <a:p>
            <a:pPr lvl="2"/>
            <a:r>
              <a:rPr lang="en-US" sz="2300" dirty="0"/>
              <a:t>Ownership belongs to GOD.</a:t>
            </a:r>
          </a:p>
          <a:p>
            <a:pPr lvl="1"/>
            <a:r>
              <a:rPr lang="en-US" sz="2300" dirty="0"/>
              <a:t>1 Corinthians 4:1-5 – “(2) Now it is required that those who have been given a trust must prove faithful.”</a:t>
            </a:r>
          </a:p>
          <a:p>
            <a:pPr lvl="2"/>
            <a:r>
              <a:rPr lang="en-US" sz="2300" dirty="0"/>
              <a:t>Faithfulness is the requirement.</a:t>
            </a:r>
          </a:p>
          <a:p>
            <a:pPr marL="0" indent="0">
              <a:buNone/>
            </a:pPr>
            <a:r>
              <a:rPr lang="en-US" sz="2300" dirty="0"/>
              <a:t>Example: The stewards in the Parable of the Talents (Matthew 25). They were given resources, not for themselves, but to be productive for the Master.</a:t>
            </a:r>
          </a:p>
          <a:p>
            <a:pPr marL="0" indent="0" algn="ctr">
              <a:buNone/>
            </a:pPr>
            <a:r>
              <a:rPr lang="en-US" sz="2300" b="1" dirty="0"/>
              <a:t>In what areas of your life are you acting like the owner instead of a steward?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57DFD-062F-9B61-0190-AB0A8C08AE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453408-DAA1-83B9-4945-9046B0BD5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9626526-D86B-717F-58B9-0C1DFFD5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2F9AA70-4137-9B77-9F7F-A6A8829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F97C66-B060-B8CA-9764-0DD365B9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9425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71af3243-3dd4-4a8d-8c0d-dd76da1f02a5"/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8585</TotalTime>
  <Words>2571</Words>
  <Application>Microsoft Office PowerPoint</Application>
  <PresentationFormat>Widescreen</PresentationFormat>
  <Paragraphs>283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Franklin Gothic Demi</vt:lpstr>
      <vt:lpstr>TimesNewRomanPS-BoldMT</vt:lpstr>
      <vt:lpstr>Custom</vt:lpstr>
      <vt:lpstr>What GOD Expects from YOUNG ADULTS Summer Series 2025</vt:lpstr>
      <vt:lpstr>Agenda</vt:lpstr>
      <vt:lpstr>PowerPoint Presentation</vt:lpstr>
      <vt:lpstr>What GOD Expects from YOUNG ADULTS  Father’s Day</vt:lpstr>
      <vt:lpstr>What GOD Expects from YOUNG ADULTS</vt:lpstr>
      <vt:lpstr>What GOD Expects from YOUNG ADULTS  Work Ethic</vt:lpstr>
      <vt:lpstr>What GOD Expects from YOUNG ADULTS  Parental Priorities</vt:lpstr>
      <vt:lpstr>What GOD Expects from YOUNG ADULTS  Priorities</vt:lpstr>
      <vt:lpstr>What GOD Expects from YOUNG ADULTS  Stewardship vs Management</vt:lpstr>
      <vt:lpstr>What GOD Expects from YOUNG ADULTS  Stewardship vs Management</vt:lpstr>
      <vt:lpstr>What GOD Expects from YOUNG ADULTS   1st Sin: Selfishness</vt:lpstr>
      <vt:lpstr>Cost of Goods &amp; Services  (1985 vs. 2025 Annual Equivalent)</vt:lpstr>
      <vt:lpstr>Income (1985 vs. 2025 Annual Equivalent)</vt:lpstr>
      <vt:lpstr>CBS Morning News: Gen Z on Pay Cycles</vt:lpstr>
      <vt:lpstr>CBS Morning News: Gen Z on Pay Cycles</vt:lpstr>
      <vt:lpstr>Income (1985 vs. 2025 Monthly Equivalent)</vt:lpstr>
      <vt:lpstr>Expense (1985 vs. 2025 Monthly Equivalent)</vt:lpstr>
      <vt:lpstr>Net Balance (1985 vs. 2025 Monthly Equivalent)</vt:lpstr>
      <vt:lpstr>What GOD Expects from YOUNG ADULTS  Setting Priorities</vt:lpstr>
      <vt:lpstr>What GOD Expects from YOUNG ADULTS  Setting Priorities</vt:lpstr>
      <vt:lpstr>PowerPoint Presentation</vt:lpstr>
      <vt:lpstr>What GOD Expects from YOUNG ADULTS  Resources</vt:lpstr>
      <vt:lpstr>PowerPoint Presentation</vt:lpstr>
      <vt:lpstr>What GOD Expects from YOUNG ADULTS Summer Series 2025</vt:lpstr>
      <vt:lpstr>What GOD Expects from YOUNG ADULTS  Romantic / Marriage</vt:lpstr>
      <vt:lpstr>What GOD Expects from YOUNG ADULTS  Family</vt:lpstr>
      <vt:lpstr>What GOD Expects from YOUNG ADULTS  Friendship</vt:lpstr>
      <vt:lpstr>What GOD Expects from YOUNG ADULTS  Community / Church</vt:lpstr>
      <vt:lpstr>What GOD Expects from YOUNG ADULTS  Reflection Questions</vt:lpstr>
      <vt:lpstr>What GOD Expects from YOUNG ADULTS Summer Series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 ONeal</dc:creator>
  <cp:lastModifiedBy>Ronald ONeal</cp:lastModifiedBy>
  <cp:revision>3</cp:revision>
  <cp:lastPrinted>2025-06-01T12:55:33Z</cp:lastPrinted>
  <dcterms:created xsi:type="dcterms:W3CDTF">2025-05-31T01:37:32Z</dcterms:created>
  <dcterms:modified xsi:type="dcterms:W3CDTF">2025-06-22T12:56:24Z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