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307" r:id="rId3"/>
    <p:sldId id="306" r:id="rId4"/>
    <p:sldId id="327" r:id="rId5"/>
    <p:sldId id="305" r:id="rId6"/>
    <p:sldId id="319" r:id="rId7"/>
    <p:sldId id="316" r:id="rId8"/>
    <p:sldId id="317" r:id="rId9"/>
    <p:sldId id="325" r:id="rId10"/>
    <p:sldId id="310" r:id="rId11"/>
    <p:sldId id="312" r:id="rId12"/>
    <p:sldId id="311" r:id="rId13"/>
    <p:sldId id="313" r:id="rId14"/>
    <p:sldId id="308" r:id="rId15"/>
    <p:sldId id="309" r:id="rId16"/>
    <p:sldId id="318" r:id="rId17"/>
    <p:sldId id="322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6AE"/>
    <a:srgbClr val="1A3F6C"/>
    <a:srgbClr val="1D4779"/>
    <a:srgbClr val="23538D"/>
    <a:srgbClr val="265A9A"/>
    <a:srgbClr val="1C6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>
      <p:cViewPr varScale="1">
        <p:scale>
          <a:sx n="127" d="100"/>
          <a:sy n="127" d="100"/>
        </p:scale>
        <p:origin x="3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4605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CB-45F4-9A4C-459650A7D4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B-45F4-9A4C-459650A7D4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CB-45F4-9A4C-459650A7D4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B-45F4-9A4C-459650A7D4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CB-45F4-9A4C-459650A7D4E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B-45F4-9A4C-459650A7D4E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CB-45F4-9A4C-459650A7D4E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CB-45F4-9A4C-459650A7D4E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CB-45F4-9A4C-459650A7D4E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CB-45F4-9A4C-459650A7D4E3}"/>
                </c:ext>
              </c:extLst>
            </c:dLbl>
            <c:dLbl>
              <c:idx val="10"/>
              <c:layout>
                <c:manualLayout>
                  <c:x val="3.0864197530864196E-3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CB-45F4-9A4C-459650A7D4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217</c:v>
                </c:pt>
                <c:pt idx="1">
                  <c:v>225</c:v>
                </c:pt>
                <c:pt idx="2">
                  <c:v>245</c:v>
                </c:pt>
                <c:pt idx="3">
                  <c:v>255</c:v>
                </c:pt>
                <c:pt idx="4">
                  <c:v>270</c:v>
                </c:pt>
                <c:pt idx="5">
                  <c:v>305</c:v>
                </c:pt>
                <c:pt idx="6">
                  <c:v>350</c:v>
                </c:pt>
                <c:pt idx="7">
                  <c:v>377</c:v>
                </c:pt>
                <c:pt idx="8">
                  <c:v>451</c:v>
                </c:pt>
                <c:pt idx="9">
                  <c:v>550</c:v>
                </c:pt>
                <c:pt idx="1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CB-45F4-9A4C-459650A7D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09984"/>
        <c:axId val="141211520"/>
      </c:barChart>
      <c:catAx>
        <c:axId val="1412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211520"/>
        <c:crosses val="autoZero"/>
        <c:auto val="1"/>
        <c:lblAlgn val="ctr"/>
        <c:lblOffset val="100"/>
        <c:noMultiLvlLbl val="0"/>
      </c:catAx>
      <c:valAx>
        <c:axId val="141211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1209984"/>
        <c:crosses val="autoZero"/>
        <c:crossBetween val="between"/>
      </c:valAx>
      <c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5240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59064388836129E-2"/>
          <c:y val="0.13760949803149605"/>
          <c:w val="0.92715361828301357"/>
          <c:h val="0.601937046587884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367518970823635E-2"/>
                  <c:y val="4.84201447868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8F-42E1-868D-04F7CACEC4A5}"/>
                </c:ext>
              </c:extLst>
            </c:dLbl>
            <c:dLbl>
              <c:idx val="1"/>
              <c:layout>
                <c:manualLayout>
                  <c:x val="-1.8518516441380483E-2"/>
                  <c:y val="-3.5678001421902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8F-42E1-868D-04F7CACEC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8F-42E1-868D-04F7CACEC4A5}"/>
                </c:ext>
              </c:extLst>
            </c:dLbl>
            <c:dLbl>
              <c:idx val="3"/>
              <c:layout>
                <c:manualLayout>
                  <c:x val="-2.2792020235545263E-2"/>
                  <c:y val="4.0774858767888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8F-42E1-868D-04F7CACEC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8F-42E1-868D-04F7CACEC4A5}"/>
                </c:ext>
              </c:extLst>
            </c:dLbl>
            <c:dLbl>
              <c:idx val="5"/>
              <c:layout>
                <c:manualLayout>
                  <c:x val="-1.1396010117772606E-2"/>
                  <c:y val="-5.3517002132854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8F-42E1-868D-04F7CACEC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8F-42E1-868D-04F7CACEC4A5}"/>
                </c:ext>
              </c:extLst>
            </c:dLbl>
            <c:dLbl>
              <c:idx val="7"/>
              <c:layout>
                <c:manualLayout>
                  <c:x val="-2.4216521500266784E-2"/>
                  <c:y val="4.84201447868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8F-42E1-868D-04F7CACEC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8F-42E1-868D-04F7CACEC4A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8F-42E1-868D-04F7CACEC4A5}"/>
                </c:ext>
              </c:extLst>
            </c:dLbl>
            <c:dLbl>
              <c:idx val="10"/>
              <c:layout>
                <c:manualLayout>
                  <c:x val="-2.8490025294431617E-2"/>
                  <c:y val="-3.822643009489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8F-42E1-868D-04F7CACEC4A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8F-42E1-868D-04F7CACEC4A5}"/>
                </c:ext>
              </c:extLst>
            </c:dLbl>
            <c:dLbl>
              <c:idx val="12"/>
              <c:layout>
                <c:manualLayout>
                  <c:x val="-1.5669513911937331E-2"/>
                  <c:y val="5.096857345986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8F-42E1-868D-04F7CACEC4A5}"/>
                </c:ext>
              </c:extLst>
            </c:dLbl>
            <c:dLbl>
              <c:idx val="13"/>
              <c:layout>
                <c:manualLayout>
                  <c:x val="-5.6980050588863029E-3"/>
                  <c:y val="-4.587171611387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8F-42E1-868D-04F7CACEC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Qtr1 2019</c:v>
                </c:pt>
                <c:pt idx="1">
                  <c:v>Qtr2 2019</c:v>
                </c:pt>
                <c:pt idx="2">
                  <c:v>Qtr3 2019</c:v>
                </c:pt>
                <c:pt idx="3">
                  <c:v>Qtr4 2019</c:v>
                </c:pt>
                <c:pt idx="4">
                  <c:v>Qtr1 2020</c:v>
                </c:pt>
                <c:pt idx="5">
                  <c:v>Qtr2 2020</c:v>
                </c:pt>
                <c:pt idx="6">
                  <c:v>Qtr3 2020</c:v>
                </c:pt>
                <c:pt idx="7">
                  <c:v>Qtr4 2020</c:v>
                </c:pt>
                <c:pt idx="8">
                  <c:v>Qtr1 2021</c:v>
                </c:pt>
                <c:pt idx="9">
                  <c:v>Qtr2 2021</c:v>
                </c:pt>
                <c:pt idx="10">
                  <c:v>Qtr3 2021</c:v>
                </c:pt>
                <c:pt idx="11">
                  <c:v>Qtr4 2021</c:v>
                </c:pt>
                <c:pt idx="12">
                  <c:v>Qtr 1 2022</c:v>
                </c:pt>
                <c:pt idx="13">
                  <c:v>15-May</c:v>
                </c:pt>
                <c:pt idx="14">
                  <c:v>7-Jun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667</c:v>
                </c:pt>
                <c:pt idx="1">
                  <c:v>930</c:v>
                </c:pt>
                <c:pt idx="2">
                  <c:v>646</c:v>
                </c:pt>
                <c:pt idx="3">
                  <c:v>478</c:v>
                </c:pt>
                <c:pt idx="4">
                  <c:v>780</c:v>
                </c:pt>
                <c:pt idx="5">
                  <c:v>800</c:v>
                </c:pt>
                <c:pt idx="6">
                  <c:v>650</c:v>
                </c:pt>
                <c:pt idx="7">
                  <c:v>365</c:v>
                </c:pt>
                <c:pt idx="8">
                  <c:v>500</c:v>
                </c:pt>
                <c:pt idx="9">
                  <c:v>379</c:v>
                </c:pt>
                <c:pt idx="10">
                  <c:v>850</c:v>
                </c:pt>
                <c:pt idx="11">
                  <c:v>400</c:v>
                </c:pt>
                <c:pt idx="12">
                  <c:v>370</c:v>
                </c:pt>
                <c:pt idx="13">
                  <c:v>780</c:v>
                </c:pt>
                <c:pt idx="14">
                  <c:v>1221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F-42E1-868D-04F7CACEC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872432"/>
        <c:axId val="361873088"/>
      </c:lineChart>
      <c:catAx>
        <c:axId val="3618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73088"/>
        <c:crosses val="autoZero"/>
        <c:auto val="1"/>
        <c:lblAlgn val="ctr"/>
        <c:lblOffset val="100"/>
        <c:noMultiLvlLbl val="0"/>
      </c:catAx>
      <c:valAx>
        <c:axId val="3618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7243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38442469482372099"/>
          <c:y val="0.41996043972764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623873099429052E-2"/>
          <c:y val="0.13093194872380082"/>
          <c:w val="0.88726589139364376"/>
          <c:h val="0.67543858648103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84150"/>
            </a:sp3d>
          </c:spPr>
          <c:dPt>
            <c:idx val="0"/>
            <c:bubble3D val="0"/>
            <c:explosion val="1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1-D62F-4153-B635-4C2EB53BE5CE}"/>
              </c:ext>
            </c:extLst>
          </c:dPt>
          <c:dPt>
            <c:idx val="1"/>
            <c:bubble3D val="0"/>
            <c:explosion val="8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3-D62F-4153-B635-4C2EB53BE5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5-D62F-4153-B635-4C2EB53BE5CE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7-D62F-4153-B635-4C2EB53BE5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9-D62F-4153-B635-4C2EB53BE5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B-D62F-4153-B635-4C2EB53BE5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E9FB963-6286-4A66-BCFA-B17477DD89E6}" type="VALUE">
                      <a:rPr lang="en-US" smtClean="0"/>
                      <a:pPr/>
                      <a:t>[VALUE]</a:t>
                    </a:fld>
                    <a:endParaRPr lang="en-US" smtClean="0"/>
                  </a:p>
                  <a:p>
                    <a:r>
                      <a:rPr lang="en-US" smtClean="0"/>
                      <a:t>$200-300K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2F-4153-B635-4C2EB53BE5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</a:p>
                  <a:p>
                    <a:r>
                      <a:rPr lang="en-US" smtClean="0"/>
                      <a:t>$300-400K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2F-4153-B635-4C2EB53BE5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</a:p>
                  <a:p>
                    <a:r>
                      <a:rPr lang="en-US" smtClean="0"/>
                      <a:t>$400-500K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2F-4153-B635-4C2EB53BE5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</a:p>
                  <a:p>
                    <a:r>
                      <a:rPr lang="en-US" smtClean="0"/>
                      <a:t>$500-750K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2F-4153-B635-4C2EB53BE5CE}"/>
                </c:ext>
              </c:extLst>
            </c:dLbl>
            <c:dLbl>
              <c:idx val="4"/>
              <c:layout>
                <c:manualLayout>
                  <c:x val="-3.5165691575991878E-2"/>
                  <c:y val="-0.147889992011868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</a:p>
                  <a:p>
                    <a:r>
                      <a:rPr lang="en-US" dirty="0" smtClean="0"/>
                      <a:t>$750-900K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2F-4153-B635-4C2EB53BE5CE}"/>
                </c:ext>
              </c:extLst>
            </c:dLbl>
            <c:dLbl>
              <c:idx val="5"/>
              <c:layout>
                <c:manualLayout>
                  <c:x val="0.23976607892721735"/>
                  <c:y val="-0.137940583514017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.2%</a:t>
                    </a:r>
                  </a:p>
                  <a:p>
                    <a:r>
                      <a:rPr lang="en-US" dirty="0" smtClean="0"/>
                      <a:t>$900k+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2F-4153-B635-4C2EB53BE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$200k-300k</c:v>
                </c:pt>
                <c:pt idx="1">
                  <c:v>$300k-400k</c:v>
                </c:pt>
                <c:pt idx="2">
                  <c:v>$400k-500k</c:v>
                </c:pt>
                <c:pt idx="3">
                  <c:v>$500k-750k</c:v>
                </c:pt>
                <c:pt idx="4">
                  <c:v>$750k-900k</c:v>
                </c:pt>
                <c:pt idx="5">
                  <c:v>900k+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0.46</c:v>
                </c:pt>
                <c:pt idx="1">
                  <c:v>0.34</c:v>
                </c:pt>
                <c:pt idx="2">
                  <c:v>0.12</c:v>
                </c:pt>
                <c:pt idx="3">
                  <c:v>0.08</c:v>
                </c:pt>
                <c:pt idx="4">
                  <c:v>0.01</c:v>
                </c:pt>
                <c:pt idx="5" formatCode="0.0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2F-4153-B635-4C2EB53BE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YTD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183364743964228"/>
          <c:y val="0.44575706489051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742097429071815E-2"/>
          <c:y val="0.14669052417380493"/>
          <c:w val="0.85017569926503034"/>
          <c:h val="0.69405325018359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84150"/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1-37F9-4DE8-A866-1D9CA282CAED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3-37F9-4DE8-A866-1D9CA282CAED}"/>
              </c:ext>
            </c:extLst>
          </c:dPt>
          <c:dPt>
            <c:idx val="2"/>
            <c:bubble3D val="0"/>
            <c:explosion val="8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5-37F9-4DE8-A866-1D9CA282CAED}"/>
              </c:ext>
            </c:extLst>
          </c:dPt>
          <c:dPt>
            <c:idx val="3"/>
            <c:bubble3D val="0"/>
            <c:explosion val="5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7-37F9-4DE8-A866-1D9CA282CAED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9-37F9-4DE8-A866-1D9CA282CAED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B-37F9-4DE8-A866-1D9CA282CA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84150"/>
              </a:sp3d>
            </c:spPr>
            <c:extLst>
              <c:ext xmlns:c16="http://schemas.microsoft.com/office/drawing/2014/chart" uri="{C3380CC4-5D6E-409C-BE32-E72D297353CC}">
                <c16:uniqueId val="{0000000D-37F9-4DE8-A866-1D9CA282CAED}"/>
              </c:ext>
            </c:extLst>
          </c:dPt>
          <c:dLbls>
            <c:dLbl>
              <c:idx val="0"/>
              <c:layout>
                <c:manualLayout>
                  <c:x val="-3.6887105660905903E-2"/>
                  <c:y val="-0.180803143593166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.5%</a:t>
                    </a:r>
                  </a:p>
                  <a:p>
                    <a:r>
                      <a:rPr lang="en-US" dirty="0" smtClean="0"/>
                      <a:t>$200-300K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9-4DE8-A866-1D9CA282CAED}"/>
                </c:ext>
              </c:extLst>
            </c:dLbl>
            <c:dLbl>
              <c:idx val="1"/>
              <c:layout>
                <c:manualLayout>
                  <c:x val="0.17226278958800631"/>
                  <c:y val="-0.159914600436137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4.5%</a:t>
                    </a:r>
                  </a:p>
                  <a:p>
                    <a:r>
                      <a:rPr lang="en-US" dirty="0" smtClean="0"/>
                      <a:t>$300-400K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9-4DE8-A866-1D9CA282CAED}"/>
                </c:ext>
              </c:extLst>
            </c:dLbl>
            <c:dLbl>
              <c:idx val="2"/>
              <c:layout>
                <c:manualLayout>
                  <c:x val="1.5625003203945772E-2"/>
                  <c:y val="-2.3385445882780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</a:p>
                  <a:p>
                    <a:r>
                      <a:rPr lang="en-US" dirty="0" smtClean="0"/>
                      <a:t>$400-500K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9-4DE8-A866-1D9CA282CA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</a:p>
                  <a:p>
                    <a:r>
                      <a:rPr lang="en-US" dirty="0" smtClean="0"/>
                      <a:t>$500-750K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9-4DE8-A866-1D9CA282CAED}"/>
                </c:ext>
              </c:extLst>
            </c:dLbl>
            <c:dLbl>
              <c:idx val="4"/>
              <c:layout>
                <c:manualLayout>
                  <c:x val="5.828001897083452E-3"/>
                  <c:y val="-1.65728285400139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</a:p>
                  <a:p>
                    <a:r>
                      <a:rPr lang="en-US" dirty="0" smtClean="0"/>
                      <a:t>$750-900K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F9-4DE8-A866-1D9CA282CA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</a:p>
                  <a:p>
                    <a:r>
                      <a:rPr lang="en-US" dirty="0" smtClean="0"/>
                      <a:t>$900K+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F9-4DE8-A866-1D9CA282C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$200k-300k</c:v>
                </c:pt>
                <c:pt idx="1">
                  <c:v>$300k-400k</c:v>
                </c:pt>
                <c:pt idx="2">
                  <c:v>$400k-500k</c:v>
                </c:pt>
                <c:pt idx="3">
                  <c:v>$500k-750k</c:v>
                </c:pt>
                <c:pt idx="4">
                  <c:v>$750k-900k</c:v>
                </c:pt>
                <c:pt idx="5">
                  <c:v>900k+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0.25</c:v>
                </c:pt>
                <c:pt idx="3">
                  <c:v>0.51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F9-4DE8-A866-1D9CA282C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74336283185841E-2"/>
          <c:y val="6.8239286789591198E-3"/>
          <c:w val="0.87567556267855884"/>
          <c:h val="0.844678803142100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/>
            </a:sp3d>
          </c:spPr>
          <c:explosion val="6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/>
              </a:sp3d>
            </c:spPr>
            <c:extLst>
              <c:ext xmlns:c16="http://schemas.microsoft.com/office/drawing/2014/chart" uri="{C3380CC4-5D6E-409C-BE32-E72D297353CC}">
                <c16:uniqueId val="{00000002-AD1E-4F51-91BB-63BBE8105464}"/>
              </c:ext>
            </c:extLst>
          </c:dPt>
          <c:dPt>
            <c:idx val="1"/>
            <c:bubble3D val="0"/>
            <c:explosion val="19"/>
            <c:spPr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292100"/>
              </a:sp3d>
            </c:spPr>
            <c:extLst>
              <c:ext xmlns:c16="http://schemas.microsoft.com/office/drawing/2014/chart" uri="{C3380CC4-5D6E-409C-BE32-E72D297353CC}">
                <c16:uniqueId val="{00000001-AD1E-4F51-91BB-63BBE8105464}"/>
              </c:ext>
            </c:extLst>
          </c:dPt>
          <c:dLbls>
            <c:dLbl>
              <c:idx val="0"/>
              <c:layout>
                <c:manualLayout>
                  <c:x val="-0.14149710821545536"/>
                  <c:y val="-0.27110191058134503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1191</a:t>
                    </a:r>
                    <a:endParaRPr lang="en-US" sz="2400" b="0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Re-Sale</a:t>
                    </a:r>
                  </a:p>
                  <a:p>
                    <a:r>
                      <a: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1E-4F51-91BB-63BBE8105464}"/>
                </c:ext>
              </c:extLst>
            </c:dLbl>
            <c:dLbl>
              <c:idx val="1"/>
              <c:layout>
                <c:manualLayout>
                  <c:x val="0.13535189185422619"/>
                  <c:y val="8.522766313901031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334</a:t>
                    </a:r>
                  </a:p>
                  <a:p>
                    <a:r>
                      <a:rPr lang="en-US" sz="1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New </a:t>
                    </a:r>
                    <a:r>
                      <a: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Construction</a:t>
                    </a:r>
                  </a:p>
                  <a:p>
                    <a:r>
                      <a: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1E-4F51-91BB-63BBE81054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Resale</c:v>
                </c:pt>
                <c:pt idx="1">
                  <c:v>New Construction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3259</c:v>
                </c:pt>
                <c:pt idx="1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1E-4F51-91BB-63BBE8105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65000"/>
          </a:schemeClr>
        </a:solidFill>
        <a:ln w="25400">
          <a:noFill/>
        </a:ln>
        <a:scene3d>
          <a:camera prst="orthographicFront"/>
          <a:lightRig rig="threePt" dir="t"/>
        </a:scene3d>
        <a:sp3d>
          <a:bevelT w="13970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Permits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Kootenai County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89310858636493"/>
          <c:w val="1"/>
          <c:h val="0.64433085800736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2022 YTD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1305</c:v>
                </c:pt>
                <c:pt idx="1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A-42AA-B490-4873A5C0D3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Remodel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77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2022 YTD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500</c:v>
                </c:pt>
                <c:pt idx="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A-42AA-B490-4873A5C0D3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Apartments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2022 YTD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2A-42AA-B490-4873A5C0D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58528"/>
        <c:axId val="273653280"/>
      </c:barChart>
      <c:catAx>
        <c:axId val="2736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53280"/>
        <c:crosses val="autoZero"/>
        <c:auto val="1"/>
        <c:lblAlgn val="ctr"/>
        <c:lblOffset val="100"/>
        <c:noMultiLvlLbl val="0"/>
      </c:catAx>
      <c:valAx>
        <c:axId val="27365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65852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247650"/>
        </a:sp3d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109588513856855E-3"/>
          <c:w val="1"/>
          <c:h val="0.9246923233586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514,000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6-47EC-B7F8-8194DFB055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775,000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6-47EC-B7F8-8194DFB0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Res &lt;2 Ac</c:v>
                </c:pt>
                <c:pt idx="1">
                  <c:v>Res &gt;2 Ac</c:v>
                </c:pt>
                <c:pt idx="2">
                  <c:v>Res H2O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514000</c:v>
                </c:pt>
                <c:pt idx="1">
                  <c:v>775000</c:v>
                </c:pt>
                <c:pt idx="2">
                  <c:v>1776000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6-47EC-B7F8-8194DFB055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2413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Res &lt;2 Ac</c:v>
                </c:pt>
                <c:pt idx="1">
                  <c:v>Res &gt;2 Ac</c:v>
                </c:pt>
                <c:pt idx="2">
                  <c:v>Res H2O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601000</c:v>
                </c:pt>
                <c:pt idx="1">
                  <c:v>923000</c:v>
                </c:pt>
                <c:pt idx="2">
                  <c:v>1899000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46-47EC-B7F8-8194DFB0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46915328"/>
        <c:axId val="146916864"/>
      </c:barChart>
      <c:catAx>
        <c:axId val="14691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6916864"/>
        <c:crosses val="autoZero"/>
        <c:auto val="1"/>
        <c:lblAlgn val="ctr"/>
        <c:lblOffset val="100"/>
        <c:noMultiLvlLbl val="0"/>
      </c:catAx>
      <c:valAx>
        <c:axId val="1469168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6915328"/>
        <c:crosses val="autoZero"/>
        <c:crossBetween val="between"/>
      </c:valAx>
      <c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3365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58481578691257E-5"/>
          <c:y val="5.9001705529519765E-3"/>
          <c:w val="0.91766809830589369"/>
          <c:h val="0.89024233211532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195,000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6728971962617"/>
                      <c:h val="7.05357142857142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AFA-424C-B1CD-90EF3B5AF3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527,000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FA-424C-B1CD-90EF3B5AF3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523,000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FA-424C-B1CD-90EF3B5AF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Vacant Land</c:v>
                </c:pt>
                <c:pt idx="1">
                  <c:v>Condo</c:v>
                </c:pt>
                <c:pt idx="2">
                  <c:v>Multi-Family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195000</c:v>
                </c:pt>
                <c:pt idx="1">
                  <c:v>527000</c:v>
                </c:pt>
                <c:pt idx="2">
                  <c:v>523000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FA-424C-B1CD-90EF3B5AF3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234950"/>
            </a:sp3d>
          </c:spPr>
          <c:invertIfNegative val="0"/>
          <c:dLbls>
            <c:dLbl>
              <c:idx val="2"/>
              <c:layout>
                <c:manualLayout>
                  <c:x val="3.1152647975077881E-3"/>
                  <c:y val="8.92857142857142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843,000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FA-424C-B1CD-90EF3B5AF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Vacant Land</c:v>
                </c:pt>
                <c:pt idx="1">
                  <c:v>Condo</c:v>
                </c:pt>
                <c:pt idx="2">
                  <c:v>Multi-Family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329000</c:v>
                </c:pt>
                <c:pt idx="1">
                  <c:v>557000</c:v>
                </c:pt>
                <c:pt idx="2">
                  <c:v>843363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FA-424C-B1CD-90EF3B5AF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1"/>
        <c:axId val="147047168"/>
        <c:axId val="147048704"/>
      </c:barChart>
      <c:catAx>
        <c:axId val="14704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7048704"/>
        <c:crosses val="autoZero"/>
        <c:auto val="1"/>
        <c:lblAlgn val="ctr"/>
        <c:lblOffset val="100"/>
        <c:noMultiLvlLbl val="0"/>
      </c:catAx>
      <c:valAx>
        <c:axId val="1470487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047168"/>
        <c:crosses val="autoZero"/>
        <c:crossBetween val="between"/>
      </c:valAx>
      <c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0.63429</cdr:x>
      <cdr:y>0.13821</cdr:y>
    </cdr:from>
    <cdr:to>
      <cdr:x>0.83768</cdr:x>
      <cdr:y>0.2824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461617" y="885027"/>
          <a:ext cx="1751310" cy="923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Avg. Sales Price</a:t>
          </a:r>
        </a:p>
        <a:p xmlns:a="http://schemas.openxmlformats.org/drawingml/2006/main">
          <a:pPr algn="ctr"/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$663,000</a:t>
          </a:r>
        </a:p>
        <a:p xmlns:a="http://schemas.openxmlformats.org/drawingml/2006/main">
          <a:pPr algn="ctr"/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+17%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E6BB-79DD-42BE-A57E-593698B8149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1E50A-4314-4A5A-A30A-F350028A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8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3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204200" cy="3946525"/>
          </a:xfrm>
          <a:prstGeom prst="rect">
            <a:avLst/>
          </a:prstGeom>
          <a:noFill/>
        </p:spPr>
        <p:txBody>
          <a:bodyPr/>
          <a:lstStyle>
            <a:lvl1pPr marL="457200" indent="-457200">
              <a:spcBef>
                <a:spcPts val="400"/>
              </a:spcBef>
              <a:spcAft>
                <a:spcPts val="400"/>
              </a:spcAft>
              <a:buClr>
                <a:srgbClr val="002F57"/>
              </a:buClr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800100" indent="-342900">
              <a:spcBef>
                <a:spcPts val="400"/>
              </a:spcBef>
              <a:spcAft>
                <a:spcPts val="400"/>
              </a:spcAft>
              <a:buClr>
                <a:srgbClr val="002F57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2pPr>
            <a:lvl3pPr marL="1257300" indent="-342900">
              <a:spcBef>
                <a:spcPts val="300"/>
              </a:spcBef>
              <a:spcAft>
                <a:spcPts val="300"/>
              </a:spcAft>
              <a:buClr>
                <a:srgbClr val="002F57"/>
              </a:buClr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3pPr>
            <a:lvl4pPr marL="1714500" indent="-342900">
              <a:spcBef>
                <a:spcPts val="300"/>
              </a:spcBef>
              <a:spcAft>
                <a:spcPts val="300"/>
              </a:spcAft>
              <a:buClr>
                <a:srgbClr val="002F57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171700" indent="-342900">
              <a:spcBef>
                <a:spcPts val="300"/>
              </a:spcBef>
              <a:spcAft>
                <a:spcPts val="300"/>
              </a:spcAft>
              <a:buClr>
                <a:srgbClr val="002F57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More</a:t>
            </a:r>
          </a:p>
          <a:p>
            <a:pPr lvl="2"/>
            <a:r>
              <a:rPr lang="en-US" dirty="0" smtClean="0"/>
              <a:t>more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Windermere Foundation (CDA)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8204200" cy="7254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8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5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3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5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75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8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4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0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1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1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6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3402" y="457200"/>
            <a:ext cx="861059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53EA-CE0C-44D4-8FC1-EE06AFBEFE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495E-5C36-4A4F-9A66-673738E92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933699" y="3390900"/>
            <a:ext cx="6400800" cy="5334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82" y="-41515"/>
            <a:ext cx="826048" cy="5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2ED2-6448-41B1-BC09-D1D92376D7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33CD-FF67-4AA2-A751-273E27318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857250"/>
            <a:ext cx="1636006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0" y="857250"/>
            <a:ext cx="1809521" cy="5143500"/>
          </a:xfrm>
          <a:prstGeom prst="chevron">
            <a:avLst/>
          </a:prstGeom>
          <a:solidFill>
            <a:srgbClr val="929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67298" y="857250"/>
            <a:ext cx="1851113" cy="5143500"/>
          </a:xfrm>
          <a:prstGeom prst="chevron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84185"/>
            <a:ext cx="1598269" cy="718402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>
            <a:off x="3014456" y="2656899"/>
            <a:ext cx="208781" cy="171450"/>
          </a:xfrm>
          <a:prstGeom prst="chevron">
            <a:avLst/>
          </a:prstGeom>
          <a:solidFill>
            <a:srgbClr val="002A4E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429000" y="3910952"/>
            <a:ext cx="3486150" cy="2988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US" sz="2400" dirty="0">
              <a:solidFill>
                <a:prstClr val="black"/>
              </a:solidFill>
              <a:latin typeface="Bell MT" panose="020205030603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3237" y="2450237"/>
            <a:ext cx="482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ell MT" panose="02020503060305020303" pitchFamily="18" charset="0"/>
              </a:rPr>
              <a:t>Market Update June 2022</a:t>
            </a:r>
            <a:endParaRPr lang="en-US" sz="32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119" y="1981200"/>
            <a:ext cx="77538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land in Kootenai County has risen dramatically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ago, five-to-ten-acre parcels were priced at about $5,000 to $6,000 per acre.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pricing now ranges between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$40,000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$60,0000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acre depending on location and the availability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¼ Acre vacant lot in Woodbridge recently sold for $165,000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Downtown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Cd’A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.13 acre lot sold recently for $350,000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costs associated with New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 for nearly ¼ of the sales price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13960" y="1209020"/>
            <a:ext cx="5263040" cy="1107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25163" y="667816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not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It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it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28" y="4806387"/>
            <a:ext cx="2039046" cy="13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744202"/>
              </p:ext>
            </p:extLst>
          </p:nvPr>
        </p:nvGraphicFramePr>
        <p:xfrm>
          <a:off x="685800" y="793963"/>
          <a:ext cx="8610600" cy="640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61366" y="1291375"/>
            <a:ext cx="1751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Avg. Sales Price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$664,000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+38%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495" y="5334000"/>
            <a:ext cx="5966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Construction was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Single Family Sales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 2022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 higher than this time last year.           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homes all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MLS (on Lots and Acres)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5100" y="727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New Construction vs.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Re-sale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Family All MLS (Lots &amp; Ac.)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72845383"/>
              </p:ext>
            </p:extLst>
          </p:nvPr>
        </p:nvGraphicFramePr>
        <p:xfrm>
          <a:off x="838200" y="403789"/>
          <a:ext cx="7503935" cy="569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1981200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$390 Mill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35280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$158 Mill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82524"/>
              </p:ext>
            </p:extLst>
          </p:nvPr>
        </p:nvGraphicFramePr>
        <p:xfrm>
          <a:off x="685800" y="722866"/>
          <a:ext cx="7772400" cy="594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63328" y="10506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 YoY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Sales Price Re-Sale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MLS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40396" y="4800600"/>
            <a:ext cx="116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+17%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8006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+19%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3143" y="4800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+7%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El"/>
        </p:bldSub>
      </p:bldGraphic>
      <p:bldP spid="2" grpId="0"/>
      <p:bldP spid="11" grpId="0" uiExpand="1"/>
      <p:bldP spid="12" grpId="0" uiExpan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71383"/>
              </p:ext>
            </p:extLst>
          </p:nvPr>
        </p:nvGraphicFramePr>
        <p:xfrm>
          <a:off x="685800" y="722866"/>
          <a:ext cx="8382000" cy="613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44958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+168%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03" y="4495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081" y="4495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61%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536" y="108094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 YoY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Sales Price Re-Sale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22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El"/>
        </p:bldSub>
      </p:bldGraphic>
      <p:bldP spid="11" grpId="0" uiExpan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512208"/>
            <a:ext cx="3669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Points…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331697"/>
            <a:ext cx="684200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Month over Month Changes (April vs May 2022)</a:t>
            </a:r>
          </a:p>
          <a:p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All Residential Property Average closed value is down 4%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Single Family down 4%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Multi Family is up 113%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Mobile/Manufactured is down 10%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3960" y="3903755"/>
            <a:ext cx="3372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Days on Market as of 6/7/2022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Cda/Dalton    48,  DTC  37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Post Falls        60,  DTC 48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Rathdrum       81,  DTC 73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Average MLS  59,  DTC 46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2F187C-0E0C-BB99-16F5-A7B291613590}"/>
              </a:ext>
            </a:extLst>
          </p:cNvPr>
          <p:cNvSpPr txBox="1">
            <a:spLocks/>
          </p:cNvSpPr>
          <p:nvPr/>
        </p:nvSpPr>
        <p:spPr>
          <a:xfrm>
            <a:off x="525528" y="2209800"/>
            <a:ext cx="6789672" cy="2531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2286000"/>
            <a:ext cx="3468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endParaRPr lang="en-US" sz="9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400800"/>
            <a:ext cx="3486150" cy="29884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rgbClr val="002A4E"/>
                </a:solidFill>
                <a:latin typeface="Bell MT" panose="02020503060305020303" pitchFamily="18" charset="0"/>
              </a:rPr>
              <a:t>Jennifer Smock® Windermere Coeur d’Alene Realty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rgbClr val="002A4E"/>
                </a:solidFill>
                <a:latin typeface="Bell MT" panose="02020503060305020303" pitchFamily="18" charset="0"/>
              </a:rPr>
              <a:t>Co-Owner /Managing Broker</a:t>
            </a:r>
            <a:endParaRPr lang="en-US" sz="1000" dirty="0">
              <a:solidFill>
                <a:srgbClr val="002A4E"/>
              </a:solidFill>
              <a:latin typeface="Bell MT" panose="02020503060305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03924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485" y="143216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290028" y="241092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9000208" y="5774876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966733" y="6698305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8082081" y="5791200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04797"/>
              </p:ext>
            </p:extLst>
          </p:nvPr>
        </p:nvGraphicFramePr>
        <p:xfrm>
          <a:off x="76200" y="740362"/>
          <a:ext cx="9067800" cy="5590043"/>
        </p:xfrm>
        <a:graphic>
          <a:graphicData uri="http://schemas.openxmlformats.org/drawingml/2006/table">
            <a:tbl>
              <a:tblPr>
                <a:solidFill>
                  <a:srgbClr val="003E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26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                             01 CdA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670 Homes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Sold/Closed YTD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450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Days on Market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    66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$590,000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$685,000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99%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                    02 Post Falls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                                    123                                     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460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Days on Market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65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$523,000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$574,000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98%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                      03 Hayden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                                      374                                      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220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Days on Market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61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$620,000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$746,000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98%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04 Rathdrum/Twin Lakes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299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   174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Days on Market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78 Median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$518,000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$605,000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99%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           04a  Hauser Lake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44 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25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Days on Market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140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$835,000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$769,000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102%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05 Athol/Spirit Lake NW Kootenai 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  124   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70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Days on Market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79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$577,000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$606,000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98%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Athol/Bayview      06 NE Kootenai 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     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Days on Market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69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$737,000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$833,000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95%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                12 Silver Valley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156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 87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Days on Market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69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$295,000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$295,000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97%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Area                                        All Kootenai 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Active Listings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2,405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Homes Sold/Closed YTD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1,492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Days on Market                                   68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Median Sales Price                           $565,000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Sales Price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$692,000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SP/OLP                                            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7A"/>
                          </a:solidFill>
                          <a:effectLst/>
                          <a:latin typeface="Arial" charset="0"/>
                        </a:rPr>
                        <a:t> 98%                 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3E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-6635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	Residential </a:t>
            </a:r>
            <a:r>
              <a:rPr lang="en-US" sz="2400" dirty="0"/>
              <a:t>Snap Shot</a:t>
            </a:r>
          </a:p>
          <a:p>
            <a:pPr algn="ctr"/>
            <a:r>
              <a:rPr lang="en-US" sz="2400" dirty="0"/>
              <a:t>      </a:t>
            </a:r>
            <a:r>
              <a:rPr lang="en-US" sz="2400" dirty="0" smtClean="0"/>
              <a:t>  	January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2022- May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2022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400800"/>
            <a:ext cx="3486150" cy="29884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rgbClr val="002A4E"/>
                </a:solidFill>
                <a:latin typeface="Bell MT" panose="02020503060305020303" pitchFamily="18" charset="0"/>
              </a:rPr>
              <a:t>Jennifer Smock® Windermere Coeur d’Alene Realty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rgbClr val="002A4E"/>
                </a:solidFill>
                <a:latin typeface="Bell MT" panose="02020503060305020303" pitchFamily="18" charset="0"/>
              </a:rPr>
              <a:t>Co-Owner /Managing Broker</a:t>
            </a:r>
            <a:endParaRPr lang="en-US" sz="1000" dirty="0">
              <a:solidFill>
                <a:srgbClr val="002A4E"/>
              </a:solidFill>
              <a:latin typeface="Bell MT" panose="02020503060305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03924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485" y="143216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290028" y="241092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9000208" y="5774876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966733" y="6698305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8082081" y="5791200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5844"/>
              </p:ext>
            </p:extLst>
          </p:nvPr>
        </p:nvGraphicFramePr>
        <p:xfrm>
          <a:off x="533775" y="526631"/>
          <a:ext cx="8130292" cy="5890474"/>
        </p:xfrm>
        <a:graphic>
          <a:graphicData uri="http://schemas.openxmlformats.org/drawingml/2006/table">
            <a:tbl>
              <a:tblPr/>
              <a:tblGrid>
                <a:gridCol w="421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5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Coeur d’Alene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Active Listings                            -5%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Homes Sold                                 -13%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Median Sales Price                     +24%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    $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610,000*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Active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Listings  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-9%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Homes Sold      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-15 %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Median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Sales Price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           +23%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     $555,000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Shoshone County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Active Listings   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-28%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Homes Sold    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    -34%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Median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Sales Price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    +44%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$295,000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*</a:t>
                      </a:r>
                      <a:endParaRPr kumimoji="0" lang="en-US" sz="2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Kootenai County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Active Listings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-8%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Homes Sold             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-18%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Median Sales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Price     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+22%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$551000*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Average Sales Price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             $643,000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53667" y="56426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Snap Shot 2021 vs 2022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 Single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&lt;2 ac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625468"/>
              </p:ext>
            </p:extLst>
          </p:nvPr>
        </p:nvGraphicFramePr>
        <p:xfrm>
          <a:off x="685800" y="722866"/>
          <a:ext cx="7696200" cy="537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213960" y="1127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% Increase in Average Sold Values</a:t>
            </a:r>
            <a:br>
              <a:rPr lang="en-US" sz="2400" dirty="0"/>
            </a:br>
            <a:r>
              <a:rPr lang="en-US" sz="2400" dirty="0"/>
              <a:t>Kootenai County all Residential</a:t>
            </a:r>
          </a:p>
        </p:txBody>
      </p:sp>
    </p:spTree>
    <p:extLst>
      <p:ext uri="{BB962C8B-B14F-4D97-AF65-F5344CB8AC3E}">
        <p14:creationId xmlns:p14="http://schemas.microsoft.com/office/powerpoint/2010/main" val="8911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50" y="706448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This Happen?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83" y="3086566"/>
            <a:ext cx="4713048" cy="1569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99" y="1601400"/>
            <a:ext cx="8419086" cy="136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833" y="1346328"/>
            <a:ext cx="3067553" cy="2811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799" y="3128575"/>
            <a:ext cx="5648325" cy="2024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959" y="4752271"/>
            <a:ext cx="7525407" cy="1211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209" y="5081828"/>
            <a:ext cx="66294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America's top property hotspot is lakeside city Coeur d'Alene in Idaho where average home prices rose nearly 47% in a year to $476,000 thanks to remote workers flooding in</a:t>
            </a:r>
          </a:p>
        </p:txBody>
      </p:sp>
    </p:spTree>
    <p:extLst>
      <p:ext uri="{BB962C8B-B14F-4D97-AF65-F5344CB8AC3E}">
        <p14:creationId xmlns:p14="http://schemas.microsoft.com/office/powerpoint/2010/main" val="11325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84" y="1037675"/>
            <a:ext cx="7544527" cy="5029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403789"/>
            <a:ext cx="5254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Homeowner Equity Growth Still Surging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64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17933676"/>
              </p:ext>
            </p:extLst>
          </p:nvPr>
        </p:nvGraphicFramePr>
        <p:xfrm>
          <a:off x="152399" y="1341136"/>
          <a:ext cx="8915401" cy="498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7597" y="634158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Shortage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667000"/>
            <a:ext cx="38862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new listings on the market monthly is similar to the same amount we had in 2012, 10 years ago.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69" y="964592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5607" y="257218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860" y="294284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20"/>
          <p:cNvSpPr/>
          <p:nvPr/>
        </p:nvSpPr>
        <p:spPr>
          <a:xfrm>
            <a:off x="399573" y="403789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819668" y="5688611"/>
            <a:ext cx="2990" cy="96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825354" y="6629400"/>
            <a:ext cx="1033475" cy="1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alf Frame 23"/>
          <p:cNvSpPr/>
          <p:nvPr/>
        </p:nvSpPr>
        <p:spPr>
          <a:xfrm rot="10800000">
            <a:off x="7898753" y="5688611"/>
            <a:ext cx="814387" cy="819745"/>
          </a:xfrm>
          <a:prstGeom prst="halfFrame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8" y="143216"/>
            <a:ext cx="1207117" cy="542584"/>
          </a:xfrm>
          <a:prstGeom prst="rect">
            <a:avLst/>
          </a:prstGeom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964539"/>
              </p:ext>
            </p:extLst>
          </p:nvPr>
        </p:nvGraphicFramePr>
        <p:xfrm>
          <a:off x="76200" y="0"/>
          <a:ext cx="455713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029200" y="5737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Family&lt;2 Acres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Kootenai County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1616142"/>
              </p:ext>
            </p:extLst>
          </p:nvPr>
        </p:nvGraphicFramePr>
        <p:xfrm>
          <a:off x="4267201" y="1600200"/>
          <a:ext cx="4876799" cy="597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3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El"/>
        </p:bldSub>
      </p:bldGraphic>
      <p:bldGraphic spid="11" grpId="0" uiExpand="1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17027</TotalTime>
  <Words>862</Words>
  <Application>Microsoft Office PowerPoint</Application>
  <PresentationFormat>On-screen Show (4:3)</PresentationFormat>
  <Paragraphs>212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Constantia</vt:lpstr>
      <vt:lpstr>Times New Roman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 Smock</cp:lastModifiedBy>
  <cp:revision>188</cp:revision>
  <dcterms:created xsi:type="dcterms:W3CDTF">2020-01-10T19:15:11Z</dcterms:created>
  <dcterms:modified xsi:type="dcterms:W3CDTF">2022-06-29T19:23:03Z</dcterms:modified>
</cp:coreProperties>
</file>