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69" r:id="rId3"/>
    <p:sldId id="275" r:id="rId4"/>
    <p:sldId id="258" r:id="rId5"/>
    <p:sldId id="302" r:id="rId6"/>
    <p:sldId id="303" r:id="rId7"/>
    <p:sldId id="278" r:id="rId8"/>
    <p:sldId id="264" r:id="rId9"/>
    <p:sldId id="292" r:id="rId10"/>
    <p:sldId id="304" r:id="rId11"/>
    <p:sldId id="305" r:id="rId12"/>
    <p:sldId id="306" r:id="rId13"/>
    <p:sldId id="280" r:id="rId14"/>
    <p:sldId id="273" r:id="rId15"/>
    <p:sldId id="272" r:id="rId16"/>
    <p:sldId id="289" r:id="rId17"/>
    <p:sldId id="274" r:id="rId18"/>
    <p:sldId id="290" r:id="rId19"/>
    <p:sldId id="291" r:id="rId20"/>
    <p:sldId id="281" r:id="rId21"/>
    <p:sldId id="282" r:id="rId22"/>
    <p:sldId id="283" r:id="rId23"/>
    <p:sldId id="284" r:id="rId24"/>
    <p:sldId id="279" r:id="rId25"/>
    <p:sldId id="285" r:id="rId26"/>
    <p:sldId id="286" r:id="rId27"/>
    <p:sldId id="287" r:id="rId28"/>
    <p:sldId id="262" r:id="rId29"/>
    <p:sldId id="301" r:id="rId30"/>
    <p:sldId id="295" r:id="rId31"/>
    <p:sldId id="296" r:id="rId32"/>
    <p:sldId id="297" r:id="rId33"/>
    <p:sldId id="307" r:id="rId34"/>
    <p:sldId id="293" r:id="rId35"/>
    <p:sldId id="300" r:id="rId36"/>
    <p:sldId id="298" r:id="rId37"/>
    <p:sldId id="299" r:id="rId38"/>
    <p:sldId id="288"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494E1-C712-4515-B952-E22340F80056}" v="14" dt="2023-01-19T16:32:33.964"/>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3" autoAdjust="0"/>
    <p:restoredTop sz="94715"/>
  </p:normalViewPr>
  <p:slideViewPr>
    <p:cSldViewPr>
      <p:cViewPr varScale="1">
        <p:scale>
          <a:sx n="78" d="100"/>
          <a:sy n="78" d="100"/>
        </p:scale>
        <p:origin x="547" y="67"/>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latin typeface="Avenir Next LT Pro Demi" panose="020B0704020202020204" pitchFamily="34" charset="0"/>
              </a:rPr>
              <a:t>Grant Development Process</a:t>
            </a:r>
          </a:p>
        </c:rich>
      </c:tx>
      <c:layout>
        <c:manualLayout>
          <c:xMode val="edge"/>
          <c:yMode val="edge"/>
          <c:x val="0.14078189300411523"/>
          <c:y val="7.35294117647058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Grant Development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9B-445B-9643-AE252DAAFB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559B-445B-9643-AE252DAAFB07}"/>
              </c:ext>
            </c:extLst>
          </c:dPt>
          <c:cat>
            <c:strRef>
              <c:f>Sheet1!$A$2:$A$5</c:f>
              <c:strCache>
                <c:ptCount val="2"/>
                <c:pt idx="0">
                  <c:v>Planning</c:v>
                </c:pt>
                <c:pt idx="1">
                  <c:v>Writing</c:v>
                </c:pt>
              </c:strCache>
              <c:extLst/>
            </c:strRef>
          </c:cat>
          <c:val>
            <c:numRef>
              <c:f>Sheet1!$B$2:$B$5</c:f>
              <c:numCache>
                <c:formatCode>General</c:formatCode>
                <c:ptCount val="2"/>
                <c:pt idx="0">
                  <c:v>80</c:v>
                </c:pt>
                <c:pt idx="1">
                  <c:v>20</c:v>
                </c:pt>
              </c:numCache>
              <c:extLst/>
            </c:numRef>
          </c:val>
          <c:extLst>
            <c:ext xmlns:c16="http://schemas.microsoft.com/office/drawing/2014/chart" uri="{C3380CC4-5D6E-409C-BE32-E72D297353CC}">
              <c16:uniqueId val="{00000000-559B-445B-9643-AE252DAAFB0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BF70AF45-7F05-453B-9B84-F6A146359D3C}">
      <dgm:prSet phldrT="[Text]"/>
      <dgm:spPr/>
      <dgm:t>
        <a:bodyPr/>
        <a:lstStyle/>
        <a:p>
          <a:r>
            <a:rPr lang="en-US" u="sng" dirty="0">
              <a:latin typeface="Avenir Next LT Pro Demi" panose="020B0704020202020204" pitchFamily="34" charset="0"/>
            </a:rPr>
            <a:t>Ideation: </a:t>
          </a:r>
        </a:p>
        <a:p>
          <a:r>
            <a:rPr lang="en-US" dirty="0">
              <a:latin typeface="Avenir Next LT Pro Demi" panose="020B0704020202020204" pitchFamily="34" charset="0"/>
            </a:rPr>
            <a:t>Project &amp; Budget</a:t>
          </a:r>
        </a:p>
      </dgm:t>
    </dgm:pt>
    <dgm:pt modelId="{FE741D6D-7588-497C-B378-98F2629BB9EF}" type="parTrans" cxnId="{9D54F492-9A48-40B5-99B0-77A65815C721}">
      <dgm:prSet/>
      <dgm:spPr/>
      <dgm:t>
        <a:bodyPr/>
        <a:lstStyle/>
        <a:p>
          <a:endParaRPr lang="en-US"/>
        </a:p>
      </dgm:t>
    </dgm:pt>
    <dgm:pt modelId="{EF509D38-45B4-40DE-A0DF-06D9D2478DAC}" type="sibTrans" cxnId="{9D54F492-9A48-40B5-99B0-77A65815C721}">
      <dgm:prSet/>
      <dgm:spPr/>
      <dgm:t>
        <a:bodyPr/>
        <a:lstStyle/>
        <a:p>
          <a:endParaRPr lang="en-US">
            <a:latin typeface="Arial Nova Light" panose="020B0304020202020204" pitchFamily="34" charset="0"/>
          </a:endParaRPr>
        </a:p>
      </dgm:t>
    </dgm:pt>
    <dgm:pt modelId="{63CA2DEA-31F6-4CF4-88E6-63724842EACC}">
      <dgm:prSet phldrT="[Text]"/>
      <dgm:spPr/>
      <dgm:t>
        <a:bodyPr/>
        <a:lstStyle/>
        <a:p>
          <a:r>
            <a:rPr lang="en-US" dirty="0">
              <a:latin typeface="Avenir Next LT Pro Demi" panose="020B0704020202020204" pitchFamily="34" charset="0"/>
            </a:rPr>
            <a:t>Seek proper approvals</a:t>
          </a:r>
        </a:p>
      </dgm:t>
    </dgm:pt>
    <dgm:pt modelId="{F24D3743-3BAB-4121-937F-7A1AB8F2477A}" type="parTrans" cxnId="{8004C9FB-4B8F-4EDA-BFED-1E99947F14D1}">
      <dgm:prSet/>
      <dgm:spPr/>
      <dgm:t>
        <a:bodyPr/>
        <a:lstStyle/>
        <a:p>
          <a:endParaRPr lang="en-US"/>
        </a:p>
      </dgm:t>
    </dgm:pt>
    <dgm:pt modelId="{30559FF1-E3F5-41E8-94EA-9DDAAF7240F9}" type="sibTrans" cxnId="{8004C9FB-4B8F-4EDA-BFED-1E99947F14D1}">
      <dgm:prSet/>
      <dgm:spPr/>
      <dgm:t>
        <a:bodyPr/>
        <a:lstStyle/>
        <a:p>
          <a:endParaRPr lang="en-US"/>
        </a:p>
      </dgm:t>
    </dgm:pt>
    <dgm:pt modelId="{2A04600B-ADF7-4BE9-933C-2309B67F2DB8}">
      <dgm:prSet phldrT="[Text]"/>
      <dgm:spPr/>
      <dgm:t>
        <a:bodyPr/>
        <a:lstStyle/>
        <a:p>
          <a:r>
            <a:rPr lang="en-US" dirty="0">
              <a:latin typeface="Avenir Next LT Pro Demi" panose="020B0704020202020204" pitchFamily="34" charset="0"/>
            </a:rPr>
            <a:t>Find funding sources</a:t>
          </a:r>
        </a:p>
      </dgm:t>
    </dgm:pt>
    <dgm:pt modelId="{BC4974DB-2187-4F03-8E80-1FD9F1638001}" type="parTrans" cxnId="{63EAD1FB-574C-40DB-A937-07AFBB797323}">
      <dgm:prSet/>
      <dgm:spPr/>
      <dgm:t>
        <a:bodyPr/>
        <a:lstStyle/>
        <a:p>
          <a:endParaRPr lang="en-US"/>
        </a:p>
      </dgm:t>
    </dgm:pt>
    <dgm:pt modelId="{95CC6B17-9BC3-4B13-96B6-5372B8AF3CC0}" type="sibTrans" cxnId="{63EAD1FB-574C-40DB-A937-07AFBB797323}">
      <dgm:prSet/>
      <dgm:spPr/>
      <dgm:t>
        <a:bodyPr/>
        <a:lstStyle/>
        <a:p>
          <a:endParaRPr lang="en-US"/>
        </a:p>
      </dgm:t>
    </dgm:pt>
    <dgm:pt modelId="{89FFD1B1-83F5-4E55-AB67-A892038B615E}">
      <dgm:prSet phldrT="[Text]"/>
      <dgm:spPr/>
      <dgm:t>
        <a:bodyPr/>
        <a:lstStyle/>
        <a:p>
          <a:r>
            <a:rPr lang="en-US" dirty="0">
              <a:latin typeface="Avenir Next LT Pro Demi" panose="020B0704020202020204" pitchFamily="34" charset="0"/>
            </a:rPr>
            <a:t>Write the grant proposal</a:t>
          </a:r>
        </a:p>
      </dgm:t>
    </dgm:pt>
    <dgm:pt modelId="{960564C4-1CE0-4EE8-98B7-97E95C8A3DF6}" type="parTrans" cxnId="{0B035D58-4A3E-4B92-87EC-7E5CE1DA1EE8}">
      <dgm:prSet/>
      <dgm:spPr/>
      <dgm:t>
        <a:bodyPr/>
        <a:lstStyle/>
        <a:p>
          <a:endParaRPr lang="en-US"/>
        </a:p>
      </dgm:t>
    </dgm:pt>
    <dgm:pt modelId="{4FB5A869-F3B9-4CA5-91C3-28D47C1A7F10}" type="sibTrans" cxnId="{0B035D58-4A3E-4B92-87EC-7E5CE1DA1EE8}">
      <dgm:prSet/>
      <dgm:spPr/>
      <dgm:t>
        <a:bodyPr/>
        <a:lstStyle/>
        <a:p>
          <a:endParaRPr lang="en-US"/>
        </a:p>
      </dgm:t>
    </dgm:pt>
    <dgm:pt modelId="{7C63F5DD-85B9-42D3-8D98-A8E103092C2B}">
      <dgm:prSet phldrT="[Text]"/>
      <dgm:spPr/>
      <dgm:t>
        <a:bodyPr/>
        <a:lstStyle/>
        <a:p>
          <a:r>
            <a:rPr lang="en-US" dirty="0">
              <a:latin typeface="Avenir Next LT Pro Demi" panose="020B0704020202020204" pitchFamily="34" charset="0"/>
            </a:rPr>
            <a:t>Submit proposal</a:t>
          </a:r>
        </a:p>
      </dgm:t>
    </dgm:pt>
    <dgm:pt modelId="{A2B122DF-66F4-47D5-8861-25D521DE88D9}" type="parTrans" cxnId="{5D810978-30D9-4EEF-8462-9F1B23D73D78}">
      <dgm:prSet/>
      <dgm:spPr/>
      <dgm:t>
        <a:bodyPr/>
        <a:lstStyle/>
        <a:p>
          <a:endParaRPr lang="en-US"/>
        </a:p>
      </dgm:t>
    </dgm:pt>
    <dgm:pt modelId="{6A9FCCFE-E2A1-40B1-8168-6105E40DC83F}" type="sibTrans" cxnId="{5D810978-30D9-4EEF-8462-9F1B23D73D78}">
      <dgm:prSet/>
      <dgm:spPr/>
      <dgm:t>
        <a:bodyPr/>
        <a:lstStyle/>
        <a:p>
          <a:endParaRPr lang="en-US"/>
        </a:p>
      </dgm:t>
    </dgm:pt>
    <dgm:pt modelId="{C0539B89-AF0C-4162-9562-527BB4779069}" type="pres">
      <dgm:prSet presAssocID="{01C62DA5-2A2F-436D-961C-27F71082B80A}" presName="Name0" presStyleCnt="0">
        <dgm:presLayoutVars>
          <dgm:dir/>
          <dgm:resizeHandles val="exact"/>
        </dgm:presLayoutVars>
      </dgm:prSet>
      <dgm:spPr/>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5" custScaleX="106190">
        <dgm:presLayoutVars>
          <dgm:bulletEnabled val="1"/>
        </dgm:presLayoutVars>
      </dgm:prSet>
      <dgm:spPr/>
    </dgm:pt>
    <dgm:pt modelId="{E6D71727-5E12-4D96-AE1A-0D3EEA528ABE}" type="pres">
      <dgm:prSet presAssocID="{EF509D38-45B4-40DE-A0DF-06D9D2478DAC}" presName="sibTransFirstNode" presStyleLbl="bgShp" presStyleIdx="0" presStyleCnt="1"/>
      <dgm:spPr/>
    </dgm:pt>
    <dgm:pt modelId="{CB545A5D-75C9-49DB-AD8B-B348DB1A7A4A}" type="pres">
      <dgm:prSet presAssocID="{63CA2DEA-31F6-4CF4-88E6-63724842EACC}" presName="nodeFollowingNodes" presStyleLbl="node1" presStyleIdx="1" presStyleCnt="5">
        <dgm:presLayoutVars>
          <dgm:bulletEnabled val="1"/>
        </dgm:presLayoutVars>
      </dgm:prSet>
      <dgm:spPr/>
    </dgm:pt>
    <dgm:pt modelId="{7FAAA5A5-C0CF-4BAE-8E75-BF0E96369C22}" type="pres">
      <dgm:prSet presAssocID="{2A04600B-ADF7-4BE9-933C-2309B67F2DB8}" presName="nodeFollowingNodes" presStyleLbl="node1" presStyleIdx="2" presStyleCnt="5">
        <dgm:presLayoutVars>
          <dgm:bulletEnabled val="1"/>
        </dgm:presLayoutVars>
      </dgm:prSet>
      <dgm:spPr/>
    </dgm:pt>
    <dgm:pt modelId="{00D0B52D-2A0F-4D47-83A4-4DDE411B4460}" type="pres">
      <dgm:prSet presAssocID="{89FFD1B1-83F5-4E55-AB67-A892038B615E}" presName="nodeFollowingNodes" presStyleLbl="node1" presStyleIdx="3" presStyleCnt="5">
        <dgm:presLayoutVars>
          <dgm:bulletEnabled val="1"/>
        </dgm:presLayoutVars>
      </dgm:prSet>
      <dgm:spPr/>
    </dgm:pt>
    <dgm:pt modelId="{B10813D8-140F-424F-845A-D15528B6A811}" type="pres">
      <dgm:prSet presAssocID="{7C63F5DD-85B9-42D3-8D98-A8E103092C2B}" presName="nodeFollowingNodes" presStyleLbl="node1" presStyleIdx="4" presStyleCnt="5">
        <dgm:presLayoutVars>
          <dgm:bulletEnabled val="1"/>
        </dgm:presLayoutVars>
      </dgm:prSet>
      <dgm:spPr/>
    </dgm:pt>
  </dgm:ptLst>
  <dgm:cxnLst>
    <dgm:cxn modelId="{7900073E-0038-4ECD-A015-A6314D1A920F}" type="presOf" srcId="{EF509D38-45B4-40DE-A0DF-06D9D2478DAC}" destId="{E6D71727-5E12-4D96-AE1A-0D3EEA528ABE}" srcOrd="0" destOrd="0" presId="urn:microsoft.com/office/officeart/2005/8/layout/cycle3"/>
    <dgm:cxn modelId="{F821F770-C360-4E61-B991-19A68055C566}" type="presOf" srcId="{7C63F5DD-85B9-42D3-8D98-A8E103092C2B}" destId="{B10813D8-140F-424F-845A-D15528B6A811}" srcOrd="0" destOrd="0" presId="urn:microsoft.com/office/officeart/2005/8/layout/cycle3"/>
    <dgm:cxn modelId="{5D810978-30D9-4EEF-8462-9F1B23D73D78}" srcId="{01C62DA5-2A2F-436D-961C-27F71082B80A}" destId="{7C63F5DD-85B9-42D3-8D98-A8E103092C2B}" srcOrd="4" destOrd="0" parTransId="{A2B122DF-66F4-47D5-8861-25D521DE88D9}" sibTransId="{6A9FCCFE-E2A1-40B1-8168-6105E40DC83F}"/>
    <dgm:cxn modelId="{0B035D58-4A3E-4B92-87EC-7E5CE1DA1EE8}" srcId="{01C62DA5-2A2F-436D-961C-27F71082B80A}" destId="{89FFD1B1-83F5-4E55-AB67-A892038B615E}" srcOrd="3" destOrd="0" parTransId="{960564C4-1CE0-4EE8-98B7-97E95C8A3DF6}" sibTransId="{4FB5A869-F3B9-4CA5-91C3-28D47C1A7F10}"/>
    <dgm:cxn modelId="{223CE486-7CF8-4EF1-B612-A082B9F94D3D}" type="presOf" srcId="{89FFD1B1-83F5-4E55-AB67-A892038B615E}" destId="{00D0B52D-2A0F-4D47-83A4-4DDE411B4460}" srcOrd="0" destOrd="0" presId="urn:microsoft.com/office/officeart/2005/8/layout/cycle3"/>
    <dgm:cxn modelId="{9D54F492-9A48-40B5-99B0-77A65815C721}" srcId="{01C62DA5-2A2F-436D-961C-27F71082B80A}" destId="{BF70AF45-7F05-453B-9B84-F6A146359D3C}" srcOrd="0" destOrd="0" parTransId="{FE741D6D-7588-497C-B378-98F2629BB9EF}" sibTransId="{EF509D38-45B4-40DE-A0DF-06D9D2478DAC}"/>
    <dgm:cxn modelId="{6C29D7A2-F20D-4463-9325-1A0DDF2678DD}" type="presOf" srcId="{BF70AF45-7F05-453B-9B84-F6A146359D3C}" destId="{8054AAE3-D4C6-4BAB-8D9D-88E7BBFD12E5}" srcOrd="0" destOrd="0" presId="urn:microsoft.com/office/officeart/2005/8/layout/cycle3"/>
    <dgm:cxn modelId="{141262A7-7486-4855-8B18-6C0BFBC93191}" type="presOf" srcId="{01C62DA5-2A2F-436D-961C-27F71082B80A}" destId="{C0539B89-AF0C-4162-9562-527BB4779069}"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3F1583E2-783D-4219-9D6A-3820970FEA83}" type="presOf" srcId="{63CA2DEA-31F6-4CF4-88E6-63724842EACC}" destId="{CB545A5D-75C9-49DB-AD8B-B348DB1A7A4A}" srcOrd="0" destOrd="0" presId="urn:microsoft.com/office/officeart/2005/8/layout/cycle3"/>
    <dgm:cxn modelId="{8004C9FB-4B8F-4EDA-BFED-1E99947F14D1}" srcId="{01C62DA5-2A2F-436D-961C-27F71082B80A}" destId="{63CA2DEA-31F6-4CF4-88E6-63724842EACC}" srcOrd="1" destOrd="0" parTransId="{F24D3743-3BAB-4121-937F-7A1AB8F2477A}" sibTransId="{30559FF1-E3F5-41E8-94EA-9DDAAF7240F9}"/>
    <dgm:cxn modelId="{63EAD1FB-574C-40DB-A937-07AFBB797323}" srcId="{01C62DA5-2A2F-436D-961C-27F71082B80A}" destId="{2A04600B-ADF7-4BE9-933C-2309B67F2DB8}" srcOrd="2" destOrd="0" parTransId="{BC4974DB-2187-4F03-8E80-1FD9F1638001}" sibTransId="{95CC6B17-9BC3-4B13-96B6-5372B8AF3CC0}"/>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 modelId="{4C1CD90C-DD9D-4A48-AFDD-4E81A8E90D79}" type="presParOf" srcId="{6D9F3CEF-83BD-4749-A741-36ED36AAC48C}" destId="{00D0B52D-2A0F-4D47-83A4-4DDE411B4460}" srcOrd="4" destOrd="0" presId="urn:microsoft.com/office/officeart/2005/8/layout/cycle3"/>
    <dgm:cxn modelId="{A80B6FFC-26AA-468B-956F-03259ECCF6AB}" type="presParOf" srcId="{6D9F3CEF-83BD-4749-A741-36ED36AAC48C}" destId="{B10813D8-140F-424F-845A-D15528B6A81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659815" y="88788"/>
          <a:ext cx="4852568" cy="4852568"/>
        </a:xfrm>
        <a:prstGeom prst="circularArrow">
          <a:avLst>
            <a:gd name="adj1" fmla="val 5544"/>
            <a:gd name="adj2" fmla="val 330680"/>
            <a:gd name="adj3" fmla="val 13673942"/>
            <a:gd name="adj4" fmla="val 1744834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a:xfrm>
          <a:off x="1900380" y="160776"/>
          <a:ext cx="2371438" cy="111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sng" kern="1200" dirty="0">
              <a:latin typeface="Avenir Next LT Pro Demi" panose="020B0704020202020204" pitchFamily="34" charset="0"/>
            </a:rPr>
            <a:t>Ideation: </a:t>
          </a:r>
        </a:p>
        <a:p>
          <a:pPr marL="0" lvl="0" indent="0" algn="ctr" defTabSz="933450">
            <a:lnSpc>
              <a:spcPct val="90000"/>
            </a:lnSpc>
            <a:spcBef>
              <a:spcPct val="0"/>
            </a:spcBef>
            <a:spcAft>
              <a:spcPct val="35000"/>
            </a:spcAft>
            <a:buNone/>
          </a:pPr>
          <a:r>
            <a:rPr lang="en-US" sz="2100" kern="1200" dirty="0">
              <a:latin typeface="Avenir Next LT Pro Demi" panose="020B0704020202020204" pitchFamily="34" charset="0"/>
            </a:rPr>
            <a:t>Project &amp; Budget</a:t>
          </a:r>
        </a:p>
      </dsp:txBody>
      <dsp:txXfrm>
        <a:off x="1954888" y="215284"/>
        <a:ext cx="2262422" cy="1007585"/>
      </dsp:txXfrm>
    </dsp:sp>
    <dsp:sp modelId="{CB545A5D-75C9-49DB-AD8B-B348DB1A7A4A}">
      <dsp:nvSpPr>
        <dsp:cNvPr id="0" name=""/>
        <dsp:cNvSpPr/>
      </dsp:nvSpPr>
      <dsp:spPr>
        <a:xfrm>
          <a:off x="3937544" y="1590645"/>
          <a:ext cx="2233203" cy="111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Next LT Pro Demi" panose="020B0704020202020204" pitchFamily="34" charset="0"/>
            </a:rPr>
            <a:t>Seek proper approvals</a:t>
          </a:r>
        </a:p>
      </dsp:txBody>
      <dsp:txXfrm>
        <a:off x="3992052" y="1645153"/>
        <a:ext cx="2124187" cy="1007585"/>
      </dsp:txXfrm>
    </dsp:sp>
    <dsp:sp modelId="{7FAAA5A5-C0CF-4BAE-8E75-BF0E96369C22}">
      <dsp:nvSpPr>
        <dsp:cNvPr id="0" name=""/>
        <dsp:cNvSpPr/>
      </dsp:nvSpPr>
      <dsp:spPr>
        <a:xfrm>
          <a:off x="3185817" y="3904221"/>
          <a:ext cx="2233203" cy="111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Next LT Pro Demi" panose="020B0704020202020204" pitchFamily="34" charset="0"/>
            </a:rPr>
            <a:t>Find funding sources</a:t>
          </a:r>
        </a:p>
      </dsp:txBody>
      <dsp:txXfrm>
        <a:off x="3240325" y="3958729"/>
        <a:ext cx="2124187" cy="1007585"/>
      </dsp:txXfrm>
    </dsp:sp>
    <dsp:sp modelId="{00D0B52D-2A0F-4D47-83A4-4DDE411B4460}">
      <dsp:nvSpPr>
        <dsp:cNvPr id="0" name=""/>
        <dsp:cNvSpPr/>
      </dsp:nvSpPr>
      <dsp:spPr>
        <a:xfrm>
          <a:off x="753179" y="3904221"/>
          <a:ext cx="2233203" cy="111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Next LT Pro Demi" panose="020B0704020202020204" pitchFamily="34" charset="0"/>
            </a:rPr>
            <a:t>Write the grant proposal</a:t>
          </a:r>
        </a:p>
      </dsp:txBody>
      <dsp:txXfrm>
        <a:off x="807687" y="3958729"/>
        <a:ext cx="2124187" cy="1007585"/>
      </dsp:txXfrm>
    </dsp:sp>
    <dsp:sp modelId="{B10813D8-140F-424F-845A-D15528B6A811}">
      <dsp:nvSpPr>
        <dsp:cNvPr id="0" name=""/>
        <dsp:cNvSpPr/>
      </dsp:nvSpPr>
      <dsp:spPr>
        <a:xfrm>
          <a:off x="1452" y="1590645"/>
          <a:ext cx="2233203" cy="111660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Next LT Pro Demi" panose="020B0704020202020204" pitchFamily="34" charset="0"/>
            </a:rPr>
            <a:t>Submit proposal</a:t>
          </a:r>
        </a:p>
      </dsp:txBody>
      <dsp:txXfrm>
        <a:off x="55960" y="1645153"/>
        <a:ext cx="2124187" cy="100758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0.29226</cdr:x>
      <cdr:y>0.62404</cdr:y>
    </cdr:from>
    <cdr:to>
      <cdr:x>0.72436</cdr:x>
      <cdr:y>0.78581</cdr:y>
    </cdr:to>
    <cdr:sp macro="" textlink="">
      <cdr:nvSpPr>
        <cdr:cNvPr id="2" name="TextBox 1">
          <a:extLst xmlns:a="http://schemas.openxmlformats.org/drawingml/2006/main">
            <a:ext uri="{FF2B5EF4-FFF2-40B4-BE49-F238E27FC236}">
              <a16:creationId xmlns:a16="http://schemas.microsoft.com/office/drawing/2014/main" id="{F2422AC8-67A4-29A8-1E1E-7E0156576F56}"/>
            </a:ext>
          </a:extLst>
        </cdr:cNvPr>
        <cdr:cNvSpPr txBox="1"/>
      </cdr:nvSpPr>
      <cdr:spPr>
        <a:xfrm xmlns:a="http://schemas.openxmlformats.org/drawingml/2006/main">
          <a:off x="1803884" y="3233530"/>
          <a:ext cx="2667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600" dirty="0">
              <a:latin typeface="Avenir Next LT Pro Demi" panose="020B0704020202020204" pitchFamily="34" charset="0"/>
            </a:rPr>
            <a:t>Planning</a:t>
          </a:r>
        </a:p>
      </cdr:txBody>
    </cdr:sp>
  </cdr:relSizeAnchor>
  <cdr:relSizeAnchor xmlns:cdr="http://schemas.openxmlformats.org/drawingml/2006/chartDrawing">
    <cdr:from>
      <cdr:x>0.23457</cdr:x>
      <cdr:y>0.29412</cdr:y>
    </cdr:from>
    <cdr:to>
      <cdr:x>0.49383</cdr:x>
      <cdr:y>0.39706</cdr:y>
    </cdr:to>
    <cdr:sp macro="" textlink="">
      <cdr:nvSpPr>
        <cdr:cNvPr id="3" name="TextBox 2">
          <a:extLst xmlns:a="http://schemas.openxmlformats.org/drawingml/2006/main">
            <a:ext uri="{FF2B5EF4-FFF2-40B4-BE49-F238E27FC236}">
              <a16:creationId xmlns:a16="http://schemas.microsoft.com/office/drawing/2014/main" id="{225030FA-3093-DDF6-43DF-09FF8125A352}"/>
            </a:ext>
          </a:extLst>
        </cdr:cNvPr>
        <cdr:cNvSpPr txBox="1"/>
      </cdr:nvSpPr>
      <cdr:spPr>
        <a:xfrm xmlns:a="http://schemas.openxmlformats.org/drawingml/2006/main">
          <a:off x="1447799" y="1524000"/>
          <a:ext cx="1600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dirty="0">
              <a:latin typeface="Avenir Next LT Pro Demi" panose="020B0704020202020204" pitchFamily="34" charset="0"/>
            </a:rPr>
            <a:t>Writing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1/19/2023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1/19/2023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37326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a:p>
        </p:txBody>
      </p:sp>
    </p:spTree>
    <p:extLst>
      <p:ext uri="{BB962C8B-B14F-4D97-AF65-F5344CB8AC3E}">
        <p14:creationId xmlns:p14="http://schemas.microsoft.com/office/powerpoint/2010/main" val="404061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34</a:t>
            </a:fld>
            <a:endParaRPr lang="en-US"/>
          </a:p>
        </p:txBody>
      </p:sp>
    </p:spTree>
    <p:extLst>
      <p:ext uri="{BB962C8B-B14F-4D97-AF65-F5344CB8AC3E}">
        <p14:creationId xmlns:p14="http://schemas.microsoft.com/office/powerpoint/2010/main" val="1454119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1/19/2023</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1/19/2023</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1/19/2023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1/19/2023</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1/19/2023</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1/19/2023</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1/19/2023</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1/19/2023</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1/19/2023</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philanthropynewsdigest.org/" TargetMode="External"/><Relationship Id="rId2" Type="http://schemas.openxmlformats.org/officeDocument/2006/relationships/hyperlink" Target="https://fconline.foundationcenter.org/?gclid=EAIaIQobChMIgIO79YbU_AIVAgWtBh2cggAkEAAYASAAEgK_evD_BwE" TargetMode="External"/><Relationship Id="rId1" Type="http://schemas.openxmlformats.org/officeDocument/2006/relationships/slideLayout" Target="../slideLayouts/slideLayout8.xml"/><Relationship Id="rId5" Type="http://schemas.openxmlformats.org/officeDocument/2006/relationships/hyperlink" Target="https://www.aacc.nche.edu/" TargetMode="External"/><Relationship Id="rId4" Type="http://schemas.openxmlformats.org/officeDocument/2006/relationships/hyperlink" Target="https://www.grantmakers.i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371600"/>
            <a:ext cx="9601199" cy="3505200"/>
          </a:xfrm>
        </p:spPr>
        <p:txBody>
          <a:bodyPr/>
          <a:lstStyle/>
          <a:p>
            <a:r>
              <a:rPr lang="en-US" sz="6600" dirty="0">
                <a:latin typeface="Avenir Next LT Pro Demi" panose="020B0704020202020204" pitchFamily="34" charset="0"/>
              </a:rPr>
              <a:t>Grant Writing + Management for Workforce &amp; Economic Development</a:t>
            </a:r>
          </a:p>
        </p:txBody>
      </p:sp>
      <p:sp>
        <p:nvSpPr>
          <p:cNvPr id="3" name="Subtitle 2"/>
          <p:cNvSpPr>
            <a:spLocks noGrp="1"/>
          </p:cNvSpPr>
          <p:nvPr>
            <p:ph type="subTitle" idx="1"/>
          </p:nvPr>
        </p:nvSpPr>
        <p:spPr/>
        <p:txBody>
          <a:bodyPr/>
          <a:lstStyle/>
          <a:p>
            <a:endParaRPr lang="en-US" dirty="0">
              <a:solidFill>
                <a:schemeClr val="tx1">
                  <a:lumMod val="50000"/>
                </a:schemeClr>
              </a:solidFill>
              <a:latin typeface="Arial Nova Light" panose="020B0604020202020204" pitchFamily="34" charset="0"/>
            </a:endParaRPr>
          </a:p>
          <a:p>
            <a:r>
              <a:rPr lang="en-US" dirty="0">
                <a:solidFill>
                  <a:schemeClr val="tx1">
                    <a:lumMod val="50000"/>
                  </a:schemeClr>
                </a:solidFill>
                <a:latin typeface="Arial Nova Light" panose="020B0604020202020204" pitchFamily="34" charset="0"/>
              </a:rPr>
              <a:t>AACC Workforce Development Institute 2023</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6D03-DA2A-4F47-832C-CE9C530B8BF2}"/>
              </a:ext>
            </a:extLst>
          </p:cNvPr>
          <p:cNvSpPr>
            <a:spLocks noGrp="1"/>
          </p:cNvSpPr>
          <p:nvPr>
            <p:ph type="title"/>
          </p:nvPr>
        </p:nvSpPr>
        <p:spPr/>
        <p:txBody>
          <a:bodyPr/>
          <a:lstStyle/>
          <a:p>
            <a:r>
              <a:rPr lang="en-US" dirty="0">
                <a:ea typeface="+mj-lt"/>
                <a:cs typeface="+mj-lt"/>
              </a:rPr>
              <a:t>SNF Writing Solutions Checklist for Program Design</a:t>
            </a:r>
            <a:endParaRPr lang="en-US" dirty="0"/>
          </a:p>
        </p:txBody>
      </p:sp>
      <p:sp>
        <p:nvSpPr>
          <p:cNvPr id="4" name="Picture Placeholder 3">
            <a:extLst>
              <a:ext uri="{FF2B5EF4-FFF2-40B4-BE49-F238E27FC236}">
                <a16:creationId xmlns:a16="http://schemas.microsoft.com/office/drawing/2014/main" id="{05038596-36CA-0F90-92C8-E1DAEC814864}"/>
              </a:ext>
            </a:extLst>
          </p:cNvPr>
          <p:cNvSpPr>
            <a:spLocks noGrp="1"/>
          </p:cNvSpPr>
          <p:nvPr>
            <p:ph idx="1"/>
          </p:nvPr>
        </p:nvSpPr>
        <p:spPr>
          <a:xfrm>
            <a:off x="1522413" y="1828800"/>
            <a:ext cx="9601200" cy="4191000"/>
          </a:xfrm>
        </p:spPr>
        <p:txBody>
          <a:bodyPr/>
          <a:lstStyle/>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Have we described the intended audience for the program?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Do we know who else is doing similar or compatible work in the community?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Do we know how to reach the target audience for the program?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Have we supported the need for the program with data?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Do we have the expertise to implement the program?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Have we outlined what we will 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Do we know what and when we need to do in the first year?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Do we have a plan for the timing of program implementation for years 2-5?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Have we assigned each task to a person?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Will we include our target population in program implementation/review/implementation?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Is our program designed with DEI in mind?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Webdings" pitchFamily="2" charset="2"/>
              <a:buChar char="c"/>
            </a:pPr>
            <a:r>
              <a:rPr lang="en-US" sz="1800" dirty="0">
                <a:effectLst/>
                <a:latin typeface="Calibri" panose="020F0502020204030204" pitchFamily="34" charset="0"/>
                <a:ea typeface="Times New Roman" panose="02020603050405020304" pitchFamily="18" charset="0"/>
              </a:rPr>
              <a:t>Can we qualitatively and quantitatively measure the impact of our program on the target population?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380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525F-AD69-685E-DDB5-F99E1992A9EF}"/>
              </a:ext>
            </a:extLst>
          </p:cNvPr>
          <p:cNvSpPr txBox="1">
            <a:spLocks/>
          </p:cNvSpPr>
          <p:nvPr/>
        </p:nvSpPr>
        <p:spPr>
          <a:xfrm>
            <a:off x="1676400" y="517525"/>
            <a:ext cx="7543800" cy="4889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a:t>Differences between Public and Private  Funding</a:t>
            </a:r>
            <a:endParaRPr lang="en-US" sz="2800" b="1" dirty="0"/>
          </a:p>
        </p:txBody>
      </p:sp>
      <p:sp>
        <p:nvSpPr>
          <p:cNvPr id="3" name="Slide Number Placeholder 2">
            <a:extLst>
              <a:ext uri="{FF2B5EF4-FFF2-40B4-BE49-F238E27FC236}">
                <a16:creationId xmlns:a16="http://schemas.microsoft.com/office/drawing/2014/main" id="{99E0AB6D-3BFD-129D-08BF-0E2F3D331571}"/>
              </a:ext>
            </a:extLst>
          </p:cNvPr>
          <p:cNvSpPr>
            <a:spLocks noGrp="1"/>
          </p:cNvSpPr>
          <p:nvPr>
            <p:ph type="sldNum" sz="quarter" idx="12"/>
          </p:nvPr>
        </p:nvSpPr>
        <p:spPr>
          <a:xfrm>
            <a:off x="8610600" y="6356350"/>
            <a:ext cx="2743200" cy="365125"/>
          </a:xfrm>
        </p:spPr>
        <p:txBody>
          <a:bodyPr/>
          <a:lstStyle/>
          <a:p>
            <a:fld id="{4A87DAF3-9BB1-4293-88A3-D4DC83494012}" type="slidenum">
              <a:rPr lang="en-US" smtClean="0"/>
              <a:pPr/>
              <a:t>11</a:t>
            </a:fld>
            <a:endParaRPr lang="en-US" dirty="0"/>
          </a:p>
        </p:txBody>
      </p:sp>
      <p:sp>
        <p:nvSpPr>
          <p:cNvPr id="4" name="Content Placeholder 3">
            <a:extLst>
              <a:ext uri="{FF2B5EF4-FFF2-40B4-BE49-F238E27FC236}">
                <a16:creationId xmlns:a16="http://schemas.microsoft.com/office/drawing/2014/main" id="{B9CD2B20-F853-1786-CE28-3DE68D887B9B}"/>
              </a:ext>
            </a:extLst>
          </p:cNvPr>
          <p:cNvSpPr txBox="1">
            <a:spLocks/>
          </p:cNvSpPr>
          <p:nvPr/>
        </p:nvSpPr>
        <p:spPr>
          <a:xfrm>
            <a:off x="1676400" y="1676400"/>
            <a:ext cx="4267200" cy="4800600"/>
          </a:xfrm>
          <a:prstGeom prst="rect">
            <a:avLst/>
          </a:prstGeom>
        </p:spPr>
        <p:txBody>
          <a:bodyPr>
            <a:normAutofit fontScale="92500" lnSpcReduction="1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a:t>Purpose set by legislation</a:t>
            </a:r>
          </a:p>
          <a:p>
            <a:r>
              <a:rPr lang="en-US"/>
              <a:t>Have the most money and more likely to award large grants</a:t>
            </a:r>
          </a:p>
          <a:p>
            <a:r>
              <a:rPr lang="en-US"/>
              <a:t>More likely to cover indirect costs</a:t>
            </a:r>
          </a:p>
          <a:p>
            <a:r>
              <a:rPr lang="en-US"/>
              <a:t>Application process and deadlines are public information and very firm</a:t>
            </a:r>
          </a:p>
          <a:p>
            <a:r>
              <a:rPr lang="en-US"/>
              <a:t>Use prescribed formats for proposals; many use “common” forms</a:t>
            </a:r>
          </a:p>
          <a:p>
            <a:r>
              <a:rPr lang="en-US"/>
              <a:t>Possibility to renew is known up front </a:t>
            </a:r>
          </a:p>
          <a:p>
            <a:r>
              <a:rPr lang="en-US"/>
              <a:t>Plenty of staff resources; most projects have specific contact</a:t>
            </a:r>
            <a:endParaRPr lang="en-US" dirty="0"/>
          </a:p>
        </p:txBody>
      </p:sp>
      <p:sp>
        <p:nvSpPr>
          <p:cNvPr id="5" name="Content Placeholder 4">
            <a:extLst>
              <a:ext uri="{FF2B5EF4-FFF2-40B4-BE49-F238E27FC236}">
                <a16:creationId xmlns:a16="http://schemas.microsoft.com/office/drawing/2014/main" id="{9B9C3942-A083-8FE9-BE3C-80FCF654E38A}"/>
              </a:ext>
            </a:extLst>
          </p:cNvPr>
          <p:cNvSpPr txBox="1">
            <a:spLocks/>
          </p:cNvSpPr>
          <p:nvPr/>
        </p:nvSpPr>
        <p:spPr>
          <a:xfrm>
            <a:off x="6019800" y="1600200"/>
            <a:ext cx="4191000" cy="4800600"/>
          </a:xfrm>
          <a:prstGeom prst="rect">
            <a:avLst/>
          </a:prstGeom>
        </p:spPr>
        <p:txBody>
          <a:bodyPr>
            <a:normAutofit fontScale="92500" lnSpcReduction="2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a:t>More likely to focus on emerging issues/new needs</a:t>
            </a:r>
          </a:p>
          <a:p>
            <a:r>
              <a:rPr lang="en-US"/>
              <a:t>Often willing to pool resources with other funders</a:t>
            </a:r>
          </a:p>
          <a:p>
            <a:r>
              <a:rPr lang="en-US"/>
              <a:t>Wide range in size of grants</a:t>
            </a:r>
          </a:p>
          <a:p>
            <a:r>
              <a:rPr lang="en-US"/>
              <a:t>Full length, complex proposals not always necessary</a:t>
            </a:r>
          </a:p>
          <a:p>
            <a:r>
              <a:rPr lang="en-US"/>
              <a:t>More willing source of start up or experimental funds</a:t>
            </a:r>
          </a:p>
          <a:p>
            <a:r>
              <a:rPr lang="en-US"/>
              <a:t>Can often provide alternative forms of assistance (technical, in-kind, expertise)</a:t>
            </a:r>
          </a:p>
          <a:p>
            <a:r>
              <a:rPr lang="en-US"/>
              <a:t>Can generally be much more informal and willing to help with proposal process.</a:t>
            </a:r>
            <a:endParaRPr lang="en-US" dirty="0"/>
          </a:p>
        </p:txBody>
      </p:sp>
      <p:sp>
        <p:nvSpPr>
          <p:cNvPr id="6" name="Text Placeholder 5">
            <a:extLst>
              <a:ext uri="{FF2B5EF4-FFF2-40B4-BE49-F238E27FC236}">
                <a16:creationId xmlns:a16="http://schemas.microsoft.com/office/drawing/2014/main" id="{0DB41AF3-161D-0AB6-2CDB-CC4FE60286BA}"/>
              </a:ext>
            </a:extLst>
          </p:cNvPr>
          <p:cNvSpPr txBox="1">
            <a:spLocks/>
          </p:cNvSpPr>
          <p:nvPr/>
        </p:nvSpPr>
        <p:spPr>
          <a:xfrm>
            <a:off x="1828800" y="914400"/>
            <a:ext cx="3962400" cy="457200"/>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algn="ctr"/>
            <a:r>
              <a:rPr lang="en-US"/>
              <a:t>Public</a:t>
            </a:r>
            <a:endParaRPr lang="en-US" dirty="0"/>
          </a:p>
        </p:txBody>
      </p:sp>
      <p:sp>
        <p:nvSpPr>
          <p:cNvPr id="7" name="Text Placeholder 6">
            <a:extLst>
              <a:ext uri="{FF2B5EF4-FFF2-40B4-BE49-F238E27FC236}">
                <a16:creationId xmlns:a16="http://schemas.microsoft.com/office/drawing/2014/main" id="{35EF5B1B-7A72-B127-11E6-678D6607EF70}"/>
              </a:ext>
            </a:extLst>
          </p:cNvPr>
          <p:cNvSpPr txBox="1">
            <a:spLocks/>
          </p:cNvSpPr>
          <p:nvPr/>
        </p:nvSpPr>
        <p:spPr>
          <a:xfrm>
            <a:off x="6096000" y="914400"/>
            <a:ext cx="4038600" cy="457200"/>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algn="ctr"/>
            <a:r>
              <a:rPr lang="en-US"/>
              <a:t>Private</a:t>
            </a:r>
            <a:endParaRPr lang="en-US" dirty="0"/>
          </a:p>
        </p:txBody>
      </p:sp>
      <p:cxnSp>
        <p:nvCxnSpPr>
          <p:cNvPr id="8" name="Straight Connector 7">
            <a:extLst>
              <a:ext uri="{FF2B5EF4-FFF2-40B4-BE49-F238E27FC236}">
                <a16:creationId xmlns:a16="http://schemas.microsoft.com/office/drawing/2014/main" id="{65680BC0-379A-A2DC-F0DD-9145D3FCC6FB}"/>
              </a:ext>
            </a:extLst>
          </p:cNvPr>
          <p:cNvCxnSpPr/>
          <p:nvPr/>
        </p:nvCxnSpPr>
        <p:spPr>
          <a:xfrm>
            <a:off x="5943600" y="9144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9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9B41-E6DA-7A74-260E-04EA032AC041}"/>
              </a:ext>
            </a:extLst>
          </p:cNvPr>
          <p:cNvSpPr txBox="1">
            <a:spLocks/>
          </p:cNvSpPr>
          <p:nvPr/>
        </p:nvSpPr>
        <p:spPr>
          <a:xfrm>
            <a:off x="1981200" y="273050"/>
            <a:ext cx="7543800" cy="48895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a:t>Additional Differences</a:t>
            </a:r>
            <a:endParaRPr lang="en-US" dirty="0"/>
          </a:p>
        </p:txBody>
      </p:sp>
      <p:sp>
        <p:nvSpPr>
          <p:cNvPr id="3" name="Slide Number Placeholder 2">
            <a:extLst>
              <a:ext uri="{FF2B5EF4-FFF2-40B4-BE49-F238E27FC236}">
                <a16:creationId xmlns:a16="http://schemas.microsoft.com/office/drawing/2014/main" id="{4CF9CD18-6741-80E5-C7C9-8951CCB2BE47}"/>
              </a:ext>
            </a:extLst>
          </p:cNvPr>
          <p:cNvSpPr>
            <a:spLocks noGrp="1"/>
          </p:cNvSpPr>
          <p:nvPr>
            <p:ph type="sldNum" sz="quarter" idx="12"/>
          </p:nvPr>
        </p:nvSpPr>
        <p:spPr>
          <a:xfrm>
            <a:off x="8610600" y="6356350"/>
            <a:ext cx="2743200" cy="365125"/>
          </a:xfrm>
        </p:spPr>
        <p:txBody>
          <a:bodyPr/>
          <a:lstStyle/>
          <a:p>
            <a:fld id="{4A87DAF3-9BB1-4293-88A3-D4DC83494012}" type="slidenum">
              <a:rPr lang="en-US" smtClean="0"/>
              <a:pPr/>
              <a:t>12</a:t>
            </a:fld>
            <a:endParaRPr lang="en-US" dirty="0"/>
          </a:p>
        </p:txBody>
      </p:sp>
      <p:sp>
        <p:nvSpPr>
          <p:cNvPr id="4" name="Content Placeholder 3">
            <a:extLst>
              <a:ext uri="{FF2B5EF4-FFF2-40B4-BE49-F238E27FC236}">
                <a16:creationId xmlns:a16="http://schemas.microsoft.com/office/drawing/2014/main" id="{EAC14B03-A377-C799-3A4E-CA814F8A21B9}"/>
              </a:ext>
            </a:extLst>
          </p:cNvPr>
          <p:cNvSpPr txBox="1">
            <a:spLocks/>
          </p:cNvSpPr>
          <p:nvPr/>
        </p:nvSpPr>
        <p:spPr>
          <a:xfrm>
            <a:off x="1752600" y="1752600"/>
            <a:ext cx="4191000" cy="4191000"/>
          </a:xfrm>
          <a:prstGeom prst="rect">
            <a:avLst/>
          </a:prstGeom>
        </p:spPr>
        <p:txBody>
          <a:bodyPr>
            <a:normAutofit fontScale="77500" lnSpcReduction="2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a:t>Are much more bureaucratic</a:t>
            </a:r>
          </a:p>
          <a:p>
            <a:r>
              <a:rPr lang="en-US"/>
              <a:t>Complex application and lengthy proposal requirements </a:t>
            </a:r>
          </a:p>
          <a:p>
            <a:r>
              <a:rPr lang="en-US"/>
              <a:t>Often require institutional cost-sharing and matching</a:t>
            </a:r>
          </a:p>
          <a:p>
            <a:r>
              <a:rPr lang="en-US"/>
              <a:t>Reviewers tend to favor established applicants</a:t>
            </a:r>
          </a:p>
          <a:p>
            <a:r>
              <a:rPr lang="en-US"/>
              <a:t>Changing political trends affect security of some programs</a:t>
            </a:r>
          </a:p>
          <a:p>
            <a:r>
              <a:rPr lang="en-US"/>
              <a:t>Research is time consuming and must be cited in proposal</a:t>
            </a:r>
          </a:p>
          <a:p>
            <a:r>
              <a:rPr lang="en-US"/>
              <a:t>Sometimes difficult to sell new ideas</a:t>
            </a:r>
          </a:p>
          <a:p>
            <a:r>
              <a:rPr lang="en-US"/>
              <a:t>Short turnaround time to develop projects</a:t>
            </a:r>
            <a:endParaRPr lang="en-US" dirty="0"/>
          </a:p>
        </p:txBody>
      </p:sp>
      <p:sp>
        <p:nvSpPr>
          <p:cNvPr id="5" name="Content Placeholder 4">
            <a:extLst>
              <a:ext uri="{FF2B5EF4-FFF2-40B4-BE49-F238E27FC236}">
                <a16:creationId xmlns:a16="http://schemas.microsoft.com/office/drawing/2014/main" id="{8A0CE982-724C-856E-0FEB-77AC6F6C1B32}"/>
              </a:ext>
            </a:extLst>
          </p:cNvPr>
          <p:cNvSpPr txBox="1">
            <a:spLocks/>
          </p:cNvSpPr>
          <p:nvPr/>
        </p:nvSpPr>
        <p:spPr>
          <a:xfrm>
            <a:off x="6019800" y="1676400"/>
            <a:ext cx="4191000" cy="4495800"/>
          </a:xfrm>
          <a:prstGeom prst="rect">
            <a:avLst/>
          </a:prstGeom>
        </p:spPr>
        <p:txBody>
          <a:bodyPr>
            <a:normAutofit lnSpcReduction="1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a:t>Average size of grant is much smaller</a:t>
            </a:r>
          </a:p>
          <a:p>
            <a:r>
              <a:rPr lang="en-US"/>
              <a:t>Priorities can change quickly</a:t>
            </a:r>
          </a:p>
          <a:p>
            <a:r>
              <a:rPr lang="en-US"/>
              <a:t>Applicants have limited influence on decision-making</a:t>
            </a:r>
          </a:p>
          <a:p>
            <a:r>
              <a:rPr lang="en-US"/>
              <a:t>Information on procedures must generally be researched</a:t>
            </a:r>
          </a:p>
          <a:p>
            <a:r>
              <a:rPr lang="en-US"/>
              <a:t>Less likely to cover all project costs</a:t>
            </a:r>
          </a:p>
          <a:p>
            <a:r>
              <a:rPr lang="en-US"/>
              <a:t>Limited staff</a:t>
            </a:r>
          </a:p>
          <a:p>
            <a:r>
              <a:rPr lang="en-US"/>
              <a:t>Not always clear about reasons for rejection</a:t>
            </a:r>
            <a:endParaRPr lang="en-US" dirty="0"/>
          </a:p>
        </p:txBody>
      </p:sp>
      <p:sp>
        <p:nvSpPr>
          <p:cNvPr id="6" name="Text Placeholder 5">
            <a:extLst>
              <a:ext uri="{FF2B5EF4-FFF2-40B4-BE49-F238E27FC236}">
                <a16:creationId xmlns:a16="http://schemas.microsoft.com/office/drawing/2014/main" id="{76F963C3-8FDB-6024-3FDC-4E883E5ABF7A}"/>
              </a:ext>
            </a:extLst>
          </p:cNvPr>
          <p:cNvSpPr txBox="1">
            <a:spLocks/>
          </p:cNvSpPr>
          <p:nvPr/>
        </p:nvSpPr>
        <p:spPr>
          <a:xfrm>
            <a:off x="1828800" y="914400"/>
            <a:ext cx="3962400" cy="457200"/>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algn="ctr"/>
            <a:r>
              <a:rPr lang="en-US"/>
              <a:t>Public</a:t>
            </a:r>
            <a:endParaRPr lang="en-US" dirty="0"/>
          </a:p>
        </p:txBody>
      </p:sp>
      <p:sp>
        <p:nvSpPr>
          <p:cNvPr id="7" name="Text Placeholder 6">
            <a:extLst>
              <a:ext uri="{FF2B5EF4-FFF2-40B4-BE49-F238E27FC236}">
                <a16:creationId xmlns:a16="http://schemas.microsoft.com/office/drawing/2014/main" id="{6F779236-1090-D331-71D8-B263373EA88B}"/>
              </a:ext>
            </a:extLst>
          </p:cNvPr>
          <p:cNvSpPr txBox="1">
            <a:spLocks/>
          </p:cNvSpPr>
          <p:nvPr/>
        </p:nvSpPr>
        <p:spPr>
          <a:xfrm>
            <a:off x="6096000" y="914400"/>
            <a:ext cx="4038600" cy="457200"/>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algn="ctr"/>
            <a:r>
              <a:rPr lang="en-US"/>
              <a:t>Private</a:t>
            </a:r>
            <a:endParaRPr lang="en-US" dirty="0"/>
          </a:p>
        </p:txBody>
      </p:sp>
      <p:cxnSp>
        <p:nvCxnSpPr>
          <p:cNvPr id="8" name="Straight Connector 7">
            <a:extLst>
              <a:ext uri="{FF2B5EF4-FFF2-40B4-BE49-F238E27FC236}">
                <a16:creationId xmlns:a16="http://schemas.microsoft.com/office/drawing/2014/main" id="{CE0FE680-5C15-D951-BD13-6CD3BFD007F0}"/>
              </a:ext>
            </a:extLst>
          </p:cNvPr>
          <p:cNvCxnSpPr/>
          <p:nvPr/>
        </p:nvCxnSpPr>
        <p:spPr>
          <a:xfrm>
            <a:off x="5943600" y="914400"/>
            <a:ext cx="0" cy="525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1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8242-EA48-0DF9-226F-B25B6131C041}"/>
              </a:ext>
            </a:extLst>
          </p:cNvPr>
          <p:cNvSpPr>
            <a:spLocks noGrp="1"/>
          </p:cNvSpPr>
          <p:nvPr>
            <p:ph type="title"/>
          </p:nvPr>
        </p:nvSpPr>
        <p:spPr/>
        <p:txBody>
          <a:bodyPr/>
          <a:lstStyle/>
          <a:p>
            <a:r>
              <a:rPr lang="en-US" sz="8800" dirty="0">
                <a:latin typeface="Avenir Next LT Pro Demi" panose="020B0704020202020204" pitchFamily="34" charset="0"/>
              </a:rPr>
              <a:t>Foundation Grant Primer</a:t>
            </a:r>
          </a:p>
        </p:txBody>
      </p:sp>
    </p:spTree>
    <p:extLst>
      <p:ext uri="{BB962C8B-B14F-4D97-AF65-F5344CB8AC3E}">
        <p14:creationId xmlns:p14="http://schemas.microsoft.com/office/powerpoint/2010/main" val="276784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48" y="1524000"/>
            <a:ext cx="3276599" cy="3067050"/>
          </a:xfrm>
        </p:spPr>
        <p:txBody>
          <a:bodyPr>
            <a:normAutofit/>
          </a:bodyPr>
          <a:lstStyle/>
          <a:p>
            <a:r>
              <a:rPr lang="en-US" sz="4800" dirty="0">
                <a:latin typeface="Avenir Next LT Pro Demi" panose="020B0704020202020204" pitchFamily="34" charset="0"/>
              </a:rPr>
              <a:t>How to get started with grants</a:t>
            </a:r>
          </a:p>
        </p:txBody>
      </p:sp>
      <p:graphicFrame>
        <p:nvGraphicFramePr>
          <p:cNvPr id="9" name="Content Placeholder 8">
            <a:extLst>
              <a:ext uri="{FF2B5EF4-FFF2-40B4-BE49-F238E27FC236}">
                <a16:creationId xmlns:a16="http://schemas.microsoft.com/office/drawing/2014/main" id="{D70CC4B8-E403-4AB8-04D8-87EA09009788}"/>
              </a:ext>
            </a:extLst>
          </p:cNvPr>
          <p:cNvGraphicFramePr>
            <a:graphicFrameLocks noGrp="1"/>
          </p:cNvGraphicFramePr>
          <p:nvPr>
            <p:ph idx="1"/>
            <p:extLst>
              <p:ext uri="{D42A27DB-BD31-4B8C-83A1-F6EECF244321}">
                <p14:modId xmlns:p14="http://schemas.microsoft.com/office/powerpoint/2010/main" val="2187899088"/>
              </p:ext>
            </p:extLst>
          </p:nvPr>
        </p:nvGraphicFramePr>
        <p:xfrm>
          <a:off x="5204928" y="805070"/>
          <a:ext cx="61722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90800"/>
            <a:ext cx="3428999" cy="1924050"/>
          </a:xfrm>
        </p:spPr>
        <p:txBody>
          <a:bodyPr>
            <a:normAutofit/>
          </a:bodyPr>
          <a:lstStyle/>
          <a:p>
            <a:r>
              <a:rPr lang="en-US" sz="4000" dirty="0">
                <a:latin typeface="Avenir Next LT Pro Demi" panose="020B0704020202020204" pitchFamily="34" charset="0"/>
              </a:rPr>
              <a:t>Grant Development Process</a:t>
            </a:r>
          </a:p>
        </p:txBody>
      </p:sp>
      <p:graphicFrame>
        <p:nvGraphicFramePr>
          <p:cNvPr id="9" name="Content Placeholder 3" descr="Continuous process showing five tasks connected through an arrow use to indicate continuous progression"/>
          <p:cNvGraphicFramePr>
            <a:graphicFrameLocks noGrp="1"/>
          </p:cNvGraphicFramePr>
          <p:nvPr>
            <p:ph idx="1"/>
            <p:extLst>
              <p:ext uri="{D42A27DB-BD31-4B8C-83A1-F6EECF244321}">
                <p14:modId xmlns:p14="http://schemas.microsoft.com/office/powerpoint/2010/main" val="2709020769"/>
              </p:ext>
            </p:extLst>
          </p:nvPr>
        </p:nvGraphicFramePr>
        <p:xfrm>
          <a:off x="5180013" y="838200"/>
          <a:ext cx="6172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venir Next LT Pro Demi" panose="020B0704020202020204" pitchFamily="34" charset="0"/>
              </a:rPr>
              <a:t>1. Ideation &amp; Project Planning</a:t>
            </a:r>
          </a:p>
        </p:txBody>
      </p:sp>
      <p:sp>
        <p:nvSpPr>
          <p:cNvPr id="3" name="Content Placeholder 2"/>
          <p:cNvSpPr>
            <a:spLocks noGrp="1"/>
          </p:cNvSpPr>
          <p:nvPr>
            <p:ph idx="1"/>
          </p:nvPr>
        </p:nvSpPr>
        <p:spPr/>
        <p:txBody>
          <a:bodyPr>
            <a:normAutofit/>
          </a:bodyPr>
          <a:lstStyle/>
          <a:p>
            <a:pPr marL="0" indent="0">
              <a:buNone/>
            </a:pPr>
            <a:r>
              <a:rPr lang="en-US" b="1" u="sng" dirty="0">
                <a:latin typeface="Arial Nova Light" panose="020B0304020202020204" pitchFamily="34" charset="0"/>
              </a:rPr>
              <a:t>Questions to answer in ideation meeting:</a:t>
            </a:r>
          </a:p>
          <a:p>
            <a:r>
              <a:rPr lang="en-US" dirty="0">
                <a:latin typeface="Arial Nova Light" panose="020B0304020202020204" pitchFamily="34" charset="0"/>
              </a:rPr>
              <a:t>What do you want to do?</a:t>
            </a:r>
          </a:p>
          <a:p>
            <a:r>
              <a:rPr lang="en-US" dirty="0">
                <a:latin typeface="Arial Nova Light" panose="020B0304020202020204" pitchFamily="34" charset="0"/>
              </a:rPr>
              <a:t>Why?</a:t>
            </a:r>
          </a:p>
          <a:p>
            <a:r>
              <a:rPr lang="en-US" dirty="0">
                <a:latin typeface="Arial Nova Light" panose="020B0304020202020204" pitchFamily="34" charset="0"/>
              </a:rPr>
              <a:t>What problem does this solve?</a:t>
            </a:r>
          </a:p>
          <a:p>
            <a:r>
              <a:rPr lang="en-US" dirty="0">
                <a:latin typeface="Arial Nova Light" panose="020B0304020202020204" pitchFamily="34" charset="0"/>
              </a:rPr>
              <a:t>Does this project or program align with the college mission, vision, and strategic plan?</a:t>
            </a:r>
          </a:p>
          <a:p>
            <a:r>
              <a:rPr lang="en-US" dirty="0">
                <a:latin typeface="Arial Nova Light" panose="020B0304020202020204" pitchFamily="34" charset="0"/>
              </a:rPr>
              <a:t>What partners should be involved?</a:t>
            </a:r>
          </a:p>
          <a:p>
            <a:r>
              <a:rPr lang="en-US" dirty="0">
                <a:latin typeface="Arial Nova Light" panose="020B0304020202020204" pitchFamily="34" charset="0"/>
              </a:rPr>
              <a:t>Do I/we have time to manage this project? If not, who will do it?</a:t>
            </a:r>
          </a:p>
          <a:p>
            <a:r>
              <a:rPr lang="en-US" dirty="0">
                <a:latin typeface="Arial Nova Light" panose="020B0304020202020204" pitchFamily="34" charset="0"/>
              </a:rPr>
              <a:t>Will we need to sustain funding after the grant? If so, how will we do it?</a:t>
            </a:r>
          </a:p>
        </p:txBody>
      </p:sp>
    </p:spTree>
    <p:extLst>
      <p:ext uri="{BB962C8B-B14F-4D97-AF65-F5344CB8AC3E}">
        <p14:creationId xmlns:p14="http://schemas.microsoft.com/office/powerpoint/2010/main" val="82701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venir Next LT Pro Demi" panose="020B0704020202020204" pitchFamily="34" charset="0"/>
              </a:rPr>
              <a:t>1. Ideation &amp; Project Planning</a:t>
            </a:r>
          </a:p>
        </p:txBody>
      </p:sp>
      <p:sp>
        <p:nvSpPr>
          <p:cNvPr id="3" name="Content Placeholder 2"/>
          <p:cNvSpPr>
            <a:spLocks noGrp="1"/>
          </p:cNvSpPr>
          <p:nvPr>
            <p:ph idx="1"/>
          </p:nvPr>
        </p:nvSpPr>
        <p:spPr/>
        <p:txBody>
          <a:bodyPr>
            <a:normAutofit/>
          </a:bodyPr>
          <a:lstStyle/>
          <a:p>
            <a:pPr marL="0" indent="0">
              <a:buNone/>
            </a:pPr>
            <a:r>
              <a:rPr lang="en-US" sz="2400" b="1" dirty="0">
                <a:latin typeface="Arial Nova Light" panose="020B0304020202020204" pitchFamily="34" charset="0"/>
              </a:rPr>
              <a:t>The best way to get buy-in and get everyone on the same page: </a:t>
            </a:r>
          </a:p>
          <a:p>
            <a:r>
              <a:rPr lang="en-US" sz="2400" b="1" dirty="0">
                <a:latin typeface="Arial Nova Light" panose="020B0304020202020204" pitchFamily="34" charset="0"/>
              </a:rPr>
              <a:t>Prepare a one-page internal briefing:</a:t>
            </a:r>
          </a:p>
          <a:p>
            <a:pPr marL="0" indent="0">
              <a:buNone/>
            </a:pPr>
            <a:endParaRPr lang="en-US" sz="2400" b="1" dirty="0">
              <a:latin typeface="Arial Nova Light" panose="020B0304020202020204" pitchFamily="34" charset="0"/>
            </a:endParaRPr>
          </a:p>
          <a:p>
            <a:pPr lvl="1"/>
            <a:r>
              <a:rPr lang="en-US" sz="2200" b="1" dirty="0">
                <a:latin typeface="Arial Nova Light" panose="020B0304020202020204" pitchFamily="34" charset="0"/>
              </a:rPr>
              <a:t>What is the project?</a:t>
            </a:r>
          </a:p>
          <a:p>
            <a:pPr lvl="1"/>
            <a:r>
              <a:rPr lang="en-US" sz="2200" b="1" dirty="0">
                <a:latin typeface="Arial Nova Light" panose="020B0304020202020204" pitchFamily="34" charset="0"/>
              </a:rPr>
              <a:t>What problem does this project seek to solve?</a:t>
            </a:r>
          </a:p>
          <a:p>
            <a:pPr lvl="1"/>
            <a:r>
              <a:rPr lang="en-US" sz="2200" b="1" dirty="0">
                <a:latin typeface="Arial Nova Light" panose="020B0304020202020204" pitchFamily="34" charset="0"/>
              </a:rPr>
              <a:t>Who will it serve?</a:t>
            </a:r>
          </a:p>
          <a:p>
            <a:pPr lvl="1"/>
            <a:r>
              <a:rPr lang="en-US" sz="2200" b="1" dirty="0">
                <a:latin typeface="Arial Nova Light" panose="020B0304020202020204" pitchFamily="34" charset="0"/>
              </a:rPr>
              <a:t>Who will do the work?</a:t>
            </a:r>
          </a:p>
          <a:p>
            <a:pPr lvl="1"/>
            <a:r>
              <a:rPr lang="en-US" sz="2200" b="1" dirty="0">
                <a:latin typeface="Arial Nova Light" panose="020B0304020202020204" pitchFamily="34" charset="0"/>
              </a:rPr>
              <a:t>What impact and/or outcomes will it have?</a:t>
            </a:r>
          </a:p>
          <a:p>
            <a:pPr lvl="1"/>
            <a:r>
              <a:rPr lang="en-US" sz="2200" b="1" dirty="0">
                <a:latin typeface="Arial Nova Light" panose="020B0304020202020204" pitchFamily="34" charset="0"/>
              </a:rPr>
              <a:t>How much will it cost? </a:t>
            </a: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venir Next LT Pro Demi" panose="020B0704020202020204" pitchFamily="34" charset="0"/>
              </a:rPr>
              <a:t>1. Ideation &amp; Project Planning: Budgeting</a:t>
            </a:r>
          </a:p>
        </p:txBody>
      </p:sp>
      <p:sp>
        <p:nvSpPr>
          <p:cNvPr id="3" name="Content Placeholder 2"/>
          <p:cNvSpPr>
            <a:spLocks noGrp="1"/>
          </p:cNvSpPr>
          <p:nvPr>
            <p:ph idx="1"/>
          </p:nvPr>
        </p:nvSpPr>
        <p:spPr/>
        <p:txBody>
          <a:bodyPr>
            <a:normAutofit/>
          </a:bodyPr>
          <a:lstStyle/>
          <a:p>
            <a:pPr marL="0" indent="0">
              <a:buNone/>
            </a:pPr>
            <a:r>
              <a:rPr lang="en-US" sz="2400" b="1" dirty="0">
                <a:latin typeface="Arial Nova Light" panose="020B0304020202020204" pitchFamily="34" charset="0"/>
              </a:rPr>
              <a:t>Put together one overall inclusive, multi-year project budget. Use this project budget to guide smaller budgets for grant proposals.</a:t>
            </a:r>
          </a:p>
          <a:p>
            <a:r>
              <a:rPr lang="en-US" sz="2400" b="1" dirty="0">
                <a:latin typeface="Arial Nova Light" panose="020B0304020202020204" pitchFamily="34" charset="0"/>
              </a:rPr>
              <a:t>How much will it cost make this project a success? </a:t>
            </a:r>
          </a:p>
          <a:p>
            <a:r>
              <a:rPr lang="en-US" sz="2400" b="1" dirty="0">
                <a:latin typeface="Arial Nova Light" panose="020B0304020202020204" pitchFamily="34" charset="0"/>
              </a:rPr>
              <a:t>What internal resources will be leveraged to ensure project success?</a:t>
            </a:r>
          </a:p>
          <a:p>
            <a:r>
              <a:rPr lang="en-US" sz="2400" b="1" dirty="0">
                <a:latin typeface="Arial Nova Light" panose="020B0304020202020204" pitchFamily="34" charset="0"/>
              </a:rPr>
              <a:t>For which components should we seek external funding?</a:t>
            </a:r>
          </a:p>
          <a:p>
            <a:pPr marL="279082" lvl="1" indent="0">
              <a:buNone/>
            </a:pPr>
            <a:endParaRPr lang="en-US" sz="2200" b="1" dirty="0">
              <a:latin typeface="Arial Nova Light" panose="020B0304020202020204" pitchFamily="34" charset="0"/>
            </a:endParaRP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4685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venir Next LT Pro Demi" panose="020B0704020202020204" pitchFamily="34" charset="0"/>
              </a:rPr>
              <a:t>1. Ideation &amp; Project Planning: Budgeting</a:t>
            </a:r>
          </a:p>
        </p:txBody>
      </p:sp>
      <p:sp>
        <p:nvSpPr>
          <p:cNvPr id="3" name="Content Placeholder 2"/>
          <p:cNvSpPr>
            <a:spLocks noGrp="1"/>
          </p:cNvSpPr>
          <p:nvPr>
            <p:ph idx="1"/>
          </p:nvPr>
        </p:nvSpPr>
        <p:spPr/>
        <p:txBody>
          <a:bodyPr>
            <a:normAutofit lnSpcReduction="10000"/>
          </a:bodyPr>
          <a:lstStyle/>
          <a:p>
            <a:pPr marL="0" indent="0">
              <a:buNone/>
            </a:pPr>
            <a:r>
              <a:rPr lang="en-US" sz="2400" b="1" dirty="0">
                <a:latin typeface="Arial Nova Light" panose="020B0304020202020204" pitchFamily="34" charset="0"/>
              </a:rPr>
              <a:t>Often forgotten project development and implementation costs that may pertain to your project:</a:t>
            </a:r>
            <a:endParaRPr lang="en-US" sz="1600" b="1" dirty="0">
              <a:latin typeface="Arial Nova Light" panose="020B0304020202020204" pitchFamily="34" charset="0"/>
            </a:endParaRPr>
          </a:p>
          <a:p>
            <a:pPr lvl="1"/>
            <a:r>
              <a:rPr lang="en-US" sz="2200" b="1" dirty="0">
                <a:latin typeface="Arial Nova Light" panose="020B0304020202020204" pitchFamily="34" charset="0"/>
              </a:rPr>
              <a:t>Personnel: % of staff, faculty, admin, finance office, HR, facilities, IT</a:t>
            </a:r>
          </a:p>
          <a:p>
            <a:pPr lvl="1"/>
            <a:r>
              <a:rPr lang="en-US" sz="2200" b="1" dirty="0">
                <a:latin typeface="Arial Nova Light" panose="020B0304020202020204" pitchFamily="34" charset="0"/>
              </a:rPr>
              <a:t> Marketing and recruitment of students or participants</a:t>
            </a:r>
          </a:p>
          <a:p>
            <a:pPr lvl="1"/>
            <a:r>
              <a:rPr lang="en-US" sz="2200" b="1" dirty="0">
                <a:latin typeface="Arial Nova Light" panose="020B0304020202020204" pitchFamily="34" charset="0"/>
              </a:rPr>
              <a:t>Partnership building</a:t>
            </a:r>
          </a:p>
          <a:p>
            <a:pPr lvl="1"/>
            <a:r>
              <a:rPr lang="en-US" sz="2200" b="1" dirty="0">
                <a:latin typeface="Arial Nova Light" panose="020B0304020202020204" pitchFamily="34" charset="0"/>
              </a:rPr>
              <a:t>Wraparound services</a:t>
            </a:r>
          </a:p>
          <a:p>
            <a:pPr lvl="1"/>
            <a:r>
              <a:rPr lang="en-US" sz="2200" b="1" dirty="0">
                <a:latin typeface="Arial Nova Light" panose="020B0304020202020204" pitchFamily="34" charset="0"/>
              </a:rPr>
              <a:t>Participant/student resources: supplies, books, transportation etc.  </a:t>
            </a:r>
          </a:p>
          <a:p>
            <a:pPr lvl="1"/>
            <a:r>
              <a:rPr lang="en-US" sz="2200" b="1" dirty="0">
                <a:latin typeface="Arial Nova Light" panose="020B0304020202020204" pitchFamily="34" charset="0"/>
              </a:rPr>
              <a:t>Space rental for off-site locations</a:t>
            </a:r>
          </a:p>
          <a:p>
            <a:pPr lvl="1"/>
            <a:endParaRPr lang="en-US" sz="1600" b="1" dirty="0">
              <a:latin typeface="Arial Nova Light" panose="020B0304020202020204" pitchFamily="34" charset="0"/>
            </a:endParaRPr>
          </a:p>
          <a:p>
            <a:r>
              <a:rPr lang="en-US" sz="2400" b="1" dirty="0">
                <a:latin typeface="Arial Nova Light" panose="020B0304020202020204" pitchFamily="34" charset="0"/>
              </a:rPr>
              <a:t>Consider your cost per participant ratio when developing a grant budget.</a:t>
            </a:r>
          </a:p>
          <a:p>
            <a:pPr lvl="1"/>
            <a:endParaRPr lang="en-US" sz="2200" b="1" dirty="0">
              <a:latin typeface="Arial Nova Light" panose="020B0304020202020204" pitchFamily="34" charset="0"/>
            </a:endParaRPr>
          </a:p>
        </p:txBody>
      </p:sp>
    </p:spTree>
    <p:extLst>
      <p:ext uri="{BB962C8B-B14F-4D97-AF65-F5344CB8AC3E}">
        <p14:creationId xmlns:p14="http://schemas.microsoft.com/office/powerpoint/2010/main" val="35955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a:r>
              <a:rPr lang="en-US" sz="4800" u="sng" dirty="0">
                <a:latin typeface="Baguet Script" panose="00000500000000000000" pitchFamily="2" charset="0"/>
              </a:rPr>
              <a:t>Welcome!</a:t>
            </a:r>
            <a:br>
              <a:rPr lang="en-US" dirty="0">
                <a:latin typeface="Avenir Next LT Pro Demi" panose="020B0704020202020204" pitchFamily="34" charset="0"/>
              </a:rPr>
            </a:br>
            <a:r>
              <a:rPr lang="en-US" sz="2700" dirty="0">
                <a:latin typeface="Avenir Next LT Pro Demi" panose="020B0704020202020204" pitchFamily="34" charset="0"/>
              </a:rPr>
              <a:t>Meet your Presenters: </a:t>
            </a:r>
            <a:endParaRPr lang="en-US" dirty="0">
              <a:latin typeface="Avenir Next LT Pro Demi" panose="020B0704020202020204" pitchFamily="34" charset="0"/>
            </a:endParaRPr>
          </a:p>
        </p:txBody>
      </p:sp>
      <p:sp>
        <p:nvSpPr>
          <p:cNvPr id="14" name="Content Placeholder 2"/>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Tim </a:t>
            </a:r>
            <a:r>
              <a:rPr lang="en-US" sz="1800" dirty="0" err="1">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Aldinger</a:t>
            </a:r>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Executive Director, Workforce Development, Foundation for California Community Colleges, CA</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Stacy N. Fitzsimmons, Founder &amp; CEO, SNF Writing Solutions, IN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Nancy Smith, Director, Office of Grants Development, The Community College of Baltimore County, MD</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Susan Taylor, Founder and CEO, The Grant Lab, OR</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Fr</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ank </a:t>
            </a:r>
            <a:r>
              <a:rPr lang="en-US" sz="1800" dirty="0" err="1">
                <a:effectLst/>
                <a:latin typeface="Avenir Next LT Pro" panose="020B0504020202020204" pitchFamily="34" charset="0"/>
                <a:ea typeface="Times New Roman" panose="02020603050405020304" pitchFamily="18" charset="0"/>
                <a:cs typeface="Times New Roman" panose="02020603050405020304" pitchFamily="18" charset="0"/>
              </a:rPr>
              <a:t>Woodbeck</a:t>
            </a:r>
            <a:r>
              <a:rPr lang="en-US" sz="1800" dirty="0">
                <a:effectLst/>
                <a:latin typeface="Avenir Next LT Pro" panose="020B0504020202020204" pitchFamily="34" charset="0"/>
                <a:ea typeface="Times New Roman" panose="02020603050405020304" pitchFamily="18" charset="0"/>
                <a:cs typeface="Times New Roman" panose="02020603050405020304" pitchFamily="18" charset="0"/>
              </a:rPr>
              <a:t>, Executive Director, Grants and Special Projects, College of Southern Nevada, NV</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Jen Worth, Senior Vice President, Academic and Workforce Development, AACC, 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venir Next LT Pro Demi" panose="020B0704020202020204" pitchFamily="34" charset="0"/>
              </a:rPr>
              <a:t>2. Seek proper approvals </a:t>
            </a:r>
          </a:p>
        </p:txBody>
      </p:sp>
      <p:sp>
        <p:nvSpPr>
          <p:cNvPr id="3" name="Content Placeholder 2"/>
          <p:cNvSpPr>
            <a:spLocks noGrp="1"/>
          </p:cNvSpPr>
          <p:nvPr>
            <p:ph idx="1"/>
          </p:nvPr>
        </p:nvSpPr>
        <p:spPr/>
        <p:txBody>
          <a:bodyPr/>
          <a:lstStyle/>
          <a:p>
            <a:r>
              <a:rPr lang="en-US" sz="2400" b="1" dirty="0">
                <a:latin typeface="Arial Nova Light" panose="020B0304020202020204" pitchFamily="34" charset="0"/>
              </a:rPr>
              <a:t>Discuss your project with leadership for approval to pursue grants.</a:t>
            </a:r>
          </a:p>
          <a:p>
            <a:pPr marL="0" indent="0">
              <a:buNone/>
            </a:pPr>
            <a:endParaRPr lang="en-US" sz="2400" b="1" dirty="0">
              <a:latin typeface="Arial Nova Light" panose="020B0304020202020204" pitchFamily="34" charset="0"/>
            </a:endParaRPr>
          </a:p>
          <a:p>
            <a:r>
              <a:rPr lang="en-US" sz="2400" b="1" dirty="0">
                <a:latin typeface="Arial Nova Light" panose="020B0304020202020204" pitchFamily="34" charset="0"/>
              </a:rPr>
              <a:t>Make your case:</a:t>
            </a:r>
          </a:p>
          <a:p>
            <a:pPr lvl="1"/>
            <a:r>
              <a:rPr lang="en-US" sz="2200" b="1" dirty="0">
                <a:latin typeface="Arial Nova Light" panose="020B0304020202020204" pitchFamily="34" charset="0"/>
              </a:rPr>
              <a:t>Why do you need additional funding?</a:t>
            </a:r>
          </a:p>
          <a:p>
            <a:pPr lvl="1"/>
            <a:r>
              <a:rPr lang="en-US" sz="2200" b="1" dirty="0">
                <a:latin typeface="Arial Nova Light" panose="020B0304020202020204" pitchFamily="34" charset="0"/>
              </a:rPr>
              <a:t>What specific impact will this have (on students, the institution, and the community)?</a:t>
            </a:r>
          </a:p>
          <a:p>
            <a:pPr lvl="1"/>
            <a:r>
              <a:rPr lang="en-US" sz="2200" b="1" dirty="0">
                <a:latin typeface="Arial Nova Light" panose="020B0304020202020204" pitchFamily="34" charset="0"/>
              </a:rPr>
              <a:t>How will you manage it? </a:t>
            </a:r>
          </a:p>
          <a:p>
            <a:pPr marL="279082" lvl="1" indent="0">
              <a:buNone/>
            </a:pPr>
            <a:endParaRPr lang="en-US" sz="2200" b="1" dirty="0">
              <a:latin typeface="Arial Nova Light" panose="020B0304020202020204" pitchFamily="34" charset="0"/>
            </a:endParaRPr>
          </a:p>
          <a:p>
            <a:r>
              <a:rPr lang="en-US" sz="2400" b="1" dirty="0">
                <a:latin typeface="Arial Nova Light" panose="020B0304020202020204" pitchFamily="34" charset="0"/>
              </a:rPr>
              <a:t>Discuss your idea and budget with your grant development office.</a:t>
            </a:r>
          </a:p>
          <a:p>
            <a:endParaRPr lang="en-US" sz="2400" b="1" dirty="0">
              <a:latin typeface="Arial Nova Light" panose="020B0304020202020204" pitchFamily="34" charset="0"/>
            </a:endParaRP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69245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venir Next LT Pro Demi" panose="020B0704020202020204" pitchFamily="34" charset="0"/>
              </a:rPr>
              <a:t>3. Find funding sources</a:t>
            </a:r>
          </a:p>
        </p:txBody>
      </p:sp>
      <p:sp>
        <p:nvSpPr>
          <p:cNvPr id="3" name="Content Placeholder 2"/>
          <p:cNvSpPr>
            <a:spLocks noGrp="1"/>
          </p:cNvSpPr>
          <p:nvPr>
            <p:ph idx="1"/>
          </p:nvPr>
        </p:nvSpPr>
        <p:spPr/>
        <p:txBody>
          <a:bodyPr/>
          <a:lstStyle/>
          <a:p>
            <a:r>
              <a:rPr lang="en-US" sz="2400" b="1" dirty="0">
                <a:latin typeface="Arial Nova Light" panose="020B0304020202020204" pitchFamily="34" charset="0"/>
              </a:rPr>
              <a:t>Some projects will require multiple funding sources, some only need one. </a:t>
            </a:r>
          </a:p>
          <a:p>
            <a:r>
              <a:rPr lang="en-US" sz="2400" b="1" u="sng" dirty="0">
                <a:latin typeface="Arial Nova Light" panose="020B0304020202020204" pitchFamily="34" charset="0"/>
              </a:rPr>
              <a:t>Where to find grant funding?</a:t>
            </a:r>
          </a:p>
          <a:p>
            <a:pPr lvl="1"/>
            <a:r>
              <a:rPr lang="en-US" sz="2200" b="1" dirty="0">
                <a:latin typeface="Arial Nova Light" panose="020B0304020202020204" pitchFamily="34" charset="0"/>
              </a:rPr>
              <a:t> Your grant development office</a:t>
            </a:r>
          </a:p>
          <a:p>
            <a:pPr lvl="2"/>
            <a:r>
              <a:rPr lang="en-US" sz="2000" b="1" dirty="0">
                <a:latin typeface="Arial Nova Light" panose="020B0304020202020204" pitchFamily="34" charset="0"/>
              </a:rPr>
              <a:t>Possible access to paid subscriptions and prospect research databases</a:t>
            </a:r>
          </a:p>
          <a:p>
            <a:pPr lvl="1"/>
            <a:r>
              <a:rPr lang="en-US" sz="2200" b="1" dirty="0">
                <a:latin typeface="Arial Nova Light" panose="020B0304020202020204" pitchFamily="34" charset="0"/>
                <a:hlinkClick r:id="rId2"/>
              </a:rPr>
              <a:t>Candid: Foundation Center Online</a:t>
            </a:r>
            <a:endParaRPr lang="en-US" sz="2200" b="1" dirty="0">
              <a:latin typeface="Arial Nova Light" panose="020B0304020202020204" pitchFamily="34" charset="0"/>
            </a:endParaRPr>
          </a:p>
          <a:p>
            <a:pPr lvl="1"/>
            <a:r>
              <a:rPr lang="en-US" sz="2200" b="1" dirty="0">
                <a:latin typeface="Arial Nova Light" panose="020B0304020202020204" pitchFamily="34" charset="0"/>
                <a:hlinkClick r:id="rId3"/>
              </a:rPr>
              <a:t>Philanthropy News Digest</a:t>
            </a:r>
            <a:endParaRPr lang="en-US" sz="2200" b="1" dirty="0">
              <a:latin typeface="Arial Nova Light" panose="020B0304020202020204" pitchFamily="34" charset="0"/>
            </a:endParaRPr>
          </a:p>
          <a:p>
            <a:pPr lvl="1"/>
            <a:r>
              <a:rPr lang="en-US" sz="2200" b="1" dirty="0">
                <a:latin typeface="Arial Nova Light" panose="020B0304020202020204" pitchFamily="34" charset="0"/>
                <a:hlinkClick r:id="rId4"/>
              </a:rPr>
              <a:t>Grantmakers.io </a:t>
            </a:r>
            <a:endParaRPr lang="en-US" sz="2200" b="1" dirty="0">
              <a:latin typeface="Arial Nova Light" panose="020B0304020202020204" pitchFamily="34" charset="0"/>
            </a:endParaRPr>
          </a:p>
          <a:p>
            <a:pPr lvl="1"/>
            <a:r>
              <a:rPr lang="en-US" sz="2200" b="1" dirty="0">
                <a:latin typeface="Arial Nova Light" panose="020B0304020202020204" pitchFamily="34" charset="0"/>
                <a:hlinkClick r:id="rId5"/>
              </a:rPr>
              <a:t>AACC</a:t>
            </a:r>
            <a:endParaRPr lang="en-US" sz="2200" b="1" dirty="0">
              <a:latin typeface="Arial Nova Light" panose="020B0304020202020204" pitchFamily="34" charset="0"/>
            </a:endParaRPr>
          </a:p>
          <a:p>
            <a:pPr lvl="1"/>
            <a:r>
              <a:rPr lang="en-US" sz="2200" b="1" dirty="0">
                <a:latin typeface="Arial Nova Light" panose="020B0304020202020204" pitchFamily="34" charset="0"/>
              </a:rPr>
              <a:t>Local or institutional library</a:t>
            </a:r>
          </a:p>
          <a:p>
            <a:pPr lvl="1"/>
            <a:r>
              <a:rPr lang="en-US" sz="2200" b="1" dirty="0">
                <a:latin typeface="Arial Nova Light" panose="020B0304020202020204" pitchFamily="34" charset="0"/>
              </a:rPr>
              <a:t>Google</a:t>
            </a:r>
          </a:p>
          <a:p>
            <a:endParaRPr lang="en-US" sz="2400" b="1" dirty="0">
              <a:latin typeface="Arial Nova Light" panose="020B0304020202020204" pitchFamily="34" charset="0"/>
            </a:endParaRP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167352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venir Next LT Pro Demi" panose="020B0704020202020204" pitchFamily="34" charset="0"/>
              </a:rPr>
              <a:t>4. Write the grant proposal</a:t>
            </a:r>
          </a:p>
        </p:txBody>
      </p:sp>
      <p:sp>
        <p:nvSpPr>
          <p:cNvPr id="3" name="Content Placeholder 2"/>
          <p:cNvSpPr>
            <a:spLocks noGrp="1"/>
          </p:cNvSpPr>
          <p:nvPr>
            <p:ph idx="1"/>
          </p:nvPr>
        </p:nvSpPr>
        <p:spPr/>
        <p:txBody>
          <a:bodyPr/>
          <a:lstStyle/>
          <a:p>
            <a:r>
              <a:rPr lang="en-US" sz="2400" b="1" dirty="0">
                <a:latin typeface="Arial Nova Light" panose="020B0304020202020204" pitchFamily="34" charset="0"/>
              </a:rPr>
              <a:t>Rule #1: Follow the directions! (Seriously though)</a:t>
            </a:r>
          </a:p>
          <a:p>
            <a:r>
              <a:rPr lang="en-US" sz="2400" b="1" dirty="0">
                <a:latin typeface="Arial Nova Light" panose="020B0304020202020204" pitchFamily="34" charset="0"/>
              </a:rPr>
              <a:t>Tell your story – real humans are reading your proposal.</a:t>
            </a:r>
          </a:p>
          <a:p>
            <a:r>
              <a:rPr lang="en-US" sz="2400" b="1" dirty="0">
                <a:latin typeface="Arial Nova Light" panose="020B0304020202020204" pitchFamily="34" charset="0"/>
              </a:rPr>
              <a:t>Gather and include data, stories, partner agreements, photos, and/or news articles pertaining to your project.</a:t>
            </a:r>
          </a:p>
          <a:p>
            <a:r>
              <a:rPr lang="en-US" sz="2400" b="1" dirty="0">
                <a:latin typeface="Arial Nova Light" panose="020B0304020202020204" pitchFamily="34" charset="0"/>
              </a:rPr>
              <a:t>Provide required documentation.</a:t>
            </a:r>
          </a:p>
          <a:p>
            <a:r>
              <a:rPr lang="en-US" sz="2400" b="1" dirty="0">
                <a:latin typeface="Arial Nova Light" panose="020B0304020202020204" pitchFamily="34" charset="0"/>
              </a:rPr>
              <a:t>Prepare an accurate and inclusive budget. </a:t>
            </a:r>
            <a:endParaRPr lang="en-US" sz="2200" b="1" dirty="0">
              <a:latin typeface="Arial Nova Light" panose="020B0304020202020204" pitchFamily="34" charset="0"/>
            </a:endParaRPr>
          </a:p>
          <a:p>
            <a:endParaRPr lang="en-US" sz="2400" b="1" dirty="0">
              <a:latin typeface="Arial Nova Light" panose="020B0304020202020204" pitchFamily="34" charset="0"/>
            </a:endParaRP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3364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venir Next LT Pro Demi" panose="020B0704020202020204" pitchFamily="34" charset="0"/>
              </a:rPr>
              <a:t>5. Submit</a:t>
            </a:r>
          </a:p>
        </p:txBody>
      </p:sp>
      <p:sp>
        <p:nvSpPr>
          <p:cNvPr id="3" name="Content Placeholder 2"/>
          <p:cNvSpPr>
            <a:spLocks noGrp="1"/>
          </p:cNvSpPr>
          <p:nvPr>
            <p:ph idx="1"/>
          </p:nvPr>
        </p:nvSpPr>
        <p:spPr/>
        <p:txBody>
          <a:bodyPr>
            <a:normAutofit/>
          </a:bodyPr>
          <a:lstStyle/>
          <a:p>
            <a:r>
              <a:rPr lang="en-US" sz="2400" b="1" dirty="0">
                <a:latin typeface="Arial Nova Light" panose="020B0304020202020204" pitchFamily="34" charset="0"/>
              </a:rPr>
              <a:t>Check with your grants office on the process for submissions – each institution varies.</a:t>
            </a:r>
          </a:p>
          <a:p>
            <a:r>
              <a:rPr lang="en-US" sz="2400" b="1" dirty="0">
                <a:latin typeface="Arial Nova Light" panose="020B0304020202020204" pitchFamily="34" charset="0"/>
              </a:rPr>
              <a:t>Double-check all grammar, character counts, attachments, and checkboxes.</a:t>
            </a:r>
          </a:p>
          <a:p>
            <a:r>
              <a:rPr lang="en-US" sz="2400" b="1" dirty="0">
                <a:latin typeface="Arial Nova Light" panose="020B0304020202020204" pitchFamily="34" charset="0"/>
              </a:rPr>
              <a:t>Every foundation has a different submission process:</a:t>
            </a:r>
          </a:p>
          <a:p>
            <a:pPr lvl="1"/>
            <a:r>
              <a:rPr lang="en-US" sz="2000" b="1" dirty="0">
                <a:latin typeface="Arial Nova Light" panose="020B0304020202020204" pitchFamily="34" charset="0"/>
              </a:rPr>
              <a:t>Online portal</a:t>
            </a:r>
          </a:p>
          <a:p>
            <a:pPr lvl="1"/>
            <a:r>
              <a:rPr lang="en-US" sz="2000" b="1" dirty="0">
                <a:latin typeface="Arial Nova Light" panose="020B0304020202020204" pitchFamily="34" charset="0"/>
              </a:rPr>
              <a:t>Email</a:t>
            </a:r>
          </a:p>
          <a:p>
            <a:pPr lvl="1"/>
            <a:r>
              <a:rPr lang="en-US" sz="2000" b="1" dirty="0">
                <a:latin typeface="Arial Nova Light" panose="020B0304020202020204" pitchFamily="34" charset="0"/>
              </a:rPr>
              <a:t>Snail mail</a:t>
            </a:r>
          </a:p>
          <a:p>
            <a:r>
              <a:rPr lang="en-US" sz="2200" b="1" dirty="0">
                <a:latin typeface="Arial Nova Light" panose="020B0304020202020204" pitchFamily="34" charset="0"/>
              </a:rPr>
              <a:t>Leave yourself at least 50% more time than you think it will take. </a:t>
            </a:r>
          </a:p>
          <a:p>
            <a:endParaRPr lang="en-US" sz="2400" b="1" dirty="0">
              <a:latin typeface="Arial Nova Light" panose="020B0304020202020204" pitchFamily="34" charset="0"/>
            </a:endParaRPr>
          </a:p>
          <a:p>
            <a:pPr marL="0" indent="0">
              <a:buNone/>
            </a:pPr>
            <a:endParaRPr lang="en-US" sz="1400" u="sng" dirty="0">
              <a:latin typeface="Arial Nova Light" panose="020B0304020202020204" pitchFamily="34" charset="0"/>
            </a:endParaRPr>
          </a:p>
        </p:txBody>
      </p:sp>
    </p:spTree>
    <p:extLst>
      <p:ext uri="{BB962C8B-B14F-4D97-AF65-F5344CB8AC3E}">
        <p14:creationId xmlns:p14="http://schemas.microsoft.com/office/powerpoint/2010/main" val="10915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DD93-86C8-9661-0994-D8600E7AAE9D}"/>
              </a:ext>
            </a:extLst>
          </p:cNvPr>
          <p:cNvSpPr>
            <a:spLocks noGrp="1"/>
          </p:cNvSpPr>
          <p:nvPr>
            <p:ph type="title"/>
          </p:nvPr>
        </p:nvSpPr>
        <p:spPr>
          <a:xfrm>
            <a:off x="836613" y="2590800"/>
            <a:ext cx="3276599" cy="2286000"/>
          </a:xfrm>
        </p:spPr>
        <p:txBody>
          <a:bodyPr/>
          <a:lstStyle/>
          <a:p>
            <a:r>
              <a:rPr lang="en-US" dirty="0">
                <a:latin typeface="Avenir Next LT Pro Demi" panose="020B0704020202020204" pitchFamily="34" charset="0"/>
              </a:rPr>
              <a:t>Tim’s Top 3 Secrets to Grant Success</a:t>
            </a:r>
          </a:p>
        </p:txBody>
      </p:sp>
      <p:sp>
        <p:nvSpPr>
          <p:cNvPr id="3" name="Text Placeholder 2">
            <a:extLst>
              <a:ext uri="{FF2B5EF4-FFF2-40B4-BE49-F238E27FC236}">
                <a16:creationId xmlns:a16="http://schemas.microsoft.com/office/drawing/2014/main" id="{F6F1CA44-8E95-D012-286F-81AEE3D0D997}"/>
              </a:ext>
            </a:extLst>
          </p:cNvPr>
          <p:cNvSpPr>
            <a:spLocks noGrp="1"/>
          </p:cNvSpPr>
          <p:nvPr>
            <p:ph type="body" sz="half" idx="2"/>
          </p:nvPr>
        </p:nvSpPr>
        <p:spPr>
          <a:xfrm>
            <a:off x="5713412" y="4145860"/>
            <a:ext cx="5905500" cy="1797740"/>
          </a:xfrm>
        </p:spPr>
        <p:txBody>
          <a:bodyPr/>
          <a:lstStyle/>
          <a:p>
            <a:r>
              <a:rPr lang="en-US" dirty="0">
                <a:latin typeface="Arial Nova Light" panose="020B0304020202020204" pitchFamily="34" charset="0"/>
              </a:rPr>
              <a:t>1. Match your desired change with what funder cares about</a:t>
            </a:r>
          </a:p>
          <a:p>
            <a:endParaRPr lang="en-US" dirty="0">
              <a:latin typeface="Arial Nova Light" panose="020B0304020202020204" pitchFamily="34" charset="0"/>
            </a:endParaRPr>
          </a:p>
          <a:p>
            <a:r>
              <a:rPr lang="en-US" dirty="0">
                <a:latin typeface="Arial Nova Light" panose="020B0304020202020204" pitchFamily="34" charset="0"/>
              </a:rPr>
              <a:t>2. Raise the conversation with funders to the parts that matter</a:t>
            </a:r>
          </a:p>
          <a:p>
            <a:endParaRPr lang="en-US" dirty="0">
              <a:latin typeface="Arial Nova Light" panose="020B0304020202020204" pitchFamily="34" charset="0"/>
            </a:endParaRPr>
          </a:p>
          <a:p>
            <a:r>
              <a:rPr lang="en-US" dirty="0">
                <a:latin typeface="Arial Nova Light" panose="020B0304020202020204" pitchFamily="34" charset="0"/>
              </a:rPr>
              <a:t>3. Subject experts and grant experts are a great team</a:t>
            </a:r>
          </a:p>
        </p:txBody>
      </p:sp>
      <p:pic>
        <p:nvPicPr>
          <p:cNvPr id="5" name="Picture 4">
            <a:extLst>
              <a:ext uri="{FF2B5EF4-FFF2-40B4-BE49-F238E27FC236}">
                <a16:creationId xmlns:a16="http://schemas.microsoft.com/office/drawing/2014/main" id="{1ABC190E-60B1-DDD3-1948-744632971554}"/>
              </a:ext>
            </a:extLst>
          </p:cNvPr>
          <p:cNvPicPr>
            <a:picLocks noChangeAspect="1"/>
          </p:cNvPicPr>
          <p:nvPr/>
        </p:nvPicPr>
        <p:blipFill>
          <a:blip r:embed="rId2"/>
          <a:stretch>
            <a:fillRect/>
          </a:stretch>
        </p:blipFill>
        <p:spPr>
          <a:xfrm>
            <a:off x="5865812" y="700081"/>
            <a:ext cx="5174641" cy="3215930"/>
          </a:xfrm>
          <a:prstGeom prst="rect">
            <a:avLst/>
          </a:prstGeom>
        </p:spPr>
      </p:pic>
    </p:spTree>
    <p:extLst>
      <p:ext uri="{BB962C8B-B14F-4D97-AF65-F5344CB8AC3E}">
        <p14:creationId xmlns:p14="http://schemas.microsoft.com/office/powerpoint/2010/main" val="42118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DD93-86C8-9661-0994-D8600E7AAE9D}"/>
              </a:ext>
            </a:extLst>
          </p:cNvPr>
          <p:cNvSpPr>
            <a:spLocks noGrp="1"/>
          </p:cNvSpPr>
          <p:nvPr>
            <p:ph type="title"/>
          </p:nvPr>
        </p:nvSpPr>
        <p:spPr>
          <a:xfrm>
            <a:off x="836613" y="2590800"/>
            <a:ext cx="3276599" cy="2286000"/>
          </a:xfrm>
        </p:spPr>
        <p:txBody>
          <a:bodyPr/>
          <a:lstStyle/>
          <a:p>
            <a:r>
              <a:rPr lang="en-US" dirty="0">
                <a:latin typeface="Avenir Next LT Pro Demi" panose="020B0704020202020204" pitchFamily="34" charset="0"/>
              </a:rPr>
              <a:t>Frank’s Top 3 Secrets to Grant Success</a:t>
            </a:r>
          </a:p>
        </p:txBody>
      </p:sp>
      <p:sp>
        <p:nvSpPr>
          <p:cNvPr id="3" name="Text Placeholder 2">
            <a:extLst>
              <a:ext uri="{FF2B5EF4-FFF2-40B4-BE49-F238E27FC236}">
                <a16:creationId xmlns:a16="http://schemas.microsoft.com/office/drawing/2014/main" id="{F6F1CA44-8E95-D012-286F-81AEE3D0D997}"/>
              </a:ext>
            </a:extLst>
          </p:cNvPr>
          <p:cNvSpPr>
            <a:spLocks noGrp="1"/>
          </p:cNvSpPr>
          <p:nvPr>
            <p:ph type="body" sz="half" idx="2"/>
          </p:nvPr>
        </p:nvSpPr>
        <p:spPr>
          <a:xfrm>
            <a:off x="5751512" y="3536260"/>
            <a:ext cx="5334000" cy="2514600"/>
          </a:xfrm>
        </p:spPr>
        <p:txBody>
          <a:bodyPr/>
          <a:lstStyle/>
          <a:p>
            <a:r>
              <a:rPr lang="en-US">
                <a:latin typeface="Arial Nova Light" panose="020B0304020202020204" pitchFamily="34" charset="0"/>
              </a:rPr>
              <a:t>1.  Don’t ”chase” every grant just because your institution </a:t>
            </a:r>
          </a:p>
          <a:p>
            <a:r>
              <a:rPr lang="en-US">
                <a:latin typeface="Arial Nova Light" panose="020B0304020202020204" pitchFamily="34" charset="0"/>
              </a:rPr>
              <a:t>     is eligible.   </a:t>
            </a:r>
          </a:p>
          <a:p>
            <a:r>
              <a:rPr lang="en-US">
                <a:latin typeface="Arial Nova Light" panose="020B0304020202020204" pitchFamily="34" charset="0"/>
              </a:rPr>
              <a:t>2.  Identify the primary or desirable needs/goals of your </a:t>
            </a:r>
          </a:p>
          <a:p>
            <a:r>
              <a:rPr lang="en-US">
                <a:latin typeface="Arial Nova Light" panose="020B0304020202020204" pitchFamily="34" charset="0"/>
              </a:rPr>
              <a:t>     institution and seek to pursue grant opportunities that</a:t>
            </a:r>
          </a:p>
          <a:p>
            <a:r>
              <a:rPr lang="en-US">
                <a:latin typeface="Arial Nova Light" panose="020B0304020202020204" pitchFamily="34" charset="0"/>
              </a:rPr>
              <a:t>     fit those needs/goals.  </a:t>
            </a:r>
          </a:p>
          <a:p>
            <a:r>
              <a:rPr lang="en-US">
                <a:latin typeface="Arial Nova Light" panose="020B0304020202020204" pitchFamily="34" charset="0"/>
              </a:rPr>
              <a:t>3.  Always question: “Is this a grant opportunity we can </a:t>
            </a:r>
          </a:p>
          <a:p>
            <a:r>
              <a:rPr lang="en-US">
                <a:latin typeface="Arial Nova Light" panose="020B0304020202020204" pitchFamily="34" charset="0"/>
              </a:rPr>
              <a:t>     win?”  i.e. How large is the pool of $ available, and </a:t>
            </a:r>
          </a:p>
          <a:p>
            <a:r>
              <a:rPr lang="en-US">
                <a:latin typeface="Arial Nova Light" panose="020B0304020202020204" pitchFamily="34" charset="0"/>
              </a:rPr>
              <a:t>     how many grants will be awarded?</a:t>
            </a:r>
            <a:endParaRPr lang="en-US" dirty="0">
              <a:latin typeface="Arial Nova Light" panose="020B0304020202020204" pitchFamily="34" charset="0"/>
            </a:endParaRPr>
          </a:p>
        </p:txBody>
      </p:sp>
      <p:sp>
        <p:nvSpPr>
          <p:cNvPr id="4" name="Picture Placeholder 3">
            <a:extLst>
              <a:ext uri="{FF2B5EF4-FFF2-40B4-BE49-F238E27FC236}">
                <a16:creationId xmlns:a16="http://schemas.microsoft.com/office/drawing/2014/main" id="{D1EBCF37-2E57-53C2-D7B5-F2B8A5413512}"/>
              </a:ext>
            </a:extLst>
          </p:cNvPr>
          <p:cNvSpPr>
            <a:spLocks noGrp="1"/>
          </p:cNvSpPr>
          <p:nvPr>
            <p:ph type="pic" idx="1"/>
          </p:nvPr>
        </p:nvSpPr>
        <p:spPr>
          <a:xfrm>
            <a:off x="6018212" y="685800"/>
            <a:ext cx="4800601" cy="2743200"/>
          </a:xfrm>
        </p:spPr>
      </p:sp>
    </p:spTree>
    <p:extLst>
      <p:ext uri="{BB962C8B-B14F-4D97-AF65-F5344CB8AC3E}">
        <p14:creationId xmlns:p14="http://schemas.microsoft.com/office/powerpoint/2010/main" val="42643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DD93-86C8-9661-0994-D8600E7AAE9D}"/>
              </a:ext>
            </a:extLst>
          </p:cNvPr>
          <p:cNvSpPr>
            <a:spLocks noGrp="1"/>
          </p:cNvSpPr>
          <p:nvPr>
            <p:ph type="title"/>
          </p:nvPr>
        </p:nvSpPr>
        <p:spPr>
          <a:xfrm>
            <a:off x="836613" y="2590800"/>
            <a:ext cx="3276599" cy="2286000"/>
          </a:xfrm>
        </p:spPr>
        <p:txBody>
          <a:bodyPr/>
          <a:lstStyle/>
          <a:p>
            <a:r>
              <a:rPr lang="en-US" dirty="0">
                <a:latin typeface="Avenir Next LT Pro Demi" panose="020B0704020202020204" pitchFamily="34" charset="0"/>
              </a:rPr>
              <a:t>Susan’s Top 3 Secrets to Grant Success</a:t>
            </a:r>
          </a:p>
        </p:txBody>
      </p:sp>
      <p:sp>
        <p:nvSpPr>
          <p:cNvPr id="3" name="Text Placeholder 2">
            <a:extLst>
              <a:ext uri="{FF2B5EF4-FFF2-40B4-BE49-F238E27FC236}">
                <a16:creationId xmlns:a16="http://schemas.microsoft.com/office/drawing/2014/main" id="{F6F1CA44-8E95-D012-286F-81AEE3D0D997}"/>
              </a:ext>
            </a:extLst>
          </p:cNvPr>
          <p:cNvSpPr>
            <a:spLocks noGrp="1"/>
          </p:cNvSpPr>
          <p:nvPr>
            <p:ph type="body" sz="half" idx="2"/>
          </p:nvPr>
        </p:nvSpPr>
        <p:spPr>
          <a:xfrm>
            <a:off x="5751512" y="3536260"/>
            <a:ext cx="5334000" cy="2514600"/>
          </a:xfrm>
        </p:spPr>
        <p:txBody>
          <a:bodyPr/>
          <a:lstStyle/>
          <a:p>
            <a:r>
              <a:rPr lang="en-US" dirty="0">
                <a:latin typeface="Arial Nova Light" panose="020B0304020202020204" pitchFamily="34" charset="0"/>
              </a:rPr>
              <a:t>1. Track your time while writing each grant. That way you know your ROI and how to plan for grant writing next time. I use </a:t>
            </a:r>
            <a:r>
              <a:rPr lang="en-US" b="1" dirty="0">
                <a:latin typeface="Arial Nova Light" panose="020B0304020202020204" pitchFamily="34" charset="0"/>
              </a:rPr>
              <a:t>Toggl Track </a:t>
            </a:r>
            <a:r>
              <a:rPr lang="en-US" dirty="0">
                <a:latin typeface="Arial Nova Light" panose="020B0304020202020204" pitchFamily="34" charset="0"/>
              </a:rPr>
              <a:t>for free.</a:t>
            </a:r>
          </a:p>
          <a:p>
            <a:endParaRPr lang="en-US" dirty="0">
              <a:latin typeface="Arial Nova Light" panose="020B0304020202020204" pitchFamily="34" charset="0"/>
            </a:endParaRPr>
          </a:p>
          <a:p>
            <a:r>
              <a:rPr lang="en-US" dirty="0">
                <a:latin typeface="Arial Nova Light" panose="020B0304020202020204" pitchFamily="34" charset="0"/>
              </a:rPr>
              <a:t>2. Ask for help and feedback! </a:t>
            </a:r>
          </a:p>
          <a:p>
            <a:endParaRPr lang="en-US" dirty="0">
              <a:latin typeface="Arial Nova Light" panose="020B0304020202020204" pitchFamily="34" charset="0"/>
            </a:endParaRPr>
          </a:p>
          <a:p>
            <a:r>
              <a:rPr lang="en-US" dirty="0">
                <a:latin typeface="Arial Nova Light" panose="020B0304020202020204" pitchFamily="34" charset="0"/>
              </a:rPr>
              <a:t>3. Don’t reinvent the wheel: leverage existing resources to support your grant development work.</a:t>
            </a:r>
          </a:p>
        </p:txBody>
      </p:sp>
      <p:pic>
        <p:nvPicPr>
          <p:cNvPr id="6" name="Picture Placeholder 5">
            <a:extLst>
              <a:ext uri="{FF2B5EF4-FFF2-40B4-BE49-F238E27FC236}">
                <a16:creationId xmlns:a16="http://schemas.microsoft.com/office/drawing/2014/main" id="{4A155356-89B0-1232-33A2-E30F9A2BE1E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709" r="3709"/>
          <a:stretch/>
        </p:blipFill>
        <p:spPr>
          <a:xfrm>
            <a:off x="6820554" y="685800"/>
            <a:ext cx="3106269" cy="2514599"/>
          </a:xfrm>
        </p:spPr>
      </p:pic>
    </p:spTree>
    <p:extLst>
      <p:ext uri="{BB962C8B-B14F-4D97-AF65-F5344CB8AC3E}">
        <p14:creationId xmlns:p14="http://schemas.microsoft.com/office/powerpoint/2010/main" val="23570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8242-EA48-0DF9-226F-B25B6131C041}"/>
              </a:ext>
            </a:extLst>
          </p:cNvPr>
          <p:cNvSpPr>
            <a:spLocks noGrp="1"/>
          </p:cNvSpPr>
          <p:nvPr>
            <p:ph type="title"/>
          </p:nvPr>
        </p:nvSpPr>
        <p:spPr>
          <a:xfrm>
            <a:off x="1522412" y="2971800"/>
            <a:ext cx="9677398" cy="2819400"/>
          </a:xfrm>
        </p:spPr>
        <p:txBody>
          <a:bodyPr/>
          <a:lstStyle/>
          <a:p>
            <a:r>
              <a:rPr lang="en-US" sz="8800" dirty="0">
                <a:latin typeface="Avenir Next LT Pro Demi" panose="020B0704020202020204" pitchFamily="34" charset="0"/>
              </a:rPr>
              <a:t>Federal Grant Development &amp; Management Clinic</a:t>
            </a:r>
          </a:p>
        </p:txBody>
      </p:sp>
    </p:spTree>
    <p:extLst>
      <p:ext uri="{BB962C8B-B14F-4D97-AF65-F5344CB8AC3E}">
        <p14:creationId xmlns:p14="http://schemas.microsoft.com/office/powerpoint/2010/main" val="9425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Where do federal grants come from?</a:t>
            </a:r>
            <a:endParaRPr lang="en-US" dirty="0"/>
          </a:p>
        </p:txBody>
      </p:sp>
      <p:sp>
        <p:nvSpPr>
          <p:cNvPr id="4" name="Content Placeholder 2">
            <a:extLst>
              <a:ext uri="{FF2B5EF4-FFF2-40B4-BE49-F238E27FC236}">
                <a16:creationId xmlns:a16="http://schemas.microsoft.com/office/drawing/2014/main" id="{169D3A6D-6936-634B-6374-BCE7C91979AE}"/>
              </a:ext>
            </a:extLst>
          </p:cNvPr>
          <p:cNvSpPr>
            <a:spLocks noGrp="1"/>
          </p:cNvSpPr>
          <p:nvPr>
            <p:ph idx="1"/>
          </p:nvPr>
        </p:nvSpPr>
        <p:spPr>
          <a:xfrm>
            <a:off x="1522413" y="1828800"/>
            <a:ext cx="9601200" cy="4191000"/>
          </a:xfrm>
        </p:spPr>
        <p:txBody>
          <a:bodyPr>
            <a:normAutofit fontScale="85000" lnSpcReduction="10000"/>
          </a:bodyPr>
          <a:lstStyle/>
          <a:p>
            <a:pPr algn="l"/>
            <a:r>
              <a:rPr lang="en-US" b="0" i="0" dirty="0">
                <a:solidFill>
                  <a:srgbClr val="000000"/>
                </a:solidFill>
                <a:effectLst/>
                <a:latin typeface="Libre Franklin" panose="020F0502020204030204" pitchFamily="34" charset="0"/>
              </a:rPr>
              <a:t>Federal grants are funded by Congress through the annual appropriations process.</a:t>
            </a:r>
          </a:p>
          <a:p>
            <a:pPr algn="l"/>
            <a:r>
              <a:rPr lang="en-US" b="0" i="0" dirty="0">
                <a:solidFill>
                  <a:srgbClr val="000000"/>
                </a:solidFill>
                <a:effectLst/>
                <a:latin typeface="Libre Franklin" panose="020F0502020204030204" pitchFamily="34" charset="0"/>
              </a:rPr>
              <a:t>About 40% of federal spending is "discretionary." This includes areas like defense or education funding, for which the spending is set each year by Congress.</a:t>
            </a:r>
          </a:p>
          <a:p>
            <a:pPr algn="l"/>
            <a:r>
              <a:rPr lang="en-US" b="0" i="0" dirty="0">
                <a:solidFill>
                  <a:srgbClr val="000000"/>
                </a:solidFill>
                <a:effectLst/>
                <a:latin typeface="Libre Franklin" panose="020F0502020204030204" pitchFamily="34" charset="0"/>
              </a:rPr>
              <a:t>Discretionary spending requires a two-part process. It is created or "authorized" in one bill, and then the actual money is "appropriated" in another bill. Most grant programs are discretionary. </a:t>
            </a:r>
            <a:endParaRPr lang="en-US" dirty="0">
              <a:solidFill>
                <a:srgbClr val="000000"/>
              </a:solidFill>
              <a:latin typeface="Libre Franklin" panose="020F0502020204030204" pitchFamily="34" charset="0"/>
            </a:endParaRPr>
          </a:p>
          <a:p>
            <a:pPr algn="l"/>
            <a:r>
              <a:rPr lang="en-US" b="0" i="0" dirty="0">
                <a:solidFill>
                  <a:srgbClr val="000000"/>
                </a:solidFill>
                <a:effectLst/>
                <a:latin typeface="Libre Franklin" panose="020F0502020204030204" pitchFamily="34" charset="0"/>
              </a:rPr>
              <a:t>While federal departments administer and distribute grant funds, usually through a grant competition, these programs must adhere to the purposes identified by Congress</a:t>
            </a:r>
          </a:p>
          <a:p>
            <a:pPr algn="l"/>
            <a:r>
              <a:rPr lang="en-US" b="0" i="0" dirty="0">
                <a:solidFill>
                  <a:srgbClr val="000000"/>
                </a:solidFill>
                <a:effectLst/>
                <a:latin typeface="Libre Franklin" pitchFamily="2" charset="77"/>
              </a:rPr>
              <a:t>Congress expects funds to be used in the fiscal year for which they are appropriated. </a:t>
            </a:r>
          </a:p>
          <a:p>
            <a:pPr algn="l"/>
            <a:r>
              <a:rPr lang="en-US" b="0" i="0" dirty="0">
                <a:solidFill>
                  <a:srgbClr val="000000"/>
                </a:solidFill>
                <a:effectLst/>
                <a:latin typeface="Libre Franklin" pitchFamily="2" charset="77"/>
              </a:rPr>
              <a:t>The federal fiscal year runs from October 1 to September 30.</a:t>
            </a:r>
          </a:p>
          <a:p>
            <a:pPr algn="l"/>
            <a:r>
              <a:rPr lang="en-US" b="0" i="0" dirty="0">
                <a:solidFill>
                  <a:srgbClr val="000000"/>
                </a:solidFill>
                <a:effectLst/>
                <a:latin typeface="Libre Franklin" pitchFamily="2" charset="77"/>
              </a:rPr>
              <a:t>The majority of federal grant funds are distributed to the states that then disburse the funds to entities within their borders. Each state may choose a different method to distribute funds.</a:t>
            </a:r>
            <a:endParaRPr lang="en-US" b="0" i="0" dirty="0">
              <a:solidFill>
                <a:srgbClr val="000000"/>
              </a:solidFill>
              <a:effectLst/>
              <a:latin typeface="Libre Franklin" panose="020F0502020204030204" pitchFamily="34" charset="0"/>
            </a:endParaRPr>
          </a:p>
          <a:p>
            <a:pPr marL="0" indent="0">
              <a:buNone/>
            </a:pPr>
            <a:endParaRPr lang="en-US" dirty="0"/>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Brief intro to grants.gov and the Federal Register</a:t>
            </a:r>
            <a:endParaRPr lang="en-US" dirty="0"/>
          </a:p>
        </p:txBody>
      </p:sp>
      <p:sp>
        <p:nvSpPr>
          <p:cNvPr id="4" name="Content Placeholder 2">
            <a:extLst>
              <a:ext uri="{FF2B5EF4-FFF2-40B4-BE49-F238E27FC236}">
                <a16:creationId xmlns:a16="http://schemas.microsoft.com/office/drawing/2014/main" id="{9CFB8A5A-3604-0490-2EF5-1E35B65D882A}"/>
              </a:ext>
            </a:extLst>
          </p:cNvPr>
          <p:cNvSpPr>
            <a:spLocks noGrp="1"/>
          </p:cNvSpPr>
          <p:nvPr>
            <p:ph idx="1"/>
          </p:nvPr>
        </p:nvSpPr>
        <p:spPr>
          <a:xfrm>
            <a:off x="1522413" y="1828800"/>
            <a:ext cx="9601200" cy="4191000"/>
          </a:xfrm>
        </p:spPr>
        <p:txBody>
          <a:bodyPr vert="horz" lIns="91440" tIns="45720" rIns="91440" bIns="45720" rtlCol="0" anchor="t">
            <a:normAutofit/>
          </a:bodyPr>
          <a:lstStyle/>
          <a:p>
            <a:pPr marL="223520" indent="-223520"/>
            <a:r>
              <a:rPr lang="en-US" dirty="0"/>
              <a:t>Roles &amp; access (E-Biz POC, AOR)</a:t>
            </a:r>
          </a:p>
          <a:p>
            <a:pPr marL="223520" indent="-223520"/>
            <a:r>
              <a:rPr lang="en-US" dirty="0"/>
              <a:t>Timeframe for registrations</a:t>
            </a:r>
          </a:p>
          <a:p>
            <a:pPr marL="223520" indent="-223520"/>
            <a:r>
              <a:rPr lang="en-US" dirty="0"/>
              <a:t>Software up to date</a:t>
            </a:r>
          </a:p>
          <a:p>
            <a:pPr marL="223520" indent="-223520"/>
            <a:r>
              <a:rPr lang="en-US" dirty="0"/>
              <a:t>Portals are different and update frequently</a:t>
            </a:r>
          </a:p>
          <a:p>
            <a:pPr marL="223520" indent="-223520"/>
            <a:r>
              <a:rPr lang="en-US" dirty="0"/>
              <a:t>2-step verification</a:t>
            </a:r>
          </a:p>
          <a:p>
            <a:pPr marL="223520" indent="-223520"/>
            <a:r>
              <a:rPr lang="en-US" dirty="0"/>
              <a:t>Keep access open – login frequently (at least every 30 days)</a:t>
            </a:r>
          </a:p>
          <a:p>
            <a:pPr marL="223520" indent="-223520"/>
            <a:endParaRPr lang="en-US" dirty="0"/>
          </a:p>
        </p:txBody>
      </p:sp>
    </p:spTree>
    <p:extLst>
      <p:ext uri="{BB962C8B-B14F-4D97-AF65-F5344CB8AC3E}">
        <p14:creationId xmlns:p14="http://schemas.microsoft.com/office/powerpoint/2010/main" val="16249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FCCB-EA6E-D283-E545-CE2EA8E85193}"/>
              </a:ext>
            </a:extLst>
          </p:cNvPr>
          <p:cNvSpPr>
            <a:spLocks noGrp="1"/>
          </p:cNvSpPr>
          <p:nvPr>
            <p:ph type="title"/>
          </p:nvPr>
        </p:nvSpPr>
        <p:spPr/>
        <p:txBody>
          <a:bodyPr>
            <a:normAutofit fontScale="90000"/>
          </a:bodyPr>
          <a:lstStyle/>
          <a:p>
            <a:r>
              <a:rPr lang="en-US" sz="8000" u="sng" dirty="0">
                <a:latin typeface="Baguet Script" panose="00000500000000000000" pitchFamily="2" charset="0"/>
              </a:rPr>
              <a:t>Meet Each Other</a:t>
            </a:r>
          </a:p>
        </p:txBody>
      </p:sp>
      <p:sp>
        <p:nvSpPr>
          <p:cNvPr id="3" name="Content Placeholder 2">
            <a:extLst>
              <a:ext uri="{FF2B5EF4-FFF2-40B4-BE49-F238E27FC236}">
                <a16:creationId xmlns:a16="http://schemas.microsoft.com/office/drawing/2014/main" id="{773198F9-427F-60D6-7E96-2767C5FE562A}"/>
              </a:ext>
            </a:extLst>
          </p:cNvPr>
          <p:cNvSpPr>
            <a:spLocks noGrp="1"/>
          </p:cNvSpPr>
          <p:nvPr>
            <p:ph idx="1"/>
          </p:nvPr>
        </p:nvSpPr>
        <p:spPr/>
        <p:txBody>
          <a:bodyPr>
            <a:normAutofit/>
          </a:bodyPr>
          <a:lstStyle/>
          <a:p>
            <a:pPr marL="0" indent="0">
              <a:buNone/>
            </a:pPr>
            <a:endParaRPr lang="en-US" sz="4000" dirty="0">
              <a:latin typeface="Arial Nova Light" panose="020B0304020202020204" pitchFamily="34" charset="0"/>
            </a:endParaRPr>
          </a:p>
          <a:p>
            <a:pPr marL="0" indent="0">
              <a:buNone/>
            </a:pPr>
            <a:r>
              <a:rPr lang="en-US" sz="4000" dirty="0">
                <a:latin typeface="Arial Nova Light" panose="020B0304020202020204" pitchFamily="34" charset="0"/>
              </a:rPr>
              <a:t>Partner up and interview each other. Introduce your partner to the room.</a:t>
            </a:r>
          </a:p>
        </p:txBody>
      </p:sp>
    </p:spTree>
    <p:extLst>
      <p:ext uri="{BB962C8B-B14F-4D97-AF65-F5344CB8AC3E}">
        <p14:creationId xmlns:p14="http://schemas.microsoft.com/office/powerpoint/2010/main" val="46566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8AC3-C0E6-E461-34E0-436F682AC924}"/>
              </a:ext>
            </a:extLst>
          </p:cNvPr>
          <p:cNvSpPr>
            <a:spLocks noGrp="1"/>
          </p:cNvSpPr>
          <p:nvPr>
            <p:ph type="title"/>
          </p:nvPr>
        </p:nvSpPr>
        <p:spPr/>
        <p:txBody>
          <a:bodyPr/>
          <a:lstStyle/>
          <a:p>
            <a:r>
              <a:rPr lang="en-US" dirty="0">
                <a:ea typeface="+mj-lt"/>
                <a:cs typeface="+mj-lt"/>
              </a:rPr>
              <a:t>Brief intro to grants.gov and the Federal Register</a:t>
            </a:r>
            <a:endParaRPr lang="en-US" dirty="0"/>
          </a:p>
        </p:txBody>
      </p:sp>
      <p:sp>
        <p:nvSpPr>
          <p:cNvPr id="3" name="Content Placeholder 2">
            <a:extLst>
              <a:ext uri="{FF2B5EF4-FFF2-40B4-BE49-F238E27FC236}">
                <a16:creationId xmlns:a16="http://schemas.microsoft.com/office/drawing/2014/main" id="{ED988051-63AC-2530-D430-2AD36941DCE3}"/>
              </a:ext>
            </a:extLst>
          </p:cNvPr>
          <p:cNvSpPr>
            <a:spLocks noGrp="1"/>
          </p:cNvSpPr>
          <p:nvPr>
            <p:ph idx="1"/>
          </p:nvPr>
        </p:nvSpPr>
        <p:spPr/>
        <p:txBody>
          <a:bodyPr vert="horz" lIns="91440" tIns="45720" rIns="91440" bIns="45720" rtlCol="0" anchor="t">
            <a:normAutofit/>
          </a:bodyPr>
          <a:lstStyle/>
          <a:p>
            <a:pPr marL="223520" indent="-223520"/>
            <a:r>
              <a:rPr lang="en-US" dirty="0"/>
              <a:t>Roles &amp; access (E-Biz POC, AOR)</a:t>
            </a:r>
          </a:p>
          <a:p>
            <a:pPr marL="223520" indent="-223520"/>
            <a:r>
              <a:rPr lang="en-US" dirty="0"/>
              <a:t>Timeframe for registrations</a:t>
            </a:r>
          </a:p>
          <a:p>
            <a:pPr marL="223520" indent="-223520"/>
            <a:r>
              <a:rPr lang="en-US" dirty="0"/>
              <a:t>Software up to date</a:t>
            </a:r>
          </a:p>
          <a:p>
            <a:pPr marL="223520" indent="-223520"/>
            <a:r>
              <a:rPr lang="en-US" dirty="0"/>
              <a:t>Portals are different and update frequently</a:t>
            </a:r>
          </a:p>
          <a:p>
            <a:pPr marL="223520" indent="-223520"/>
            <a:r>
              <a:rPr lang="en-US" dirty="0"/>
              <a:t>2-step verification</a:t>
            </a:r>
          </a:p>
          <a:p>
            <a:pPr marL="223520" indent="-223520"/>
            <a:r>
              <a:rPr lang="en-US" dirty="0"/>
              <a:t>Keep access open – login frequently (at least every 30 days)</a:t>
            </a:r>
          </a:p>
          <a:p>
            <a:pPr marL="223520" indent="-223520"/>
            <a:endParaRPr lang="en-US" dirty="0"/>
          </a:p>
        </p:txBody>
      </p:sp>
    </p:spTree>
    <p:extLst>
      <p:ext uri="{BB962C8B-B14F-4D97-AF65-F5344CB8AC3E}">
        <p14:creationId xmlns:p14="http://schemas.microsoft.com/office/powerpoint/2010/main" val="1673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3534-B90F-64A5-844D-DE89425A48D0}"/>
              </a:ext>
            </a:extLst>
          </p:cNvPr>
          <p:cNvSpPr>
            <a:spLocks noGrp="1"/>
          </p:cNvSpPr>
          <p:nvPr>
            <p:ph type="title"/>
          </p:nvPr>
        </p:nvSpPr>
        <p:spPr/>
        <p:txBody>
          <a:bodyPr/>
          <a:lstStyle/>
          <a:p>
            <a:r>
              <a:rPr lang="en-US" dirty="0">
                <a:ea typeface="+mj-lt"/>
                <a:cs typeface="+mj-lt"/>
              </a:rPr>
              <a:t>Reading and interpreting the NOFO</a:t>
            </a:r>
          </a:p>
        </p:txBody>
      </p:sp>
      <p:sp>
        <p:nvSpPr>
          <p:cNvPr id="3" name="Content Placeholder 2">
            <a:extLst>
              <a:ext uri="{FF2B5EF4-FFF2-40B4-BE49-F238E27FC236}">
                <a16:creationId xmlns:a16="http://schemas.microsoft.com/office/drawing/2014/main" id="{97E14FEE-89A7-AB79-7B9D-9D0834715F42}"/>
              </a:ext>
            </a:extLst>
          </p:cNvPr>
          <p:cNvSpPr>
            <a:spLocks noGrp="1"/>
          </p:cNvSpPr>
          <p:nvPr>
            <p:ph idx="1"/>
          </p:nvPr>
        </p:nvSpPr>
        <p:spPr/>
        <p:txBody>
          <a:bodyPr vert="horz" lIns="91440" tIns="45720" rIns="91440" bIns="45720" rtlCol="0" anchor="t">
            <a:normAutofit fontScale="92500"/>
          </a:bodyPr>
          <a:lstStyle/>
          <a:p>
            <a:pPr marL="223520" indent="-223520"/>
            <a:r>
              <a:rPr lang="en-US" dirty="0"/>
              <a:t>Look for: Eligibility – Fit w/ Institution - # funded (level of competition) </a:t>
            </a:r>
            <a:br>
              <a:rPr lang="en-US" dirty="0"/>
            </a:br>
            <a:r>
              <a:rPr lang="en-US" dirty="0"/>
              <a:t>- New vs Recurring</a:t>
            </a:r>
          </a:p>
          <a:p>
            <a:pPr marL="223520" indent="-223520"/>
            <a:r>
              <a:rPr lang="en-US" dirty="0"/>
              <a:t>Timing of discussions with agency program staff &amp; intelligence gathering</a:t>
            </a:r>
          </a:p>
          <a:p>
            <a:pPr lvl="1" indent="-223520"/>
            <a:r>
              <a:rPr lang="en-US" dirty="0"/>
              <a:t>Congressional delegation &amp; government affairs</a:t>
            </a:r>
          </a:p>
          <a:p>
            <a:pPr marL="223520" indent="-223520"/>
            <a:r>
              <a:rPr lang="en-US" dirty="0"/>
              <a:t>Background – Narrative Requirements – Submission Instructions – Review Criteria</a:t>
            </a:r>
          </a:p>
          <a:p>
            <a:pPr lvl="1" indent="-223520"/>
            <a:r>
              <a:rPr lang="en-US" dirty="0">
                <a:ea typeface="+mn-lt"/>
                <a:cs typeface="+mn-lt"/>
              </a:rPr>
              <a:t>Information that isn't readily available, but can be located</a:t>
            </a:r>
          </a:p>
          <a:p>
            <a:pPr marL="741045" lvl="2"/>
            <a:r>
              <a:rPr lang="en-US" dirty="0">
                <a:ea typeface="+mn-lt"/>
                <a:cs typeface="+mn-lt"/>
              </a:rPr>
              <a:t>DOL grant review manual</a:t>
            </a:r>
          </a:p>
          <a:p>
            <a:pPr marL="223520" indent="-223520"/>
            <a:r>
              <a:rPr lang="en-US" dirty="0"/>
              <a:t>Research for "hot topics" and what is trending in the community and administration</a:t>
            </a:r>
          </a:p>
          <a:p>
            <a:pPr lvl="1" indent="-223520"/>
            <a:r>
              <a:rPr lang="en-US" dirty="0"/>
              <a:t>Sources to back up your data/ideas</a:t>
            </a:r>
          </a:p>
          <a:p>
            <a:pPr marL="223520" indent="-223520"/>
            <a:r>
              <a:rPr lang="en-US" dirty="0"/>
              <a:t>Feasibility of application success given resources (human, time, tangible) available for application and implementation</a:t>
            </a:r>
          </a:p>
          <a:p>
            <a:pPr marL="223520" indent="-223520"/>
            <a:endParaRPr lang="en-US" dirty="0"/>
          </a:p>
        </p:txBody>
      </p:sp>
    </p:spTree>
    <p:extLst>
      <p:ext uri="{BB962C8B-B14F-4D97-AF65-F5344CB8AC3E}">
        <p14:creationId xmlns:p14="http://schemas.microsoft.com/office/powerpoint/2010/main" val="74724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A9D3-0FE9-CFF1-CBF5-1827E5A39280}"/>
              </a:ext>
            </a:extLst>
          </p:cNvPr>
          <p:cNvSpPr>
            <a:spLocks noGrp="1"/>
          </p:cNvSpPr>
          <p:nvPr>
            <p:ph type="title"/>
          </p:nvPr>
        </p:nvSpPr>
        <p:spPr/>
        <p:txBody>
          <a:bodyPr/>
          <a:lstStyle/>
          <a:p>
            <a:r>
              <a:rPr lang="en-US" dirty="0">
                <a:ea typeface="+mj-lt"/>
                <a:cs typeface="+mj-lt"/>
              </a:rPr>
              <a:t>Grant readiness matrix</a:t>
            </a:r>
            <a:endParaRPr lang="en-US" dirty="0"/>
          </a:p>
        </p:txBody>
      </p:sp>
      <p:sp>
        <p:nvSpPr>
          <p:cNvPr id="4" name="Content Placeholder 2">
            <a:extLst>
              <a:ext uri="{FF2B5EF4-FFF2-40B4-BE49-F238E27FC236}">
                <a16:creationId xmlns:a16="http://schemas.microsoft.com/office/drawing/2014/main" id="{E11D8CD8-351E-2D8D-4BE9-87F3EBAC5443}"/>
              </a:ext>
            </a:extLst>
          </p:cNvPr>
          <p:cNvSpPr>
            <a:spLocks noGrp="1"/>
          </p:cNvSpPr>
          <p:nvPr>
            <p:ph idx="1"/>
          </p:nvPr>
        </p:nvSpPr>
        <p:spPr>
          <a:xfrm>
            <a:off x="1522413" y="1828800"/>
            <a:ext cx="9601200" cy="4191000"/>
          </a:xfrm>
        </p:spPr>
        <p:txBody>
          <a:bodyPr>
            <a:norm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Decision tool used to evaluate an organization or opportunity</a:t>
            </a:r>
          </a:p>
          <a:p>
            <a:r>
              <a:rPr lang="en-US" dirty="0">
                <a:latin typeface="Calibri" panose="020F0502020204030204" pitchFamily="34" charset="0"/>
                <a:ea typeface="Times New Roman" panose="02020603050405020304" pitchFamily="18" charset="0"/>
                <a:cs typeface="Times New Roman" panose="02020603050405020304" pitchFamily="18" charset="0"/>
              </a:rPr>
              <a:t>Criteria determined by the organization (typically stays consistent)</a:t>
            </a:r>
          </a:p>
          <a:p>
            <a:r>
              <a:rPr lang="en-US" dirty="0">
                <a:latin typeface="Calibri" panose="020F0502020204030204" pitchFamily="34" charset="0"/>
                <a:ea typeface="Times New Roman" panose="02020603050405020304" pitchFamily="18" charset="0"/>
                <a:cs typeface="Times New Roman" panose="02020603050405020304" pitchFamily="18" charset="0"/>
              </a:rPr>
              <a:t>Yes/No or weights for each criteria aid in getting to a Go/No-Go decision</a:t>
            </a:r>
          </a:p>
          <a:p>
            <a:r>
              <a:rPr lang="en-US" dirty="0">
                <a:latin typeface="Calibri" panose="020F0502020204030204" pitchFamily="34" charset="0"/>
                <a:ea typeface="Times New Roman" panose="02020603050405020304" pitchFamily="18" charset="0"/>
                <a:cs typeface="Times New Roman" panose="02020603050405020304" pitchFamily="18" charset="0"/>
              </a:rPr>
              <a:t>Criteria can be generated from:</a:t>
            </a:r>
          </a:p>
          <a:p>
            <a:pPr lvl="1"/>
            <a:r>
              <a:rPr lang="en-US" dirty="0"/>
              <a:t>Organizational Priorities, Best Practices, Pet Peeves, Success Benchmarks, Performance Measures, </a:t>
            </a:r>
          </a:p>
          <a:p>
            <a:pPr lvl="1"/>
            <a:r>
              <a:rPr lang="en-US" dirty="0"/>
              <a:t>Data/Sample items that have been parts of success/barriers</a:t>
            </a:r>
          </a:p>
          <a:p>
            <a:r>
              <a:rPr lang="en-US" dirty="0">
                <a:latin typeface="Calibri" panose="020F0502020204030204" pitchFamily="34" charset="0"/>
                <a:ea typeface="Times New Roman" panose="02020603050405020304" pitchFamily="18" charset="0"/>
                <a:cs typeface="Times New Roman" panose="02020603050405020304" pitchFamily="18" charset="0"/>
              </a:rPr>
              <a:t>Criteria Examples:</a:t>
            </a:r>
          </a:p>
          <a:p>
            <a:pPr lvl="1"/>
            <a:r>
              <a:rPr lang="en-US" dirty="0"/>
              <a:t>Number of Awards, Eligibility, Likelihood to Meet Deadline, Key Personnel Availability, Mission Alignment, Competition, Geographic Location/Facilities Support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65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638C9-0493-0F74-A32F-9734E6AC3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212" y="152400"/>
            <a:ext cx="8734413" cy="6747335"/>
          </a:xfrm>
          <a:prstGeom prst="rect">
            <a:avLst/>
          </a:prstGeom>
        </p:spPr>
      </p:pic>
      <p:sp>
        <p:nvSpPr>
          <p:cNvPr id="3" name="Rectangle 2">
            <a:extLst>
              <a:ext uri="{FF2B5EF4-FFF2-40B4-BE49-F238E27FC236}">
                <a16:creationId xmlns:a16="http://schemas.microsoft.com/office/drawing/2014/main" id="{24A8C2E2-777B-45E3-B891-055D4013DE75}"/>
              </a:ext>
            </a:extLst>
          </p:cNvPr>
          <p:cNvSpPr/>
          <p:nvPr/>
        </p:nvSpPr>
        <p:spPr>
          <a:xfrm>
            <a:off x="1197449" y="2006438"/>
            <a:ext cx="9793926"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75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Next LT Pro Demi"/>
              </a:rPr>
              <a:t>Earmarks</a:t>
            </a:r>
            <a:endParaRPr lang="en-US"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F6201AC2-20E5-45CC-EA89-7F5A96F1787A}"/>
              </a:ext>
            </a:extLst>
          </p:cNvPr>
          <p:cNvSpPr>
            <a:spLocks noGrp="1"/>
          </p:cNvSpPr>
          <p:nvPr>
            <p:ph idx="1"/>
          </p:nvPr>
        </p:nvSpPr>
        <p:spPr>
          <a:xfrm>
            <a:off x="1522414" y="1600200"/>
            <a:ext cx="9601200" cy="4648200"/>
          </a:xfrm>
        </p:spPr>
        <p:txBody>
          <a:bodyPr>
            <a:normAutofit fontScale="92500" lnSpcReduction="10000"/>
          </a:bodyPr>
          <a:lstStyle/>
          <a:p>
            <a:r>
              <a:rPr lang="en-US" dirty="0"/>
              <a:t>”Earmarks” are </a:t>
            </a:r>
            <a:r>
              <a:rPr lang="en-US" b="1" dirty="0"/>
              <a:t>Congressionally Directed Spending</a:t>
            </a:r>
            <a:r>
              <a:rPr lang="en-US" dirty="0"/>
              <a:t> grants which are a specific </a:t>
            </a:r>
            <a:r>
              <a:rPr lang="en-US" u="sng" dirty="0"/>
              <a:t>amount</a:t>
            </a:r>
            <a:r>
              <a:rPr lang="en-US" dirty="0"/>
              <a:t> of discretionary budget authority targeted to a </a:t>
            </a:r>
            <a:r>
              <a:rPr lang="en-US" u="sng" dirty="0"/>
              <a:t>specific entity</a:t>
            </a:r>
            <a:r>
              <a:rPr lang="en-US" dirty="0"/>
              <a:t> (i.e. college, university, city, county, etc.) within a Congressional district to underwrite the cost (or portion thereof) of a project or program. </a:t>
            </a:r>
          </a:p>
          <a:p>
            <a:r>
              <a:rPr lang="en-US" dirty="0"/>
              <a:t>In 2021, the House and Senate brought back an earmark process after 11 years of a moratorium.  This </a:t>
            </a:r>
            <a:r>
              <a:rPr lang="en-US" u="sng" dirty="0"/>
              <a:t>Community Project Funding Member Request Process</a:t>
            </a:r>
            <a:r>
              <a:rPr lang="en-US" dirty="0"/>
              <a:t> limited the number and scope of potential projects Members could request. Also a more stringent </a:t>
            </a:r>
            <a:r>
              <a:rPr lang="en-US" u="sng" dirty="0"/>
              <a:t>reporting process</a:t>
            </a:r>
            <a:r>
              <a:rPr lang="en-US" dirty="0"/>
              <a:t> that included public disclosure of earmark requests, along with the Member’s name is part of the disclosure process.  </a:t>
            </a:r>
          </a:p>
          <a:p>
            <a:r>
              <a:rPr lang="en-US" dirty="0"/>
              <a:t>Only projects with demonstrated community support will be considered, and evidence of that includes:</a:t>
            </a:r>
          </a:p>
          <a:p>
            <a:pPr lvl="1"/>
            <a:r>
              <a:rPr lang="en-US" dirty="0"/>
              <a:t>Letters of support from elected community leaders (i.e. mayors &amp; other public officials)</a:t>
            </a:r>
          </a:p>
          <a:p>
            <a:pPr lvl="1"/>
            <a:r>
              <a:rPr lang="en-US" dirty="0"/>
              <a:t>Press articles highlighting the need for the project</a:t>
            </a:r>
          </a:p>
          <a:p>
            <a:pPr lvl="1"/>
            <a:r>
              <a:rPr lang="en-US" dirty="0"/>
              <a:t>Resolutions passed by the city councils or commissions, etc.</a:t>
            </a:r>
          </a:p>
          <a:p>
            <a:pPr lvl="1"/>
            <a:r>
              <a:rPr lang="en-US" dirty="0"/>
              <a:t>Projects listed on State intended-use plans </a:t>
            </a:r>
          </a:p>
        </p:txBody>
      </p:sp>
    </p:spTree>
    <p:extLst>
      <p:ext uri="{BB962C8B-B14F-4D97-AF65-F5344CB8AC3E}">
        <p14:creationId xmlns:p14="http://schemas.microsoft.com/office/powerpoint/2010/main" val="41137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D9A5-51EB-2DE0-BA62-245B3B1B7395}"/>
              </a:ext>
            </a:extLst>
          </p:cNvPr>
          <p:cNvSpPr>
            <a:spLocks noGrp="1"/>
          </p:cNvSpPr>
          <p:nvPr>
            <p:ph type="title"/>
          </p:nvPr>
        </p:nvSpPr>
        <p:spPr/>
        <p:txBody>
          <a:bodyPr>
            <a:normAutofit/>
          </a:bodyPr>
          <a:lstStyle/>
          <a:p>
            <a:r>
              <a:rPr lang="en-US" b="1" dirty="0">
                <a:latin typeface="Avenir Next Demi Bold" panose="020B0503020202020204" pitchFamily="34" charset="0"/>
              </a:rPr>
              <a:t>Earmarks – Continued</a:t>
            </a:r>
          </a:p>
        </p:txBody>
      </p:sp>
      <p:sp>
        <p:nvSpPr>
          <p:cNvPr id="6" name="TextBox 5">
            <a:extLst>
              <a:ext uri="{FF2B5EF4-FFF2-40B4-BE49-F238E27FC236}">
                <a16:creationId xmlns:a16="http://schemas.microsoft.com/office/drawing/2014/main" id="{064BDC91-13C9-AB0C-BF9B-F8EB91554C5C}"/>
              </a:ext>
            </a:extLst>
          </p:cNvPr>
          <p:cNvSpPr txBox="1"/>
          <p:nvPr/>
        </p:nvSpPr>
        <p:spPr>
          <a:xfrm>
            <a:off x="1522414" y="1600200"/>
            <a:ext cx="9425439" cy="5078313"/>
          </a:xfrm>
          <a:prstGeom prst="rect">
            <a:avLst/>
          </a:prstGeom>
          <a:noFill/>
        </p:spPr>
        <p:txBody>
          <a:bodyPr wrap="square" rtlCol="0">
            <a:spAutoFit/>
          </a:bodyPr>
          <a:lstStyle/>
          <a:p>
            <a:r>
              <a:rPr lang="en-US" dirty="0"/>
              <a:t>Important parameters to keep in mind:</a:t>
            </a:r>
          </a:p>
          <a:p>
            <a:pPr marL="742950" lvl="1" indent="-285750">
              <a:buFont typeface="Arial" panose="020B0604020202020204" pitchFamily="34" charset="0"/>
              <a:buChar char="•"/>
            </a:pPr>
            <a:r>
              <a:rPr lang="en-US" dirty="0"/>
              <a:t>Is the earmark request limited to one-year funding (recommended)?</a:t>
            </a:r>
          </a:p>
          <a:p>
            <a:pPr marL="742950" lvl="1" indent="-285750">
              <a:buFont typeface="Arial" panose="020B0604020202020204" pitchFamily="34" charset="0"/>
              <a:buChar char="•"/>
            </a:pPr>
            <a:r>
              <a:rPr lang="en-US" dirty="0"/>
              <a:t>How much money is needed from Congress?</a:t>
            </a:r>
          </a:p>
          <a:p>
            <a:pPr marL="742950" lvl="1" indent="-285750">
              <a:buFont typeface="Arial" panose="020B0604020202020204" pitchFamily="34" charset="0"/>
              <a:buChar char="•"/>
            </a:pPr>
            <a:r>
              <a:rPr lang="en-US" dirty="0"/>
              <a:t>Is the request less than $2 million? (preferred, since a Member’s funding is limited)</a:t>
            </a:r>
          </a:p>
          <a:p>
            <a:pPr marL="742950" lvl="1" indent="-285750">
              <a:buFont typeface="Arial" panose="020B0604020202020204" pitchFamily="34" charset="0"/>
              <a:buChar char="•"/>
            </a:pPr>
            <a:r>
              <a:rPr lang="en-US" dirty="0"/>
              <a:t>Does the earmark request have broad public support?</a:t>
            </a:r>
          </a:p>
          <a:p>
            <a:r>
              <a:rPr lang="en-US" dirty="0"/>
              <a:t>Other considerations:</a:t>
            </a:r>
          </a:p>
          <a:p>
            <a:pPr marL="742950" lvl="1" indent="-285750">
              <a:buFont typeface="Arial" panose="020B0604020202020204" pitchFamily="34" charset="0"/>
              <a:buChar char="•"/>
            </a:pPr>
            <a:r>
              <a:rPr lang="en-US" dirty="0"/>
              <a:t>What federal programs within agencies do your faculty rely on for grant funding, i.e. NSF?  </a:t>
            </a:r>
          </a:p>
          <a:p>
            <a:pPr marL="742950" lvl="1" indent="-285750">
              <a:buFont typeface="Arial" panose="020B0604020202020204" pitchFamily="34" charset="0"/>
              <a:buChar char="•"/>
            </a:pPr>
            <a:r>
              <a:rPr lang="en-US" dirty="0"/>
              <a:t>Are there any programs within a federal agency that fund an existing program or center on campus?</a:t>
            </a:r>
          </a:p>
          <a:p>
            <a:pPr marL="742950" lvl="1" indent="-285750">
              <a:buFont typeface="Arial" panose="020B0604020202020204" pitchFamily="34" charset="0"/>
              <a:buChar char="•"/>
            </a:pPr>
            <a:r>
              <a:rPr lang="en-US" dirty="0"/>
              <a:t>Are there any current centers or large-scale grants in your college nearing an end, and what federal accounts fund these centers?</a:t>
            </a:r>
          </a:p>
          <a:p>
            <a:endParaRPr lang="en-US" dirty="0"/>
          </a:p>
          <a:p>
            <a:r>
              <a:rPr lang="en-US" dirty="0"/>
              <a:t>Although this is a new (or revived) source of grant funding, it is still a grant, and you will have to account for the funding and the parameters under which the funding was requested and granted. In the future (near or distant) you will have to respond to a federal audit.  </a:t>
            </a:r>
            <a:r>
              <a:rPr lang="en-US"/>
              <a:t>Be aware!!</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28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16EE-037D-2F96-7D13-D9E92356726B}"/>
              </a:ext>
            </a:extLst>
          </p:cNvPr>
          <p:cNvSpPr>
            <a:spLocks noGrp="1"/>
          </p:cNvSpPr>
          <p:nvPr>
            <p:ph type="title"/>
          </p:nvPr>
        </p:nvSpPr>
        <p:spPr/>
        <p:txBody>
          <a:bodyPr/>
          <a:lstStyle/>
          <a:p>
            <a:r>
              <a:rPr lang="en-US" dirty="0">
                <a:ea typeface="+mj-lt"/>
                <a:cs typeface="+mj-lt"/>
              </a:rPr>
              <a:t>Things to contemplate...</a:t>
            </a:r>
            <a:endParaRPr lang="en-US" dirty="0"/>
          </a:p>
        </p:txBody>
      </p:sp>
      <p:sp>
        <p:nvSpPr>
          <p:cNvPr id="3" name="Content Placeholder 2">
            <a:extLst>
              <a:ext uri="{FF2B5EF4-FFF2-40B4-BE49-F238E27FC236}">
                <a16:creationId xmlns:a16="http://schemas.microsoft.com/office/drawing/2014/main" id="{E8DFA2A4-6ADC-2BF4-8AC7-33CD3C00C3A3}"/>
              </a:ext>
            </a:extLst>
          </p:cNvPr>
          <p:cNvSpPr>
            <a:spLocks noGrp="1"/>
          </p:cNvSpPr>
          <p:nvPr>
            <p:ph idx="1"/>
          </p:nvPr>
        </p:nvSpPr>
        <p:spPr/>
        <p:txBody>
          <a:bodyPr vert="horz" lIns="91440" tIns="45720" rIns="91440" bIns="45720" rtlCol="0" anchor="t">
            <a:normAutofit/>
          </a:bodyPr>
          <a:lstStyle/>
          <a:p>
            <a:pPr marL="223520" indent="-223520"/>
            <a:r>
              <a:rPr lang="en-US" dirty="0"/>
              <a:t>Is it worth chasing the money?</a:t>
            </a:r>
          </a:p>
          <a:p>
            <a:pPr marL="223520" indent="-223520"/>
            <a:r>
              <a:rPr lang="en-US" dirty="0"/>
              <a:t>Cyber requirements, transparency, and the grant process</a:t>
            </a:r>
          </a:p>
          <a:p>
            <a:pPr marL="223520" indent="-223520"/>
            <a:r>
              <a:rPr lang="en-US" dirty="0"/>
              <a:t>Shifting landscape with each administration </a:t>
            </a:r>
          </a:p>
          <a:p>
            <a:pPr marL="223520" indent="-223520"/>
            <a:r>
              <a:rPr lang="en-US" dirty="0"/>
              <a:t>Program Requirements b</a:t>
            </a:r>
            <a:r>
              <a:rPr lang="en-US" dirty="0">
                <a:ea typeface="+mn-lt"/>
                <a:cs typeface="+mn-lt"/>
              </a:rPr>
              <a:t>eing put on the grants – and midstream shifts</a:t>
            </a:r>
          </a:p>
          <a:p>
            <a:pPr lvl="1" indent="-223520"/>
            <a:r>
              <a:rPr lang="en-US" dirty="0"/>
              <a:t>Data</a:t>
            </a:r>
          </a:p>
          <a:p>
            <a:pPr lvl="1" indent="-223520"/>
            <a:r>
              <a:rPr lang="en-US" dirty="0"/>
              <a:t>Proof of progress towards objectives</a:t>
            </a:r>
          </a:p>
          <a:p>
            <a:pPr marL="223520" indent="-223520"/>
            <a:r>
              <a:rPr lang="en-US" dirty="0"/>
              <a:t>Maintaining relationships with "people on the inside"</a:t>
            </a:r>
          </a:p>
          <a:p>
            <a:pPr marL="223520" indent="-223520"/>
            <a:r>
              <a:rPr lang="en-US" dirty="0">
                <a:ea typeface="+mn-lt"/>
                <a:cs typeface="+mn-lt"/>
              </a:rPr>
              <a:t>Sense of humor</a:t>
            </a:r>
          </a:p>
          <a:p>
            <a:pPr marL="223520" indent="-223520"/>
            <a:endParaRPr lang="en-US" dirty="0"/>
          </a:p>
        </p:txBody>
      </p:sp>
    </p:spTree>
    <p:extLst>
      <p:ext uri="{BB962C8B-B14F-4D97-AF65-F5344CB8AC3E}">
        <p14:creationId xmlns:p14="http://schemas.microsoft.com/office/powerpoint/2010/main" val="1771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6D03-F6E8-FEBF-0EEF-BFFB847B52B8}"/>
              </a:ext>
            </a:extLst>
          </p:cNvPr>
          <p:cNvSpPr>
            <a:spLocks noGrp="1"/>
          </p:cNvSpPr>
          <p:nvPr>
            <p:ph type="title"/>
          </p:nvPr>
        </p:nvSpPr>
        <p:spPr/>
        <p:txBody>
          <a:bodyPr/>
          <a:lstStyle/>
          <a:p>
            <a:r>
              <a:rPr lang="en-US" dirty="0">
                <a:ea typeface="+mj-lt"/>
                <a:cs typeface="+mj-lt"/>
              </a:rPr>
              <a:t>Grant Management</a:t>
            </a:r>
            <a:endParaRPr lang="en-US" dirty="0"/>
          </a:p>
        </p:txBody>
      </p:sp>
      <p:sp>
        <p:nvSpPr>
          <p:cNvPr id="3" name="Content Placeholder 2">
            <a:extLst>
              <a:ext uri="{FF2B5EF4-FFF2-40B4-BE49-F238E27FC236}">
                <a16:creationId xmlns:a16="http://schemas.microsoft.com/office/drawing/2014/main" id="{7CE80319-B83D-24E6-1486-71E9D2AC2ED8}"/>
              </a:ext>
            </a:extLst>
          </p:cNvPr>
          <p:cNvSpPr>
            <a:spLocks noGrp="1"/>
          </p:cNvSpPr>
          <p:nvPr>
            <p:ph idx="1"/>
          </p:nvPr>
        </p:nvSpPr>
        <p:spPr/>
        <p:txBody>
          <a:bodyPr vert="horz" lIns="91440" tIns="45720" rIns="91440" bIns="45720" rtlCol="0" anchor="t">
            <a:normAutofit/>
          </a:bodyPr>
          <a:lstStyle/>
          <a:p>
            <a:pPr marL="223520" indent="-223520"/>
            <a:r>
              <a:rPr lang="en-US" dirty="0"/>
              <a:t>Begin with the end in mind</a:t>
            </a:r>
          </a:p>
          <a:p>
            <a:pPr marL="223520" indent="-223520"/>
            <a:r>
              <a:rPr lang="en-US" dirty="0"/>
              <a:t>Can you do the work?</a:t>
            </a:r>
          </a:p>
          <a:p>
            <a:pPr marL="223520" indent="-223520"/>
            <a:r>
              <a:rPr lang="en-US" dirty="0">
                <a:ea typeface="+mn-lt"/>
                <a:cs typeface="+mn-lt"/>
              </a:rPr>
              <a:t>Do you have qualified staff with time to do the work?</a:t>
            </a:r>
          </a:p>
          <a:p>
            <a:pPr marL="223520" indent="-223520"/>
            <a:r>
              <a:rPr lang="en-US" dirty="0"/>
              <a:t>Person in compliance with project management experience that can coach PDs</a:t>
            </a:r>
          </a:p>
          <a:p>
            <a:pPr marL="223520" indent="-223520"/>
            <a:r>
              <a:rPr lang="en-US" dirty="0"/>
              <a:t>Can you track the funds? Participants? Outcomes?</a:t>
            </a:r>
          </a:p>
          <a:p>
            <a:pPr marL="223520" indent="-223520"/>
            <a:r>
              <a:rPr lang="en-US" dirty="0"/>
              <a:t>Controls in place for reporting and contact with the PO/GMS</a:t>
            </a:r>
          </a:p>
          <a:p>
            <a:pPr marL="223520" indent="-223520"/>
            <a:r>
              <a:rPr lang="en-US" dirty="0"/>
              <a:t>Document everything! "Note to File" with a trail and follow-up calls with emails</a:t>
            </a:r>
          </a:p>
          <a:p>
            <a:pPr marL="223520" indent="-223520"/>
            <a:r>
              <a:rPr lang="en-US" dirty="0"/>
              <a:t>Database to track and repository for all files</a:t>
            </a:r>
          </a:p>
        </p:txBody>
      </p:sp>
    </p:spTree>
    <p:extLst>
      <p:ext uri="{BB962C8B-B14F-4D97-AF65-F5344CB8AC3E}">
        <p14:creationId xmlns:p14="http://schemas.microsoft.com/office/powerpoint/2010/main" val="2374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FCCB-EA6E-D283-E545-CE2EA8E85193}"/>
              </a:ext>
            </a:extLst>
          </p:cNvPr>
          <p:cNvSpPr>
            <a:spLocks noGrp="1"/>
          </p:cNvSpPr>
          <p:nvPr>
            <p:ph type="title"/>
          </p:nvPr>
        </p:nvSpPr>
        <p:spPr/>
        <p:txBody>
          <a:bodyPr>
            <a:normAutofit fontScale="90000"/>
          </a:bodyPr>
          <a:lstStyle/>
          <a:p>
            <a:r>
              <a:rPr lang="en-US" sz="8000" u="sng" dirty="0">
                <a:latin typeface="Baguet Script" panose="00000500000000000000" pitchFamily="2" charset="0"/>
              </a:rPr>
              <a:t>Farewell!</a:t>
            </a:r>
          </a:p>
        </p:txBody>
      </p:sp>
      <p:sp>
        <p:nvSpPr>
          <p:cNvPr id="3" name="Content Placeholder 2">
            <a:extLst>
              <a:ext uri="{FF2B5EF4-FFF2-40B4-BE49-F238E27FC236}">
                <a16:creationId xmlns:a16="http://schemas.microsoft.com/office/drawing/2014/main" id="{773198F9-427F-60D6-7E96-2767C5FE562A}"/>
              </a:ext>
            </a:extLst>
          </p:cNvPr>
          <p:cNvSpPr>
            <a:spLocks noGrp="1"/>
          </p:cNvSpPr>
          <p:nvPr>
            <p:ph idx="1"/>
          </p:nvPr>
        </p:nvSpPr>
        <p:spPr/>
        <p:txBody>
          <a:bodyPr>
            <a:normAutofit lnSpcReduction="10000"/>
          </a:bodyPr>
          <a:lstStyle/>
          <a:p>
            <a:pPr marL="0" indent="0">
              <a:buNone/>
            </a:pPr>
            <a:endParaRPr lang="en-US" sz="4000" b="1" dirty="0">
              <a:latin typeface="Arial Nova Light" panose="020B0304020202020204" pitchFamily="34" charset="0"/>
            </a:endParaRPr>
          </a:p>
          <a:p>
            <a:pPr marL="742950" indent="-742950">
              <a:buAutoNum type="arabicPeriod"/>
            </a:pPr>
            <a:r>
              <a:rPr lang="en-US" sz="4000" dirty="0">
                <a:latin typeface="Arial Nova Light" panose="020B0304020202020204" pitchFamily="34" charset="0"/>
              </a:rPr>
              <a:t>Write down three takeaways from this session that you are going to implement by January 31</a:t>
            </a:r>
            <a:r>
              <a:rPr lang="en-US" sz="4000" baseline="30000" dirty="0">
                <a:latin typeface="Arial Nova Light" panose="020B0304020202020204" pitchFamily="34" charset="0"/>
              </a:rPr>
              <a:t>st</a:t>
            </a:r>
            <a:r>
              <a:rPr lang="en-US" sz="4000" dirty="0">
                <a:latin typeface="Arial Nova Light" panose="020B0304020202020204" pitchFamily="34" charset="0"/>
              </a:rPr>
              <a:t>. </a:t>
            </a:r>
          </a:p>
          <a:p>
            <a:pPr marL="742950" indent="-742950">
              <a:buAutoNum type="arabicPeriod"/>
            </a:pPr>
            <a:r>
              <a:rPr lang="en-US" sz="4000" dirty="0">
                <a:latin typeface="Arial Nova Light" panose="020B0304020202020204" pitchFamily="34" charset="0"/>
              </a:rPr>
              <a:t>Share at least one business card with someone in the room and write a word or phrase so they remember you.</a:t>
            </a:r>
          </a:p>
        </p:txBody>
      </p:sp>
    </p:spTree>
    <p:extLst>
      <p:ext uri="{BB962C8B-B14F-4D97-AF65-F5344CB8AC3E}">
        <p14:creationId xmlns:p14="http://schemas.microsoft.com/office/powerpoint/2010/main" val="325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0"/>
            <a:ext cx="9905998" cy="3352799"/>
          </a:xfrm>
        </p:spPr>
        <p:txBody>
          <a:bodyPr/>
          <a:lstStyle/>
          <a:p>
            <a:r>
              <a:rPr lang="en-US" sz="5400" u="sng" dirty="0">
                <a:latin typeface="Arial Nova Light" panose="020B0304020202020204" pitchFamily="34" charset="0"/>
              </a:rPr>
              <a:t>Board 1:</a:t>
            </a:r>
            <a:r>
              <a:rPr lang="en-US" sz="5400" dirty="0">
                <a:latin typeface="Arial Nova Light" panose="020B0304020202020204" pitchFamily="34" charset="0"/>
              </a:rPr>
              <a:t> “I would like to learn about ______.”</a:t>
            </a:r>
            <a:br>
              <a:rPr lang="en-US" sz="5400" dirty="0">
                <a:latin typeface="Arial Nova Light" panose="020B0304020202020204" pitchFamily="34" charset="0"/>
              </a:rPr>
            </a:br>
            <a:br>
              <a:rPr lang="en-US" sz="5400" dirty="0">
                <a:latin typeface="Arial Nova Light" panose="020B0304020202020204" pitchFamily="34" charset="0"/>
              </a:rPr>
            </a:br>
            <a:r>
              <a:rPr lang="en-US" sz="5400" u="sng" dirty="0">
                <a:latin typeface="Arial Nova Light" panose="020B0304020202020204" pitchFamily="34" charset="0"/>
              </a:rPr>
              <a:t>Board 2:</a:t>
            </a:r>
            <a:r>
              <a:rPr lang="en-US" sz="5400" dirty="0">
                <a:latin typeface="Arial Nova Light" panose="020B0304020202020204" pitchFamily="34" charset="0"/>
              </a:rPr>
              <a:t> “My expertise level in grants is ______.”</a:t>
            </a:r>
          </a:p>
        </p:txBody>
      </p:sp>
      <p:sp>
        <p:nvSpPr>
          <p:cNvPr id="3" name="Text Placeholder 2"/>
          <p:cNvSpPr>
            <a:spLocks noGrp="1"/>
          </p:cNvSpPr>
          <p:nvPr>
            <p:ph type="body" idx="1"/>
          </p:nvPr>
        </p:nvSpPr>
        <p:spPr/>
        <p:txBody>
          <a:bodyPr>
            <a:normAutofit/>
          </a:bodyPr>
          <a:lstStyle/>
          <a:p>
            <a:r>
              <a:rPr lang="en-US" sz="6600" u="sng" dirty="0">
                <a:latin typeface="Baguet Script" panose="00000500000000000000" pitchFamily="2" charset="0"/>
              </a:rPr>
              <a:t>Session Compass </a:t>
            </a: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504F-6E2C-C708-0A23-20EB9962A8D2}"/>
              </a:ext>
            </a:extLst>
          </p:cNvPr>
          <p:cNvSpPr>
            <a:spLocks noGrp="1"/>
          </p:cNvSpPr>
          <p:nvPr>
            <p:ph type="title"/>
          </p:nvPr>
        </p:nvSpPr>
        <p:spPr/>
        <p:txBody>
          <a:bodyPr>
            <a:normAutofit/>
          </a:bodyPr>
          <a:lstStyle/>
          <a:p>
            <a:r>
              <a:rPr lang="en-US" sz="4000" dirty="0">
                <a:latin typeface="Avenir Next LT Pro Demi" panose="020B0704020202020204" pitchFamily="34" charset="0"/>
              </a:rPr>
              <a:t>Design Thinking that Makes Sense </a:t>
            </a:r>
          </a:p>
        </p:txBody>
      </p:sp>
      <p:sp>
        <p:nvSpPr>
          <p:cNvPr id="3" name="Content Placeholder 2">
            <a:extLst>
              <a:ext uri="{FF2B5EF4-FFF2-40B4-BE49-F238E27FC236}">
                <a16:creationId xmlns:a16="http://schemas.microsoft.com/office/drawing/2014/main" id="{CE69A5AD-D72E-04BA-973A-72F93CEB7336}"/>
              </a:ext>
            </a:extLst>
          </p:cNvPr>
          <p:cNvSpPr>
            <a:spLocks noGrp="1"/>
          </p:cNvSpPr>
          <p:nvPr>
            <p:ph idx="1"/>
          </p:nvPr>
        </p:nvSpPr>
        <p:spPr/>
        <p:txBody>
          <a:bodyPr/>
          <a:lstStyle/>
          <a:p>
            <a:r>
              <a:rPr lang="en-US" sz="3600" dirty="0"/>
              <a:t>What do we mean by design thinking?</a:t>
            </a:r>
          </a:p>
          <a:p>
            <a:r>
              <a:rPr lang="en-US" sz="3600" dirty="0"/>
              <a:t>What sources are guiding your understanding of a given issue?</a:t>
            </a:r>
          </a:p>
          <a:p>
            <a:r>
              <a:rPr lang="en-US" sz="3600" dirty="0"/>
              <a:t>How can we craft a proposal that reflects that actual needs of our target group?</a:t>
            </a:r>
          </a:p>
          <a:p>
            <a:endParaRPr lang="en-US" dirty="0"/>
          </a:p>
        </p:txBody>
      </p:sp>
    </p:spTree>
    <p:extLst>
      <p:ext uri="{BB962C8B-B14F-4D97-AF65-F5344CB8AC3E}">
        <p14:creationId xmlns:p14="http://schemas.microsoft.com/office/powerpoint/2010/main" val="287038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D32DA3-6413-0356-6DC3-0A145906F749}"/>
              </a:ext>
            </a:extLst>
          </p:cNvPr>
          <p:cNvPicPr>
            <a:picLocks noChangeAspect="1"/>
          </p:cNvPicPr>
          <p:nvPr/>
        </p:nvPicPr>
        <p:blipFill rotWithShape="1">
          <a:blip r:embed="rId2"/>
          <a:srcRect b="13333"/>
          <a:stretch/>
        </p:blipFill>
        <p:spPr>
          <a:xfrm>
            <a:off x="1979612" y="74713"/>
            <a:ext cx="8458200" cy="6725451"/>
          </a:xfrm>
          <a:prstGeom prst="rect">
            <a:avLst/>
          </a:prstGeom>
        </p:spPr>
      </p:pic>
    </p:spTree>
    <p:extLst>
      <p:ext uri="{BB962C8B-B14F-4D97-AF65-F5344CB8AC3E}">
        <p14:creationId xmlns:p14="http://schemas.microsoft.com/office/powerpoint/2010/main" val="7636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FCCB-EA6E-D283-E545-CE2EA8E85193}"/>
              </a:ext>
            </a:extLst>
          </p:cNvPr>
          <p:cNvSpPr>
            <a:spLocks noGrp="1"/>
          </p:cNvSpPr>
          <p:nvPr>
            <p:ph type="title"/>
          </p:nvPr>
        </p:nvSpPr>
        <p:spPr/>
        <p:txBody>
          <a:bodyPr>
            <a:normAutofit fontScale="90000"/>
          </a:bodyPr>
          <a:lstStyle/>
          <a:p>
            <a:r>
              <a:rPr lang="en-US" sz="8000" u="sng" dirty="0">
                <a:latin typeface="Baguet Script" panose="00000500000000000000" pitchFamily="2" charset="0"/>
              </a:rPr>
              <a:t>Peer Learning Lunch</a:t>
            </a:r>
          </a:p>
        </p:txBody>
      </p:sp>
      <p:sp>
        <p:nvSpPr>
          <p:cNvPr id="3" name="Content Placeholder 2">
            <a:extLst>
              <a:ext uri="{FF2B5EF4-FFF2-40B4-BE49-F238E27FC236}">
                <a16:creationId xmlns:a16="http://schemas.microsoft.com/office/drawing/2014/main" id="{773198F9-427F-60D6-7E96-2767C5FE562A}"/>
              </a:ext>
            </a:extLst>
          </p:cNvPr>
          <p:cNvSpPr>
            <a:spLocks noGrp="1"/>
          </p:cNvSpPr>
          <p:nvPr>
            <p:ph idx="1"/>
          </p:nvPr>
        </p:nvSpPr>
        <p:spPr>
          <a:xfrm>
            <a:off x="1141412" y="1683026"/>
            <a:ext cx="9601200" cy="4191000"/>
          </a:xfrm>
        </p:spPr>
        <p:txBody>
          <a:bodyPr>
            <a:normAutofit/>
          </a:bodyPr>
          <a:lstStyle/>
          <a:p>
            <a:pPr marL="0" indent="0">
              <a:buNone/>
            </a:pPr>
            <a:endParaRPr lang="en-US" sz="4000" dirty="0">
              <a:latin typeface="Arial Nova Light" panose="020B0304020202020204" pitchFamily="34" charset="0"/>
            </a:endParaRPr>
          </a:p>
          <a:p>
            <a:pPr marL="0" indent="0">
              <a:buNone/>
            </a:pPr>
            <a:endParaRPr lang="en-US" sz="4000" dirty="0">
              <a:latin typeface="Arial Nova Light" panose="020B0304020202020204" pitchFamily="34" charset="0"/>
            </a:endParaRPr>
          </a:p>
          <a:p>
            <a:pPr marL="0" indent="0">
              <a:buNone/>
            </a:pPr>
            <a:r>
              <a:rPr lang="en-US" sz="4000" dirty="0">
                <a:latin typeface="Arial Nova Light" panose="020B0304020202020204" pitchFamily="34" charset="0"/>
              </a:rPr>
              <a:t> </a:t>
            </a:r>
          </a:p>
          <a:p>
            <a:pPr marL="0" indent="0">
              <a:buNone/>
            </a:pPr>
            <a:endParaRPr lang="en-US" sz="4000" dirty="0">
              <a:latin typeface="Arial Nova Light" panose="020B0304020202020204" pitchFamily="34" charset="0"/>
            </a:endParaRPr>
          </a:p>
          <a:p>
            <a:pPr marL="0" indent="0">
              <a:buNone/>
            </a:pPr>
            <a:endParaRPr lang="en-US" sz="4000" dirty="0">
              <a:latin typeface="Arial Nova Light" panose="020B0304020202020204" pitchFamily="34" charset="0"/>
            </a:endParaRPr>
          </a:p>
          <a:p>
            <a:pPr marL="0" indent="0">
              <a:buNone/>
            </a:pPr>
            <a:endParaRPr lang="en-US" sz="4000" dirty="0">
              <a:latin typeface="Arial Nova Light" panose="020B0304020202020204" pitchFamily="34" charset="0"/>
            </a:endParaRPr>
          </a:p>
        </p:txBody>
      </p:sp>
      <p:graphicFrame>
        <p:nvGraphicFramePr>
          <p:cNvPr id="5" name="Table 5">
            <a:extLst>
              <a:ext uri="{FF2B5EF4-FFF2-40B4-BE49-F238E27FC236}">
                <a16:creationId xmlns:a16="http://schemas.microsoft.com/office/drawing/2014/main" id="{1DD7F704-30B5-21F1-5185-B9F4C1F7020B}"/>
              </a:ext>
            </a:extLst>
          </p:cNvPr>
          <p:cNvGraphicFramePr>
            <a:graphicFrameLocks noGrp="1"/>
          </p:cNvGraphicFramePr>
          <p:nvPr>
            <p:extLst>
              <p:ext uri="{D42A27DB-BD31-4B8C-83A1-F6EECF244321}">
                <p14:modId xmlns:p14="http://schemas.microsoft.com/office/powerpoint/2010/main" val="752143013"/>
              </p:ext>
            </p:extLst>
          </p:nvPr>
        </p:nvGraphicFramePr>
        <p:xfrm>
          <a:off x="1331912" y="1835427"/>
          <a:ext cx="9525000" cy="4275906"/>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916593842"/>
                    </a:ext>
                  </a:extLst>
                </a:gridCol>
                <a:gridCol w="5753100">
                  <a:extLst>
                    <a:ext uri="{9D8B030D-6E8A-4147-A177-3AD203B41FA5}">
                      <a16:colId xmlns:a16="http://schemas.microsoft.com/office/drawing/2014/main" val="1398705379"/>
                    </a:ext>
                  </a:extLst>
                </a:gridCol>
              </a:tblGrid>
              <a:tr h="555171">
                <a:tc gridSpan="2">
                  <a:txBody>
                    <a:bodyPr/>
                    <a:lstStyle/>
                    <a:p>
                      <a:r>
                        <a:rPr lang="en-US" sz="2800" dirty="0">
                          <a:latin typeface="Avenir Next LT Pro Demi" panose="020B0704020202020204" pitchFamily="34" charset="0"/>
                        </a:rPr>
                        <a:t>Roundtable Discussions by Topic</a:t>
                      </a:r>
                    </a:p>
                  </a:txBody>
                  <a:tcPr/>
                </a:tc>
                <a:tc hMerge="1">
                  <a:txBody>
                    <a:bodyPr/>
                    <a:lstStyle/>
                    <a:p>
                      <a:endParaRPr lang="en-US" dirty="0"/>
                    </a:p>
                  </a:txBody>
                  <a:tcPr/>
                </a:tc>
                <a:extLst>
                  <a:ext uri="{0D108BD9-81ED-4DB2-BD59-A6C34878D82A}">
                    <a16:rowId xmlns:a16="http://schemas.microsoft.com/office/drawing/2014/main" val="676892545"/>
                  </a:ext>
                </a:extLst>
              </a:tr>
              <a:tr h="555171">
                <a:tc>
                  <a:txBody>
                    <a:bodyPr/>
                    <a:lstStyle/>
                    <a:p>
                      <a:r>
                        <a:rPr lang="en-US" sz="2800" b="1" dirty="0">
                          <a:latin typeface="Arial Nova Light" panose="020B0304020202020204" pitchFamily="34" charset="0"/>
                        </a:rPr>
                        <a:t>Facilitator</a:t>
                      </a:r>
                    </a:p>
                  </a:txBody>
                  <a:tcPr/>
                </a:tc>
                <a:tc>
                  <a:txBody>
                    <a:bodyPr/>
                    <a:lstStyle/>
                    <a:p>
                      <a:r>
                        <a:rPr lang="en-US" sz="2800" b="1" dirty="0">
                          <a:latin typeface="Arial Nova Light" panose="020B0304020202020204" pitchFamily="34" charset="0"/>
                        </a:rPr>
                        <a:t>Topic</a:t>
                      </a:r>
                    </a:p>
                  </a:txBody>
                  <a:tcPr/>
                </a:tc>
                <a:extLst>
                  <a:ext uri="{0D108BD9-81ED-4DB2-BD59-A6C34878D82A}">
                    <a16:rowId xmlns:a16="http://schemas.microsoft.com/office/drawing/2014/main" val="2495509312"/>
                  </a:ext>
                </a:extLst>
              </a:tr>
              <a:tr h="555171">
                <a:tc>
                  <a:txBody>
                    <a:bodyPr/>
                    <a:lstStyle/>
                    <a:p>
                      <a:r>
                        <a:rPr lang="en-US" sz="2800" dirty="0">
                          <a:latin typeface="Arial Nova Light" panose="020B0304020202020204" pitchFamily="34" charset="0"/>
                        </a:rPr>
                        <a:t>Tim </a:t>
                      </a:r>
                      <a:r>
                        <a:rPr lang="en-US" sz="2800" dirty="0" err="1">
                          <a:latin typeface="Arial Nova Light" panose="020B0304020202020204" pitchFamily="34" charset="0"/>
                        </a:rPr>
                        <a:t>Aldinger</a:t>
                      </a:r>
                      <a:endParaRPr lang="en-US" sz="2800" dirty="0">
                        <a:latin typeface="Arial Nova Light" panose="020B0304020202020204" pitchFamily="34" charset="0"/>
                      </a:endParaRPr>
                    </a:p>
                  </a:txBody>
                  <a:tcPr/>
                </a:tc>
                <a:tc>
                  <a:txBody>
                    <a:bodyPr/>
                    <a:lstStyle/>
                    <a:p>
                      <a:r>
                        <a:rPr lang="en-US" sz="2800" dirty="0">
                          <a:latin typeface="Arial Nova Light" panose="020B0304020202020204" pitchFamily="34" charset="0"/>
                        </a:rPr>
                        <a:t>Matchmaking and Relationships </a:t>
                      </a:r>
                    </a:p>
                  </a:txBody>
                  <a:tcPr/>
                </a:tc>
                <a:extLst>
                  <a:ext uri="{0D108BD9-81ED-4DB2-BD59-A6C34878D82A}">
                    <a16:rowId xmlns:a16="http://schemas.microsoft.com/office/drawing/2014/main" val="295499386"/>
                  </a:ext>
                </a:extLst>
              </a:tr>
              <a:tr h="555171">
                <a:tc>
                  <a:txBody>
                    <a:bodyPr/>
                    <a:lstStyle/>
                    <a:p>
                      <a:r>
                        <a:rPr lang="en-US" sz="2800" dirty="0">
                          <a:latin typeface="Arial Nova Light" panose="020B0304020202020204" pitchFamily="34" charset="0"/>
                        </a:rPr>
                        <a:t>Stacy N. Fitzsimmons</a:t>
                      </a:r>
                    </a:p>
                  </a:txBody>
                  <a:tcPr/>
                </a:tc>
                <a:tc>
                  <a:txBody>
                    <a:bodyPr/>
                    <a:lstStyle/>
                    <a:p>
                      <a:r>
                        <a:rPr lang="en-US" sz="2800" dirty="0">
                          <a:latin typeface="Arial Nova Light" panose="020B0304020202020204" pitchFamily="34" charset="0"/>
                        </a:rPr>
                        <a:t>Grant Management</a:t>
                      </a:r>
                    </a:p>
                  </a:txBody>
                  <a:tcPr/>
                </a:tc>
                <a:extLst>
                  <a:ext uri="{0D108BD9-81ED-4DB2-BD59-A6C34878D82A}">
                    <a16:rowId xmlns:a16="http://schemas.microsoft.com/office/drawing/2014/main" val="2717317651"/>
                  </a:ext>
                </a:extLst>
              </a:tr>
              <a:tr h="555171">
                <a:tc>
                  <a:txBody>
                    <a:bodyPr/>
                    <a:lstStyle/>
                    <a:p>
                      <a:r>
                        <a:rPr lang="en-US" sz="2800" dirty="0">
                          <a:latin typeface="Arial Nova Light" panose="020B0304020202020204" pitchFamily="34" charset="0"/>
                        </a:rPr>
                        <a:t>Nancy Smith</a:t>
                      </a:r>
                    </a:p>
                  </a:txBody>
                  <a:tcPr/>
                </a:tc>
                <a:tc>
                  <a:txBody>
                    <a:bodyPr/>
                    <a:lstStyle/>
                    <a:p>
                      <a:r>
                        <a:rPr lang="en-US" sz="2800" dirty="0">
                          <a:latin typeface="Arial Nova Light" panose="020B0304020202020204" pitchFamily="34" charset="0"/>
                        </a:rPr>
                        <a:t>How to Keep from Chasing the $$</a:t>
                      </a:r>
                    </a:p>
                  </a:txBody>
                  <a:tcPr/>
                </a:tc>
                <a:extLst>
                  <a:ext uri="{0D108BD9-81ED-4DB2-BD59-A6C34878D82A}">
                    <a16:rowId xmlns:a16="http://schemas.microsoft.com/office/drawing/2014/main" val="3750975396"/>
                  </a:ext>
                </a:extLst>
              </a:tr>
              <a:tr h="555171">
                <a:tc>
                  <a:txBody>
                    <a:bodyPr/>
                    <a:lstStyle/>
                    <a:p>
                      <a:r>
                        <a:rPr lang="en-US" sz="2800" dirty="0">
                          <a:latin typeface="Arial Nova Light" panose="020B0304020202020204" pitchFamily="34" charset="0"/>
                        </a:rPr>
                        <a:t>Susan Taylor</a:t>
                      </a:r>
                    </a:p>
                  </a:txBody>
                  <a:tcPr/>
                </a:tc>
                <a:tc>
                  <a:txBody>
                    <a:bodyPr/>
                    <a:lstStyle/>
                    <a:p>
                      <a:r>
                        <a:rPr lang="en-US" sz="2800">
                          <a:latin typeface="Arial Nova Light" panose="020B0304020202020204" pitchFamily="34" charset="0"/>
                        </a:rPr>
                        <a:t>What Grant Opportunities </a:t>
                      </a:r>
                      <a:r>
                        <a:rPr lang="en-US" sz="2800" dirty="0">
                          <a:latin typeface="Arial Nova Light" panose="020B0304020202020204" pitchFamily="34" charset="0"/>
                        </a:rPr>
                        <a:t>M</a:t>
                      </a:r>
                      <a:r>
                        <a:rPr lang="en-US" sz="2800">
                          <a:latin typeface="Arial Nova Light" panose="020B0304020202020204" pitchFamily="34" charset="0"/>
                        </a:rPr>
                        <a:t>atch my Project </a:t>
                      </a:r>
                      <a:r>
                        <a:rPr lang="en-US" sz="2800" dirty="0">
                          <a:latin typeface="Arial Nova Light" panose="020B0304020202020204" pitchFamily="34" charset="0"/>
                        </a:rPr>
                        <a:t>Idea?</a:t>
                      </a:r>
                    </a:p>
                  </a:txBody>
                  <a:tcPr/>
                </a:tc>
                <a:extLst>
                  <a:ext uri="{0D108BD9-81ED-4DB2-BD59-A6C34878D82A}">
                    <a16:rowId xmlns:a16="http://schemas.microsoft.com/office/drawing/2014/main" val="2326410632"/>
                  </a:ext>
                </a:extLst>
              </a:tr>
              <a:tr h="555171">
                <a:tc>
                  <a:txBody>
                    <a:bodyPr/>
                    <a:lstStyle/>
                    <a:p>
                      <a:r>
                        <a:rPr lang="en-US" sz="2800" dirty="0">
                          <a:latin typeface="Arial Nova Light" panose="020B0304020202020204" pitchFamily="34" charset="0"/>
                        </a:rPr>
                        <a:t>Frank </a:t>
                      </a:r>
                      <a:r>
                        <a:rPr lang="en-US" sz="2800" dirty="0" err="1">
                          <a:latin typeface="Arial Nova Light" panose="020B0304020202020204" pitchFamily="34" charset="0"/>
                        </a:rPr>
                        <a:t>Woodbeck</a:t>
                      </a:r>
                      <a:endParaRPr lang="en-US" sz="2800" dirty="0">
                        <a:latin typeface="Arial Nova Light" panose="020B0304020202020204" pitchFamily="34" charset="0"/>
                      </a:endParaRPr>
                    </a:p>
                  </a:txBody>
                  <a:tcPr/>
                </a:tc>
                <a:tc>
                  <a:txBody>
                    <a:bodyPr/>
                    <a:lstStyle/>
                    <a:p>
                      <a:r>
                        <a:rPr lang="en-US" sz="2800" dirty="0">
                          <a:latin typeface="Arial Nova Light" panose="020B0304020202020204" pitchFamily="34" charset="0"/>
                        </a:rPr>
                        <a:t>Matching Goals to Grants</a:t>
                      </a:r>
                    </a:p>
                  </a:txBody>
                  <a:tcPr/>
                </a:tc>
                <a:extLst>
                  <a:ext uri="{0D108BD9-81ED-4DB2-BD59-A6C34878D82A}">
                    <a16:rowId xmlns:a16="http://schemas.microsoft.com/office/drawing/2014/main" val="3678302945"/>
                  </a:ext>
                </a:extLst>
              </a:tr>
            </a:tbl>
          </a:graphicData>
        </a:graphic>
      </p:graphicFrame>
    </p:spTree>
    <p:extLst>
      <p:ext uri="{BB962C8B-B14F-4D97-AF65-F5344CB8AC3E}">
        <p14:creationId xmlns:p14="http://schemas.microsoft.com/office/powerpoint/2010/main" val="160904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chor="b">
            <a:normAutofit/>
          </a:bodyPr>
          <a:lstStyle/>
          <a:p>
            <a:r>
              <a:rPr lang="en-US" dirty="0"/>
              <a:t>Grant Development Overview</a:t>
            </a:r>
          </a:p>
        </p:txBody>
      </p:sp>
      <p:sp>
        <p:nvSpPr>
          <p:cNvPr id="4" name="Text Placeholder 3"/>
          <p:cNvSpPr>
            <a:spLocks noGrp="1"/>
          </p:cNvSpPr>
          <p:nvPr>
            <p:ph type="subTitle" idx="1"/>
          </p:nvPr>
        </p:nvSpPr>
        <p:spPr>
          <a:xfrm>
            <a:off x="1522413" y="4953000"/>
            <a:ext cx="8229600" cy="1066800"/>
          </a:xfrm>
        </p:spPr>
        <p:txBody>
          <a:bodyPr>
            <a:normAutofit/>
          </a:bodyPr>
          <a:lstStyle/>
          <a:p>
            <a:pPr>
              <a:spcAft>
                <a:spcPts val="600"/>
              </a:spcAft>
            </a:pPr>
            <a:r>
              <a:rPr lang="en-US"/>
              <a:t>A Briefing</a:t>
            </a:r>
          </a:p>
        </p:txBody>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756-E180-8247-BAF7-5A6B78F61141}"/>
              </a:ext>
            </a:extLst>
          </p:cNvPr>
          <p:cNvSpPr>
            <a:spLocks noGrp="1"/>
          </p:cNvSpPr>
          <p:nvPr>
            <p:ph type="title"/>
          </p:nvPr>
        </p:nvSpPr>
        <p:spPr/>
        <p:txBody>
          <a:bodyPr/>
          <a:lstStyle/>
          <a:p>
            <a:r>
              <a:rPr lang="en-US" dirty="0">
                <a:ea typeface="+mj-lt"/>
                <a:cs typeface="+mj-lt"/>
              </a:rPr>
              <a:t>What’s a good grant “project”?</a:t>
            </a:r>
          </a:p>
        </p:txBody>
      </p:sp>
      <p:sp>
        <p:nvSpPr>
          <p:cNvPr id="3" name="Picture Placeholder 3">
            <a:extLst>
              <a:ext uri="{FF2B5EF4-FFF2-40B4-BE49-F238E27FC236}">
                <a16:creationId xmlns:a16="http://schemas.microsoft.com/office/drawing/2014/main" id="{B64064AE-066B-E3AE-B801-B942DB357FB2}"/>
              </a:ext>
            </a:extLst>
          </p:cNvPr>
          <p:cNvSpPr>
            <a:spLocks noGrp="1"/>
          </p:cNvSpPr>
          <p:nvPr>
            <p:ph idx="1"/>
          </p:nvPr>
        </p:nvSpPr>
        <p:spPr>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r>
              <a:rPr lang="en-US" dirty="0"/>
              <a:t>Community-driven</a:t>
            </a:r>
          </a:p>
          <a:p>
            <a:r>
              <a:rPr lang="en-US" dirty="0"/>
              <a:t>Has a target audience/population that can be quantified and qualified</a:t>
            </a:r>
          </a:p>
          <a:p>
            <a:r>
              <a:rPr lang="en-US" dirty="0"/>
              <a:t>Provides a solution to a need in the community that can be demonstrated in data</a:t>
            </a:r>
          </a:p>
          <a:p>
            <a:r>
              <a:rPr lang="en-US" dirty="0"/>
              <a:t>Defined activities that can be scheduled and tracked for progress reporting</a:t>
            </a:r>
          </a:p>
          <a:p>
            <a:r>
              <a:rPr lang="en-US" dirty="0"/>
              <a:t>Goals that are community-initiated</a:t>
            </a:r>
          </a:p>
          <a:p>
            <a:r>
              <a:rPr lang="en-US" dirty="0"/>
              <a:t>“SMART” objectives/outcomes crafted with community input</a:t>
            </a:r>
          </a:p>
          <a:p>
            <a:r>
              <a:rPr lang="en-US" dirty="0"/>
              <a:t>Partnerships demonstrate community support and involvement of supporting se</a:t>
            </a:r>
          </a:p>
          <a:p>
            <a:r>
              <a:rPr lang="en-US" dirty="0"/>
              <a:t>Organization has the expertise and capacity to implement the project </a:t>
            </a:r>
          </a:p>
          <a:p>
            <a:r>
              <a:rPr lang="en-US" dirty="0"/>
              <a:t>Matches the funder’s mission and funding purpose</a:t>
            </a:r>
          </a:p>
          <a:p>
            <a:r>
              <a:rPr lang="en-US" dirty="0"/>
              <a:t>Resources required for the project fit within the parameters of the funding </a:t>
            </a:r>
          </a:p>
          <a:p>
            <a:endParaRPr lang="en-US" dirty="0"/>
          </a:p>
          <a:p>
            <a:endParaRPr lang="en-US" dirty="0"/>
          </a:p>
        </p:txBody>
      </p:sp>
    </p:spTree>
    <p:extLst>
      <p:ext uri="{BB962C8B-B14F-4D97-AF65-F5344CB8AC3E}">
        <p14:creationId xmlns:p14="http://schemas.microsoft.com/office/powerpoint/2010/main" val="11311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473</TotalTime>
  <Words>2524</Words>
  <Application>Microsoft Office PowerPoint</Application>
  <PresentationFormat>Custom</PresentationFormat>
  <Paragraphs>301</Paragraphs>
  <Slides>38</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Nova Light</vt:lpstr>
      <vt:lpstr>Avenir Next Demi Bold</vt:lpstr>
      <vt:lpstr>Avenir Next LT Pro</vt:lpstr>
      <vt:lpstr>Avenir Next LT Pro Demi</vt:lpstr>
      <vt:lpstr>Baguet Script</vt:lpstr>
      <vt:lpstr>Calibri</vt:lpstr>
      <vt:lpstr>Libre Franklin</vt:lpstr>
      <vt:lpstr>Palatino Linotype</vt:lpstr>
      <vt:lpstr>Symbol</vt:lpstr>
      <vt:lpstr>Times New Roman</vt:lpstr>
      <vt:lpstr>Webdings</vt:lpstr>
      <vt:lpstr>Watercolor_16x9</vt:lpstr>
      <vt:lpstr>Grant Writing + Management for Workforce &amp; Economic Development</vt:lpstr>
      <vt:lpstr>Welcome! Meet your Presenters: </vt:lpstr>
      <vt:lpstr>Meet Each Other</vt:lpstr>
      <vt:lpstr>Board 1: “I would like to learn about ______.”  Board 2: “My expertise level in grants is ______.”</vt:lpstr>
      <vt:lpstr>Design Thinking that Makes Sense </vt:lpstr>
      <vt:lpstr>PowerPoint Presentation</vt:lpstr>
      <vt:lpstr>Peer Learning Lunch</vt:lpstr>
      <vt:lpstr>Grant Development Overview</vt:lpstr>
      <vt:lpstr>What’s a good grant “project”?</vt:lpstr>
      <vt:lpstr>SNF Writing Solutions Checklist for Program Design</vt:lpstr>
      <vt:lpstr>PowerPoint Presentation</vt:lpstr>
      <vt:lpstr>PowerPoint Presentation</vt:lpstr>
      <vt:lpstr>Foundation Grant Primer</vt:lpstr>
      <vt:lpstr>How to get started with grants</vt:lpstr>
      <vt:lpstr>Grant Development Process</vt:lpstr>
      <vt:lpstr>1. Ideation &amp; Project Planning</vt:lpstr>
      <vt:lpstr>1. Ideation &amp; Project Planning</vt:lpstr>
      <vt:lpstr>1. Ideation &amp; Project Planning: Budgeting</vt:lpstr>
      <vt:lpstr>1. Ideation &amp; Project Planning: Budgeting</vt:lpstr>
      <vt:lpstr>2. Seek proper approvals </vt:lpstr>
      <vt:lpstr>3. Find funding sources</vt:lpstr>
      <vt:lpstr>4. Write the grant proposal</vt:lpstr>
      <vt:lpstr>5. Submit</vt:lpstr>
      <vt:lpstr>Tim’s Top 3 Secrets to Grant Success</vt:lpstr>
      <vt:lpstr>Frank’s Top 3 Secrets to Grant Success</vt:lpstr>
      <vt:lpstr>Susan’s Top 3 Secrets to Grant Success</vt:lpstr>
      <vt:lpstr>Federal Grant Development &amp; Management Clinic</vt:lpstr>
      <vt:lpstr>Where do federal grants come from?</vt:lpstr>
      <vt:lpstr>Brief intro to grants.gov and the Federal Register</vt:lpstr>
      <vt:lpstr>Brief intro to grants.gov and the Federal Register</vt:lpstr>
      <vt:lpstr>Reading and interpreting the NOFO</vt:lpstr>
      <vt:lpstr>Grant readiness matrix</vt:lpstr>
      <vt:lpstr>PowerPoint Presentation</vt:lpstr>
      <vt:lpstr>Earmarks</vt:lpstr>
      <vt:lpstr>Earmarks – Continued</vt:lpstr>
      <vt:lpstr>Things to contemplate...</vt:lpstr>
      <vt:lpstr>Grant Management</vt:lpstr>
      <vt:lpstr>Farewell!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 Management for Workforce &amp; Economic Development</dc:title>
  <dc:creator>Susan Carlile Taylor</dc:creator>
  <cp:lastModifiedBy>Susan Carlile Taylor</cp:lastModifiedBy>
  <cp:revision>187</cp:revision>
  <dcterms:created xsi:type="dcterms:W3CDTF">2023-01-06T17:27:25Z</dcterms:created>
  <dcterms:modified xsi:type="dcterms:W3CDTF">2023-01-19T16:35:42Z</dcterms:modified>
</cp:coreProperties>
</file>