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6" r:id="rId5"/>
    <p:sldId id="278" r:id="rId6"/>
    <p:sldId id="279" r:id="rId7"/>
    <p:sldId id="280" r:id="rId8"/>
    <p:sldId id="281" r:id="rId9"/>
    <p:sldId id="282" r:id="rId10"/>
    <p:sldId id="283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67B9CF-4A95-4DCD-987B-80283AC99D1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E6F49A7-7BC0-4F1D-90D6-0A7219F2C3C9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As much as fans and coaches want to judge the spin of the ball, referees need to focus on the player and the players’ contact of the ball</a:t>
          </a:r>
        </a:p>
      </dgm:t>
    </dgm:pt>
    <dgm:pt modelId="{E3E899D2-9641-41D1-9E73-78799C71D7E7}" type="parTrans" cxnId="{841E5AA7-71BD-472B-8E45-6C343A379F82}">
      <dgm:prSet/>
      <dgm:spPr/>
      <dgm:t>
        <a:bodyPr/>
        <a:lstStyle/>
        <a:p>
          <a:endParaRPr lang="en-US"/>
        </a:p>
      </dgm:t>
    </dgm:pt>
    <dgm:pt modelId="{D311DE7E-0BB9-4E31-BC43-9E74DD7AC0AB}" type="sibTrans" cxnId="{841E5AA7-71BD-472B-8E45-6C343A379F82}">
      <dgm:prSet/>
      <dgm:spPr/>
      <dgm:t>
        <a:bodyPr/>
        <a:lstStyle/>
        <a:p>
          <a:endParaRPr lang="en-US"/>
        </a:p>
      </dgm:t>
    </dgm:pt>
    <dgm:pt modelId="{0FA74A37-9FB5-46F1-8222-E5B5F5038C51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The spin may provide evidence the contact was not clean, but ball-handling needs to focus on the handling of the ball, not just the ball itself</a:t>
          </a:r>
        </a:p>
      </dgm:t>
    </dgm:pt>
    <dgm:pt modelId="{90FD9AF9-EE80-4B85-9B50-CC93A5AA34B1}" type="parTrans" cxnId="{28425605-276C-4262-A53D-E21534197938}">
      <dgm:prSet/>
      <dgm:spPr/>
      <dgm:t>
        <a:bodyPr/>
        <a:lstStyle/>
        <a:p>
          <a:endParaRPr lang="en-US"/>
        </a:p>
      </dgm:t>
    </dgm:pt>
    <dgm:pt modelId="{A444CE8B-6DBA-4D8C-8D0E-FF13691B5B67}" type="sibTrans" cxnId="{28425605-276C-4262-A53D-E21534197938}">
      <dgm:prSet/>
      <dgm:spPr/>
      <dgm:t>
        <a:bodyPr/>
        <a:lstStyle/>
        <a:p>
          <a:endParaRPr lang="en-US"/>
        </a:p>
      </dgm:t>
    </dgm:pt>
    <dgm:pt modelId="{7D57179F-2647-451C-B6F3-73815EB4C9DC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If the athlete makes a difficult play and the result is a blatant fault, the violation should be called</a:t>
          </a:r>
        </a:p>
        <a:p>
          <a:r>
            <a:rPr lang="en-US" b="1" dirty="0">
              <a:solidFill>
                <a:schemeClr val="tx1"/>
              </a:solidFill>
            </a:rPr>
            <a:t>If the player is in good position, there is no leanancy on the 2</a:t>
          </a:r>
          <a:r>
            <a:rPr lang="en-US" b="1" baseline="30000" dirty="0">
              <a:solidFill>
                <a:schemeClr val="tx1"/>
              </a:solidFill>
            </a:rPr>
            <a:t>nd</a:t>
          </a:r>
          <a:r>
            <a:rPr lang="en-US" b="1" dirty="0">
              <a:solidFill>
                <a:schemeClr val="tx1"/>
              </a:solidFill>
            </a:rPr>
            <a:t> contact</a:t>
          </a:r>
        </a:p>
        <a:p>
          <a:endParaRPr lang="en-US" b="1" dirty="0">
            <a:solidFill>
              <a:schemeClr val="tx1"/>
            </a:solidFill>
          </a:endParaRPr>
        </a:p>
      </dgm:t>
    </dgm:pt>
    <dgm:pt modelId="{662CB6DB-4347-400A-9C57-2A835987B113}" type="parTrans" cxnId="{7AE84E0D-2273-4BFB-9CA3-3F1B2EDEFE62}">
      <dgm:prSet/>
      <dgm:spPr/>
      <dgm:t>
        <a:bodyPr/>
        <a:lstStyle/>
        <a:p>
          <a:endParaRPr lang="en-US"/>
        </a:p>
      </dgm:t>
    </dgm:pt>
    <dgm:pt modelId="{C0B60984-95C4-4C21-A4FE-F2A26D659985}" type="sibTrans" cxnId="{7AE84E0D-2273-4BFB-9CA3-3F1B2EDEFE62}">
      <dgm:prSet/>
      <dgm:spPr/>
      <dgm:t>
        <a:bodyPr/>
        <a:lstStyle/>
        <a:p>
          <a:endParaRPr lang="en-US"/>
        </a:p>
      </dgm:t>
    </dgm:pt>
    <dgm:pt modelId="{FB0D87D1-FF17-4D6D-88E4-5841CE504089}" type="pres">
      <dgm:prSet presAssocID="{DD67B9CF-4A95-4DCD-987B-80283AC99D19}" presName="linear" presStyleCnt="0">
        <dgm:presLayoutVars>
          <dgm:animLvl val="lvl"/>
          <dgm:resizeHandles val="exact"/>
        </dgm:presLayoutVars>
      </dgm:prSet>
      <dgm:spPr/>
    </dgm:pt>
    <dgm:pt modelId="{3E11979F-DA5F-4BC3-9954-F7869D95F4EE}" type="pres">
      <dgm:prSet presAssocID="{9E6F49A7-7BC0-4F1D-90D6-0A7219F2C3C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437CCE-4015-469A-921F-22707E21A7C5}" type="pres">
      <dgm:prSet presAssocID="{D311DE7E-0BB9-4E31-BC43-9E74DD7AC0AB}" presName="spacer" presStyleCnt="0"/>
      <dgm:spPr/>
    </dgm:pt>
    <dgm:pt modelId="{287D190B-BA3A-42DF-BB6C-B74B5605A09A}" type="pres">
      <dgm:prSet presAssocID="{0FA74A37-9FB5-46F1-8222-E5B5F5038C5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1B0469-DABF-4BE9-8C64-819A8CB5EAD3}" type="pres">
      <dgm:prSet presAssocID="{A444CE8B-6DBA-4D8C-8D0E-FF13691B5B67}" presName="spacer" presStyleCnt="0"/>
      <dgm:spPr/>
    </dgm:pt>
    <dgm:pt modelId="{588FAE6E-9C06-4FD9-A11A-DFD9FB0D5622}" type="pres">
      <dgm:prSet presAssocID="{7D57179F-2647-451C-B6F3-73815EB4C9D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8425605-276C-4262-A53D-E21534197938}" srcId="{DD67B9CF-4A95-4DCD-987B-80283AC99D19}" destId="{0FA74A37-9FB5-46F1-8222-E5B5F5038C51}" srcOrd="1" destOrd="0" parTransId="{90FD9AF9-EE80-4B85-9B50-CC93A5AA34B1}" sibTransId="{A444CE8B-6DBA-4D8C-8D0E-FF13691B5B67}"/>
    <dgm:cxn modelId="{7AE84E0D-2273-4BFB-9CA3-3F1B2EDEFE62}" srcId="{DD67B9CF-4A95-4DCD-987B-80283AC99D19}" destId="{7D57179F-2647-451C-B6F3-73815EB4C9DC}" srcOrd="2" destOrd="0" parTransId="{662CB6DB-4347-400A-9C57-2A835987B113}" sibTransId="{C0B60984-95C4-4C21-A4FE-F2A26D659985}"/>
    <dgm:cxn modelId="{14BDE625-748A-49A5-A248-303C1E9C588C}" type="presOf" srcId="{7D57179F-2647-451C-B6F3-73815EB4C9DC}" destId="{588FAE6E-9C06-4FD9-A11A-DFD9FB0D5622}" srcOrd="0" destOrd="0" presId="urn:microsoft.com/office/officeart/2005/8/layout/vList2"/>
    <dgm:cxn modelId="{300A9675-0009-40E6-B475-F3F49739BC91}" type="presOf" srcId="{DD67B9CF-4A95-4DCD-987B-80283AC99D19}" destId="{FB0D87D1-FF17-4D6D-88E4-5841CE504089}" srcOrd="0" destOrd="0" presId="urn:microsoft.com/office/officeart/2005/8/layout/vList2"/>
    <dgm:cxn modelId="{31C4EE86-99C5-49F6-B700-05FE876D7DD3}" type="presOf" srcId="{9E6F49A7-7BC0-4F1D-90D6-0A7219F2C3C9}" destId="{3E11979F-DA5F-4BC3-9954-F7869D95F4EE}" srcOrd="0" destOrd="0" presId="urn:microsoft.com/office/officeart/2005/8/layout/vList2"/>
    <dgm:cxn modelId="{15897194-1497-4BF3-801E-805D7F036468}" type="presOf" srcId="{0FA74A37-9FB5-46F1-8222-E5B5F5038C51}" destId="{287D190B-BA3A-42DF-BB6C-B74B5605A09A}" srcOrd="0" destOrd="0" presId="urn:microsoft.com/office/officeart/2005/8/layout/vList2"/>
    <dgm:cxn modelId="{841E5AA7-71BD-472B-8E45-6C343A379F82}" srcId="{DD67B9CF-4A95-4DCD-987B-80283AC99D19}" destId="{9E6F49A7-7BC0-4F1D-90D6-0A7219F2C3C9}" srcOrd="0" destOrd="0" parTransId="{E3E899D2-9641-41D1-9E73-78799C71D7E7}" sibTransId="{D311DE7E-0BB9-4E31-BC43-9E74DD7AC0AB}"/>
    <dgm:cxn modelId="{3ADF4626-359C-471C-B9F4-29D110020577}" type="presParOf" srcId="{FB0D87D1-FF17-4D6D-88E4-5841CE504089}" destId="{3E11979F-DA5F-4BC3-9954-F7869D95F4EE}" srcOrd="0" destOrd="0" presId="urn:microsoft.com/office/officeart/2005/8/layout/vList2"/>
    <dgm:cxn modelId="{9DDA8D6E-739C-41D4-B5C1-870941DABC72}" type="presParOf" srcId="{FB0D87D1-FF17-4D6D-88E4-5841CE504089}" destId="{05437CCE-4015-469A-921F-22707E21A7C5}" srcOrd="1" destOrd="0" presId="urn:microsoft.com/office/officeart/2005/8/layout/vList2"/>
    <dgm:cxn modelId="{F3E536EA-AAF6-4E6B-9314-75ED881BA12A}" type="presParOf" srcId="{FB0D87D1-FF17-4D6D-88E4-5841CE504089}" destId="{287D190B-BA3A-42DF-BB6C-B74B5605A09A}" srcOrd="2" destOrd="0" presId="urn:microsoft.com/office/officeart/2005/8/layout/vList2"/>
    <dgm:cxn modelId="{68B37273-E308-4A94-9B93-BAA929A01632}" type="presParOf" srcId="{FB0D87D1-FF17-4D6D-88E4-5841CE504089}" destId="{761B0469-DABF-4BE9-8C64-819A8CB5EAD3}" srcOrd="3" destOrd="0" presId="urn:microsoft.com/office/officeart/2005/8/layout/vList2"/>
    <dgm:cxn modelId="{8F670C2B-D353-48AD-9E68-1B0AA419F8FE}" type="presParOf" srcId="{FB0D87D1-FF17-4D6D-88E4-5841CE504089}" destId="{588FAE6E-9C06-4FD9-A11A-DFD9FB0D562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11979F-DA5F-4BC3-9954-F7869D95F4EE}">
      <dsp:nvSpPr>
        <dsp:cNvPr id="0" name=""/>
        <dsp:cNvSpPr/>
      </dsp:nvSpPr>
      <dsp:spPr>
        <a:xfrm>
          <a:off x="0" y="114281"/>
          <a:ext cx="6651253" cy="1670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As much as fans and coaches want to judge the spin of the ball, referees need to focus on the player and the players’ contact of the ball</a:t>
          </a:r>
        </a:p>
      </dsp:txBody>
      <dsp:txXfrm>
        <a:off x="81560" y="195841"/>
        <a:ext cx="6488133" cy="1507640"/>
      </dsp:txXfrm>
    </dsp:sp>
    <dsp:sp modelId="{287D190B-BA3A-42DF-BB6C-B74B5605A09A}">
      <dsp:nvSpPr>
        <dsp:cNvPr id="0" name=""/>
        <dsp:cNvSpPr/>
      </dsp:nvSpPr>
      <dsp:spPr>
        <a:xfrm>
          <a:off x="0" y="1834002"/>
          <a:ext cx="6651253" cy="16707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The spin may provide evidence the contact was not clean, but ball-handling needs to focus on the handling of the ball, not just the ball itself</a:t>
          </a:r>
        </a:p>
      </dsp:txBody>
      <dsp:txXfrm>
        <a:off x="81560" y="1915562"/>
        <a:ext cx="6488133" cy="1507640"/>
      </dsp:txXfrm>
    </dsp:sp>
    <dsp:sp modelId="{588FAE6E-9C06-4FD9-A11A-DFD9FB0D5622}">
      <dsp:nvSpPr>
        <dsp:cNvPr id="0" name=""/>
        <dsp:cNvSpPr/>
      </dsp:nvSpPr>
      <dsp:spPr>
        <a:xfrm>
          <a:off x="0" y="3553722"/>
          <a:ext cx="6651253" cy="16707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If the athlete makes a difficult play and the result is a blatant fault, the violation should be called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If the player is in good position, there is no leanancy on the 2</a:t>
          </a:r>
          <a:r>
            <a:rPr lang="en-US" sz="1700" b="1" kern="1200" baseline="30000" dirty="0">
              <a:solidFill>
                <a:schemeClr val="tx1"/>
              </a:solidFill>
            </a:rPr>
            <a:t>nd</a:t>
          </a:r>
          <a:r>
            <a:rPr lang="en-US" sz="1700" b="1" kern="1200" dirty="0">
              <a:solidFill>
                <a:schemeClr val="tx1"/>
              </a:solidFill>
            </a:rPr>
            <a:t> contact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b="1" kern="1200" dirty="0">
            <a:solidFill>
              <a:schemeClr val="tx1"/>
            </a:solidFill>
          </a:endParaRPr>
        </a:p>
      </dsp:txBody>
      <dsp:txXfrm>
        <a:off x="81560" y="3635282"/>
        <a:ext cx="6488133" cy="1507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7A26B-4E30-4397-8168-D826CF5BB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20BF3F-B1DA-49E1-97BB-2280777CF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CE727-AB67-47C3-A60E-E62C5E861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C53-1E07-4E3B-B2F6-5F89606D004F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358B3-D4E7-41D7-98B4-2D6B861E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21CE5-7FA6-447B-AE87-517B05566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BA1-4E09-4350-A089-2700BBD1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2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6BCD-BF2D-4F84-A764-3A8FD8249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0A797E-517D-40ED-B91C-601B8FD9F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C814C-F155-494D-963A-889FC12B2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C53-1E07-4E3B-B2F6-5F89606D004F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68E02-1D08-48CD-87CE-5D1D0F716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7CC08-53DF-4CC4-9AA4-BC3E9E140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BA1-4E09-4350-A089-2700BBD1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9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03F722-2A3E-428B-A570-4E181E89E5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F496B-FE21-46B3-8984-8E48224EB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9C86C-D68C-4316-86C7-02311C3CB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C53-1E07-4E3B-B2F6-5F89606D004F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751F1-F226-48D5-AC4D-737E0E6D1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210E9-CC8A-4451-B606-B21216D5C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BA1-4E09-4350-A089-2700BBD1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20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190DE-2AD4-4058-AE1E-656BB5B0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2D280-99F6-4BA9-9EAA-C7C64B145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97AFC-5C2A-4020-AF13-1EE8B7603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C53-1E07-4E3B-B2F6-5F89606D004F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65333-FBBD-4A6A-9DE5-4CE41A44C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1D77B-13A7-474F-9A8C-02F0EBCFD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BA1-4E09-4350-A089-2700BBD1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87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7B6E5-4F2D-4229-9A23-5471E720A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08E5E-5961-4344-BE8F-10D1548BD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681CD-789B-449F-A9E7-064D14062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C53-1E07-4E3B-B2F6-5F89606D004F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5A960-A2C2-45B4-98E3-DB066FF9A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DC307-28F3-4FCD-B26C-B407BDB89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BA1-4E09-4350-A089-2700BBD1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6BF91-A99F-4CC9-BB2F-05FBF474D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C2347-E7F3-406E-B29B-034B71B41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D2997E-C909-46AD-A303-0A4E24D33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D6D68-2CFE-441B-8404-703D0D47D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C53-1E07-4E3B-B2F6-5F89606D004F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CA54D-412E-45F2-87AB-E57599394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F6AE4-9526-47C3-8C82-B3F0BA93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BA1-4E09-4350-A089-2700BBD1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528EC-E278-40CD-B319-558CD1EC0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69F06-B0A7-4D46-8E79-AE6FC5103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5CF5C8-6D3C-4E71-8712-CCDA36942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5E3E64-9C76-4FAA-B055-5AB697C80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C0DCB3-54D0-4F12-898B-7155B73AA7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DCF1A1-0E7E-400A-B70C-9AEDBB9C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C53-1E07-4E3B-B2F6-5F89606D004F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EA7705-D845-4FD8-BB8A-B76077518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3F095-6A0A-479A-8144-7989F1F09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BA1-4E09-4350-A089-2700BBD1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3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69822-B378-4217-8F7E-FF0A1D153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BA0A5B-CC54-4BC3-9796-CBD3B4E51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C53-1E07-4E3B-B2F6-5F89606D004F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09EC69-94DD-488A-998F-A66C49B41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C41379-9F7D-4447-B0BA-7FE70606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BA1-4E09-4350-A089-2700BBD1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10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7392CC-3855-487F-B500-222EB2FC3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C53-1E07-4E3B-B2F6-5F89606D004F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531DDB-4989-471C-806D-DE00DE00A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290CE3-4434-4212-A2BA-5F24DBA80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BA1-4E09-4350-A089-2700BBD1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6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7424-4875-4E4D-927C-630CEA099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C3706-D0A0-4CEF-976A-C4F587D71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384E7D-CC80-4392-861A-46E6107E2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A412D5-35F2-44A4-BE75-08951EFAA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C53-1E07-4E3B-B2F6-5F89606D004F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30170-7247-46D9-BC16-F62CCF4A6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E1C8B-73B0-4701-BADF-BCDC2EF10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BA1-4E09-4350-A089-2700BBD1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6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C92F1-61DA-4845-9D8B-5BCB2173A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C1CB45-7C5F-438C-B557-CBA21B9EE7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8F226-A67A-478C-A6A2-97D5D913C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DDF62-7C06-4AED-B6B6-45827D990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C53-1E07-4E3B-B2F6-5F89606D004F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1D87B-27AB-47B2-82CE-5DD45B651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3296A4-8127-4CED-8D90-33130753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F5BA1-4E09-4350-A089-2700BBD1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8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F2D17-4447-4128-9134-869CA57DA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E91A5F-256B-4142-B325-4B59E73A1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65C81-09E0-4B01-8D79-8984735D0B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7C53-1E07-4E3B-B2F6-5F89606D004F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6E890-9AEC-4A9D-8B9C-9F235F2E7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874F8-44DD-442C-A457-67ADC6124C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F5BA1-4E09-4350-A089-2700BBD1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5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1B65B-2722-47CF-B129-819F9F3EDC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E827DD-1538-481E-8D64-7B6E284424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75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athletic game, sport, person&#10;&#10;Description automatically generated">
            <a:extLst>
              <a:ext uri="{FF2B5EF4-FFF2-40B4-BE49-F238E27FC236}">
                <a16:creationId xmlns:a16="http://schemas.microsoft.com/office/drawing/2014/main" id="{7509409B-585B-4857-926B-35EED91B59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938" y="1905988"/>
            <a:ext cx="5791199" cy="284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356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person, sport, player, crowd&#10;&#10;Description automatically generated">
            <a:extLst>
              <a:ext uri="{FF2B5EF4-FFF2-40B4-BE49-F238E27FC236}">
                <a16:creationId xmlns:a16="http://schemas.microsoft.com/office/drawing/2014/main" id="{436547F3-2F5F-41F9-A381-055E803273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133" y="1289713"/>
            <a:ext cx="5438809" cy="407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27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E0C33-F0F4-45DF-873B-89BD6AA97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r>
              <a:rPr lang="en-US" dirty="0"/>
              <a:t>Judgement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D600A3-922E-4593-9800-2F1EF6BFF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r>
              <a:rPr lang="en-US" b="1" dirty="0"/>
              <a:t>First Referee</a:t>
            </a:r>
          </a:p>
        </p:txBody>
      </p:sp>
      <p:pic>
        <p:nvPicPr>
          <p:cNvPr id="4" name="Picture 3" descr="Blue abstract background">
            <a:extLst>
              <a:ext uri="{FF2B5EF4-FFF2-40B4-BE49-F238E27FC236}">
                <a16:creationId xmlns:a16="http://schemas.microsoft.com/office/drawing/2014/main" id="{368AAC73-E8DE-49F9-B264-2015E3F37C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3" r="23495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24934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029FE-C3F8-48EC-98D5-37EB256C2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333750" cy="5431376"/>
          </a:xfrm>
        </p:spPr>
        <p:txBody>
          <a:bodyPr>
            <a:normAutofit/>
          </a:bodyPr>
          <a:lstStyle/>
          <a:p>
            <a:r>
              <a:rPr lang="en-US" b="1" dirty="0"/>
              <a:t>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89402-9997-46E3-ADAF-E292F3054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7483" y="314324"/>
            <a:ext cx="6706855" cy="6157913"/>
          </a:xfrm>
        </p:spPr>
        <p:txBody>
          <a:bodyPr anchor="ctr">
            <a:normAutofit/>
          </a:bodyPr>
          <a:lstStyle/>
          <a:p>
            <a:r>
              <a:rPr lang="en-US" sz="2000" b="1" dirty="0"/>
              <a:t>Consistency is the key to being considered a great referee</a:t>
            </a:r>
          </a:p>
          <a:p>
            <a:r>
              <a:rPr lang="en-US" sz="2000" b="1" dirty="0"/>
              <a:t>Coaches and players might not agree with a call, but if the call is consistently made at that level for both teams throughout the match, the coach and the players are more likely to adjust and play on</a:t>
            </a:r>
          </a:p>
          <a:p>
            <a:r>
              <a:rPr lang="en-US" sz="2000" b="1" dirty="0"/>
              <a:t>So, the goal is to be consistent throughout the match</a:t>
            </a:r>
          </a:p>
          <a:p>
            <a:r>
              <a:rPr lang="en-US" sz="2000" b="1" dirty="0"/>
              <a:t>One way to improve consistency is to hold the whistle early in the match on borderline decisions</a:t>
            </a:r>
          </a:p>
          <a:p>
            <a:r>
              <a:rPr lang="en-US" sz="2000" b="1" dirty="0"/>
              <a:t>When a ball handling decision is made early, a standard is set for the match</a:t>
            </a:r>
          </a:p>
          <a:p>
            <a:r>
              <a:rPr lang="en-US" sz="2000" b="1" dirty="0"/>
              <a:t>Evaluate a couple of rallies early in the game to judge the level of ball handling during live play</a:t>
            </a:r>
          </a:p>
        </p:txBody>
      </p:sp>
    </p:spTree>
    <p:extLst>
      <p:ext uri="{BB962C8B-B14F-4D97-AF65-F5344CB8AC3E}">
        <p14:creationId xmlns:p14="http://schemas.microsoft.com/office/powerpoint/2010/main" val="2977019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0F122-ED03-45E2-898E-EB555B9AE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5426"/>
            <a:ext cx="3220880" cy="4024310"/>
          </a:xfrm>
        </p:spPr>
        <p:txBody>
          <a:bodyPr>
            <a:normAutofit/>
          </a:bodyPr>
          <a:lstStyle/>
          <a:p>
            <a:r>
              <a:rPr lang="en-US" sz="3600" dirty="0"/>
              <a:t>Ball-Handling-Judge the Play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3CA45C3-A2BB-4F81-9794-9840E847A5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2692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9A6F-8E03-4A11-A7D4-3B32EF003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Ball-Handling Philosophies and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04E6D-C8ED-4931-87FE-289E0F414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Enter the match only when necessary</a:t>
            </a:r>
          </a:p>
          <a:p>
            <a:r>
              <a:rPr lang="en-US" b="1" dirty="0"/>
              <a:t>Start where you want to finish…If you are not going to call a marginal contact at 14-14 in the 5</a:t>
            </a:r>
            <a:r>
              <a:rPr lang="en-US" b="1" baseline="30000" dirty="0"/>
              <a:t>th</a:t>
            </a:r>
            <a:r>
              <a:rPr lang="en-US" b="1" dirty="0"/>
              <a:t> set don’t call the same contact at 4-5 in the 1</a:t>
            </a:r>
            <a:r>
              <a:rPr lang="en-US" b="1" baseline="30000" dirty="0"/>
              <a:t>st</a:t>
            </a:r>
            <a:r>
              <a:rPr lang="en-US" b="1" dirty="0"/>
              <a:t> set</a:t>
            </a:r>
          </a:p>
          <a:p>
            <a:r>
              <a:rPr lang="en-US" b="1" dirty="0"/>
              <a:t>Call to the level of play-You adjust don’t make the teams adjust</a:t>
            </a:r>
          </a:p>
          <a:p>
            <a:r>
              <a:rPr lang="en-US" b="1" dirty="0"/>
              <a:t>Don’t raise your standards if the teams can’t match it, but it is not a free-for-all where anything goes</a:t>
            </a:r>
          </a:p>
          <a:p>
            <a:r>
              <a:rPr lang="en-US" b="1" dirty="0"/>
              <a:t>Preparation-Observe warm-ups and watch setters’ techniques</a:t>
            </a:r>
          </a:p>
        </p:txBody>
      </p:sp>
    </p:spTree>
    <p:extLst>
      <p:ext uri="{BB962C8B-B14F-4D97-AF65-F5344CB8AC3E}">
        <p14:creationId xmlns:p14="http://schemas.microsoft.com/office/powerpoint/2010/main" val="779032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6E126-AFBA-4F5C-86A3-018114E1A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Ball-Handling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E98D4-3C87-4398-B464-693419844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Consistency- Have a consistent predictable strike zone. Teams will adjust, providing you don’t throw them a curve ball</a:t>
            </a:r>
          </a:p>
          <a:p>
            <a:r>
              <a:rPr lang="en-US" b="1" dirty="0"/>
              <a:t>Consistent from:</a:t>
            </a:r>
          </a:p>
          <a:p>
            <a:pPr lvl="1"/>
            <a:r>
              <a:rPr lang="en-US" b="1" dirty="0"/>
              <a:t>Set to set</a:t>
            </a:r>
          </a:p>
          <a:p>
            <a:pPr lvl="1"/>
            <a:r>
              <a:rPr lang="en-US" b="1" dirty="0"/>
              <a:t>Match to match and team to team</a:t>
            </a:r>
          </a:p>
          <a:p>
            <a:pPr lvl="1"/>
            <a:r>
              <a:rPr lang="en-US" b="1" dirty="0"/>
              <a:t>Within a team-player to player, setter vs non-setter</a:t>
            </a:r>
          </a:p>
          <a:p>
            <a:pPr lvl="1"/>
            <a:r>
              <a:rPr lang="en-US" b="1" dirty="0"/>
              <a:t>Skill to skill- Tight with doubles but loose with power tips or visa-versa</a:t>
            </a:r>
          </a:p>
          <a:p>
            <a:pPr lvl="1"/>
            <a:r>
              <a:rPr lang="en-US" b="1" dirty="0"/>
              <a:t>Referee to referee</a:t>
            </a:r>
          </a:p>
        </p:txBody>
      </p:sp>
    </p:spTree>
    <p:extLst>
      <p:ext uri="{BB962C8B-B14F-4D97-AF65-F5344CB8AC3E}">
        <p14:creationId xmlns:p14="http://schemas.microsoft.com/office/powerpoint/2010/main" val="3101772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72D84-0B5B-42D1-A6CA-25EBFE6B6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Ball-Handling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F4F61-EE29-4A32-9A4E-8EFAA22C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Avoid “automatic calls</a:t>
            </a:r>
          </a:p>
          <a:p>
            <a:r>
              <a:rPr lang="en-US" b="1" dirty="0"/>
              <a:t>Minimize outside influences-spectators, coach and players reactions. They are biased, referees are not.</a:t>
            </a:r>
          </a:p>
          <a:p>
            <a:r>
              <a:rPr lang="en-US" b="1" dirty="0"/>
              <a:t>Be predictable-don’t surprise teams with a random call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26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1C36A-CE5E-4831-988C-B06F7A493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Interesting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6CB12-009E-4C8D-8D08-50EDB14A1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>
            <a:normAutofit/>
          </a:bodyPr>
          <a:lstStyle/>
          <a:p>
            <a:r>
              <a:rPr lang="en-US" b="1" dirty="0"/>
              <a:t>Sometimes the ball blocks the view of the setter’s hands</a:t>
            </a:r>
          </a:p>
          <a:p>
            <a:r>
              <a:rPr lang="en-US" b="1" dirty="0"/>
              <a:t>The R1’s view is different than coaches</a:t>
            </a:r>
          </a:p>
        </p:txBody>
      </p:sp>
      <p:pic>
        <p:nvPicPr>
          <p:cNvPr id="5" name="Picture 4" descr="A picture containing athletic game, sport, person, outdoor&#10;&#10;Description automatically generated">
            <a:extLst>
              <a:ext uri="{FF2B5EF4-FFF2-40B4-BE49-F238E27FC236}">
                <a16:creationId xmlns:a16="http://schemas.microsoft.com/office/drawing/2014/main" id="{4A28F980-4B7A-4114-A1D3-6EE8FCB889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74" r="4716" b="1"/>
          <a:stretch/>
        </p:blipFill>
        <p:spPr>
          <a:xfrm>
            <a:off x="4941651" y="1011677"/>
            <a:ext cx="6443553" cy="5213933"/>
          </a:xfrm>
          <a:custGeom>
            <a:avLst/>
            <a:gdLst/>
            <a:ahLst/>
            <a:cxnLst/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47000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person, sport, red&#10;&#10;Description automatically generated">
            <a:extLst>
              <a:ext uri="{FF2B5EF4-FFF2-40B4-BE49-F238E27FC236}">
                <a16:creationId xmlns:a16="http://schemas.microsoft.com/office/drawing/2014/main" id="{5D062C81-ECBD-4CF4-8D38-7760D7D831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938" y="1705106"/>
            <a:ext cx="5791199" cy="324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870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Judgement</vt:lpstr>
      <vt:lpstr>Consistency</vt:lpstr>
      <vt:lpstr>Ball-Handling-Judge the Play</vt:lpstr>
      <vt:lpstr>Ball-Handling Philosophies and Concepts</vt:lpstr>
      <vt:lpstr>Ball-Handling Goals</vt:lpstr>
      <vt:lpstr>Ball-Handling Goals</vt:lpstr>
      <vt:lpstr>Interesting Point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</dc:creator>
  <cp:lastModifiedBy>Erik</cp:lastModifiedBy>
  <cp:revision>1</cp:revision>
  <dcterms:created xsi:type="dcterms:W3CDTF">2021-07-20T22:11:21Z</dcterms:created>
  <dcterms:modified xsi:type="dcterms:W3CDTF">2021-07-20T22:11:30Z</dcterms:modified>
</cp:coreProperties>
</file>