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0" d="100"/>
          <a:sy n="60" d="100"/>
        </p:scale>
        <p:origin x="67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4BA3D8-FC7C-48E4-92EC-30A8DB15B5EA}" type="doc">
      <dgm:prSet loTypeId="urn:microsoft.com/office/officeart/2005/8/layout/vList3" loCatId="list" qsTypeId="urn:microsoft.com/office/officeart/2005/8/quickstyle/simple1" qsCatId="simple" csTypeId="urn:microsoft.com/office/officeart/2005/8/colors/accent1_2" csCatId="accent1" phldr="1"/>
      <dgm:spPr/>
    </dgm:pt>
    <dgm:pt modelId="{D0F98D30-C169-4C20-B5E9-1B5535B8093B}">
      <dgm:prSet phldrT="[Text]" custT="1"/>
      <dgm:spPr>
        <a:solidFill>
          <a:schemeClr val="accent2">
            <a:lumMod val="50000"/>
          </a:schemeClr>
        </a:solidFill>
      </dgm:spPr>
      <dgm:t>
        <a:bodyPr/>
        <a:lstStyle/>
        <a:p>
          <a:r>
            <a:rPr lang="en-US" sz="2000" dirty="0" smtClean="0"/>
            <a:t>Los </a:t>
          </a:r>
          <a:r>
            <a:rPr lang="en-US" sz="2000" b="1" dirty="0" smtClean="0"/>
            <a:t>MICROBIOS </a:t>
          </a:r>
          <a:r>
            <a:rPr lang="en-US" sz="2000" b="1" dirty="0" err="1" smtClean="0"/>
            <a:t>indigenas</a:t>
          </a:r>
          <a:r>
            <a:rPr lang="en-US" sz="2000" b="1" dirty="0" smtClean="0"/>
            <a:t> </a:t>
          </a:r>
          <a:r>
            <a:rPr lang="en-US" sz="2000" b="1" dirty="0" err="1" smtClean="0"/>
            <a:t>combinados</a:t>
          </a:r>
          <a:r>
            <a:rPr lang="en-US" sz="2000" b="1" dirty="0" smtClean="0"/>
            <a:t> con </a:t>
          </a:r>
          <a:r>
            <a:rPr lang="en-US" sz="2000" b="1" dirty="0" err="1" smtClean="0"/>
            <a:t>nutrientes</a:t>
          </a:r>
          <a:r>
            <a:rPr lang="en-US" sz="2000" b="1" dirty="0" smtClean="0"/>
            <a:t> </a:t>
          </a:r>
          <a:r>
            <a:rPr lang="en-US" sz="2000" b="1" dirty="0" err="1" smtClean="0"/>
            <a:t>esenciales</a:t>
          </a:r>
          <a:r>
            <a:rPr lang="en-US" sz="2000" b="1" dirty="0" smtClean="0"/>
            <a:t> </a:t>
          </a:r>
          <a:r>
            <a:rPr lang="en-US" sz="2000" b="1" dirty="0" err="1" smtClean="0"/>
            <a:t>hace</a:t>
          </a:r>
          <a:r>
            <a:rPr lang="en-US" sz="2000" dirty="0" smtClean="0"/>
            <a:t> </a:t>
          </a:r>
          <a:r>
            <a:rPr lang="en-US" sz="2000" b="1" i="1" dirty="0" smtClean="0"/>
            <a:t>ECO </a:t>
          </a:r>
          <a:r>
            <a:rPr lang="en-US" sz="2000" b="1" i="1" dirty="0" err="1" smtClean="0"/>
            <a:t>Quik</a:t>
          </a:r>
          <a:r>
            <a:rPr lang="en-US" sz="2000" b="1" i="1" dirty="0" smtClean="0"/>
            <a:t>-SORB</a:t>
          </a:r>
          <a:r>
            <a:rPr lang="en-US" sz="2000" b="0" i="0" dirty="0" smtClean="0"/>
            <a:t> </a:t>
          </a:r>
          <a:r>
            <a:rPr lang="en-US" sz="2000" b="0" i="0" dirty="0" err="1" smtClean="0"/>
            <a:t>eficaz</a:t>
          </a:r>
          <a:r>
            <a:rPr lang="en-US" sz="2000" b="0" i="0" dirty="0" smtClean="0"/>
            <a:t> </a:t>
          </a:r>
          <a:r>
            <a:rPr lang="en-US" sz="2000" b="0" i="0" dirty="0" err="1" smtClean="0"/>
            <a:t>en</a:t>
          </a:r>
          <a:r>
            <a:rPr lang="en-US" sz="2000" b="0" i="0" dirty="0" smtClean="0"/>
            <a:t> </a:t>
          </a:r>
          <a:r>
            <a:rPr lang="en-US" sz="2000" b="0" i="0" dirty="0" err="1" smtClean="0"/>
            <a:t>biorremediacion</a:t>
          </a:r>
          <a:r>
            <a:rPr lang="en-US" sz="2000" b="0" i="0" dirty="0" smtClean="0"/>
            <a:t>.</a:t>
          </a:r>
          <a:endParaRPr lang="en-US" sz="2000" dirty="0"/>
        </a:p>
      </dgm:t>
    </dgm:pt>
    <dgm:pt modelId="{FE5CE54A-B01B-471B-9A19-6B4DB3E316F8}" type="parTrans" cxnId="{EAC75D22-C6BB-4ADE-9C00-2005944EB9DC}">
      <dgm:prSet/>
      <dgm:spPr/>
      <dgm:t>
        <a:bodyPr/>
        <a:lstStyle/>
        <a:p>
          <a:endParaRPr lang="en-US"/>
        </a:p>
      </dgm:t>
    </dgm:pt>
    <dgm:pt modelId="{9795E0EC-1954-409F-8E12-6BEEF4B45AEC}" type="sibTrans" cxnId="{EAC75D22-C6BB-4ADE-9C00-2005944EB9DC}">
      <dgm:prSet/>
      <dgm:spPr/>
      <dgm:t>
        <a:bodyPr/>
        <a:lstStyle/>
        <a:p>
          <a:endParaRPr lang="en-US"/>
        </a:p>
      </dgm:t>
    </dgm:pt>
    <dgm:pt modelId="{EED469F8-E432-4837-9244-F9FC7720405E}">
      <dgm:prSet phldrT="[Text]"/>
      <dgm:spPr>
        <a:solidFill>
          <a:schemeClr val="accent2">
            <a:lumMod val="50000"/>
          </a:schemeClr>
        </a:solidFill>
      </dgm:spPr>
      <dgm:t>
        <a:bodyPr/>
        <a:lstStyle/>
        <a:p>
          <a:r>
            <a:rPr lang="en-US" b="0" i="0" dirty="0" smtClean="0"/>
            <a:t>Mediante el </a:t>
          </a:r>
          <a:r>
            <a:rPr lang="en-US" b="0" i="0" dirty="0" err="1" smtClean="0"/>
            <a:t>tratamiento</a:t>
          </a:r>
          <a:r>
            <a:rPr lang="en-US" b="0" i="0" dirty="0" smtClean="0"/>
            <a:t> de </a:t>
          </a:r>
          <a:r>
            <a:rPr lang="en-US" b="0" i="0" dirty="0" err="1" smtClean="0"/>
            <a:t>residuos</a:t>
          </a:r>
          <a:r>
            <a:rPr lang="en-US" b="0" i="0" dirty="0" smtClean="0"/>
            <a:t> </a:t>
          </a:r>
          <a:r>
            <a:rPr lang="en-US" b="0" i="0" dirty="0" err="1" smtClean="0"/>
            <a:t>en</a:t>
          </a:r>
          <a:r>
            <a:rPr lang="en-US" b="0" i="0" dirty="0" smtClean="0"/>
            <a:t> el </a:t>
          </a:r>
          <a:r>
            <a:rPr lang="en-US" b="0" i="0" dirty="0" err="1" smtClean="0"/>
            <a:t>lugar</a:t>
          </a:r>
          <a:r>
            <a:rPr lang="en-US" b="0" i="0" dirty="0" smtClean="0"/>
            <a:t> del </a:t>
          </a:r>
          <a:r>
            <a:rPr lang="en-US" b="0" i="0" dirty="0" err="1" smtClean="0"/>
            <a:t>derrame</a:t>
          </a:r>
          <a:r>
            <a:rPr lang="en-US" b="0" i="0" dirty="0" smtClean="0"/>
            <a:t>, la </a:t>
          </a:r>
          <a:r>
            <a:rPr lang="en-US" b="0" i="0" dirty="0" err="1" smtClean="0"/>
            <a:t>necesidad</a:t>
          </a:r>
          <a:r>
            <a:rPr lang="en-US" b="0" i="0" dirty="0" smtClean="0"/>
            <a:t> de </a:t>
          </a:r>
          <a:r>
            <a:rPr lang="en-US" b="0" i="0" dirty="0" err="1" smtClean="0"/>
            <a:t>remocion</a:t>
          </a:r>
          <a:r>
            <a:rPr lang="en-US" b="0" i="0" dirty="0" smtClean="0"/>
            <a:t> de </a:t>
          </a:r>
          <a:r>
            <a:rPr lang="en-US" b="0" i="0" dirty="0" err="1" smtClean="0"/>
            <a:t>tierra</a:t>
          </a:r>
          <a:r>
            <a:rPr lang="en-US" b="0" i="0" dirty="0" smtClean="0"/>
            <a:t>, </a:t>
          </a:r>
          <a:r>
            <a:rPr lang="en-US" b="0" i="0" dirty="0" err="1" smtClean="0"/>
            <a:t>transporte</a:t>
          </a:r>
          <a:r>
            <a:rPr lang="en-US" b="0" i="0" dirty="0" smtClean="0"/>
            <a:t>, </a:t>
          </a:r>
          <a:r>
            <a:rPr lang="en-US" b="0" i="0" dirty="0" err="1" smtClean="0"/>
            <a:t>eliminacion</a:t>
          </a:r>
          <a:r>
            <a:rPr lang="en-US" b="0" i="0" dirty="0" smtClean="0"/>
            <a:t> y </a:t>
          </a:r>
          <a:r>
            <a:rPr lang="en-US" b="0" i="0" dirty="0" err="1" smtClean="0"/>
            <a:t>sustitucion</a:t>
          </a:r>
          <a:r>
            <a:rPr lang="en-US" b="0" i="0" dirty="0" smtClean="0"/>
            <a:t> del </a:t>
          </a:r>
          <a:r>
            <a:rPr lang="en-US" b="0" i="0" dirty="0" err="1" smtClean="0"/>
            <a:t>suelo</a:t>
          </a:r>
          <a:r>
            <a:rPr lang="en-US" b="0" i="0" dirty="0" smtClean="0"/>
            <a:t> </a:t>
          </a:r>
          <a:r>
            <a:rPr lang="en-US" b="0" i="0" dirty="0" err="1" smtClean="0"/>
            <a:t>es</a:t>
          </a:r>
          <a:r>
            <a:rPr lang="en-US" b="0" i="0" dirty="0" smtClean="0"/>
            <a:t> </a:t>
          </a:r>
          <a:r>
            <a:rPr lang="en-US" b="1" i="0" dirty="0" smtClean="0"/>
            <a:t>ELIMINADO.</a:t>
          </a:r>
          <a:endParaRPr lang="en-US" dirty="0"/>
        </a:p>
      </dgm:t>
    </dgm:pt>
    <dgm:pt modelId="{A75016DF-15F1-45FB-A4B1-FF1782FC5266}" type="parTrans" cxnId="{D92D07AD-571B-49B5-B487-D1BEEE65D058}">
      <dgm:prSet/>
      <dgm:spPr/>
      <dgm:t>
        <a:bodyPr/>
        <a:lstStyle/>
        <a:p>
          <a:endParaRPr lang="en-US"/>
        </a:p>
      </dgm:t>
    </dgm:pt>
    <dgm:pt modelId="{84356282-342E-4214-9A98-11196CD5A87F}" type="sibTrans" cxnId="{D92D07AD-571B-49B5-B487-D1BEEE65D058}">
      <dgm:prSet/>
      <dgm:spPr/>
      <dgm:t>
        <a:bodyPr/>
        <a:lstStyle/>
        <a:p>
          <a:endParaRPr lang="en-US"/>
        </a:p>
      </dgm:t>
    </dgm:pt>
    <dgm:pt modelId="{659B88D0-3609-4A81-A62C-1EDE152A78DA}">
      <dgm:prSet phldrT="[Text]" custT="1"/>
      <dgm:spPr>
        <a:solidFill>
          <a:schemeClr val="accent2">
            <a:lumMod val="50000"/>
          </a:schemeClr>
        </a:solidFill>
      </dgm:spPr>
      <dgm:t>
        <a:bodyPr/>
        <a:lstStyle/>
        <a:p>
          <a:r>
            <a:rPr lang="en-US" sz="1600" b="1" i="0" dirty="0" err="1" smtClean="0"/>
            <a:t>Cuando</a:t>
          </a:r>
          <a:r>
            <a:rPr lang="en-US" sz="1600" b="1" i="0" dirty="0" smtClean="0"/>
            <a:t> se </a:t>
          </a:r>
          <a:r>
            <a:rPr lang="en-US" sz="1600" b="1" i="0" dirty="0" err="1" smtClean="0"/>
            <a:t>aplica</a:t>
          </a:r>
          <a:r>
            <a:rPr lang="en-US" sz="1600" b="1" i="0" dirty="0" smtClean="0"/>
            <a:t> a </a:t>
          </a:r>
          <a:r>
            <a:rPr lang="en-US" sz="1600" b="1" i="0" dirty="0" err="1" smtClean="0"/>
            <a:t>suelos</a:t>
          </a:r>
          <a:r>
            <a:rPr lang="en-US" sz="1600" b="1" i="0" dirty="0" smtClean="0"/>
            <a:t> </a:t>
          </a:r>
          <a:r>
            <a:rPr lang="en-US" sz="1600" b="1" i="0" dirty="0" err="1" smtClean="0"/>
            <a:t>contaminados</a:t>
          </a:r>
          <a:r>
            <a:rPr lang="en-US" sz="1600" b="1" i="0" dirty="0" smtClean="0"/>
            <a:t> con </a:t>
          </a:r>
          <a:r>
            <a:rPr lang="en-US" sz="1600" b="1" i="0" dirty="0" err="1" smtClean="0"/>
            <a:t>hidrocarburos</a:t>
          </a:r>
          <a:r>
            <a:rPr lang="en-US" sz="1600" b="1" i="0" dirty="0" smtClean="0"/>
            <a:t>, </a:t>
          </a:r>
          <a:r>
            <a:rPr lang="en-US" sz="1600" b="1" i="1" dirty="0" smtClean="0"/>
            <a:t>ECO </a:t>
          </a:r>
          <a:r>
            <a:rPr lang="en-US" sz="1600" b="1" i="1" dirty="0" err="1" smtClean="0"/>
            <a:t>Quik</a:t>
          </a:r>
          <a:r>
            <a:rPr lang="en-US" sz="1600" b="1" i="1" dirty="0" smtClean="0"/>
            <a:t>-SORB </a:t>
          </a:r>
          <a:r>
            <a:rPr lang="en-US" sz="1600" b="1" i="1" dirty="0" err="1" smtClean="0"/>
            <a:t>absorbe</a:t>
          </a:r>
          <a:r>
            <a:rPr lang="en-US" sz="1600" b="1" i="1" dirty="0" smtClean="0"/>
            <a:t> mas del 55% de </a:t>
          </a:r>
          <a:r>
            <a:rPr lang="en-US" sz="1600" b="1" i="1" dirty="0" err="1" smtClean="0"/>
            <a:t>aceite</a:t>
          </a:r>
          <a:r>
            <a:rPr lang="en-US" sz="1600" b="1" i="1" dirty="0" smtClean="0"/>
            <a:t> </a:t>
          </a:r>
          <a:r>
            <a:rPr lang="en-US" sz="1600" b="1" i="1" dirty="0" err="1" smtClean="0"/>
            <a:t>en</a:t>
          </a:r>
          <a:r>
            <a:rPr lang="en-US" sz="1600" b="1" i="1" dirty="0" smtClean="0"/>
            <a:t> </a:t>
          </a:r>
          <a:r>
            <a:rPr lang="en-US" sz="1600" b="1" i="1" dirty="0" err="1" smtClean="0"/>
            <a:t>menos</a:t>
          </a:r>
          <a:r>
            <a:rPr lang="en-US" sz="1600" b="1" i="1" dirty="0" smtClean="0"/>
            <a:t> de 24 horas.</a:t>
          </a:r>
          <a:endParaRPr lang="en-US" sz="1600" dirty="0"/>
        </a:p>
      </dgm:t>
    </dgm:pt>
    <dgm:pt modelId="{056F5529-2F3B-447A-9678-261C0B0E412D}" type="sibTrans" cxnId="{CD12E97C-E679-4FBC-8541-468340B804B7}">
      <dgm:prSet/>
      <dgm:spPr/>
      <dgm:t>
        <a:bodyPr/>
        <a:lstStyle/>
        <a:p>
          <a:endParaRPr lang="en-US"/>
        </a:p>
      </dgm:t>
    </dgm:pt>
    <dgm:pt modelId="{7A990639-776C-425B-966C-EC75ADF3EDE2}" type="parTrans" cxnId="{CD12E97C-E679-4FBC-8541-468340B804B7}">
      <dgm:prSet/>
      <dgm:spPr/>
      <dgm:t>
        <a:bodyPr/>
        <a:lstStyle/>
        <a:p>
          <a:endParaRPr lang="en-US"/>
        </a:p>
      </dgm:t>
    </dgm:pt>
    <dgm:pt modelId="{2BD394A0-612E-40C4-83A6-9A4DB09B4BBD}">
      <dgm:prSet phldrT="[Text]" custT="1"/>
      <dgm:spPr>
        <a:solidFill>
          <a:schemeClr val="accent2">
            <a:lumMod val="50000"/>
          </a:schemeClr>
        </a:solidFill>
      </dgm:spPr>
      <dgm:t>
        <a:bodyPr/>
        <a:lstStyle/>
        <a:p>
          <a:r>
            <a:rPr lang="en-US" sz="1600" b="0" i="0" dirty="0" smtClean="0"/>
            <a:t>El </a:t>
          </a:r>
          <a:r>
            <a:rPr lang="en-US" sz="1600" b="0" i="0" dirty="0" err="1" smtClean="0"/>
            <a:t>uso</a:t>
          </a:r>
          <a:r>
            <a:rPr lang="en-US" sz="1600" b="0" i="0" dirty="0" smtClean="0"/>
            <a:t> de </a:t>
          </a:r>
          <a:r>
            <a:rPr lang="en-US" sz="1600" b="0" i="0" dirty="0" err="1" smtClean="0"/>
            <a:t>tecnicas</a:t>
          </a:r>
          <a:r>
            <a:rPr lang="en-US" sz="1600" b="0" i="0" dirty="0" smtClean="0"/>
            <a:t> de </a:t>
          </a:r>
          <a:r>
            <a:rPr lang="en-US" sz="1600" b="0" i="0" dirty="0" err="1" smtClean="0"/>
            <a:t>cultivo</a:t>
          </a:r>
          <a:r>
            <a:rPr lang="en-US" sz="1600" b="0" i="0" dirty="0" smtClean="0"/>
            <a:t> de la </a:t>
          </a:r>
          <a:r>
            <a:rPr lang="en-US" sz="1600" b="0" i="0" dirty="0" err="1" smtClean="0"/>
            <a:t>tierra</a:t>
          </a:r>
          <a:r>
            <a:rPr lang="en-US" sz="1600" b="0" i="0" dirty="0" smtClean="0"/>
            <a:t> </a:t>
          </a:r>
          <a:r>
            <a:rPr lang="en-US" sz="1600" b="0" i="0" dirty="0" err="1" smtClean="0"/>
            <a:t>tipicos</a:t>
          </a:r>
          <a:r>
            <a:rPr lang="en-US" sz="1600" b="0" i="0" dirty="0" smtClean="0"/>
            <a:t>, </a:t>
          </a:r>
          <a:r>
            <a:rPr lang="en-US" sz="1600" b="0" i="0" dirty="0" err="1" smtClean="0"/>
            <a:t>este</a:t>
          </a:r>
          <a:r>
            <a:rPr lang="en-US" sz="1600" b="0" i="0" dirty="0" smtClean="0"/>
            <a:t> </a:t>
          </a:r>
          <a:r>
            <a:rPr lang="en-US" sz="1600" b="0" i="0" dirty="0" err="1" smtClean="0"/>
            <a:t>proceso</a:t>
          </a:r>
          <a:r>
            <a:rPr lang="en-US" sz="1600" b="0" i="0" dirty="0" smtClean="0"/>
            <a:t> se </a:t>
          </a:r>
          <a:r>
            <a:rPr lang="en-US" sz="1600" b="0" i="0" dirty="0" err="1" smtClean="0"/>
            <a:t>puede</a:t>
          </a:r>
          <a:r>
            <a:rPr lang="en-US" sz="1600" b="0" i="0" dirty="0" smtClean="0"/>
            <a:t> completer </a:t>
          </a:r>
          <a:r>
            <a:rPr lang="en-US" sz="1600" b="0" i="0" dirty="0" err="1" smtClean="0"/>
            <a:t>en</a:t>
          </a:r>
          <a:r>
            <a:rPr lang="en-US" sz="1600" b="0" i="0" dirty="0" smtClean="0"/>
            <a:t> tan solo  90 </a:t>
          </a:r>
          <a:r>
            <a:rPr lang="en-US" sz="1600" b="0" i="0" dirty="0" err="1" smtClean="0"/>
            <a:t>dias</a:t>
          </a:r>
          <a:r>
            <a:rPr lang="en-US" sz="1600" b="0" i="0" dirty="0" smtClean="0"/>
            <a:t>, </a:t>
          </a:r>
          <a:r>
            <a:rPr lang="en-US" sz="1600" b="0" i="0" dirty="0" err="1" smtClean="0"/>
            <a:t>dependiendo</a:t>
          </a:r>
          <a:r>
            <a:rPr lang="en-US" sz="1600" b="0" i="0" dirty="0" smtClean="0"/>
            <a:t> de </a:t>
          </a:r>
          <a:r>
            <a:rPr lang="en-US" sz="1600" b="0" i="0" dirty="0" err="1" smtClean="0"/>
            <a:t>las</a:t>
          </a:r>
          <a:r>
            <a:rPr lang="en-US" sz="1600" b="0" i="0" dirty="0" smtClean="0"/>
            <a:t> </a:t>
          </a:r>
          <a:r>
            <a:rPr lang="en-US" sz="1600" b="0" i="0" dirty="0" err="1" smtClean="0"/>
            <a:t>condiciones</a:t>
          </a:r>
          <a:r>
            <a:rPr lang="en-US" sz="1600" b="0" i="0" dirty="0" smtClean="0"/>
            <a:t> del </a:t>
          </a:r>
          <a:r>
            <a:rPr lang="en-US" sz="1600" b="0" i="0" dirty="0" err="1" smtClean="0"/>
            <a:t>suelo</a:t>
          </a:r>
          <a:r>
            <a:rPr lang="en-US" sz="1600" b="0" i="0" dirty="0" smtClean="0"/>
            <a:t>, el </a:t>
          </a:r>
          <a:r>
            <a:rPr lang="en-US" sz="1600" b="0" i="0" dirty="0" err="1" smtClean="0"/>
            <a:t>clima</a:t>
          </a:r>
          <a:r>
            <a:rPr lang="en-US" sz="1600" b="0" i="0" dirty="0" smtClean="0"/>
            <a:t> y los </a:t>
          </a:r>
          <a:r>
            <a:rPr lang="en-US" sz="1600" b="0" i="0" dirty="0" err="1" smtClean="0"/>
            <a:t>niveles</a:t>
          </a:r>
          <a:r>
            <a:rPr lang="en-US" sz="1600" b="0" i="0" dirty="0" smtClean="0"/>
            <a:t> de </a:t>
          </a:r>
          <a:r>
            <a:rPr lang="en-US" sz="1600" b="0" i="0" dirty="0" err="1" smtClean="0"/>
            <a:t>humedad</a:t>
          </a:r>
          <a:r>
            <a:rPr lang="en-US" sz="1600" b="0" i="0" dirty="0" smtClean="0"/>
            <a:t>. </a:t>
          </a:r>
          <a:endParaRPr lang="en-US" sz="1600" dirty="0"/>
        </a:p>
      </dgm:t>
    </dgm:pt>
    <dgm:pt modelId="{642AE11D-9A0D-4262-9F4E-12351363B987}" type="sibTrans" cxnId="{F41CDF05-0924-42C1-AEFE-C0806025E1BC}">
      <dgm:prSet/>
      <dgm:spPr/>
      <dgm:t>
        <a:bodyPr/>
        <a:lstStyle/>
        <a:p>
          <a:endParaRPr lang="en-US"/>
        </a:p>
      </dgm:t>
    </dgm:pt>
    <dgm:pt modelId="{B4DDF4F4-4811-45FD-A7C6-6F6AA094F72E}" type="parTrans" cxnId="{F41CDF05-0924-42C1-AEFE-C0806025E1BC}">
      <dgm:prSet/>
      <dgm:spPr/>
      <dgm:t>
        <a:bodyPr/>
        <a:lstStyle/>
        <a:p>
          <a:endParaRPr lang="en-US"/>
        </a:p>
      </dgm:t>
    </dgm:pt>
    <dgm:pt modelId="{8E231454-022D-4FF1-9F66-67F02680849B}" type="pres">
      <dgm:prSet presAssocID="{294BA3D8-FC7C-48E4-92EC-30A8DB15B5EA}" presName="linearFlow" presStyleCnt="0">
        <dgm:presLayoutVars>
          <dgm:dir/>
          <dgm:resizeHandles val="exact"/>
        </dgm:presLayoutVars>
      </dgm:prSet>
      <dgm:spPr/>
    </dgm:pt>
    <dgm:pt modelId="{CB69C963-216C-4560-B81C-0BAE6D975374}" type="pres">
      <dgm:prSet presAssocID="{D0F98D30-C169-4C20-B5E9-1B5535B8093B}" presName="composite" presStyleCnt="0"/>
      <dgm:spPr/>
    </dgm:pt>
    <dgm:pt modelId="{7336E2D0-78BF-4DCB-8156-E6CFD39C2189}" type="pres">
      <dgm:prSet presAssocID="{D0F98D30-C169-4C20-B5E9-1B5535B8093B}" presName="imgShp" presStyleLbl="fgImgPlace1" presStyleIdx="0" presStyleCnt="4" custLinFactNeighborX="-89784" custLinFactNeighborY="1361"/>
      <dgm:spPr>
        <a:solidFill>
          <a:schemeClr val="accent1">
            <a:lumMod val="75000"/>
          </a:schemeClr>
        </a:solidFill>
      </dgm:spPr>
    </dgm:pt>
    <dgm:pt modelId="{9781C374-0338-4B22-975F-627D2B452E1E}" type="pres">
      <dgm:prSet presAssocID="{D0F98D30-C169-4C20-B5E9-1B5535B8093B}" presName="txShp" presStyleLbl="node1" presStyleIdx="0" presStyleCnt="4" custScaleX="129294" custLinFactNeighborX="1730">
        <dgm:presLayoutVars>
          <dgm:bulletEnabled val="1"/>
        </dgm:presLayoutVars>
      </dgm:prSet>
      <dgm:spPr/>
      <dgm:t>
        <a:bodyPr/>
        <a:lstStyle/>
        <a:p>
          <a:endParaRPr lang="en-US"/>
        </a:p>
      </dgm:t>
    </dgm:pt>
    <dgm:pt modelId="{5C060861-B5E3-4F87-B312-E4CF48BF1BA9}" type="pres">
      <dgm:prSet presAssocID="{9795E0EC-1954-409F-8E12-6BEEF4B45AEC}" presName="spacing" presStyleCnt="0"/>
      <dgm:spPr/>
    </dgm:pt>
    <dgm:pt modelId="{9D988A95-50A6-482D-88E8-5607B217E743}" type="pres">
      <dgm:prSet presAssocID="{659B88D0-3609-4A81-A62C-1EDE152A78DA}" presName="composite" presStyleCnt="0"/>
      <dgm:spPr/>
    </dgm:pt>
    <dgm:pt modelId="{80A97B01-C03E-4D48-91C2-6C3B7ED0AD94}" type="pres">
      <dgm:prSet presAssocID="{659B88D0-3609-4A81-A62C-1EDE152A78DA}" presName="imgShp" presStyleLbl="fgImgPlace1" presStyleIdx="1" presStyleCnt="4" custLinFactNeighborX="-91144" custLinFactNeighborY="-1360"/>
      <dgm:spPr>
        <a:solidFill>
          <a:schemeClr val="accent1">
            <a:lumMod val="75000"/>
          </a:schemeClr>
        </a:solidFill>
      </dgm:spPr>
    </dgm:pt>
    <dgm:pt modelId="{C2F2FCA4-F2D3-47C4-9A2A-FDB06C562F5C}" type="pres">
      <dgm:prSet presAssocID="{659B88D0-3609-4A81-A62C-1EDE152A78DA}" presName="txShp" presStyleLbl="node1" presStyleIdx="1" presStyleCnt="4" custScaleX="129294" custLinFactNeighborX="1730">
        <dgm:presLayoutVars>
          <dgm:bulletEnabled val="1"/>
        </dgm:presLayoutVars>
      </dgm:prSet>
      <dgm:spPr/>
      <dgm:t>
        <a:bodyPr/>
        <a:lstStyle/>
        <a:p>
          <a:endParaRPr lang="en-US"/>
        </a:p>
      </dgm:t>
    </dgm:pt>
    <dgm:pt modelId="{A9C09559-87F8-42C5-BD69-13630A002C41}" type="pres">
      <dgm:prSet presAssocID="{056F5529-2F3B-447A-9678-261C0B0E412D}" presName="spacing" presStyleCnt="0"/>
      <dgm:spPr/>
    </dgm:pt>
    <dgm:pt modelId="{B8F9883C-C76F-4F15-A5B2-92A97E88E400}" type="pres">
      <dgm:prSet presAssocID="{2BD394A0-612E-40C4-83A6-9A4DB09B4BBD}" presName="composite" presStyleCnt="0"/>
      <dgm:spPr/>
    </dgm:pt>
    <dgm:pt modelId="{44C1D64F-7DBF-4DE2-8124-C0DDFC78AC31}" type="pres">
      <dgm:prSet presAssocID="{2BD394A0-612E-40C4-83A6-9A4DB09B4BBD}" presName="imgShp" presStyleLbl="fgImgPlace1" presStyleIdx="2" presStyleCnt="4" custLinFactNeighborX="-91144" custLinFactNeighborY="-2720"/>
      <dgm:spPr>
        <a:solidFill>
          <a:schemeClr val="accent1">
            <a:lumMod val="75000"/>
          </a:schemeClr>
        </a:solidFill>
      </dgm:spPr>
    </dgm:pt>
    <dgm:pt modelId="{6615BA33-4498-4DB4-8A82-25687996520D}" type="pres">
      <dgm:prSet presAssocID="{2BD394A0-612E-40C4-83A6-9A4DB09B4BBD}" presName="txShp" presStyleLbl="node1" presStyleIdx="2" presStyleCnt="4" custScaleX="129294" custLinFactNeighborX="1730">
        <dgm:presLayoutVars>
          <dgm:bulletEnabled val="1"/>
        </dgm:presLayoutVars>
      </dgm:prSet>
      <dgm:spPr/>
      <dgm:t>
        <a:bodyPr/>
        <a:lstStyle/>
        <a:p>
          <a:endParaRPr lang="en-US"/>
        </a:p>
      </dgm:t>
    </dgm:pt>
    <dgm:pt modelId="{993F7349-8314-4CEC-9D93-0D66AFE95BB4}" type="pres">
      <dgm:prSet presAssocID="{642AE11D-9A0D-4262-9F4E-12351363B987}" presName="spacing" presStyleCnt="0"/>
      <dgm:spPr/>
    </dgm:pt>
    <dgm:pt modelId="{1C8055F4-188D-4930-BAF7-8CACFEA715F6}" type="pres">
      <dgm:prSet presAssocID="{EED469F8-E432-4837-9244-F9FC7720405E}" presName="composite" presStyleCnt="0"/>
      <dgm:spPr/>
    </dgm:pt>
    <dgm:pt modelId="{AF003E55-EB23-4369-8B5D-0161120C88FE}" type="pres">
      <dgm:prSet presAssocID="{EED469F8-E432-4837-9244-F9FC7720405E}" presName="imgShp" presStyleLbl="fgImgPlace1" presStyleIdx="3" presStyleCnt="4" custLinFactNeighborX="-91144" custLinFactNeighborY="0"/>
      <dgm:spPr>
        <a:solidFill>
          <a:schemeClr val="accent1">
            <a:lumMod val="75000"/>
          </a:schemeClr>
        </a:solidFill>
      </dgm:spPr>
    </dgm:pt>
    <dgm:pt modelId="{1DB1775F-C27A-4600-A4F5-8AB3D61DC914}" type="pres">
      <dgm:prSet presAssocID="{EED469F8-E432-4837-9244-F9FC7720405E}" presName="txShp" presStyleLbl="node1" presStyleIdx="3" presStyleCnt="4" custScaleX="129294" custLinFactNeighborX="1730">
        <dgm:presLayoutVars>
          <dgm:bulletEnabled val="1"/>
        </dgm:presLayoutVars>
      </dgm:prSet>
      <dgm:spPr/>
      <dgm:t>
        <a:bodyPr/>
        <a:lstStyle/>
        <a:p>
          <a:endParaRPr lang="en-US"/>
        </a:p>
      </dgm:t>
    </dgm:pt>
  </dgm:ptLst>
  <dgm:cxnLst>
    <dgm:cxn modelId="{5C681AC8-9FA4-4026-BC7E-699E3AE9BDAB}" type="presOf" srcId="{D0F98D30-C169-4C20-B5E9-1B5535B8093B}" destId="{9781C374-0338-4B22-975F-627D2B452E1E}" srcOrd="0" destOrd="0" presId="urn:microsoft.com/office/officeart/2005/8/layout/vList3"/>
    <dgm:cxn modelId="{1A850CE1-9D1A-4BE5-BE4B-AF28A4DFF2DA}" type="presOf" srcId="{2BD394A0-612E-40C4-83A6-9A4DB09B4BBD}" destId="{6615BA33-4498-4DB4-8A82-25687996520D}" srcOrd="0" destOrd="0" presId="urn:microsoft.com/office/officeart/2005/8/layout/vList3"/>
    <dgm:cxn modelId="{EAC75D22-C6BB-4ADE-9C00-2005944EB9DC}" srcId="{294BA3D8-FC7C-48E4-92EC-30A8DB15B5EA}" destId="{D0F98D30-C169-4C20-B5E9-1B5535B8093B}" srcOrd="0" destOrd="0" parTransId="{FE5CE54A-B01B-471B-9A19-6B4DB3E316F8}" sibTransId="{9795E0EC-1954-409F-8E12-6BEEF4B45AEC}"/>
    <dgm:cxn modelId="{D92D07AD-571B-49B5-B487-D1BEEE65D058}" srcId="{294BA3D8-FC7C-48E4-92EC-30A8DB15B5EA}" destId="{EED469F8-E432-4837-9244-F9FC7720405E}" srcOrd="3" destOrd="0" parTransId="{A75016DF-15F1-45FB-A4B1-FF1782FC5266}" sibTransId="{84356282-342E-4214-9A98-11196CD5A87F}"/>
    <dgm:cxn modelId="{CD12E97C-E679-4FBC-8541-468340B804B7}" srcId="{294BA3D8-FC7C-48E4-92EC-30A8DB15B5EA}" destId="{659B88D0-3609-4A81-A62C-1EDE152A78DA}" srcOrd="1" destOrd="0" parTransId="{7A990639-776C-425B-966C-EC75ADF3EDE2}" sibTransId="{056F5529-2F3B-447A-9678-261C0B0E412D}"/>
    <dgm:cxn modelId="{C8DF52AD-2AD8-4918-A601-FF656C5267A9}" type="presOf" srcId="{294BA3D8-FC7C-48E4-92EC-30A8DB15B5EA}" destId="{8E231454-022D-4FF1-9F66-67F02680849B}" srcOrd="0" destOrd="0" presId="urn:microsoft.com/office/officeart/2005/8/layout/vList3"/>
    <dgm:cxn modelId="{BE84226A-B6F0-4D85-889C-160E849F1BF0}" type="presOf" srcId="{EED469F8-E432-4837-9244-F9FC7720405E}" destId="{1DB1775F-C27A-4600-A4F5-8AB3D61DC914}" srcOrd="0" destOrd="0" presId="urn:microsoft.com/office/officeart/2005/8/layout/vList3"/>
    <dgm:cxn modelId="{A793C898-96B3-4C24-970D-8008CE11CDEE}" type="presOf" srcId="{659B88D0-3609-4A81-A62C-1EDE152A78DA}" destId="{C2F2FCA4-F2D3-47C4-9A2A-FDB06C562F5C}" srcOrd="0" destOrd="0" presId="urn:microsoft.com/office/officeart/2005/8/layout/vList3"/>
    <dgm:cxn modelId="{F41CDF05-0924-42C1-AEFE-C0806025E1BC}" srcId="{294BA3D8-FC7C-48E4-92EC-30A8DB15B5EA}" destId="{2BD394A0-612E-40C4-83A6-9A4DB09B4BBD}" srcOrd="2" destOrd="0" parTransId="{B4DDF4F4-4811-45FD-A7C6-6F6AA094F72E}" sibTransId="{642AE11D-9A0D-4262-9F4E-12351363B987}"/>
    <dgm:cxn modelId="{E6700049-BB2D-45E1-BFC7-184CB330D84D}" type="presParOf" srcId="{8E231454-022D-4FF1-9F66-67F02680849B}" destId="{CB69C963-216C-4560-B81C-0BAE6D975374}" srcOrd="0" destOrd="0" presId="urn:microsoft.com/office/officeart/2005/8/layout/vList3"/>
    <dgm:cxn modelId="{7CFAE57B-0F3E-472D-A3B3-B4B2DCECDEAA}" type="presParOf" srcId="{CB69C963-216C-4560-B81C-0BAE6D975374}" destId="{7336E2D0-78BF-4DCB-8156-E6CFD39C2189}" srcOrd="0" destOrd="0" presId="urn:microsoft.com/office/officeart/2005/8/layout/vList3"/>
    <dgm:cxn modelId="{A352C416-A9B3-497D-B5B5-439B71CF49A9}" type="presParOf" srcId="{CB69C963-216C-4560-B81C-0BAE6D975374}" destId="{9781C374-0338-4B22-975F-627D2B452E1E}" srcOrd="1" destOrd="0" presId="urn:microsoft.com/office/officeart/2005/8/layout/vList3"/>
    <dgm:cxn modelId="{3DB3E659-32ED-4D80-9E53-7B6AD8EAF475}" type="presParOf" srcId="{8E231454-022D-4FF1-9F66-67F02680849B}" destId="{5C060861-B5E3-4F87-B312-E4CF48BF1BA9}" srcOrd="1" destOrd="0" presId="urn:microsoft.com/office/officeart/2005/8/layout/vList3"/>
    <dgm:cxn modelId="{663F0A03-6149-4F2A-844D-6C4C0500F3ED}" type="presParOf" srcId="{8E231454-022D-4FF1-9F66-67F02680849B}" destId="{9D988A95-50A6-482D-88E8-5607B217E743}" srcOrd="2" destOrd="0" presId="urn:microsoft.com/office/officeart/2005/8/layout/vList3"/>
    <dgm:cxn modelId="{008AD33C-16F4-4846-8614-D9662463B230}" type="presParOf" srcId="{9D988A95-50A6-482D-88E8-5607B217E743}" destId="{80A97B01-C03E-4D48-91C2-6C3B7ED0AD94}" srcOrd="0" destOrd="0" presId="urn:microsoft.com/office/officeart/2005/8/layout/vList3"/>
    <dgm:cxn modelId="{CD6F896E-FFAD-4195-A9DD-AFB7F582D8DA}" type="presParOf" srcId="{9D988A95-50A6-482D-88E8-5607B217E743}" destId="{C2F2FCA4-F2D3-47C4-9A2A-FDB06C562F5C}" srcOrd="1" destOrd="0" presId="urn:microsoft.com/office/officeart/2005/8/layout/vList3"/>
    <dgm:cxn modelId="{A0B9A870-B057-46E8-9C06-82E141EB3E33}" type="presParOf" srcId="{8E231454-022D-4FF1-9F66-67F02680849B}" destId="{A9C09559-87F8-42C5-BD69-13630A002C41}" srcOrd="3" destOrd="0" presId="urn:microsoft.com/office/officeart/2005/8/layout/vList3"/>
    <dgm:cxn modelId="{E02C2FFA-BC7A-407B-81A0-1893300B4364}" type="presParOf" srcId="{8E231454-022D-4FF1-9F66-67F02680849B}" destId="{B8F9883C-C76F-4F15-A5B2-92A97E88E400}" srcOrd="4" destOrd="0" presId="urn:microsoft.com/office/officeart/2005/8/layout/vList3"/>
    <dgm:cxn modelId="{EB149D76-2480-4A1B-BB8D-F0B683168FFC}" type="presParOf" srcId="{B8F9883C-C76F-4F15-A5B2-92A97E88E400}" destId="{44C1D64F-7DBF-4DE2-8124-C0DDFC78AC31}" srcOrd="0" destOrd="0" presId="urn:microsoft.com/office/officeart/2005/8/layout/vList3"/>
    <dgm:cxn modelId="{D7EEA869-EE07-4ADE-82C9-866D44171E6A}" type="presParOf" srcId="{B8F9883C-C76F-4F15-A5B2-92A97E88E400}" destId="{6615BA33-4498-4DB4-8A82-25687996520D}" srcOrd="1" destOrd="0" presId="urn:microsoft.com/office/officeart/2005/8/layout/vList3"/>
    <dgm:cxn modelId="{EA13921F-ACF3-46F7-933F-FB238B39B9EE}" type="presParOf" srcId="{8E231454-022D-4FF1-9F66-67F02680849B}" destId="{993F7349-8314-4CEC-9D93-0D66AFE95BB4}" srcOrd="5" destOrd="0" presId="urn:microsoft.com/office/officeart/2005/8/layout/vList3"/>
    <dgm:cxn modelId="{63EA1B2D-FC7C-481D-A38C-8B27C0B4D1D7}" type="presParOf" srcId="{8E231454-022D-4FF1-9F66-67F02680849B}" destId="{1C8055F4-188D-4930-BAF7-8CACFEA715F6}" srcOrd="6" destOrd="0" presId="urn:microsoft.com/office/officeart/2005/8/layout/vList3"/>
    <dgm:cxn modelId="{A03C4C78-C6D1-4EF5-B9BE-FBA54C3ADBC1}" type="presParOf" srcId="{1C8055F4-188D-4930-BAF7-8CACFEA715F6}" destId="{AF003E55-EB23-4369-8B5D-0161120C88FE}" srcOrd="0" destOrd="0" presId="urn:microsoft.com/office/officeart/2005/8/layout/vList3"/>
    <dgm:cxn modelId="{6C1D9C62-8AF4-4C85-9D30-D668CF5923F9}" type="presParOf" srcId="{1C8055F4-188D-4930-BAF7-8CACFEA715F6}" destId="{1DB1775F-C27A-4600-A4F5-8AB3D61DC91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1C374-0338-4B22-975F-627D2B452E1E}">
      <dsp:nvSpPr>
        <dsp:cNvPr id="0" name=""/>
        <dsp:cNvSpPr/>
      </dsp:nvSpPr>
      <dsp:spPr>
        <a:xfrm rot="10800000">
          <a:off x="498642" y="238"/>
          <a:ext cx="5253986" cy="918584"/>
        </a:xfrm>
        <a:prstGeom prst="homePlate">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76200" rIns="142240" bIns="76200" numCol="1" spcCol="1270" anchor="ctr" anchorCtr="0">
          <a:noAutofit/>
        </a:bodyPr>
        <a:lstStyle/>
        <a:p>
          <a:pPr lvl="0" algn="ctr" defTabSz="889000">
            <a:lnSpc>
              <a:spcPct val="90000"/>
            </a:lnSpc>
            <a:spcBef>
              <a:spcPct val="0"/>
            </a:spcBef>
            <a:spcAft>
              <a:spcPct val="35000"/>
            </a:spcAft>
          </a:pPr>
          <a:r>
            <a:rPr lang="en-US" sz="2000" kern="1200" dirty="0" smtClean="0"/>
            <a:t>Los </a:t>
          </a:r>
          <a:r>
            <a:rPr lang="en-US" sz="2000" b="1" kern="1200" dirty="0" smtClean="0"/>
            <a:t>MICROBIOS </a:t>
          </a:r>
          <a:r>
            <a:rPr lang="en-US" sz="2000" b="1" kern="1200" dirty="0" err="1" smtClean="0"/>
            <a:t>indigenas</a:t>
          </a:r>
          <a:r>
            <a:rPr lang="en-US" sz="2000" b="1" kern="1200" dirty="0" smtClean="0"/>
            <a:t> </a:t>
          </a:r>
          <a:r>
            <a:rPr lang="en-US" sz="2000" b="1" kern="1200" dirty="0" err="1" smtClean="0"/>
            <a:t>combinados</a:t>
          </a:r>
          <a:r>
            <a:rPr lang="en-US" sz="2000" b="1" kern="1200" dirty="0" smtClean="0"/>
            <a:t> con </a:t>
          </a:r>
          <a:r>
            <a:rPr lang="en-US" sz="2000" b="1" kern="1200" dirty="0" err="1" smtClean="0"/>
            <a:t>nutrientes</a:t>
          </a:r>
          <a:r>
            <a:rPr lang="en-US" sz="2000" b="1" kern="1200" dirty="0" smtClean="0"/>
            <a:t> </a:t>
          </a:r>
          <a:r>
            <a:rPr lang="en-US" sz="2000" b="1" kern="1200" dirty="0" err="1" smtClean="0"/>
            <a:t>esenciales</a:t>
          </a:r>
          <a:r>
            <a:rPr lang="en-US" sz="2000" b="1" kern="1200" dirty="0" smtClean="0"/>
            <a:t> </a:t>
          </a:r>
          <a:r>
            <a:rPr lang="en-US" sz="2000" b="1" kern="1200" dirty="0" err="1" smtClean="0"/>
            <a:t>hace</a:t>
          </a:r>
          <a:r>
            <a:rPr lang="en-US" sz="2000" kern="1200" dirty="0" smtClean="0"/>
            <a:t> </a:t>
          </a:r>
          <a:r>
            <a:rPr lang="en-US" sz="2000" b="1" i="1" kern="1200" dirty="0" smtClean="0"/>
            <a:t>ECO </a:t>
          </a:r>
          <a:r>
            <a:rPr lang="en-US" sz="2000" b="1" i="1" kern="1200" dirty="0" err="1" smtClean="0"/>
            <a:t>Quik</a:t>
          </a:r>
          <a:r>
            <a:rPr lang="en-US" sz="2000" b="1" i="1" kern="1200" dirty="0" smtClean="0"/>
            <a:t>-SORB</a:t>
          </a:r>
          <a:r>
            <a:rPr lang="en-US" sz="2000" b="0" i="0" kern="1200" dirty="0" smtClean="0"/>
            <a:t> </a:t>
          </a:r>
          <a:r>
            <a:rPr lang="en-US" sz="2000" b="0" i="0" kern="1200" dirty="0" err="1" smtClean="0"/>
            <a:t>eficaz</a:t>
          </a:r>
          <a:r>
            <a:rPr lang="en-US" sz="2000" b="0" i="0" kern="1200" dirty="0" smtClean="0"/>
            <a:t> </a:t>
          </a:r>
          <a:r>
            <a:rPr lang="en-US" sz="2000" b="0" i="0" kern="1200" dirty="0" err="1" smtClean="0"/>
            <a:t>en</a:t>
          </a:r>
          <a:r>
            <a:rPr lang="en-US" sz="2000" b="0" i="0" kern="1200" dirty="0" smtClean="0"/>
            <a:t> </a:t>
          </a:r>
          <a:r>
            <a:rPr lang="en-US" sz="2000" b="0" i="0" kern="1200" dirty="0" err="1" smtClean="0"/>
            <a:t>biorremediacion</a:t>
          </a:r>
          <a:r>
            <a:rPr lang="en-US" sz="2000" b="0" i="0" kern="1200" dirty="0" smtClean="0"/>
            <a:t>.</a:t>
          </a:r>
          <a:endParaRPr lang="en-US" sz="2000" kern="1200" dirty="0"/>
        </a:p>
      </dsp:txBody>
      <dsp:txXfrm rot="10800000">
        <a:off x="728288" y="238"/>
        <a:ext cx="5024340" cy="918584"/>
      </dsp:txXfrm>
    </dsp:sp>
    <dsp:sp modelId="{7336E2D0-78BF-4DCB-8156-E6CFD39C2189}">
      <dsp:nvSpPr>
        <dsp:cNvPr id="0" name=""/>
        <dsp:cNvSpPr/>
      </dsp:nvSpPr>
      <dsp:spPr>
        <a:xfrm>
          <a:off x="0" y="12740"/>
          <a:ext cx="918584" cy="918584"/>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2F2FCA4-F2D3-47C4-9A2A-FDB06C562F5C}">
      <dsp:nvSpPr>
        <dsp:cNvPr id="0" name=""/>
        <dsp:cNvSpPr/>
      </dsp:nvSpPr>
      <dsp:spPr>
        <a:xfrm rot="10800000">
          <a:off x="498642" y="1193028"/>
          <a:ext cx="5253986" cy="918584"/>
        </a:xfrm>
        <a:prstGeom prst="homePlate">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60960" rIns="113792" bIns="60960" numCol="1" spcCol="1270" anchor="ctr" anchorCtr="0">
          <a:noAutofit/>
        </a:bodyPr>
        <a:lstStyle/>
        <a:p>
          <a:pPr lvl="0" algn="ctr" defTabSz="711200">
            <a:lnSpc>
              <a:spcPct val="90000"/>
            </a:lnSpc>
            <a:spcBef>
              <a:spcPct val="0"/>
            </a:spcBef>
            <a:spcAft>
              <a:spcPct val="35000"/>
            </a:spcAft>
          </a:pPr>
          <a:r>
            <a:rPr lang="en-US" sz="1600" b="1" i="0" kern="1200" dirty="0" err="1" smtClean="0"/>
            <a:t>Cuando</a:t>
          </a:r>
          <a:r>
            <a:rPr lang="en-US" sz="1600" b="1" i="0" kern="1200" dirty="0" smtClean="0"/>
            <a:t> se </a:t>
          </a:r>
          <a:r>
            <a:rPr lang="en-US" sz="1600" b="1" i="0" kern="1200" dirty="0" err="1" smtClean="0"/>
            <a:t>aplica</a:t>
          </a:r>
          <a:r>
            <a:rPr lang="en-US" sz="1600" b="1" i="0" kern="1200" dirty="0" smtClean="0"/>
            <a:t> a </a:t>
          </a:r>
          <a:r>
            <a:rPr lang="en-US" sz="1600" b="1" i="0" kern="1200" dirty="0" err="1" smtClean="0"/>
            <a:t>suelos</a:t>
          </a:r>
          <a:r>
            <a:rPr lang="en-US" sz="1600" b="1" i="0" kern="1200" dirty="0" smtClean="0"/>
            <a:t> </a:t>
          </a:r>
          <a:r>
            <a:rPr lang="en-US" sz="1600" b="1" i="0" kern="1200" dirty="0" err="1" smtClean="0"/>
            <a:t>contaminados</a:t>
          </a:r>
          <a:r>
            <a:rPr lang="en-US" sz="1600" b="1" i="0" kern="1200" dirty="0" smtClean="0"/>
            <a:t> con </a:t>
          </a:r>
          <a:r>
            <a:rPr lang="en-US" sz="1600" b="1" i="0" kern="1200" dirty="0" err="1" smtClean="0"/>
            <a:t>hidrocarburos</a:t>
          </a:r>
          <a:r>
            <a:rPr lang="en-US" sz="1600" b="1" i="0" kern="1200" dirty="0" smtClean="0"/>
            <a:t>, </a:t>
          </a:r>
          <a:r>
            <a:rPr lang="en-US" sz="1600" b="1" i="1" kern="1200" dirty="0" smtClean="0"/>
            <a:t>ECO </a:t>
          </a:r>
          <a:r>
            <a:rPr lang="en-US" sz="1600" b="1" i="1" kern="1200" dirty="0" err="1" smtClean="0"/>
            <a:t>Quik</a:t>
          </a:r>
          <a:r>
            <a:rPr lang="en-US" sz="1600" b="1" i="1" kern="1200" dirty="0" smtClean="0"/>
            <a:t>-SORB </a:t>
          </a:r>
          <a:r>
            <a:rPr lang="en-US" sz="1600" b="1" i="1" kern="1200" dirty="0" err="1" smtClean="0"/>
            <a:t>absorbe</a:t>
          </a:r>
          <a:r>
            <a:rPr lang="en-US" sz="1600" b="1" i="1" kern="1200" dirty="0" smtClean="0"/>
            <a:t> mas del 55% de </a:t>
          </a:r>
          <a:r>
            <a:rPr lang="en-US" sz="1600" b="1" i="1" kern="1200" dirty="0" err="1" smtClean="0"/>
            <a:t>aceite</a:t>
          </a:r>
          <a:r>
            <a:rPr lang="en-US" sz="1600" b="1" i="1" kern="1200" dirty="0" smtClean="0"/>
            <a:t> </a:t>
          </a:r>
          <a:r>
            <a:rPr lang="en-US" sz="1600" b="1" i="1" kern="1200" dirty="0" err="1" smtClean="0"/>
            <a:t>en</a:t>
          </a:r>
          <a:r>
            <a:rPr lang="en-US" sz="1600" b="1" i="1" kern="1200" dirty="0" smtClean="0"/>
            <a:t> </a:t>
          </a:r>
          <a:r>
            <a:rPr lang="en-US" sz="1600" b="1" i="1" kern="1200" dirty="0" err="1" smtClean="0"/>
            <a:t>menos</a:t>
          </a:r>
          <a:r>
            <a:rPr lang="en-US" sz="1600" b="1" i="1" kern="1200" dirty="0" smtClean="0"/>
            <a:t> de 24 horas.</a:t>
          </a:r>
          <a:endParaRPr lang="en-US" sz="1600" kern="1200" dirty="0"/>
        </a:p>
      </dsp:txBody>
      <dsp:txXfrm rot="10800000">
        <a:off x="728288" y="1193028"/>
        <a:ext cx="5024340" cy="918584"/>
      </dsp:txXfrm>
    </dsp:sp>
    <dsp:sp modelId="{80A97B01-C03E-4D48-91C2-6C3B7ED0AD94}">
      <dsp:nvSpPr>
        <dsp:cNvPr id="0" name=""/>
        <dsp:cNvSpPr/>
      </dsp:nvSpPr>
      <dsp:spPr>
        <a:xfrm>
          <a:off x="0" y="1180535"/>
          <a:ext cx="918584" cy="918584"/>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15BA33-4498-4DB4-8A82-25687996520D}">
      <dsp:nvSpPr>
        <dsp:cNvPr id="0" name=""/>
        <dsp:cNvSpPr/>
      </dsp:nvSpPr>
      <dsp:spPr>
        <a:xfrm rot="10800000">
          <a:off x="498642" y="2385817"/>
          <a:ext cx="5253986" cy="918584"/>
        </a:xfrm>
        <a:prstGeom prst="homePlate">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60960" rIns="113792" bIns="60960" numCol="1" spcCol="1270" anchor="ctr" anchorCtr="0">
          <a:noAutofit/>
        </a:bodyPr>
        <a:lstStyle/>
        <a:p>
          <a:pPr lvl="0" algn="ctr" defTabSz="711200">
            <a:lnSpc>
              <a:spcPct val="90000"/>
            </a:lnSpc>
            <a:spcBef>
              <a:spcPct val="0"/>
            </a:spcBef>
            <a:spcAft>
              <a:spcPct val="35000"/>
            </a:spcAft>
          </a:pPr>
          <a:r>
            <a:rPr lang="en-US" sz="1600" b="0" i="0" kern="1200" dirty="0" smtClean="0"/>
            <a:t>El </a:t>
          </a:r>
          <a:r>
            <a:rPr lang="en-US" sz="1600" b="0" i="0" kern="1200" dirty="0" err="1" smtClean="0"/>
            <a:t>uso</a:t>
          </a:r>
          <a:r>
            <a:rPr lang="en-US" sz="1600" b="0" i="0" kern="1200" dirty="0" smtClean="0"/>
            <a:t> de </a:t>
          </a:r>
          <a:r>
            <a:rPr lang="en-US" sz="1600" b="0" i="0" kern="1200" dirty="0" err="1" smtClean="0"/>
            <a:t>tecnicas</a:t>
          </a:r>
          <a:r>
            <a:rPr lang="en-US" sz="1600" b="0" i="0" kern="1200" dirty="0" smtClean="0"/>
            <a:t> de </a:t>
          </a:r>
          <a:r>
            <a:rPr lang="en-US" sz="1600" b="0" i="0" kern="1200" dirty="0" err="1" smtClean="0"/>
            <a:t>cultivo</a:t>
          </a:r>
          <a:r>
            <a:rPr lang="en-US" sz="1600" b="0" i="0" kern="1200" dirty="0" smtClean="0"/>
            <a:t> de la </a:t>
          </a:r>
          <a:r>
            <a:rPr lang="en-US" sz="1600" b="0" i="0" kern="1200" dirty="0" err="1" smtClean="0"/>
            <a:t>tierra</a:t>
          </a:r>
          <a:r>
            <a:rPr lang="en-US" sz="1600" b="0" i="0" kern="1200" dirty="0" smtClean="0"/>
            <a:t> </a:t>
          </a:r>
          <a:r>
            <a:rPr lang="en-US" sz="1600" b="0" i="0" kern="1200" dirty="0" err="1" smtClean="0"/>
            <a:t>tipicos</a:t>
          </a:r>
          <a:r>
            <a:rPr lang="en-US" sz="1600" b="0" i="0" kern="1200" dirty="0" smtClean="0"/>
            <a:t>, </a:t>
          </a:r>
          <a:r>
            <a:rPr lang="en-US" sz="1600" b="0" i="0" kern="1200" dirty="0" err="1" smtClean="0"/>
            <a:t>este</a:t>
          </a:r>
          <a:r>
            <a:rPr lang="en-US" sz="1600" b="0" i="0" kern="1200" dirty="0" smtClean="0"/>
            <a:t> </a:t>
          </a:r>
          <a:r>
            <a:rPr lang="en-US" sz="1600" b="0" i="0" kern="1200" dirty="0" err="1" smtClean="0"/>
            <a:t>proceso</a:t>
          </a:r>
          <a:r>
            <a:rPr lang="en-US" sz="1600" b="0" i="0" kern="1200" dirty="0" smtClean="0"/>
            <a:t> se </a:t>
          </a:r>
          <a:r>
            <a:rPr lang="en-US" sz="1600" b="0" i="0" kern="1200" dirty="0" err="1" smtClean="0"/>
            <a:t>puede</a:t>
          </a:r>
          <a:r>
            <a:rPr lang="en-US" sz="1600" b="0" i="0" kern="1200" dirty="0" smtClean="0"/>
            <a:t> completer </a:t>
          </a:r>
          <a:r>
            <a:rPr lang="en-US" sz="1600" b="0" i="0" kern="1200" dirty="0" err="1" smtClean="0"/>
            <a:t>en</a:t>
          </a:r>
          <a:r>
            <a:rPr lang="en-US" sz="1600" b="0" i="0" kern="1200" dirty="0" smtClean="0"/>
            <a:t> tan solo  90 </a:t>
          </a:r>
          <a:r>
            <a:rPr lang="en-US" sz="1600" b="0" i="0" kern="1200" dirty="0" err="1" smtClean="0"/>
            <a:t>dias</a:t>
          </a:r>
          <a:r>
            <a:rPr lang="en-US" sz="1600" b="0" i="0" kern="1200" dirty="0" smtClean="0"/>
            <a:t>, </a:t>
          </a:r>
          <a:r>
            <a:rPr lang="en-US" sz="1600" b="0" i="0" kern="1200" dirty="0" err="1" smtClean="0"/>
            <a:t>dependiendo</a:t>
          </a:r>
          <a:r>
            <a:rPr lang="en-US" sz="1600" b="0" i="0" kern="1200" dirty="0" smtClean="0"/>
            <a:t> de </a:t>
          </a:r>
          <a:r>
            <a:rPr lang="en-US" sz="1600" b="0" i="0" kern="1200" dirty="0" err="1" smtClean="0"/>
            <a:t>las</a:t>
          </a:r>
          <a:r>
            <a:rPr lang="en-US" sz="1600" b="0" i="0" kern="1200" dirty="0" smtClean="0"/>
            <a:t> </a:t>
          </a:r>
          <a:r>
            <a:rPr lang="en-US" sz="1600" b="0" i="0" kern="1200" dirty="0" err="1" smtClean="0"/>
            <a:t>condiciones</a:t>
          </a:r>
          <a:r>
            <a:rPr lang="en-US" sz="1600" b="0" i="0" kern="1200" dirty="0" smtClean="0"/>
            <a:t> del </a:t>
          </a:r>
          <a:r>
            <a:rPr lang="en-US" sz="1600" b="0" i="0" kern="1200" dirty="0" err="1" smtClean="0"/>
            <a:t>suelo</a:t>
          </a:r>
          <a:r>
            <a:rPr lang="en-US" sz="1600" b="0" i="0" kern="1200" dirty="0" smtClean="0"/>
            <a:t>, el </a:t>
          </a:r>
          <a:r>
            <a:rPr lang="en-US" sz="1600" b="0" i="0" kern="1200" dirty="0" err="1" smtClean="0"/>
            <a:t>clima</a:t>
          </a:r>
          <a:r>
            <a:rPr lang="en-US" sz="1600" b="0" i="0" kern="1200" dirty="0" smtClean="0"/>
            <a:t> y los </a:t>
          </a:r>
          <a:r>
            <a:rPr lang="en-US" sz="1600" b="0" i="0" kern="1200" dirty="0" err="1" smtClean="0"/>
            <a:t>niveles</a:t>
          </a:r>
          <a:r>
            <a:rPr lang="en-US" sz="1600" b="0" i="0" kern="1200" dirty="0" smtClean="0"/>
            <a:t> de </a:t>
          </a:r>
          <a:r>
            <a:rPr lang="en-US" sz="1600" b="0" i="0" kern="1200" dirty="0" err="1" smtClean="0"/>
            <a:t>humedad</a:t>
          </a:r>
          <a:r>
            <a:rPr lang="en-US" sz="1600" b="0" i="0" kern="1200" dirty="0" smtClean="0"/>
            <a:t>. </a:t>
          </a:r>
          <a:endParaRPr lang="en-US" sz="1600" kern="1200" dirty="0"/>
        </a:p>
      </dsp:txBody>
      <dsp:txXfrm rot="10800000">
        <a:off x="728288" y="2385817"/>
        <a:ext cx="5024340" cy="918584"/>
      </dsp:txXfrm>
    </dsp:sp>
    <dsp:sp modelId="{44C1D64F-7DBF-4DE2-8124-C0DDFC78AC31}">
      <dsp:nvSpPr>
        <dsp:cNvPr id="0" name=""/>
        <dsp:cNvSpPr/>
      </dsp:nvSpPr>
      <dsp:spPr>
        <a:xfrm>
          <a:off x="0" y="2360832"/>
          <a:ext cx="918584" cy="918584"/>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B1775F-C27A-4600-A4F5-8AB3D61DC914}">
      <dsp:nvSpPr>
        <dsp:cNvPr id="0" name=""/>
        <dsp:cNvSpPr/>
      </dsp:nvSpPr>
      <dsp:spPr>
        <a:xfrm rot="10800000">
          <a:off x="498642" y="3578607"/>
          <a:ext cx="5253986" cy="918584"/>
        </a:xfrm>
        <a:prstGeom prst="homePlate">
          <a:avLst/>
        </a:prstGeom>
        <a:solidFill>
          <a:schemeClr val="accent2">
            <a:lumMod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5070" tIns="57150" rIns="106680" bIns="57150" numCol="1" spcCol="1270" anchor="ctr" anchorCtr="0">
          <a:noAutofit/>
        </a:bodyPr>
        <a:lstStyle/>
        <a:p>
          <a:pPr lvl="0" algn="ctr" defTabSz="666750">
            <a:lnSpc>
              <a:spcPct val="90000"/>
            </a:lnSpc>
            <a:spcBef>
              <a:spcPct val="0"/>
            </a:spcBef>
            <a:spcAft>
              <a:spcPct val="35000"/>
            </a:spcAft>
          </a:pPr>
          <a:r>
            <a:rPr lang="en-US" sz="1500" b="0" i="0" kern="1200" dirty="0" smtClean="0"/>
            <a:t>Mediante el </a:t>
          </a:r>
          <a:r>
            <a:rPr lang="en-US" sz="1500" b="0" i="0" kern="1200" dirty="0" err="1" smtClean="0"/>
            <a:t>tratamiento</a:t>
          </a:r>
          <a:r>
            <a:rPr lang="en-US" sz="1500" b="0" i="0" kern="1200" dirty="0" smtClean="0"/>
            <a:t> de </a:t>
          </a:r>
          <a:r>
            <a:rPr lang="en-US" sz="1500" b="0" i="0" kern="1200" dirty="0" err="1" smtClean="0"/>
            <a:t>residuos</a:t>
          </a:r>
          <a:r>
            <a:rPr lang="en-US" sz="1500" b="0" i="0" kern="1200" dirty="0" smtClean="0"/>
            <a:t> </a:t>
          </a:r>
          <a:r>
            <a:rPr lang="en-US" sz="1500" b="0" i="0" kern="1200" dirty="0" err="1" smtClean="0"/>
            <a:t>en</a:t>
          </a:r>
          <a:r>
            <a:rPr lang="en-US" sz="1500" b="0" i="0" kern="1200" dirty="0" smtClean="0"/>
            <a:t> el </a:t>
          </a:r>
          <a:r>
            <a:rPr lang="en-US" sz="1500" b="0" i="0" kern="1200" dirty="0" err="1" smtClean="0"/>
            <a:t>lugar</a:t>
          </a:r>
          <a:r>
            <a:rPr lang="en-US" sz="1500" b="0" i="0" kern="1200" dirty="0" smtClean="0"/>
            <a:t> del </a:t>
          </a:r>
          <a:r>
            <a:rPr lang="en-US" sz="1500" b="0" i="0" kern="1200" dirty="0" err="1" smtClean="0"/>
            <a:t>derrame</a:t>
          </a:r>
          <a:r>
            <a:rPr lang="en-US" sz="1500" b="0" i="0" kern="1200" dirty="0" smtClean="0"/>
            <a:t>, la </a:t>
          </a:r>
          <a:r>
            <a:rPr lang="en-US" sz="1500" b="0" i="0" kern="1200" dirty="0" err="1" smtClean="0"/>
            <a:t>necesidad</a:t>
          </a:r>
          <a:r>
            <a:rPr lang="en-US" sz="1500" b="0" i="0" kern="1200" dirty="0" smtClean="0"/>
            <a:t> de </a:t>
          </a:r>
          <a:r>
            <a:rPr lang="en-US" sz="1500" b="0" i="0" kern="1200" dirty="0" err="1" smtClean="0"/>
            <a:t>remocion</a:t>
          </a:r>
          <a:r>
            <a:rPr lang="en-US" sz="1500" b="0" i="0" kern="1200" dirty="0" smtClean="0"/>
            <a:t> de </a:t>
          </a:r>
          <a:r>
            <a:rPr lang="en-US" sz="1500" b="0" i="0" kern="1200" dirty="0" err="1" smtClean="0"/>
            <a:t>tierra</a:t>
          </a:r>
          <a:r>
            <a:rPr lang="en-US" sz="1500" b="0" i="0" kern="1200" dirty="0" smtClean="0"/>
            <a:t>, </a:t>
          </a:r>
          <a:r>
            <a:rPr lang="en-US" sz="1500" b="0" i="0" kern="1200" dirty="0" err="1" smtClean="0"/>
            <a:t>transporte</a:t>
          </a:r>
          <a:r>
            <a:rPr lang="en-US" sz="1500" b="0" i="0" kern="1200" dirty="0" smtClean="0"/>
            <a:t>, </a:t>
          </a:r>
          <a:r>
            <a:rPr lang="en-US" sz="1500" b="0" i="0" kern="1200" dirty="0" err="1" smtClean="0"/>
            <a:t>eliminacion</a:t>
          </a:r>
          <a:r>
            <a:rPr lang="en-US" sz="1500" b="0" i="0" kern="1200" dirty="0" smtClean="0"/>
            <a:t> y </a:t>
          </a:r>
          <a:r>
            <a:rPr lang="en-US" sz="1500" b="0" i="0" kern="1200" dirty="0" err="1" smtClean="0"/>
            <a:t>sustitucion</a:t>
          </a:r>
          <a:r>
            <a:rPr lang="en-US" sz="1500" b="0" i="0" kern="1200" dirty="0" smtClean="0"/>
            <a:t> del </a:t>
          </a:r>
          <a:r>
            <a:rPr lang="en-US" sz="1500" b="0" i="0" kern="1200" dirty="0" err="1" smtClean="0"/>
            <a:t>suelo</a:t>
          </a:r>
          <a:r>
            <a:rPr lang="en-US" sz="1500" b="0" i="0" kern="1200" dirty="0" smtClean="0"/>
            <a:t> </a:t>
          </a:r>
          <a:r>
            <a:rPr lang="en-US" sz="1500" b="0" i="0" kern="1200" dirty="0" err="1" smtClean="0"/>
            <a:t>es</a:t>
          </a:r>
          <a:r>
            <a:rPr lang="en-US" sz="1500" b="0" i="0" kern="1200" dirty="0" smtClean="0"/>
            <a:t> </a:t>
          </a:r>
          <a:r>
            <a:rPr lang="en-US" sz="1500" b="1" i="0" kern="1200" dirty="0" smtClean="0"/>
            <a:t>ELIMINADO.</a:t>
          </a:r>
          <a:endParaRPr lang="en-US" sz="1500" kern="1200" dirty="0"/>
        </a:p>
      </dsp:txBody>
      <dsp:txXfrm rot="10800000">
        <a:off x="728288" y="3578607"/>
        <a:ext cx="5024340" cy="918584"/>
      </dsp:txXfrm>
    </dsp:sp>
    <dsp:sp modelId="{AF003E55-EB23-4369-8B5D-0161120C88FE}">
      <dsp:nvSpPr>
        <dsp:cNvPr id="0" name=""/>
        <dsp:cNvSpPr/>
      </dsp:nvSpPr>
      <dsp:spPr>
        <a:xfrm>
          <a:off x="0" y="3578607"/>
          <a:ext cx="918584" cy="918584"/>
        </a:xfrm>
        <a:prstGeom prst="ellipse">
          <a:avLst/>
        </a:prstGeom>
        <a:solidFill>
          <a:schemeClr val="accent1">
            <a:lumMod val="75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8/20/2015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8/20/2015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Layout" Target="../diagrams/layout1.xml"/><Relationship Id="rId7" Type="http://schemas.openxmlformats.org/officeDocument/2006/relationships/image" Target="../media/image2.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10" Type="http://schemas.openxmlformats.org/officeDocument/2006/relationships/image" Target="../media/image1.PNG"/><Relationship Id="rId4" Type="http://schemas.openxmlformats.org/officeDocument/2006/relationships/diagramQuickStyle" Target="../diagrams/quickStyle1.xml"/><Relationship Id="rId9"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3803" y="1482810"/>
            <a:ext cx="7229475" cy="1514475"/>
          </a:xfrm>
          <a:prstGeom prst="rect">
            <a:avLst/>
          </a:prstGeom>
        </p:spPr>
      </p:pic>
    </p:spTree>
    <p:extLst>
      <p:ext uri="{BB962C8B-B14F-4D97-AF65-F5344CB8AC3E}">
        <p14:creationId xmlns:p14="http://schemas.microsoft.com/office/powerpoint/2010/main" val="406899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427876"/>
            <a:ext cx="8596668" cy="486032"/>
          </a:xfrm>
        </p:spPr>
      </p:pic>
      <p:sp>
        <p:nvSpPr>
          <p:cNvPr id="2" name="Title 1"/>
          <p:cNvSpPr>
            <a:spLocks noGrp="1"/>
          </p:cNvSpPr>
          <p:nvPr>
            <p:ph type="title"/>
          </p:nvPr>
        </p:nvSpPr>
        <p:spPr>
          <a:xfrm>
            <a:off x="677334" y="366584"/>
            <a:ext cx="8596668" cy="411892"/>
          </a:xfrm>
        </p:spPr>
        <p:txBody>
          <a:bodyPr>
            <a:normAutofit fontScale="90000"/>
          </a:bodyPr>
          <a:lstStyle/>
          <a:p>
            <a:r>
              <a:rPr lang="en-US" b="1" dirty="0" smtClean="0">
                <a:solidFill>
                  <a:schemeClr val="bg1"/>
                </a:solidFill>
              </a:rPr>
              <a:t>DESCRIPCION DEL PRODUCTO</a:t>
            </a:r>
            <a:endParaRPr lang="en-US" b="1" dirty="0">
              <a:solidFill>
                <a:schemeClr val="bg1"/>
              </a:solidFill>
            </a:endParaRPr>
          </a:p>
        </p:txBody>
      </p:sp>
      <p:sp>
        <p:nvSpPr>
          <p:cNvPr id="6" name="TextBox 5"/>
          <p:cNvSpPr txBox="1"/>
          <p:nvPr/>
        </p:nvSpPr>
        <p:spPr>
          <a:xfrm>
            <a:off x="2545491" y="2858530"/>
            <a:ext cx="184731" cy="369332"/>
          </a:xfrm>
          <a:prstGeom prst="rect">
            <a:avLst/>
          </a:prstGeom>
          <a:noFill/>
        </p:spPr>
        <p:txBody>
          <a:bodyPr wrap="none" rtlCol="0">
            <a:spAutoFit/>
          </a:bodyPr>
          <a:lstStyle/>
          <a:p>
            <a:endParaRPr lang="en-US" dirty="0"/>
          </a:p>
        </p:txBody>
      </p:sp>
      <p:sp>
        <p:nvSpPr>
          <p:cNvPr id="7" name="TextBox 6"/>
          <p:cNvSpPr txBox="1"/>
          <p:nvPr/>
        </p:nvSpPr>
        <p:spPr>
          <a:xfrm>
            <a:off x="1705232" y="1812325"/>
            <a:ext cx="4654379" cy="723559"/>
          </a:xfrm>
          <a:prstGeom prst="rect">
            <a:avLst/>
          </a:prstGeom>
          <a:noFill/>
        </p:spPr>
        <p:txBody>
          <a:bodyPr wrap="square" rtlCol="0">
            <a:spAutoFit/>
          </a:bodyPr>
          <a:lstStyle/>
          <a:p>
            <a:endParaRPr lang="en-US" dirty="0"/>
          </a:p>
        </p:txBody>
      </p:sp>
      <p:sp>
        <p:nvSpPr>
          <p:cNvPr id="8" name="TextBox 7"/>
          <p:cNvSpPr txBox="1"/>
          <p:nvPr/>
        </p:nvSpPr>
        <p:spPr>
          <a:xfrm>
            <a:off x="1705232" y="1159671"/>
            <a:ext cx="6540843" cy="5632311"/>
          </a:xfrm>
          <a:prstGeom prst="rect">
            <a:avLst/>
          </a:prstGeom>
          <a:noFill/>
        </p:spPr>
        <p:txBody>
          <a:bodyPr wrap="square" rtlCol="0">
            <a:spAutoFit/>
          </a:bodyPr>
          <a:lstStyle/>
          <a:p>
            <a:pPr marL="285750" indent="-285750">
              <a:buFont typeface="Wingdings" panose="05000000000000000000" pitchFamily="2" charset="2"/>
              <a:buChar char="q"/>
            </a:pPr>
            <a:r>
              <a:rPr lang="en-US" dirty="0" err="1" smtClean="0"/>
              <a:t>Hecho</a:t>
            </a:r>
            <a:r>
              <a:rPr lang="en-US" dirty="0" smtClean="0"/>
              <a:t> de </a:t>
            </a:r>
            <a:r>
              <a:rPr lang="en-US" dirty="0" err="1" smtClean="0"/>
              <a:t>cultivo</a:t>
            </a:r>
            <a:r>
              <a:rPr lang="en-US" dirty="0" smtClean="0"/>
              <a:t> </a:t>
            </a:r>
            <a:r>
              <a:rPr lang="en-US" dirty="0" err="1" smtClean="0"/>
              <a:t>agricola</a:t>
            </a:r>
            <a:r>
              <a:rPr lang="en-US" dirty="0" smtClean="0"/>
              <a:t> annual </a:t>
            </a:r>
            <a:r>
              <a:rPr lang="en-US" dirty="0" err="1" smtClean="0"/>
              <a:t>completamente</a:t>
            </a:r>
            <a:r>
              <a:rPr lang="en-US" dirty="0" smtClean="0"/>
              <a:t> </a:t>
            </a:r>
            <a:r>
              <a:rPr lang="en-US" dirty="0" err="1" smtClean="0"/>
              <a:t>renovable</a:t>
            </a:r>
            <a:r>
              <a:rPr lang="en-US" dirty="0" smtClean="0"/>
              <a:t> (</a:t>
            </a:r>
            <a:r>
              <a:rPr lang="en-US" b="1" dirty="0" smtClean="0"/>
              <a:t>NO</a:t>
            </a:r>
            <a:r>
              <a:rPr lang="en-US" dirty="0" smtClean="0"/>
              <a:t> </a:t>
            </a:r>
            <a:r>
              <a:rPr lang="en-US" dirty="0" err="1" smtClean="0"/>
              <a:t>agotamiento</a:t>
            </a:r>
            <a:r>
              <a:rPr lang="en-US" dirty="0" smtClean="0"/>
              <a:t> de los </a:t>
            </a:r>
            <a:r>
              <a:rPr lang="en-US" dirty="0" err="1" smtClean="0"/>
              <a:t>recursos</a:t>
            </a:r>
            <a:r>
              <a:rPr lang="en-US" dirty="0" smtClean="0"/>
              <a:t> </a:t>
            </a:r>
            <a:r>
              <a:rPr lang="en-US" dirty="0" err="1" smtClean="0"/>
              <a:t>naturales</a:t>
            </a:r>
            <a:r>
              <a:rPr lang="en-US" dirty="0" smtClean="0"/>
              <a:t>)</a:t>
            </a:r>
          </a:p>
          <a:p>
            <a:endParaRPr lang="en-US" dirty="0" smtClean="0"/>
          </a:p>
          <a:p>
            <a:pPr marL="285750" indent="-285750">
              <a:buFont typeface="Wingdings" panose="05000000000000000000" pitchFamily="2" charset="2"/>
              <a:buChar char="q"/>
            </a:pPr>
            <a:r>
              <a:rPr lang="en-US" dirty="0" err="1" smtClean="0"/>
              <a:t>Totalmente</a:t>
            </a:r>
            <a:r>
              <a:rPr lang="en-US" dirty="0" smtClean="0"/>
              <a:t> </a:t>
            </a:r>
            <a:r>
              <a:rPr lang="en-US" b="1" dirty="0" smtClean="0"/>
              <a:t>biodegradable</a:t>
            </a:r>
            <a:r>
              <a:rPr lang="en-US" dirty="0" smtClean="0"/>
              <a:t> y 100% natural.  </a:t>
            </a:r>
            <a:r>
              <a:rPr lang="en-US" b="1" dirty="0" smtClean="0"/>
              <a:t>NO</a:t>
            </a:r>
            <a:r>
              <a:rPr lang="en-US" dirty="0" smtClean="0"/>
              <a:t> </a:t>
            </a:r>
            <a:r>
              <a:rPr lang="en-US" dirty="0" err="1" smtClean="0"/>
              <a:t>es</a:t>
            </a:r>
            <a:r>
              <a:rPr lang="en-US" dirty="0" smtClean="0"/>
              <a:t> </a:t>
            </a:r>
            <a:r>
              <a:rPr lang="en-US" dirty="0" err="1" smtClean="0"/>
              <a:t>t</a:t>
            </a:r>
            <a:r>
              <a:rPr lang="en-US" dirty="0" err="1">
                <a:latin typeface="Calibri" panose="020F0502020204030204" pitchFamily="34" charset="0"/>
              </a:rPr>
              <a:t>o</a:t>
            </a:r>
            <a:r>
              <a:rPr lang="en-US" dirty="0" err="1" smtClean="0"/>
              <a:t>xico</a:t>
            </a:r>
            <a:r>
              <a:rPr lang="en-US" dirty="0" smtClean="0"/>
              <a:t> para los </a:t>
            </a:r>
            <a:r>
              <a:rPr lang="en-US" dirty="0" err="1" smtClean="0"/>
              <a:t>seres</a:t>
            </a:r>
            <a:r>
              <a:rPr lang="en-US" dirty="0" smtClean="0"/>
              <a:t> </a:t>
            </a:r>
            <a:r>
              <a:rPr lang="en-US" dirty="0" err="1" smtClean="0"/>
              <a:t>humanos</a:t>
            </a:r>
            <a:r>
              <a:rPr lang="en-US" dirty="0" smtClean="0"/>
              <a:t> y no causa </a:t>
            </a:r>
            <a:r>
              <a:rPr lang="en-US" dirty="0" err="1" smtClean="0"/>
              <a:t>ning</a:t>
            </a:r>
            <a:r>
              <a:rPr lang="en-US" dirty="0" err="1" smtClean="0">
                <a:latin typeface="Calibri" panose="020F0502020204030204" pitchFamily="34" charset="0"/>
              </a:rPr>
              <a:t>u</a:t>
            </a:r>
            <a:r>
              <a:rPr lang="en-US" dirty="0" err="1" smtClean="0"/>
              <a:t>n</a:t>
            </a:r>
            <a:r>
              <a:rPr lang="en-US" dirty="0" smtClean="0"/>
              <a:t> </a:t>
            </a:r>
            <a:r>
              <a:rPr lang="en-US" dirty="0" err="1" smtClean="0"/>
              <a:t>efecto</a:t>
            </a:r>
            <a:r>
              <a:rPr lang="en-US" dirty="0" smtClean="0"/>
              <a:t> </a:t>
            </a:r>
            <a:r>
              <a:rPr lang="en-US" dirty="0" err="1" smtClean="0"/>
              <a:t>adverso</a:t>
            </a:r>
            <a:r>
              <a:rPr lang="en-US" dirty="0" smtClean="0"/>
              <a:t> </a:t>
            </a:r>
            <a:r>
              <a:rPr lang="en-US" dirty="0" err="1" smtClean="0"/>
              <a:t>sobre</a:t>
            </a:r>
            <a:r>
              <a:rPr lang="en-US" dirty="0" smtClean="0"/>
              <a:t> </a:t>
            </a:r>
            <a:r>
              <a:rPr lang="en-US" dirty="0" err="1" smtClean="0"/>
              <a:t>plantas</a:t>
            </a:r>
            <a:r>
              <a:rPr lang="en-US" dirty="0" smtClean="0"/>
              <a:t> o </a:t>
            </a:r>
            <a:r>
              <a:rPr lang="en-US" dirty="0" err="1" smtClean="0"/>
              <a:t>animales</a:t>
            </a:r>
            <a:endParaRPr lang="en-US" dirty="0" smtClean="0"/>
          </a:p>
          <a:p>
            <a:endParaRPr lang="en-US" dirty="0" smtClean="0"/>
          </a:p>
          <a:p>
            <a:pPr marL="285750" indent="-285750">
              <a:buFont typeface="Wingdings" panose="05000000000000000000" pitchFamily="2" charset="2"/>
              <a:buChar char="q"/>
            </a:pPr>
            <a:r>
              <a:rPr lang="en-US" dirty="0" err="1" smtClean="0"/>
              <a:t>Puede</a:t>
            </a:r>
            <a:r>
              <a:rPr lang="en-US" dirty="0" smtClean="0"/>
              <a:t> </a:t>
            </a:r>
            <a:r>
              <a:rPr lang="en-US" dirty="0" err="1" smtClean="0"/>
              <a:t>ser</a:t>
            </a:r>
            <a:r>
              <a:rPr lang="en-US" dirty="0" smtClean="0"/>
              <a:t> </a:t>
            </a:r>
            <a:r>
              <a:rPr lang="en-US" dirty="0" err="1" smtClean="0"/>
              <a:t>utilizado</a:t>
            </a:r>
            <a:r>
              <a:rPr lang="en-US" dirty="0" smtClean="0"/>
              <a:t> para </a:t>
            </a:r>
            <a:r>
              <a:rPr lang="en-US" dirty="0" err="1" smtClean="0"/>
              <a:t>derrames</a:t>
            </a:r>
            <a:r>
              <a:rPr lang="en-US" dirty="0" smtClean="0"/>
              <a:t> </a:t>
            </a:r>
            <a:r>
              <a:rPr lang="en-US" dirty="0" err="1" smtClean="0"/>
              <a:t>en</a:t>
            </a:r>
            <a:r>
              <a:rPr lang="en-US" dirty="0" smtClean="0"/>
              <a:t> </a:t>
            </a:r>
            <a:r>
              <a:rPr lang="en-US" dirty="0" err="1" smtClean="0"/>
              <a:t>tierra</a:t>
            </a:r>
            <a:r>
              <a:rPr lang="en-US" dirty="0" smtClean="0"/>
              <a:t>, </a:t>
            </a:r>
            <a:r>
              <a:rPr lang="en-US" dirty="0" err="1" smtClean="0"/>
              <a:t>agua</a:t>
            </a:r>
            <a:r>
              <a:rPr lang="en-US" dirty="0" smtClean="0"/>
              <a:t> o </a:t>
            </a:r>
            <a:r>
              <a:rPr lang="en-US" dirty="0" err="1" smtClean="0"/>
              <a:t>como</a:t>
            </a:r>
            <a:r>
              <a:rPr lang="en-US" dirty="0" smtClean="0"/>
              <a:t> un </a:t>
            </a:r>
            <a:r>
              <a:rPr lang="en-US" dirty="0" err="1" smtClean="0"/>
              <a:t>barredor</a:t>
            </a:r>
            <a:r>
              <a:rPr lang="en-US" dirty="0" smtClean="0"/>
              <a:t> de </a:t>
            </a:r>
            <a:r>
              <a:rPr lang="en-US" dirty="0" err="1" smtClean="0"/>
              <a:t>piso</a:t>
            </a:r>
            <a:endParaRPr lang="en-US" dirty="0" smtClean="0"/>
          </a:p>
          <a:p>
            <a:endParaRPr lang="en-US" dirty="0" smtClean="0"/>
          </a:p>
          <a:p>
            <a:pPr marL="285750" indent="-285750">
              <a:buFont typeface="Wingdings" panose="05000000000000000000" pitchFamily="2" charset="2"/>
              <a:buChar char="q"/>
            </a:pPr>
            <a:r>
              <a:rPr lang="en-US" dirty="0" err="1" smtClean="0"/>
              <a:t>Absorbe</a:t>
            </a:r>
            <a:r>
              <a:rPr lang="en-US" dirty="0" smtClean="0"/>
              <a:t> hasta </a:t>
            </a:r>
            <a:r>
              <a:rPr lang="en-US" dirty="0" err="1" smtClean="0"/>
              <a:t>seis</a:t>
            </a:r>
            <a:r>
              <a:rPr lang="en-US" dirty="0" smtClean="0"/>
              <a:t> </a:t>
            </a:r>
            <a:r>
              <a:rPr lang="en-US" dirty="0" err="1" smtClean="0"/>
              <a:t>verces</a:t>
            </a:r>
            <a:r>
              <a:rPr lang="en-US" dirty="0" smtClean="0"/>
              <a:t> </a:t>
            </a:r>
            <a:r>
              <a:rPr lang="en-US" dirty="0" err="1" smtClean="0"/>
              <a:t>su</a:t>
            </a:r>
            <a:r>
              <a:rPr lang="en-US" dirty="0" smtClean="0"/>
              <a:t> peso</a:t>
            </a:r>
          </a:p>
          <a:p>
            <a:endParaRPr lang="en-US" dirty="0" smtClean="0"/>
          </a:p>
          <a:p>
            <a:pPr marL="285750" indent="-285750">
              <a:buFont typeface="Wingdings" panose="05000000000000000000" pitchFamily="2" charset="2"/>
              <a:buChar char="q"/>
            </a:pPr>
            <a:r>
              <a:rPr lang="en-US" dirty="0" err="1" smtClean="0"/>
              <a:t>Tiene</a:t>
            </a:r>
            <a:r>
              <a:rPr lang="en-US" dirty="0" smtClean="0"/>
              <a:t> la </a:t>
            </a:r>
            <a:r>
              <a:rPr lang="en-US" dirty="0" err="1" smtClean="0"/>
              <a:t>capacidad</a:t>
            </a:r>
            <a:r>
              <a:rPr lang="en-US" dirty="0" smtClean="0"/>
              <a:t> de </a:t>
            </a:r>
            <a:r>
              <a:rPr lang="en-US" dirty="0" err="1" smtClean="0"/>
              <a:t>lixiviacion</a:t>
            </a:r>
            <a:r>
              <a:rPr lang="en-US" dirty="0" smtClean="0"/>
              <a:t> de </a:t>
            </a:r>
            <a:r>
              <a:rPr lang="en-US" dirty="0" err="1" smtClean="0"/>
              <a:t>menos</a:t>
            </a:r>
            <a:r>
              <a:rPr lang="en-US" dirty="0" smtClean="0"/>
              <a:t> del 1% </a:t>
            </a:r>
          </a:p>
          <a:p>
            <a:endParaRPr lang="en-US" dirty="0" smtClean="0"/>
          </a:p>
          <a:p>
            <a:pPr marL="285750" indent="-285750">
              <a:buFont typeface="Wingdings" panose="05000000000000000000" pitchFamily="2" charset="2"/>
              <a:buChar char="q"/>
            </a:pPr>
            <a:r>
              <a:rPr lang="en-US" dirty="0" err="1" smtClean="0"/>
              <a:t>Reduciendo</a:t>
            </a:r>
            <a:r>
              <a:rPr lang="en-US" dirty="0" smtClean="0"/>
              <a:t> </a:t>
            </a:r>
            <a:r>
              <a:rPr lang="en-US" dirty="0" err="1" smtClean="0"/>
              <a:t>asi</a:t>
            </a:r>
            <a:r>
              <a:rPr lang="en-US" dirty="0" smtClean="0"/>
              <a:t> los </a:t>
            </a:r>
            <a:r>
              <a:rPr lang="en-US" dirty="0" err="1" smtClean="0"/>
              <a:t>costos</a:t>
            </a:r>
            <a:r>
              <a:rPr lang="en-US" dirty="0" smtClean="0"/>
              <a:t> de </a:t>
            </a:r>
            <a:r>
              <a:rPr lang="en-US" dirty="0" err="1" smtClean="0"/>
              <a:t>incineracion</a:t>
            </a:r>
            <a:r>
              <a:rPr lang="en-US" dirty="0" smtClean="0"/>
              <a:t> y la </a:t>
            </a:r>
            <a:r>
              <a:rPr lang="en-US" dirty="0" err="1" smtClean="0"/>
              <a:t>eliminacion</a:t>
            </a:r>
            <a:r>
              <a:rPr lang="en-US" dirty="0" smtClean="0"/>
              <a:t> </a:t>
            </a:r>
            <a:r>
              <a:rPr lang="en-US" dirty="0" err="1" smtClean="0"/>
              <a:t>por</a:t>
            </a:r>
            <a:r>
              <a:rPr lang="en-US" dirty="0" smtClean="0"/>
              <a:t> </a:t>
            </a:r>
            <a:r>
              <a:rPr lang="en-US" dirty="0" err="1" smtClean="0"/>
              <a:t>ser</a:t>
            </a:r>
            <a:r>
              <a:rPr lang="en-US" dirty="0" smtClean="0"/>
              <a:t> de peso </a:t>
            </a:r>
            <a:r>
              <a:rPr lang="en-US" dirty="0" err="1" smtClean="0"/>
              <a:t>ligero</a:t>
            </a:r>
            <a:endParaRPr lang="en-US" dirty="0" smtClean="0"/>
          </a:p>
          <a:p>
            <a:endParaRPr lang="en-US" dirty="0" smtClean="0"/>
          </a:p>
          <a:p>
            <a:pPr marL="285750" indent="-285750">
              <a:buFont typeface="Wingdings" panose="05000000000000000000" pitchFamily="2" charset="2"/>
              <a:buChar char="q"/>
            </a:pPr>
            <a:r>
              <a:rPr lang="en-US" dirty="0" err="1" smtClean="0"/>
              <a:t>Es</a:t>
            </a:r>
            <a:r>
              <a:rPr lang="en-US" b="1" dirty="0" smtClean="0"/>
              <a:t> HIDROFOBICO</a:t>
            </a:r>
            <a:r>
              <a:rPr lang="en-US" dirty="0" smtClean="0"/>
              <a:t>. </a:t>
            </a:r>
            <a:r>
              <a:rPr lang="en-US" b="1" dirty="0" smtClean="0"/>
              <a:t>NO </a:t>
            </a:r>
            <a:r>
              <a:rPr lang="en-US" dirty="0" err="1" smtClean="0"/>
              <a:t>es</a:t>
            </a:r>
            <a:r>
              <a:rPr lang="en-US" dirty="0" smtClean="0"/>
              <a:t> soluble </a:t>
            </a:r>
            <a:r>
              <a:rPr lang="en-US" dirty="0" err="1" smtClean="0"/>
              <a:t>en</a:t>
            </a:r>
            <a:r>
              <a:rPr lang="en-US" dirty="0" smtClean="0"/>
              <a:t> </a:t>
            </a:r>
            <a:r>
              <a:rPr lang="en-US" dirty="0" err="1" smtClean="0"/>
              <a:t>agua</a:t>
            </a:r>
            <a:endParaRPr lang="en-US" dirty="0" smtClean="0"/>
          </a:p>
          <a:p>
            <a:endParaRPr lang="en-US" dirty="0" smtClean="0"/>
          </a:p>
          <a:p>
            <a:pPr marL="285750" indent="-285750">
              <a:buFont typeface="Wingdings" panose="05000000000000000000" pitchFamily="2" charset="2"/>
              <a:buChar char="q"/>
            </a:pPr>
            <a:r>
              <a:rPr lang="en-US" dirty="0" err="1" smtClean="0"/>
              <a:t>Elimina</a:t>
            </a:r>
            <a:r>
              <a:rPr lang="en-US" dirty="0" smtClean="0"/>
              <a:t> </a:t>
            </a:r>
            <a:r>
              <a:rPr lang="en-US" dirty="0" err="1" smtClean="0"/>
              <a:t>vapores</a:t>
            </a:r>
            <a:r>
              <a:rPr lang="en-US" dirty="0" smtClean="0"/>
              <a:t> de gases </a:t>
            </a:r>
            <a:r>
              <a:rPr lang="en-US" dirty="0" err="1" smtClean="0"/>
              <a:t>nocivos</a:t>
            </a:r>
            <a:r>
              <a:rPr lang="en-US" dirty="0" smtClean="0"/>
              <a:t> o </a:t>
            </a:r>
            <a:r>
              <a:rPr lang="en-US" dirty="0" err="1" smtClean="0"/>
              <a:t>inflamables</a:t>
            </a:r>
            <a:endParaRPr lang="en-US" b="1" dirty="0"/>
          </a:p>
        </p:txBody>
      </p:sp>
      <p:sp>
        <p:nvSpPr>
          <p:cNvPr id="10" name="Rounded Rectangle 9"/>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Tree>
    <p:extLst>
      <p:ext uri="{BB962C8B-B14F-4D97-AF65-F5344CB8AC3E}">
        <p14:creationId xmlns:p14="http://schemas.microsoft.com/office/powerpoint/2010/main" val="25580179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8" name="TextBox 7"/>
          <p:cNvSpPr txBox="1"/>
          <p:nvPr/>
        </p:nvSpPr>
        <p:spPr>
          <a:xfrm>
            <a:off x="677334" y="349476"/>
            <a:ext cx="8596668" cy="523220"/>
          </a:xfrm>
          <a:prstGeom prst="rect">
            <a:avLst/>
          </a:prstGeom>
          <a:noFill/>
        </p:spPr>
        <p:txBody>
          <a:bodyPr wrap="square" rtlCol="0">
            <a:spAutoFit/>
          </a:bodyPr>
          <a:lstStyle/>
          <a:p>
            <a:r>
              <a:rPr lang="en-US" sz="2800" b="1" dirty="0" smtClean="0">
                <a:solidFill>
                  <a:schemeClr val="bg1"/>
                </a:solidFill>
              </a:rPr>
              <a:t>CHEMICALS &amp; HYDROCARBONS</a:t>
            </a:r>
            <a:endParaRPr lang="en-US" sz="2800" b="1" dirty="0">
              <a:solidFill>
                <a:schemeClr val="bg1"/>
              </a:solidFill>
            </a:endParaRPr>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777688497"/>
              </p:ext>
            </p:extLst>
          </p:nvPr>
        </p:nvGraphicFramePr>
        <p:xfrm>
          <a:off x="677334" y="1548659"/>
          <a:ext cx="8732109" cy="5076313"/>
        </p:xfrm>
        <a:graphic>
          <a:graphicData uri="http://schemas.openxmlformats.org/drawingml/2006/table">
            <a:tbl>
              <a:tblPr firstRow="1" bandRow="1">
                <a:tableStyleId>{69CF1AB2-1976-4502-BF36-3FF5EA218861}</a:tableStyleId>
              </a:tblPr>
              <a:tblGrid>
                <a:gridCol w="2910703"/>
                <a:gridCol w="2910703"/>
                <a:gridCol w="2910703"/>
              </a:tblGrid>
              <a:tr h="362079">
                <a:tc>
                  <a:txBody>
                    <a:bodyPr/>
                    <a:lstStyle/>
                    <a:p>
                      <a:pPr algn="ctr"/>
                      <a:r>
                        <a:rPr lang="en-US" sz="1600" b="1" dirty="0" smtClean="0"/>
                        <a:t>ACETONA</a:t>
                      </a:r>
                      <a:endParaRPr lang="en-US" sz="1600" b="1" dirty="0"/>
                    </a:p>
                  </a:txBody>
                  <a:tcPr>
                    <a:cell3D prstMaterial="dkEdge">
                      <a:bevel prst="coolSlant"/>
                      <a:lightRig rig="flood" dir="t"/>
                    </a:cell3D>
                  </a:tcPr>
                </a:tc>
                <a:tc>
                  <a:txBody>
                    <a:bodyPr/>
                    <a:lstStyle/>
                    <a:p>
                      <a:pPr algn="ctr"/>
                      <a:r>
                        <a:rPr lang="en-US" sz="1600" b="1" dirty="0" smtClean="0"/>
                        <a:t>COMBUSTIBLE DIESEL</a:t>
                      </a:r>
                      <a:endParaRPr lang="en-US" sz="1600" b="1" dirty="0"/>
                    </a:p>
                  </a:txBody>
                  <a:tcPr>
                    <a:cell3D prstMaterial="dkEdge">
                      <a:bevel prst="coolSlant"/>
                      <a:lightRig rig="flood" dir="t"/>
                    </a:cell3D>
                  </a:tcPr>
                </a:tc>
                <a:tc>
                  <a:txBody>
                    <a:bodyPr/>
                    <a:lstStyle/>
                    <a:p>
                      <a:pPr algn="ctr"/>
                      <a:r>
                        <a:rPr lang="en-US" sz="1600" b="1" dirty="0" smtClean="0"/>
                        <a:t>ACEITE DE MOTOR</a:t>
                      </a:r>
                      <a:endParaRPr lang="en-US" sz="1600" b="1" dirty="0"/>
                    </a:p>
                  </a:txBody>
                  <a:tcPr>
                    <a:cell3D prstMaterial="dkEdge">
                      <a:bevel prst="coolSlant"/>
                      <a:lightRig rig="flood" dir="t"/>
                    </a:cell3D>
                  </a:tcPr>
                </a:tc>
              </a:tr>
              <a:tr h="362079">
                <a:tc>
                  <a:txBody>
                    <a:bodyPr/>
                    <a:lstStyle/>
                    <a:p>
                      <a:pPr algn="ctr"/>
                      <a:r>
                        <a:rPr lang="en-US" sz="1600" b="1" dirty="0" smtClean="0"/>
                        <a:t>AMONIACO</a:t>
                      </a:r>
                      <a:endParaRPr lang="en-US" sz="1600" b="1" dirty="0"/>
                    </a:p>
                  </a:txBody>
                  <a:tcPr>
                    <a:cell3D prstMaterial="dkEdge">
                      <a:bevel prst="coolSlant"/>
                      <a:lightRig rig="flood" dir="t"/>
                    </a:cell3D>
                  </a:tcPr>
                </a:tc>
                <a:tc>
                  <a:txBody>
                    <a:bodyPr/>
                    <a:lstStyle/>
                    <a:p>
                      <a:pPr algn="ctr"/>
                      <a:r>
                        <a:rPr lang="en-US" sz="1600" b="1" dirty="0" smtClean="0"/>
                        <a:t>ETANOL</a:t>
                      </a:r>
                      <a:endParaRPr lang="en-US" sz="1600" b="1" dirty="0"/>
                    </a:p>
                  </a:txBody>
                  <a:tcPr>
                    <a:cell3D prstMaterial="dkEdge">
                      <a:bevel prst="coolSlant"/>
                      <a:lightRig rig="flood" dir="t"/>
                    </a:cell3D>
                  </a:tcPr>
                </a:tc>
                <a:tc>
                  <a:txBody>
                    <a:bodyPr/>
                    <a:lstStyle/>
                    <a:p>
                      <a:pPr algn="ctr"/>
                      <a:r>
                        <a:rPr lang="en-US" sz="1600" b="1" dirty="0" smtClean="0"/>
                        <a:t>NAFTALENO</a:t>
                      </a:r>
                      <a:endParaRPr lang="en-US" sz="1600" b="1" dirty="0"/>
                    </a:p>
                  </a:txBody>
                  <a:tcPr>
                    <a:cell3D prstMaterial="dkEdge">
                      <a:bevel prst="coolSlant"/>
                      <a:lightRig rig="flood" dir="t"/>
                    </a:cell3D>
                  </a:tcPr>
                </a:tc>
              </a:tr>
              <a:tr h="362079">
                <a:tc>
                  <a:txBody>
                    <a:bodyPr/>
                    <a:lstStyle/>
                    <a:p>
                      <a:pPr algn="ctr"/>
                      <a:r>
                        <a:rPr lang="en-US" sz="1600" b="1" dirty="0" smtClean="0"/>
                        <a:t>BENCENO</a:t>
                      </a:r>
                      <a:endParaRPr lang="en-US" sz="1600" b="1" dirty="0"/>
                    </a:p>
                  </a:txBody>
                  <a:tcPr>
                    <a:cell3D prstMaterial="dkEdge">
                      <a:bevel prst="coolSlant"/>
                      <a:lightRig rig="flood" dir="t"/>
                    </a:cell3D>
                  </a:tcPr>
                </a:tc>
                <a:tc>
                  <a:txBody>
                    <a:bodyPr/>
                    <a:lstStyle/>
                    <a:p>
                      <a:pPr algn="ctr"/>
                      <a:r>
                        <a:rPr lang="en-US" sz="1600" b="1" dirty="0" smtClean="0"/>
                        <a:t>ETILBENCENO</a:t>
                      </a:r>
                      <a:endParaRPr lang="en-US" sz="1600" b="1" dirty="0"/>
                    </a:p>
                  </a:txBody>
                  <a:tcPr>
                    <a:cell3D prstMaterial="dkEdge">
                      <a:bevel prst="coolSlant"/>
                      <a:lightRig rig="flood" dir="t"/>
                    </a:cell3D>
                  </a:tcPr>
                </a:tc>
                <a:tc>
                  <a:txBody>
                    <a:bodyPr/>
                    <a:lstStyle/>
                    <a:p>
                      <a:pPr algn="ctr"/>
                      <a:r>
                        <a:rPr lang="en-US" sz="1600" b="1" dirty="0" smtClean="0"/>
                        <a:t>NITROBENZENE</a:t>
                      </a:r>
                      <a:endParaRPr lang="en-US" sz="1600" b="1" dirty="0"/>
                    </a:p>
                  </a:txBody>
                  <a:tcPr>
                    <a:cell3D prstMaterial="dkEdge">
                      <a:bevel prst="coolSlant"/>
                      <a:lightRig rig="flood" dir="t"/>
                    </a:cell3D>
                  </a:tcPr>
                </a:tc>
              </a:tr>
              <a:tr h="362079">
                <a:tc>
                  <a:txBody>
                    <a:bodyPr/>
                    <a:lstStyle/>
                    <a:p>
                      <a:pPr algn="ctr"/>
                      <a:r>
                        <a:rPr lang="en-US" sz="1600" b="1" dirty="0" smtClean="0"/>
                        <a:t>BUTANOL</a:t>
                      </a:r>
                      <a:endParaRPr lang="en-US" sz="1600" b="1" dirty="0"/>
                    </a:p>
                  </a:txBody>
                  <a:tcPr>
                    <a:cell3D prstMaterial="dkEdge">
                      <a:bevel prst="coolSlant"/>
                      <a:lightRig rig="flood" dir="t"/>
                    </a:cell3D>
                  </a:tcPr>
                </a:tc>
                <a:tc>
                  <a:txBody>
                    <a:bodyPr/>
                    <a:lstStyle/>
                    <a:p>
                      <a:pPr algn="ctr"/>
                      <a:r>
                        <a:rPr lang="en-US" sz="1600" b="1" dirty="0" smtClean="0"/>
                        <a:t>ETILENGLICOL</a:t>
                      </a:r>
                      <a:endParaRPr lang="en-US" sz="1600" b="1" dirty="0"/>
                    </a:p>
                  </a:txBody>
                  <a:tcPr>
                    <a:cell3D prstMaterial="dkEdge">
                      <a:bevel prst="coolSlant"/>
                      <a:lightRig rig="flood" dir="t"/>
                    </a:cell3D>
                  </a:tcPr>
                </a:tc>
                <a:tc>
                  <a:txBody>
                    <a:bodyPr/>
                    <a:lstStyle/>
                    <a:p>
                      <a:pPr algn="ctr"/>
                      <a:r>
                        <a:rPr lang="en-US" sz="1600" b="1" dirty="0" smtClean="0"/>
                        <a:t>ACEITE DE PINTURA EN BASE</a:t>
                      </a:r>
                      <a:endParaRPr lang="en-US" sz="1600" b="1" dirty="0"/>
                    </a:p>
                  </a:txBody>
                  <a:tcPr>
                    <a:cell3D prstMaterial="dkEdge">
                      <a:bevel prst="coolSlant"/>
                      <a:lightRig rig="flood" dir="t"/>
                    </a:cell3D>
                  </a:tcPr>
                </a:tc>
              </a:tr>
              <a:tr h="362079">
                <a:tc>
                  <a:txBody>
                    <a:bodyPr/>
                    <a:lstStyle/>
                    <a:p>
                      <a:pPr algn="ctr"/>
                      <a:r>
                        <a:rPr lang="en-US" sz="1600" b="1" dirty="0" smtClean="0"/>
                        <a:t>2-BUTANONA</a:t>
                      </a:r>
                      <a:endParaRPr lang="en-US" sz="1600" b="1" dirty="0"/>
                    </a:p>
                  </a:txBody>
                  <a:tcPr>
                    <a:cell3D prstMaterial="dkEdge">
                      <a:bevel prst="coolSlant"/>
                      <a:lightRig rig="flood" dir="t"/>
                    </a:cell3D>
                  </a:tcPr>
                </a:tc>
                <a:tc>
                  <a:txBody>
                    <a:bodyPr/>
                    <a:lstStyle/>
                    <a:p>
                      <a:pPr algn="ctr"/>
                      <a:r>
                        <a:rPr lang="en-US" sz="1600" b="1" dirty="0" smtClean="0"/>
                        <a:t>GASOLINA</a:t>
                      </a:r>
                      <a:endParaRPr lang="en-US" sz="1600" b="1" dirty="0"/>
                    </a:p>
                  </a:txBody>
                  <a:tcPr>
                    <a:cell3D prstMaterial="dkEdge">
                      <a:bevel prst="coolSlant"/>
                      <a:lightRig rig="flood" dir="t"/>
                    </a:cell3D>
                  </a:tcPr>
                </a:tc>
                <a:tc>
                  <a:txBody>
                    <a:bodyPr/>
                    <a:lstStyle/>
                    <a:p>
                      <a:pPr algn="ctr"/>
                      <a:r>
                        <a:rPr lang="en-US" sz="1600" b="1" dirty="0" smtClean="0"/>
                        <a:t>PENTANO</a:t>
                      </a:r>
                      <a:endParaRPr lang="en-US" sz="1600" b="1" dirty="0"/>
                    </a:p>
                  </a:txBody>
                  <a:tcPr>
                    <a:cell3D prstMaterial="dkEdge">
                      <a:bevel prst="coolSlant"/>
                      <a:lightRig rig="flood" dir="t"/>
                    </a:cell3D>
                  </a:tcPr>
                </a:tc>
              </a:tr>
              <a:tr h="362079">
                <a:tc>
                  <a:txBody>
                    <a:bodyPr/>
                    <a:lstStyle/>
                    <a:p>
                      <a:pPr algn="ctr"/>
                      <a:r>
                        <a:rPr lang="en-US" sz="1600" b="1" dirty="0" smtClean="0"/>
                        <a:t>BROMOFORMO</a:t>
                      </a:r>
                      <a:endParaRPr lang="en-US" sz="1600" b="1" dirty="0"/>
                    </a:p>
                  </a:txBody>
                  <a:tcPr>
                    <a:cell3D prstMaterial="dkEdge">
                      <a:bevel prst="coolSlant"/>
                      <a:lightRig rig="flood" dir="t"/>
                    </a:cell3D>
                  </a:tcPr>
                </a:tc>
                <a:tc>
                  <a:txBody>
                    <a:bodyPr/>
                    <a:lstStyle/>
                    <a:p>
                      <a:pPr algn="ctr"/>
                      <a:r>
                        <a:rPr lang="en-US" sz="1600" b="1" dirty="0" smtClean="0"/>
                        <a:t>GLICERINA</a:t>
                      </a:r>
                      <a:endParaRPr lang="en-US" sz="1600" b="1" dirty="0"/>
                    </a:p>
                  </a:txBody>
                  <a:tcPr>
                    <a:cell3D prstMaterial="dkEdge">
                      <a:bevel prst="coolSlant"/>
                      <a:lightRig rig="flood" dir="t"/>
                    </a:cell3D>
                  </a:tcPr>
                </a:tc>
                <a:tc>
                  <a:txBody>
                    <a:bodyPr/>
                    <a:lstStyle/>
                    <a:p>
                      <a:pPr algn="ctr"/>
                      <a:r>
                        <a:rPr lang="en-US" sz="1600" b="1" dirty="0" smtClean="0"/>
                        <a:t>PHENOL</a:t>
                      </a:r>
                      <a:endParaRPr lang="en-US" sz="1600" b="1" dirty="0"/>
                    </a:p>
                  </a:txBody>
                  <a:tcPr>
                    <a:cell3D prstMaterial="dkEdge">
                      <a:bevel prst="coolSlant"/>
                      <a:lightRig rig="flood" dir="t"/>
                    </a:cell3D>
                  </a:tcPr>
                </a:tc>
              </a:tr>
              <a:tr h="362079">
                <a:tc>
                  <a:txBody>
                    <a:bodyPr/>
                    <a:lstStyle/>
                    <a:p>
                      <a:pPr algn="ctr"/>
                      <a:r>
                        <a:rPr lang="en-US" sz="1600" b="1" dirty="0" smtClean="0"/>
                        <a:t>DISULFATO</a:t>
                      </a:r>
                      <a:r>
                        <a:rPr lang="en-US" sz="1600" b="1" baseline="0" dirty="0" smtClean="0"/>
                        <a:t> CARBONO</a:t>
                      </a:r>
                      <a:endParaRPr lang="en-US" sz="1600" b="1" dirty="0"/>
                    </a:p>
                  </a:txBody>
                  <a:tcPr>
                    <a:cell3D prstMaterial="dkEdge">
                      <a:bevel prst="coolSlant"/>
                      <a:lightRig rig="flood" dir="t"/>
                    </a:cell3D>
                  </a:tcPr>
                </a:tc>
                <a:tc>
                  <a:txBody>
                    <a:bodyPr/>
                    <a:lstStyle/>
                    <a:p>
                      <a:pPr algn="ctr"/>
                      <a:r>
                        <a:rPr lang="en-US" sz="1600" b="1" dirty="0" smtClean="0"/>
                        <a:t>HEXANO</a:t>
                      </a:r>
                      <a:endParaRPr lang="en-US" sz="1600" b="1" dirty="0"/>
                    </a:p>
                  </a:txBody>
                  <a:tcPr>
                    <a:cell3D prstMaterial="dkEdge">
                      <a:bevel prst="coolSlant"/>
                      <a:lightRig rig="flood" dir="t"/>
                    </a:cell3D>
                  </a:tcPr>
                </a:tc>
                <a:tc>
                  <a:txBody>
                    <a:bodyPr/>
                    <a:lstStyle/>
                    <a:p>
                      <a:pPr algn="ctr"/>
                      <a:r>
                        <a:rPr lang="en-US" sz="1600" b="1" dirty="0" smtClean="0"/>
                        <a:t>PROPANOL</a:t>
                      </a:r>
                      <a:endParaRPr lang="en-US" sz="1600" b="1" dirty="0"/>
                    </a:p>
                  </a:txBody>
                  <a:tcPr>
                    <a:cell3D prstMaterial="dkEdge">
                      <a:bevel prst="coolSlant"/>
                      <a:lightRig rig="flood" dir="t"/>
                    </a:cell3D>
                  </a:tcPr>
                </a:tc>
              </a:tr>
              <a:tr h="369286">
                <a:tc>
                  <a:txBody>
                    <a:bodyPr/>
                    <a:lstStyle/>
                    <a:p>
                      <a:pPr algn="ctr"/>
                      <a:r>
                        <a:rPr lang="en-US" sz="1600" b="1" dirty="0" smtClean="0"/>
                        <a:t>CARBONO</a:t>
                      </a:r>
                      <a:endParaRPr lang="en-US" sz="1600" b="1" dirty="0"/>
                    </a:p>
                  </a:txBody>
                  <a:tcPr>
                    <a:cell3D prstMaterial="dkEdge">
                      <a:bevel prst="coolSlant"/>
                      <a:lightRig rig="flood" dir="t"/>
                    </a:cell3D>
                  </a:tcPr>
                </a:tc>
                <a:tc>
                  <a:txBody>
                    <a:bodyPr/>
                    <a:lstStyle/>
                    <a:p>
                      <a:pPr algn="ctr"/>
                      <a:r>
                        <a:rPr lang="en-US" sz="1600" b="1" dirty="0" smtClean="0"/>
                        <a:t>HEXACLOROBENCENO</a:t>
                      </a:r>
                      <a:endParaRPr lang="en-US" sz="1600" b="1" dirty="0"/>
                    </a:p>
                  </a:txBody>
                  <a:tcPr>
                    <a:cell3D prstMaterial="dkEdge">
                      <a:bevel prst="coolSlant"/>
                      <a:lightRig rig="flood" dir="t"/>
                    </a:cell3D>
                  </a:tcPr>
                </a:tc>
                <a:tc>
                  <a:txBody>
                    <a:bodyPr/>
                    <a:lstStyle/>
                    <a:p>
                      <a:pPr algn="ctr"/>
                      <a:r>
                        <a:rPr lang="en-US" sz="1600" b="1" dirty="0" smtClean="0"/>
                        <a:t>ESTIRENO</a:t>
                      </a:r>
                      <a:endParaRPr lang="en-US" sz="1600" b="1" dirty="0"/>
                    </a:p>
                  </a:txBody>
                  <a:tcPr>
                    <a:cell3D prstMaterial="dkEdge">
                      <a:bevel prst="coolSlant"/>
                      <a:lightRig rig="flood" dir="t"/>
                    </a:cell3D>
                  </a:tcPr>
                </a:tc>
              </a:tr>
              <a:tr h="362079">
                <a:tc>
                  <a:txBody>
                    <a:bodyPr/>
                    <a:lstStyle/>
                    <a:p>
                      <a:pPr algn="ctr"/>
                      <a:r>
                        <a:rPr lang="en-US" sz="1600" b="1" dirty="0" smtClean="0"/>
                        <a:t>TETRACLORURO</a:t>
                      </a:r>
                      <a:endParaRPr lang="en-US" sz="1600" b="1" dirty="0"/>
                    </a:p>
                  </a:txBody>
                  <a:tcPr>
                    <a:cell3D prstMaterial="dkEdge">
                      <a:bevel prst="coolSlant"/>
                      <a:lightRig rig="flood" dir="t"/>
                    </a:cell3D>
                  </a:tcPr>
                </a:tc>
                <a:tc>
                  <a:txBody>
                    <a:bodyPr/>
                    <a:lstStyle/>
                    <a:p>
                      <a:pPr algn="ctr"/>
                      <a:r>
                        <a:rPr lang="en-US" sz="1600" b="1" dirty="0" smtClean="0"/>
                        <a:t>ISOPRENO</a:t>
                      </a:r>
                      <a:endParaRPr lang="en-US" sz="1600" b="1" dirty="0"/>
                    </a:p>
                  </a:txBody>
                  <a:tcPr>
                    <a:cell3D prstMaterial="dkEdge">
                      <a:bevel prst="coolSlant"/>
                      <a:lightRig rig="flood" dir="t"/>
                    </a:cell3D>
                  </a:tcPr>
                </a:tc>
                <a:tc>
                  <a:txBody>
                    <a:bodyPr/>
                    <a:lstStyle/>
                    <a:p>
                      <a:pPr algn="ctr"/>
                      <a:r>
                        <a:rPr lang="en-US" sz="1600" b="1" dirty="0" smtClean="0"/>
                        <a:t>TETRACLOROETANO</a:t>
                      </a:r>
                      <a:endParaRPr lang="en-US" sz="1600" b="1" dirty="0"/>
                    </a:p>
                  </a:txBody>
                  <a:tcPr>
                    <a:cell3D prstMaterial="dkEdge">
                      <a:bevel prst="coolSlant"/>
                      <a:lightRig rig="flood" dir="t"/>
                    </a:cell3D>
                  </a:tcPr>
                </a:tc>
              </a:tr>
              <a:tr h="362079">
                <a:tc>
                  <a:txBody>
                    <a:bodyPr/>
                    <a:lstStyle/>
                    <a:p>
                      <a:pPr algn="ctr"/>
                      <a:r>
                        <a:rPr lang="en-US" sz="1600" b="1" dirty="0" smtClean="0"/>
                        <a:t>CLOROFORMO</a:t>
                      </a:r>
                      <a:endParaRPr lang="en-US" sz="1600" b="1" dirty="0"/>
                    </a:p>
                  </a:txBody>
                  <a:tcPr>
                    <a:cell3D prstMaterial="dkEdge">
                      <a:bevel prst="coolSlant"/>
                      <a:lightRig rig="flood" dir="t"/>
                    </a:cell3D>
                  </a:tcPr>
                </a:tc>
                <a:tc>
                  <a:txBody>
                    <a:bodyPr/>
                    <a:lstStyle/>
                    <a:p>
                      <a:pPr algn="ctr"/>
                      <a:r>
                        <a:rPr lang="en-US" sz="1600" b="1" dirty="0" smtClean="0"/>
                        <a:t>COMBUSTIBLE</a:t>
                      </a:r>
                      <a:r>
                        <a:rPr lang="en-US" sz="1600" b="1" baseline="0" dirty="0" smtClean="0"/>
                        <a:t> PARA AVIONES</a:t>
                      </a:r>
                      <a:endParaRPr lang="en-US" sz="1600" b="1" dirty="0"/>
                    </a:p>
                  </a:txBody>
                  <a:tcPr>
                    <a:cell3D prstMaterial="dkEdge">
                      <a:bevel prst="coolSlant"/>
                      <a:lightRig rig="flood" dir="t"/>
                    </a:cell3D>
                  </a:tcPr>
                </a:tc>
                <a:tc>
                  <a:txBody>
                    <a:bodyPr/>
                    <a:lstStyle/>
                    <a:p>
                      <a:pPr algn="ctr"/>
                      <a:r>
                        <a:rPr lang="en-US" sz="1600" b="1" dirty="0" smtClean="0"/>
                        <a:t>TETRACLORETILENO</a:t>
                      </a:r>
                      <a:endParaRPr lang="en-US" sz="1600" b="1" dirty="0"/>
                    </a:p>
                  </a:txBody>
                  <a:tcPr>
                    <a:cell3D prstMaterial="dkEdge">
                      <a:bevel prst="coolSlant"/>
                      <a:lightRig rig="flood" dir="t"/>
                    </a:cell3D>
                  </a:tcPr>
                </a:tc>
              </a:tr>
              <a:tr h="362079">
                <a:tc>
                  <a:txBody>
                    <a:bodyPr/>
                    <a:lstStyle/>
                    <a:p>
                      <a:pPr algn="ctr"/>
                      <a:r>
                        <a:rPr lang="en-US" sz="1600" b="1" dirty="0" smtClean="0"/>
                        <a:t>CLOROMETANO</a:t>
                      </a:r>
                      <a:endParaRPr lang="en-US" sz="1600" b="1" dirty="0"/>
                    </a:p>
                  </a:txBody>
                  <a:tcPr>
                    <a:cell3D prstMaterial="dkEdge">
                      <a:bevel prst="coolSlant"/>
                      <a:lightRig rig="flood" dir="t"/>
                    </a:cell3D>
                  </a:tcPr>
                </a:tc>
                <a:tc>
                  <a:txBody>
                    <a:bodyPr/>
                    <a:lstStyle/>
                    <a:p>
                      <a:pPr algn="ctr"/>
                      <a:r>
                        <a:rPr lang="en-US" sz="1600" b="1" dirty="0" smtClean="0"/>
                        <a:t>KEROSENE</a:t>
                      </a:r>
                      <a:endParaRPr lang="en-US" sz="1600" b="1" dirty="0"/>
                    </a:p>
                  </a:txBody>
                  <a:tcPr>
                    <a:cell3D prstMaterial="dkEdge">
                      <a:bevel prst="coolSlant"/>
                      <a:lightRig rig="flood" dir="t"/>
                    </a:cell3D>
                  </a:tcPr>
                </a:tc>
                <a:tc>
                  <a:txBody>
                    <a:bodyPr/>
                    <a:lstStyle/>
                    <a:p>
                      <a:pPr algn="ctr"/>
                      <a:r>
                        <a:rPr lang="en-US" sz="1600" b="1" dirty="0" smtClean="0"/>
                        <a:t>TOLUENE</a:t>
                      </a:r>
                      <a:endParaRPr lang="en-US" sz="1600" b="1" dirty="0"/>
                    </a:p>
                  </a:txBody>
                  <a:tcPr>
                    <a:cell3D prstMaterial="dkEdge">
                      <a:bevel prst="coolSlant"/>
                      <a:lightRig rig="flood" dir="t"/>
                    </a:cell3D>
                  </a:tcPr>
                </a:tc>
              </a:tr>
              <a:tr h="362079">
                <a:tc>
                  <a:txBody>
                    <a:bodyPr/>
                    <a:lstStyle/>
                    <a:p>
                      <a:pPr algn="ctr"/>
                      <a:r>
                        <a:rPr lang="en-US" sz="1600" b="1" dirty="0" smtClean="0"/>
                        <a:t>CHOLOROBENZENE</a:t>
                      </a:r>
                      <a:endParaRPr lang="en-US" sz="1600" b="1" dirty="0"/>
                    </a:p>
                  </a:txBody>
                  <a:tcPr>
                    <a:cell3D prstMaterial="dkEdge">
                      <a:bevel prst="coolSlant"/>
                      <a:lightRig rig="flood" dir="t"/>
                    </a:cell3D>
                  </a:tcPr>
                </a:tc>
                <a:tc>
                  <a:txBody>
                    <a:bodyPr/>
                    <a:lstStyle/>
                    <a:p>
                      <a:pPr algn="ctr"/>
                      <a:r>
                        <a:rPr lang="en-US" sz="1600" b="1" dirty="0" smtClean="0"/>
                        <a:t>METANOL</a:t>
                      </a:r>
                      <a:endParaRPr lang="en-US" sz="1600" b="1" dirty="0"/>
                    </a:p>
                  </a:txBody>
                  <a:tcPr>
                    <a:cell3D prstMaterial="dkEdge">
                      <a:bevel prst="coolSlant"/>
                      <a:lightRig rig="flood" dir="t"/>
                    </a:cell3D>
                  </a:tcPr>
                </a:tc>
                <a:tc>
                  <a:txBody>
                    <a:bodyPr/>
                    <a:lstStyle/>
                    <a:p>
                      <a:pPr algn="ctr"/>
                      <a:r>
                        <a:rPr lang="en-US" sz="1600" b="1" dirty="0" smtClean="0"/>
                        <a:t>TRICHLOROETHYLENE</a:t>
                      </a:r>
                      <a:endParaRPr lang="en-US" sz="1600" b="1" dirty="0"/>
                    </a:p>
                  </a:txBody>
                  <a:tcPr>
                    <a:cell3D prstMaterial="dkEdge">
                      <a:bevel prst="coolSlant"/>
                      <a:lightRig rig="flood" dir="t"/>
                    </a:cell3D>
                  </a:tcPr>
                </a:tc>
              </a:tr>
              <a:tr h="362079">
                <a:tc>
                  <a:txBody>
                    <a:bodyPr/>
                    <a:lstStyle/>
                    <a:p>
                      <a:pPr algn="ctr"/>
                      <a:r>
                        <a:rPr lang="en-US" sz="1600" b="1" dirty="0" smtClean="0"/>
                        <a:t>CORTE</a:t>
                      </a:r>
                      <a:r>
                        <a:rPr lang="en-US" sz="1600" b="1" baseline="0" dirty="0" smtClean="0"/>
                        <a:t> DE ACEITES</a:t>
                      </a:r>
                      <a:endParaRPr lang="en-US" sz="1600" b="1" dirty="0"/>
                    </a:p>
                  </a:txBody>
                  <a:tcPr>
                    <a:cell3D prstMaterial="dkEdge">
                      <a:bevel prst="coolSlant"/>
                      <a:lightRig rig="flood" dir="t"/>
                    </a:cell3D>
                  </a:tcPr>
                </a:tc>
                <a:tc>
                  <a:txBody>
                    <a:bodyPr/>
                    <a:lstStyle/>
                    <a:p>
                      <a:pPr algn="ctr"/>
                      <a:r>
                        <a:rPr lang="en-US" sz="1600" b="1" dirty="0" smtClean="0"/>
                        <a:t>CLORURO DE METILENO</a:t>
                      </a:r>
                      <a:endParaRPr lang="en-US" sz="1600" b="1" dirty="0"/>
                    </a:p>
                  </a:txBody>
                  <a:tcPr>
                    <a:cell3D prstMaterial="dkEdge">
                      <a:bevel prst="coolSlant"/>
                      <a:lightRig rig="flood" dir="t"/>
                    </a:cell3D>
                  </a:tcPr>
                </a:tc>
                <a:tc>
                  <a:txBody>
                    <a:bodyPr/>
                    <a:lstStyle/>
                    <a:p>
                      <a:pPr algn="ctr"/>
                      <a:r>
                        <a:rPr lang="en-US" sz="1600" b="1" dirty="0" smtClean="0"/>
                        <a:t>ACETATO</a:t>
                      </a:r>
                      <a:r>
                        <a:rPr lang="en-US" sz="1600" b="1" baseline="0" dirty="0" smtClean="0"/>
                        <a:t> DE VINILO</a:t>
                      </a:r>
                      <a:endParaRPr lang="en-US" sz="1600" b="1" dirty="0"/>
                    </a:p>
                  </a:txBody>
                  <a:tcPr>
                    <a:cell3D prstMaterial="dkEdge">
                      <a:bevel prst="coolSlant"/>
                      <a:lightRig rig="flood" dir="t"/>
                    </a:cell3D>
                  </a:tcPr>
                </a:tc>
              </a:tr>
              <a:tr h="362079">
                <a:tc>
                  <a:txBody>
                    <a:bodyPr/>
                    <a:lstStyle/>
                    <a:p>
                      <a:pPr algn="ctr"/>
                      <a:r>
                        <a:rPr lang="en-US" sz="1600" b="1" dirty="0" smtClean="0"/>
                        <a:t>DICLOROBENCENO</a:t>
                      </a:r>
                      <a:endParaRPr lang="en-US" sz="1600" b="1" dirty="0"/>
                    </a:p>
                  </a:txBody>
                  <a:tcPr>
                    <a:cell3D prstMaterial="dkEdge">
                      <a:bevel prst="coolSlant"/>
                      <a:lightRig rig="flood" dir="t"/>
                    </a:cell3D>
                  </a:tcPr>
                </a:tc>
                <a:tc>
                  <a:txBody>
                    <a:bodyPr/>
                    <a:lstStyle/>
                    <a:p>
                      <a:pPr algn="ctr"/>
                      <a:r>
                        <a:rPr lang="en-US" sz="1600" b="1" dirty="0" smtClean="0"/>
                        <a:t>METILFENOL</a:t>
                      </a:r>
                      <a:endParaRPr lang="en-US" sz="1600" b="1" dirty="0"/>
                    </a:p>
                  </a:txBody>
                  <a:tcPr>
                    <a:cell3D prstMaterial="dkEdge">
                      <a:bevel prst="coolSlant"/>
                      <a:lightRig rig="flood" dir="t"/>
                    </a:cell3D>
                  </a:tcPr>
                </a:tc>
                <a:tc>
                  <a:txBody>
                    <a:bodyPr/>
                    <a:lstStyle/>
                    <a:p>
                      <a:pPr algn="ctr"/>
                      <a:r>
                        <a:rPr lang="en-US" sz="1600" b="1" smtClean="0"/>
                        <a:t>CLORURO DE VINILO</a:t>
                      </a:r>
                      <a:endParaRPr lang="en-US" sz="1600" b="1" dirty="0"/>
                    </a:p>
                  </a:txBody>
                  <a:tcPr>
                    <a:cell3D prstMaterial="dkEdge">
                      <a:bevel prst="coolSlant"/>
                      <a:lightRig rig="flood" dir="t"/>
                    </a:cell3D>
                  </a:tcPr>
                </a:tc>
              </a:tr>
            </a:tbl>
          </a:graphicData>
        </a:graphic>
      </p:graphicFrame>
      <p:sp>
        <p:nvSpPr>
          <p:cNvPr id="14" name="Rounded Rectangle 13"/>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70703" y="1179327"/>
            <a:ext cx="9329351" cy="369332"/>
          </a:xfrm>
          <a:prstGeom prst="rect">
            <a:avLst/>
          </a:prstGeom>
          <a:noFill/>
        </p:spPr>
        <p:txBody>
          <a:bodyPr wrap="square" rtlCol="0">
            <a:spAutoFit/>
          </a:bodyPr>
          <a:lstStyle/>
          <a:p>
            <a:r>
              <a:rPr lang="en-US" sz="1600" dirty="0" smtClean="0"/>
              <a:t>Los </a:t>
            </a:r>
            <a:r>
              <a:rPr lang="en-US" sz="1600" dirty="0" err="1" smtClean="0"/>
              <a:t>siguientes</a:t>
            </a:r>
            <a:r>
              <a:rPr lang="en-US" sz="1600" dirty="0" smtClean="0"/>
              <a:t> </a:t>
            </a:r>
            <a:r>
              <a:rPr lang="en-US" sz="1600" dirty="0" err="1" smtClean="0"/>
              <a:t>productos</a:t>
            </a:r>
            <a:r>
              <a:rPr lang="en-US" sz="1600" dirty="0" smtClean="0"/>
              <a:t> </a:t>
            </a:r>
            <a:r>
              <a:rPr lang="en-US" sz="1600" dirty="0" err="1" smtClean="0"/>
              <a:t>quimicos</a:t>
            </a:r>
            <a:r>
              <a:rPr lang="en-US" sz="1600" dirty="0" smtClean="0"/>
              <a:t> y los </a:t>
            </a:r>
            <a:r>
              <a:rPr lang="en-US" sz="1600" dirty="0" err="1" smtClean="0"/>
              <a:t>hidrocarburos</a:t>
            </a:r>
            <a:r>
              <a:rPr lang="en-US" sz="1600" dirty="0" smtClean="0"/>
              <a:t> </a:t>
            </a:r>
            <a:r>
              <a:rPr lang="en-US" sz="1600" dirty="0" err="1" smtClean="0"/>
              <a:t>pueden</a:t>
            </a:r>
            <a:r>
              <a:rPr lang="en-US" sz="1600" dirty="0" smtClean="0"/>
              <a:t> </a:t>
            </a:r>
            <a:r>
              <a:rPr lang="en-US" sz="1600" dirty="0" err="1" smtClean="0"/>
              <a:t>ser</a:t>
            </a:r>
            <a:r>
              <a:rPr lang="en-US" sz="1600" dirty="0" smtClean="0"/>
              <a:t> </a:t>
            </a:r>
            <a:r>
              <a:rPr lang="en-US" sz="1600" dirty="0" err="1" smtClean="0"/>
              <a:t>absorbidos</a:t>
            </a:r>
            <a:r>
              <a:rPr lang="en-US" sz="1600" dirty="0" smtClean="0"/>
              <a:t> </a:t>
            </a:r>
            <a:r>
              <a:rPr lang="en-US" sz="1600" dirty="0" err="1" smtClean="0"/>
              <a:t>por</a:t>
            </a:r>
            <a:r>
              <a:rPr lang="en-US" sz="1600" dirty="0" smtClean="0"/>
              <a:t> </a:t>
            </a:r>
            <a:r>
              <a:rPr lang="en-US" b="1" dirty="0" smtClean="0">
                <a:solidFill>
                  <a:schemeClr val="accent2">
                    <a:lumMod val="75000"/>
                  </a:schemeClr>
                </a:solidFill>
              </a:rPr>
              <a:t>ECO </a:t>
            </a:r>
            <a:r>
              <a:rPr lang="en-US" b="1" dirty="0" err="1" smtClean="0">
                <a:solidFill>
                  <a:schemeClr val="accent2">
                    <a:lumMod val="75000"/>
                  </a:schemeClr>
                </a:solidFill>
              </a:rPr>
              <a:t>Quik</a:t>
            </a:r>
            <a:r>
              <a:rPr lang="en-US" b="1" dirty="0" smtClean="0">
                <a:solidFill>
                  <a:schemeClr val="accent2">
                    <a:lumMod val="75000"/>
                  </a:schemeClr>
                </a:solidFill>
              </a:rPr>
              <a:t>-SORB</a:t>
            </a:r>
            <a:r>
              <a:rPr lang="en-US" dirty="0" smtClean="0"/>
              <a:t>:</a:t>
            </a:r>
            <a:endParaRPr lang="en-US" dirty="0"/>
          </a:p>
        </p:txBody>
      </p:sp>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Tree>
    <p:extLst>
      <p:ext uri="{BB962C8B-B14F-4D97-AF65-F5344CB8AC3E}">
        <p14:creationId xmlns:p14="http://schemas.microsoft.com/office/powerpoint/2010/main" val="1395113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1793940"/>
            <a:ext cx="2110096" cy="1465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5" name="TextBox 4"/>
          <p:cNvSpPr txBox="1"/>
          <p:nvPr/>
        </p:nvSpPr>
        <p:spPr>
          <a:xfrm>
            <a:off x="677334" y="349476"/>
            <a:ext cx="8596668" cy="584775"/>
          </a:xfrm>
          <a:prstGeom prst="rect">
            <a:avLst/>
          </a:prstGeom>
          <a:noFill/>
        </p:spPr>
        <p:txBody>
          <a:bodyPr wrap="square" rtlCol="0">
            <a:spAutoFit/>
          </a:bodyPr>
          <a:lstStyle/>
          <a:p>
            <a:r>
              <a:rPr lang="en-US" sz="3200" b="1" dirty="0" smtClean="0">
                <a:solidFill>
                  <a:schemeClr val="bg1"/>
                </a:solidFill>
              </a:rPr>
              <a:t>POTENTIAL USERS </a:t>
            </a:r>
            <a:endParaRPr lang="en-US" sz="32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4040" y="1802683"/>
            <a:ext cx="2122220" cy="14657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6626" y="1793940"/>
            <a:ext cx="2115512" cy="1457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52505" y="1802683"/>
            <a:ext cx="2121497" cy="14570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2" name="TextBox 11"/>
          <p:cNvSpPr txBox="1"/>
          <p:nvPr/>
        </p:nvSpPr>
        <p:spPr>
          <a:xfrm>
            <a:off x="1002161" y="3768810"/>
            <a:ext cx="8271841" cy="2800767"/>
          </a:xfrm>
          <a:prstGeom prst="rect">
            <a:avLst/>
          </a:prstGeom>
          <a:noFill/>
        </p:spPr>
        <p:txBody>
          <a:bodyPr wrap="square" numCol="2" rtlCol="0">
            <a:spAutoFit/>
          </a:bodyPr>
          <a:lstStyle/>
          <a:p>
            <a:pPr marL="285750" indent="-285750">
              <a:buFont typeface="Wingdings" panose="05000000000000000000" pitchFamily="2" charset="2"/>
              <a:buChar char="v"/>
            </a:pPr>
            <a:r>
              <a:rPr lang="en-US" sz="2200" dirty="0" err="1" smtClean="0"/>
              <a:t>Departamento</a:t>
            </a:r>
            <a:r>
              <a:rPr lang="en-US" sz="2200" dirty="0" smtClean="0"/>
              <a:t> de </a:t>
            </a:r>
            <a:r>
              <a:rPr lang="en-US" sz="2200" dirty="0" err="1" smtClean="0"/>
              <a:t>Bomberos</a:t>
            </a:r>
            <a:endParaRPr lang="en-US" sz="2200" dirty="0" smtClean="0"/>
          </a:p>
          <a:p>
            <a:pPr marL="285750" indent="-285750">
              <a:buFont typeface="Wingdings" panose="05000000000000000000" pitchFamily="2" charset="2"/>
              <a:buChar char="v"/>
            </a:pPr>
            <a:r>
              <a:rPr lang="en-US" sz="2200" dirty="0" err="1" smtClean="0"/>
              <a:t>Departamento</a:t>
            </a:r>
            <a:r>
              <a:rPr lang="en-US" sz="2200" dirty="0" smtClean="0"/>
              <a:t> de </a:t>
            </a:r>
            <a:r>
              <a:rPr lang="en-US" sz="2200" dirty="0" err="1" smtClean="0"/>
              <a:t>Policia</a:t>
            </a:r>
            <a:endParaRPr lang="en-US" sz="2200" dirty="0" smtClean="0"/>
          </a:p>
          <a:p>
            <a:pPr marL="285750" indent="-285750">
              <a:buFont typeface="Wingdings" panose="05000000000000000000" pitchFamily="2" charset="2"/>
              <a:buChar char="v"/>
            </a:pPr>
            <a:r>
              <a:rPr lang="en-US" sz="2200" dirty="0" err="1" smtClean="0"/>
              <a:t>Fuerza</a:t>
            </a:r>
            <a:r>
              <a:rPr lang="en-US" sz="2200" dirty="0" smtClean="0"/>
              <a:t> </a:t>
            </a:r>
            <a:r>
              <a:rPr lang="en-US" sz="2200" dirty="0" err="1" smtClean="0"/>
              <a:t>Aerea</a:t>
            </a:r>
            <a:r>
              <a:rPr lang="en-US" sz="2200" dirty="0" smtClean="0"/>
              <a:t> </a:t>
            </a:r>
          </a:p>
          <a:p>
            <a:pPr marL="285750" indent="-285750">
              <a:buFont typeface="Wingdings" panose="05000000000000000000" pitchFamily="2" charset="2"/>
              <a:buChar char="v"/>
            </a:pPr>
            <a:r>
              <a:rPr lang="en-US" sz="2200" dirty="0" err="1" smtClean="0"/>
              <a:t>Gasolineras</a:t>
            </a:r>
            <a:endParaRPr lang="en-US" sz="2200" dirty="0" smtClean="0"/>
          </a:p>
          <a:p>
            <a:pPr marL="285750" indent="-285750">
              <a:buFont typeface="Wingdings" panose="05000000000000000000" pitchFamily="2" charset="2"/>
              <a:buChar char="v"/>
            </a:pPr>
            <a:r>
              <a:rPr lang="en-US" sz="2200" dirty="0" err="1" smtClean="0"/>
              <a:t>Autoridad</a:t>
            </a:r>
            <a:r>
              <a:rPr lang="en-US" sz="2200" dirty="0" smtClean="0"/>
              <a:t> de </a:t>
            </a:r>
            <a:r>
              <a:rPr lang="en-US" sz="2200" dirty="0" err="1" smtClean="0"/>
              <a:t>Transito</a:t>
            </a:r>
            <a:endParaRPr lang="en-US" sz="2200" dirty="0" smtClean="0"/>
          </a:p>
          <a:p>
            <a:pPr marL="285750" indent="-285750">
              <a:buFont typeface="Wingdings" panose="05000000000000000000" pitchFamily="2" charset="2"/>
              <a:buChar char="v"/>
            </a:pPr>
            <a:r>
              <a:rPr lang="en-US" sz="2200" dirty="0" smtClean="0"/>
              <a:t>HAZMAT</a:t>
            </a:r>
          </a:p>
          <a:p>
            <a:endParaRPr lang="en-US" sz="2200" dirty="0" smtClean="0"/>
          </a:p>
          <a:p>
            <a:endParaRPr lang="en-US" sz="2200" dirty="0" smtClean="0"/>
          </a:p>
          <a:p>
            <a:pPr marL="285750" indent="-285750">
              <a:buFont typeface="Wingdings" panose="05000000000000000000" pitchFamily="2" charset="2"/>
              <a:buChar char="v"/>
            </a:pPr>
            <a:r>
              <a:rPr lang="en-US" sz="2200" dirty="0" err="1" smtClean="0"/>
              <a:t>Refinerias</a:t>
            </a:r>
            <a:endParaRPr lang="en-US" sz="2200" dirty="0" smtClean="0"/>
          </a:p>
          <a:p>
            <a:pPr marL="285750" indent="-285750">
              <a:buFont typeface="Wingdings" panose="05000000000000000000" pitchFamily="2" charset="2"/>
              <a:buChar char="v"/>
            </a:pPr>
            <a:r>
              <a:rPr lang="en-US" sz="2200" dirty="0" smtClean="0"/>
              <a:t>Los Campos de </a:t>
            </a:r>
            <a:r>
              <a:rPr lang="en-US" sz="2200" dirty="0" err="1" smtClean="0"/>
              <a:t>Petroleo</a:t>
            </a:r>
            <a:endParaRPr lang="en-US" sz="2200" dirty="0" smtClean="0"/>
          </a:p>
          <a:p>
            <a:pPr marL="285750" indent="-285750">
              <a:buFont typeface="Wingdings" panose="05000000000000000000" pitchFamily="2" charset="2"/>
              <a:buChar char="v"/>
            </a:pPr>
            <a:r>
              <a:rPr lang="en-US" sz="2200" dirty="0" err="1" smtClean="0"/>
              <a:t>Envio</a:t>
            </a:r>
            <a:r>
              <a:rPr lang="en-US" sz="2200" dirty="0" smtClean="0"/>
              <a:t> </a:t>
            </a:r>
            <a:r>
              <a:rPr lang="en-US" sz="2200" dirty="0" err="1" smtClean="0"/>
              <a:t>Puertos</a:t>
            </a:r>
            <a:endParaRPr lang="en-US" sz="2200" dirty="0" smtClean="0"/>
          </a:p>
          <a:p>
            <a:pPr marL="285750" indent="-285750">
              <a:buFont typeface="Wingdings" panose="05000000000000000000" pitchFamily="2" charset="2"/>
              <a:buChar char="v"/>
            </a:pPr>
            <a:r>
              <a:rPr lang="en-US" sz="2200" dirty="0" err="1" smtClean="0"/>
              <a:t>Lineas</a:t>
            </a:r>
            <a:r>
              <a:rPr lang="en-US" sz="2200" dirty="0" smtClean="0"/>
              <a:t> </a:t>
            </a:r>
            <a:r>
              <a:rPr lang="en-US" sz="2200" dirty="0" err="1" smtClean="0"/>
              <a:t>Navieras</a:t>
            </a:r>
            <a:endParaRPr lang="en-US" sz="2200" dirty="0" smtClean="0"/>
          </a:p>
          <a:p>
            <a:pPr marL="285750" indent="-285750">
              <a:buFont typeface="Wingdings" panose="05000000000000000000" pitchFamily="2" charset="2"/>
              <a:buChar char="v"/>
            </a:pPr>
            <a:r>
              <a:rPr lang="en-US" sz="2200" dirty="0" smtClean="0"/>
              <a:t>Auto Taller de </a:t>
            </a:r>
            <a:r>
              <a:rPr lang="en-US" sz="2200" dirty="0" err="1" smtClean="0"/>
              <a:t>Reparaciones</a:t>
            </a:r>
            <a:r>
              <a:rPr lang="en-US" sz="2200" dirty="0" smtClean="0"/>
              <a:t> y </a:t>
            </a:r>
            <a:r>
              <a:rPr lang="en-US" sz="2200" dirty="0" err="1" smtClean="0"/>
              <a:t>Garaje</a:t>
            </a:r>
            <a:endParaRPr lang="en-US" sz="2200" dirty="0" smtClean="0"/>
          </a:p>
          <a:p>
            <a:pPr marL="285750" indent="-285750">
              <a:buFont typeface="Wingdings" panose="05000000000000000000" pitchFamily="2" charset="2"/>
              <a:buChar char="v"/>
            </a:pPr>
            <a:r>
              <a:rPr lang="en-US" sz="2200" dirty="0" err="1" smtClean="0"/>
              <a:t>Garaje</a:t>
            </a:r>
            <a:r>
              <a:rPr lang="en-US" sz="2200" dirty="0" smtClean="0"/>
              <a:t> de </a:t>
            </a:r>
            <a:r>
              <a:rPr lang="en-US" sz="2200" dirty="0" err="1" smtClean="0"/>
              <a:t>Estacionamiento</a:t>
            </a:r>
            <a:r>
              <a:rPr lang="en-US" sz="2200" dirty="0" smtClean="0"/>
              <a:t>		</a:t>
            </a:r>
          </a:p>
        </p:txBody>
      </p:sp>
      <p:sp>
        <p:nvSpPr>
          <p:cNvPr id="13" name="Rounded Rectangle 12"/>
          <p:cNvSpPr/>
          <p:nvPr/>
        </p:nvSpPr>
        <p:spPr>
          <a:xfrm>
            <a:off x="6469770" y="181067"/>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Tree>
    <p:extLst>
      <p:ext uri="{BB962C8B-B14F-4D97-AF65-F5344CB8AC3E}">
        <p14:creationId xmlns:p14="http://schemas.microsoft.com/office/powerpoint/2010/main" val="2344363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877693533"/>
              </p:ext>
            </p:extLst>
          </p:nvPr>
        </p:nvGraphicFramePr>
        <p:xfrm>
          <a:off x="3422822" y="1597024"/>
          <a:ext cx="6110672" cy="44974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Content Placeholder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5" name="TextBox 4"/>
          <p:cNvSpPr txBox="1"/>
          <p:nvPr/>
        </p:nvSpPr>
        <p:spPr>
          <a:xfrm>
            <a:off x="677335" y="339809"/>
            <a:ext cx="8596667" cy="604110"/>
          </a:xfrm>
          <a:prstGeom prst="rect">
            <a:avLst/>
          </a:prstGeom>
          <a:noFill/>
        </p:spPr>
        <p:txBody>
          <a:bodyPr wrap="square" rtlCol="0">
            <a:spAutoFit/>
          </a:bodyPr>
          <a:lstStyle/>
          <a:p>
            <a:r>
              <a:rPr lang="en-US" sz="3200" b="1" dirty="0" smtClean="0">
                <a:solidFill>
                  <a:schemeClr val="bg1"/>
                </a:solidFill>
              </a:rPr>
              <a:t>IN-SITU BIORREMEDIACION</a:t>
            </a:r>
            <a:endParaRPr lang="en-US" sz="3200" b="1" dirty="0">
              <a:solidFill>
                <a:schemeClr val="bg1"/>
              </a:solidFill>
            </a:endParaRPr>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790832" y="1618735"/>
            <a:ext cx="2401330" cy="1964723"/>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0832" y="4002456"/>
            <a:ext cx="2401330" cy="2030215"/>
          </a:xfrm>
          <a:prstGeom prst="rect">
            <a:avLst/>
          </a:prstGeom>
        </p:spPr>
      </p:pic>
      <p:sp>
        <p:nvSpPr>
          <p:cNvPr id="9" name="Rounded Rectangle 8"/>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Tree>
    <p:extLst>
      <p:ext uri="{BB962C8B-B14F-4D97-AF65-F5344CB8AC3E}">
        <p14:creationId xmlns:p14="http://schemas.microsoft.com/office/powerpoint/2010/main" val="1409547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00980" y="1413421"/>
            <a:ext cx="2949374" cy="2087547"/>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5" name="TextBox 4"/>
          <p:cNvSpPr txBox="1"/>
          <p:nvPr/>
        </p:nvSpPr>
        <p:spPr>
          <a:xfrm>
            <a:off x="677334" y="349476"/>
            <a:ext cx="8602589" cy="492443"/>
          </a:xfrm>
          <a:prstGeom prst="rect">
            <a:avLst/>
          </a:prstGeom>
          <a:noFill/>
        </p:spPr>
        <p:txBody>
          <a:bodyPr wrap="square" rtlCol="0">
            <a:spAutoFit/>
          </a:bodyPr>
          <a:lstStyle/>
          <a:p>
            <a:r>
              <a:rPr lang="en-US" sz="2600" b="1" dirty="0" smtClean="0">
                <a:solidFill>
                  <a:schemeClr val="bg1"/>
                </a:solidFill>
              </a:rPr>
              <a:t>DERRAME DE PETROLEO EN EL AGUA</a:t>
            </a:r>
            <a:endParaRPr lang="en-US" sz="2600" b="1" dirty="0">
              <a:solidFill>
                <a:schemeClr val="bg1"/>
              </a:solidFill>
            </a:endParaRPr>
          </a:p>
        </p:txBody>
      </p:sp>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9085" y="1413421"/>
            <a:ext cx="2949374" cy="208754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75" y="1418749"/>
            <a:ext cx="2949374" cy="2087547"/>
          </a:xfrm>
          <a:prstGeom prst="rect">
            <a:avLst/>
          </a:prstGeom>
        </p:spPr>
      </p:pic>
      <p:sp>
        <p:nvSpPr>
          <p:cNvPr id="12" name="TextBox 11"/>
          <p:cNvSpPr txBox="1"/>
          <p:nvPr/>
        </p:nvSpPr>
        <p:spPr>
          <a:xfrm>
            <a:off x="1070931" y="3718679"/>
            <a:ext cx="7809471" cy="2862322"/>
          </a:xfrm>
          <a:prstGeom prst="rect">
            <a:avLst/>
          </a:prstGeom>
          <a:noFill/>
        </p:spPr>
        <p:txBody>
          <a:bodyPr wrap="square" rtlCol="0">
            <a:spAutoFit/>
          </a:bodyPr>
          <a:lstStyle/>
          <a:p>
            <a:pPr marL="285750" indent="-285750">
              <a:buFont typeface="Wingdings" panose="05000000000000000000" pitchFamily="2" charset="2"/>
              <a:buChar char="Ø"/>
            </a:pPr>
            <a:r>
              <a:rPr lang="en-US" b="1" dirty="0" smtClean="0">
                <a:solidFill>
                  <a:schemeClr val="accent2">
                    <a:lumMod val="75000"/>
                  </a:schemeClr>
                </a:solidFill>
              </a:rPr>
              <a:t>ECO </a:t>
            </a:r>
            <a:r>
              <a:rPr lang="en-US" b="1" dirty="0" err="1" smtClean="0">
                <a:solidFill>
                  <a:schemeClr val="accent2">
                    <a:lumMod val="75000"/>
                  </a:schemeClr>
                </a:solidFill>
              </a:rPr>
              <a:t>Quik</a:t>
            </a:r>
            <a:r>
              <a:rPr lang="en-US" b="1" dirty="0" smtClean="0">
                <a:solidFill>
                  <a:schemeClr val="accent2">
                    <a:lumMod val="75000"/>
                  </a:schemeClr>
                </a:solidFill>
              </a:rPr>
              <a:t>-SORB </a:t>
            </a:r>
            <a:r>
              <a:rPr lang="en-US" dirty="0" err="1"/>
              <a:t>e</a:t>
            </a:r>
            <a:r>
              <a:rPr lang="en-US" dirty="0" err="1" smtClean="0"/>
              <a:t>s</a:t>
            </a:r>
            <a:r>
              <a:rPr lang="en-US" dirty="0" smtClean="0"/>
              <a:t> </a:t>
            </a:r>
            <a:r>
              <a:rPr lang="en-US" b="1" dirty="0" smtClean="0"/>
              <a:t>HIDROFOBO </a:t>
            </a:r>
            <a:r>
              <a:rPr lang="en-US" dirty="0" smtClean="0"/>
              <a:t>y se </a:t>
            </a:r>
            <a:r>
              <a:rPr lang="en-US" dirty="0" err="1" smtClean="0"/>
              <a:t>mantendra</a:t>
            </a:r>
            <a:r>
              <a:rPr lang="en-US" dirty="0" smtClean="0"/>
              <a:t> a </a:t>
            </a:r>
            <a:r>
              <a:rPr lang="en-US" dirty="0" err="1" smtClean="0"/>
              <a:t>flote</a:t>
            </a:r>
            <a:r>
              <a:rPr lang="en-US" dirty="0" smtClean="0"/>
              <a:t> </a:t>
            </a:r>
            <a:r>
              <a:rPr lang="en-US" dirty="0" err="1" smtClean="0"/>
              <a:t>durante</a:t>
            </a:r>
            <a:r>
              <a:rPr lang="en-US" dirty="0" smtClean="0"/>
              <a:t> largo </a:t>
            </a:r>
            <a:r>
              <a:rPr lang="en-US" dirty="0" err="1" smtClean="0"/>
              <a:t>periodo</a:t>
            </a:r>
            <a:r>
              <a:rPr lang="en-US" dirty="0" smtClean="0"/>
              <a:t> de </a:t>
            </a:r>
            <a:r>
              <a:rPr lang="en-US" dirty="0" err="1" smtClean="0"/>
              <a:t>tiempo</a:t>
            </a:r>
            <a:r>
              <a:rPr lang="en-US" dirty="0" smtClean="0"/>
              <a:t>, lo </a:t>
            </a:r>
            <a:r>
              <a:rPr lang="en-US" dirty="0" err="1" smtClean="0"/>
              <a:t>que</a:t>
            </a:r>
            <a:r>
              <a:rPr lang="en-US" dirty="0" smtClean="0"/>
              <a:t> </a:t>
            </a:r>
            <a:r>
              <a:rPr lang="en-US" dirty="0" err="1" smtClean="0"/>
              <a:t>permite</a:t>
            </a:r>
            <a:r>
              <a:rPr lang="en-US" dirty="0" smtClean="0"/>
              <a:t> </a:t>
            </a:r>
            <a:r>
              <a:rPr lang="en-US" dirty="0" err="1" smtClean="0"/>
              <a:t>una</a:t>
            </a:r>
            <a:r>
              <a:rPr lang="en-US" dirty="0" smtClean="0"/>
              <a:t> </a:t>
            </a:r>
            <a:r>
              <a:rPr lang="en-US" dirty="0" err="1" smtClean="0"/>
              <a:t>facil</a:t>
            </a:r>
            <a:r>
              <a:rPr lang="en-US" dirty="0" smtClean="0"/>
              <a:t> </a:t>
            </a:r>
            <a:r>
              <a:rPr lang="en-US" dirty="0" err="1" smtClean="0"/>
              <a:t>extraccion</a:t>
            </a:r>
            <a:r>
              <a:rPr lang="en-US" dirty="0" smtClean="0"/>
              <a:t>.</a:t>
            </a:r>
          </a:p>
          <a:p>
            <a:endParaRPr lang="en-US" dirty="0" smtClean="0"/>
          </a:p>
          <a:p>
            <a:pPr marL="285750" indent="-285750">
              <a:buFont typeface="Wingdings" panose="05000000000000000000" pitchFamily="2" charset="2"/>
              <a:buChar char="Ø"/>
            </a:pPr>
            <a:r>
              <a:rPr lang="en-US" dirty="0" smtClean="0"/>
              <a:t>So </a:t>
            </a:r>
            <a:r>
              <a:rPr lang="en-US" dirty="0" err="1" smtClean="0"/>
              <a:t>pueden</a:t>
            </a:r>
            <a:r>
              <a:rPr lang="en-US" dirty="0" smtClean="0"/>
              <a:t> </a:t>
            </a:r>
            <a:r>
              <a:rPr lang="en-US" dirty="0" err="1" smtClean="0"/>
              <a:t>establecer</a:t>
            </a:r>
            <a:r>
              <a:rPr lang="en-US" dirty="0" smtClean="0"/>
              <a:t> </a:t>
            </a:r>
            <a:r>
              <a:rPr lang="en-US" dirty="0" err="1" smtClean="0"/>
              <a:t>barreras</a:t>
            </a:r>
            <a:r>
              <a:rPr lang="en-US" dirty="0" smtClean="0"/>
              <a:t> de </a:t>
            </a:r>
            <a:r>
              <a:rPr lang="en-US" dirty="0" err="1" smtClean="0"/>
              <a:t>contencion</a:t>
            </a:r>
            <a:r>
              <a:rPr lang="en-US" dirty="0" smtClean="0"/>
              <a:t> y se </a:t>
            </a:r>
            <a:r>
              <a:rPr lang="en-US" dirty="0" err="1" smtClean="0"/>
              <a:t>extendiendo</a:t>
            </a:r>
            <a:r>
              <a:rPr lang="en-US" dirty="0" smtClean="0"/>
              <a:t> el </a:t>
            </a:r>
            <a:r>
              <a:rPr lang="en-US" b="1" dirty="0" smtClean="0">
                <a:solidFill>
                  <a:schemeClr val="accent2">
                    <a:lumMod val="75000"/>
                  </a:schemeClr>
                </a:solidFill>
              </a:rPr>
              <a:t>ECO </a:t>
            </a:r>
            <a:r>
              <a:rPr lang="en-US" b="1" dirty="0" err="1" smtClean="0">
                <a:solidFill>
                  <a:schemeClr val="accent2">
                    <a:lumMod val="75000"/>
                  </a:schemeClr>
                </a:solidFill>
              </a:rPr>
              <a:t>Quik</a:t>
            </a:r>
            <a:r>
              <a:rPr lang="en-US" b="1" dirty="0" smtClean="0">
                <a:solidFill>
                  <a:schemeClr val="accent2">
                    <a:lumMod val="75000"/>
                  </a:schemeClr>
                </a:solidFill>
              </a:rPr>
              <a:t>-SORB </a:t>
            </a:r>
            <a:r>
              <a:rPr lang="en-US" dirty="0" smtClean="0"/>
              <a:t>de </a:t>
            </a:r>
            <a:r>
              <a:rPr lang="en-US" dirty="0" err="1" smtClean="0"/>
              <a:t>manera</a:t>
            </a:r>
            <a:r>
              <a:rPr lang="en-US" dirty="0" smtClean="0"/>
              <a:t> manual o </a:t>
            </a:r>
            <a:r>
              <a:rPr lang="en-US" dirty="0" err="1" smtClean="0"/>
              <a:t>mecanicamente</a:t>
            </a:r>
            <a:r>
              <a:rPr lang="en-US" dirty="0" smtClean="0"/>
              <a:t>.  </a:t>
            </a:r>
            <a:r>
              <a:rPr lang="en-US" dirty="0" err="1" smtClean="0"/>
              <a:t>Recuperar</a:t>
            </a:r>
            <a:r>
              <a:rPr lang="en-US" dirty="0" smtClean="0"/>
              <a:t> </a:t>
            </a:r>
            <a:r>
              <a:rPr lang="en-US" dirty="0" err="1" smtClean="0"/>
              <a:t>utilizando</a:t>
            </a:r>
            <a:r>
              <a:rPr lang="en-US" dirty="0" smtClean="0"/>
              <a:t> </a:t>
            </a:r>
            <a:r>
              <a:rPr lang="en-US" dirty="0" err="1" smtClean="0"/>
              <a:t>horquillas</a:t>
            </a:r>
            <a:r>
              <a:rPr lang="en-US" dirty="0" smtClean="0"/>
              <a:t> </a:t>
            </a:r>
            <a:r>
              <a:rPr lang="en-US" dirty="0" err="1" smtClean="0"/>
              <a:t>seleccionados</a:t>
            </a:r>
            <a:r>
              <a:rPr lang="en-US" dirty="0" smtClean="0"/>
              <a:t>, skimmers y </a:t>
            </a:r>
            <a:r>
              <a:rPr lang="en-US" dirty="0" err="1" smtClean="0"/>
              <a:t>dispositivos</a:t>
            </a:r>
            <a:r>
              <a:rPr lang="en-US" dirty="0" smtClean="0"/>
              <a:t> de </a:t>
            </a:r>
            <a:r>
              <a:rPr lang="en-US" dirty="0" err="1" smtClean="0"/>
              <a:t>vacio</a:t>
            </a:r>
            <a:r>
              <a:rPr lang="en-US" dirty="0" smtClean="0"/>
              <a:t>.</a:t>
            </a:r>
          </a:p>
          <a:p>
            <a:endParaRPr lang="en-US" dirty="0" smtClean="0"/>
          </a:p>
          <a:p>
            <a:pPr marL="285750" indent="-285750">
              <a:buFont typeface="Wingdings" panose="05000000000000000000" pitchFamily="2" charset="2"/>
              <a:buChar char="Ø"/>
            </a:pPr>
            <a:r>
              <a:rPr lang="en-US" b="1" dirty="0">
                <a:solidFill>
                  <a:schemeClr val="accent2">
                    <a:lumMod val="75000"/>
                  </a:schemeClr>
                </a:solidFill>
                <a:latin typeface="Trebuchet MS (Body)"/>
              </a:rPr>
              <a:t>ECO </a:t>
            </a:r>
            <a:r>
              <a:rPr lang="en-US" b="1" dirty="0" err="1">
                <a:solidFill>
                  <a:schemeClr val="accent2">
                    <a:lumMod val="75000"/>
                  </a:schemeClr>
                </a:solidFill>
                <a:latin typeface="Trebuchet MS (Body)"/>
              </a:rPr>
              <a:t>Quik</a:t>
            </a:r>
            <a:r>
              <a:rPr lang="en-US" b="1" dirty="0">
                <a:solidFill>
                  <a:schemeClr val="accent2">
                    <a:lumMod val="75000"/>
                  </a:schemeClr>
                </a:solidFill>
                <a:latin typeface="Trebuchet MS (Body)"/>
              </a:rPr>
              <a:t>-SORB </a:t>
            </a:r>
            <a:r>
              <a:rPr lang="en-US" dirty="0" err="1" smtClean="0">
                <a:latin typeface="Trebuchet MS (Body)"/>
              </a:rPr>
              <a:t>cumple</a:t>
            </a:r>
            <a:r>
              <a:rPr lang="en-US" dirty="0" smtClean="0">
                <a:latin typeface="Trebuchet MS (Body)"/>
              </a:rPr>
              <a:t> y </a:t>
            </a:r>
            <a:r>
              <a:rPr lang="en-US" dirty="0" err="1" smtClean="0">
                <a:latin typeface="Trebuchet MS (Body)"/>
              </a:rPr>
              <a:t>excede</a:t>
            </a:r>
            <a:r>
              <a:rPr lang="en-US" dirty="0" smtClean="0">
                <a:latin typeface="Trebuchet MS (Body)"/>
              </a:rPr>
              <a:t> los </a:t>
            </a:r>
            <a:r>
              <a:rPr lang="en-US" dirty="0" err="1" smtClean="0">
                <a:latin typeface="Trebuchet MS (Body)"/>
              </a:rPr>
              <a:t>requisitos</a:t>
            </a:r>
            <a:r>
              <a:rPr lang="en-US" dirty="0" smtClean="0">
                <a:latin typeface="Trebuchet MS (Body)"/>
              </a:rPr>
              <a:t> de la</a:t>
            </a:r>
            <a:r>
              <a:rPr lang="en-US" b="1" dirty="0" smtClean="0">
                <a:latin typeface="Trebuchet MS (Body)"/>
              </a:rPr>
              <a:t> </a:t>
            </a:r>
            <a:r>
              <a:rPr lang="en-US" b="1" smtClean="0">
                <a:latin typeface="Trebuchet MS (Body)"/>
              </a:rPr>
              <a:t>EPA </a:t>
            </a:r>
            <a:r>
              <a:rPr lang="en-US" b="1">
                <a:latin typeface="Trebuchet MS (Body)"/>
              </a:rPr>
              <a:t>y</a:t>
            </a:r>
            <a:r>
              <a:rPr lang="en-US" smtClean="0">
                <a:latin typeface="Trebuchet MS (Body)"/>
              </a:rPr>
              <a:t>. </a:t>
            </a:r>
            <a:r>
              <a:rPr lang="en-US" dirty="0" err="1" smtClean="0">
                <a:latin typeface="Trebuchet MS (Body)"/>
              </a:rPr>
              <a:t>Tambien</a:t>
            </a:r>
            <a:r>
              <a:rPr lang="en-US" dirty="0" smtClean="0">
                <a:latin typeface="Trebuchet MS (Body)"/>
              </a:rPr>
              <a:t> </a:t>
            </a:r>
            <a:r>
              <a:rPr lang="en-US" dirty="0" err="1" smtClean="0">
                <a:latin typeface="Trebuchet MS (Body)"/>
              </a:rPr>
              <a:t>cumple</a:t>
            </a:r>
            <a:r>
              <a:rPr lang="en-US" dirty="0" smtClean="0">
                <a:latin typeface="Trebuchet MS (Body)"/>
              </a:rPr>
              <a:t> y </a:t>
            </a:r>
            <a:r>
              <a:rPr lang="en-US" dirty="0" err="1" smtClean="0">
                <a:latin typeface="Trebuchet MS (Body)"/>
              </a:rPr>
              <a:t>excede</a:t>
            </a:r>
            <a:r>
              <a:rPr lang="en-US" dirty="0" smtClean="0">
                <a:latin typeface="Trebuchet MS (Body)"/>
              </a:rPr>
              <a:t> los </a:t>
            </a:r>
            <a:r>
              <a:rPr lang="en-US" dirty="0" err="1" smtClean="0">
                <a:latin typeface="Trebuchet MS (Body)"/>
              </a:rPr>
              <a:t>requisitos</a:t>
            </a:r>
            <a:r>
              <a:rPr lang="en-US" dirty="0" smtClean="0">
                <a:latin typeface="Trebuchet MS (Body)"/>
              </a:rPr>
              <a:t> de la  </a:t>
            </a:r>
            <a:r>
              <a:rPr lang="en-US" b="1" dirty="0" smtClean="0">
                <a:latin typeface="Trebuchet MS (Body)"/>
              </a:rPr>
              <a:t>Guardia </a:t>
            </a:r>
            <a:r>
              <a:rPr lang="en-US" b="1" dirty="0" err="1" smtClean="0">
                <a:latin typeface="Trebuchet MS (Body)"/>
              </a:rPr>
              <a:t>Costera</a:t>
            </a:r>
            <a:r>
              <a:rPr lang="en-US" dirty="0" smtClean="0">
                <a:latin typeface="Trebuchet MS (Body)"/>
              </a:rPr>
              <a:t> para el </a:t>
            </a:r>
            <a:r>
              <a:rPr lang="en-US" dirty="0" err="1" smtClean="0">
                <a:latin typeface="Trebuchet MS (Body)"/>
              </a:rPr>
              <a:t>uso</a:t>
            </a:r>
            <a:r>
              <a:rPr lang="en-US" dirty="0" smtClean="0">
                <a:latin typeface="Trebuchet MS (Body)"/>
              </a:rPr>
              <a:t> de </a:t>
            </a:r>
            <a:r>
              <a:rPr lang="en-US" dirty="0" err="1" smtClean="0">
                <a:latin typeface="Trebuchet MS (Body)"/>
              </a:rPr>
              <a:t>absorbentes</a:t>
            </a:r>
            <a:r>
              <a:rPr lang="en-US" dirty="0" smtClean="0">
                <a:latin typeface="Trebuchet MS (Body)"/>
              </a:rPr>
              <a:t> </a:t>
            </a:r>
            <a:r>
              <a:rPr lang="en-US" dirty="0" err="1" smtClean="0">
                <a:latin typeface="Trebuchet MS (Body)"/>
              </a:rPr>
              <a:t>naturales</a:t>
            </a:r>
            <a:r>
              <a:rPr lang="en-US" dirty="0" smtClean="0">
                <a:latin typeface="Trebuchet MS (Body)"/>
              </a:rPr>
              <a:t>.</a:t>
            </a:r>
            <a:endParaRPr lang="en-US" dirty="0">
              <a:latin typeface="Trebuchet MS (Body)"/>
            </a:endParaRPr>
          </a:p>
        </p:txBody>
      </p:sp>
      <p:sp>
        <p:nvSpPr>
          <p:cNvPr id="13" name="Rounded Rectangle 12"/>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Tree>
    <p:extLst>
      <p:ext uri="{BB962C8B-B14F-4D97-AF65-F5344CB8AC3E}">
        <p14:creationId xmlns:p14="http://schemas.microsoft.com/office/powerpoint/2010/main" val="29033778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05933" y="1518475"/>
            <a:ext cx="2982452" cy="1987525"/>
          </a:xfrm>
        </p:spPr>
      </p:pic>
      <p:pic>
        <p:nvPicPr>
          <p:cNvPr id="4"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5" name="TextBox 4"/>
          <p:cNvSpPr txBox="1"/>
          <p:nvPr/>
        </p:nvSpPr>
        <p:spPr>
          <a:xfrm>
            <a:off x="677334" y="349476"/>
            <a:ext cx="8596668" cy="584775"/>
          </a:xfrm>
          <a:prstGeom prst="rect">
            <a:avLst/>
          </a:prstGeom>
          <a:noFill/>
        </p:spPr>
        <p:txBody>
          <a:bodyPr wrap="square" rtlCol="0">
            <a:spAutoFit/>
          </a:bodyPr>
          <a:lstStyle/>
          <a:p>
            <a:r>
              <a:rPr lang="en-US" sz="3200" b="1" dirty="0" smtClean="0">
                <a:solidFill>
                  <a:schemeClr val="bg1"/>
                </a:solidFill>
              </a:rPr>
              <a:t>VERTEDERO DE RESIDUOS</a:t>
            </a:r>
            <a:endParaRPr lang="en-US" sz="3200" b="1" dirty="0">
              <a:solidFill>
                <a:schemeClr val="bg1"/>
              </a:solidFill>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84442" y="1523093"/>
            <a:ext cx="2982452" cy="199103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4701" y="1523093"/>
            <a:ext cx="2994645" cy="1995650"/>
          </a:xfrm>
          <a:prstGeom prst="rect">
            <a:avLst/>
          </a:prstGeom>
        </p:spPr>
      </p:pic>
      <p:sp>
        <p:nvSpPr>
          <p:cNvPr id="9" name="TextBox 8"/>
          <p:cNvSpPr txBox="1"/>
          <p:nvPr/>
        </p:nvSpPr>
        <p:spPr>
          <a:xfrm>
            <a:off x="1778296" y="3595568"/>
            <a:ext cx="6394744" cy="3262432"/>
          </a:xfrm>
          <a:prstGeom prst="rect">
            <a:avLst/>
          </a:prstGeom>
          <a:noFill/>
        </p:spPr>
        <p:txBody>
          <a:bodyPr wrap="square" rtlCol="0">
            <a:spAutoFit/>
          </a:bodyPr>
          <a:lstStyle/>
          <a:p>
            <a:pPr algn="just"/>
            <a:r>
              <a:rPr lang="en-US" dirty="0" smtClean="0"/>
              <a:t>La </a:t>
            </a:r>
            <a:r>
              <a:rPr lang="en-US" dirty="0" err="1" smtClean="0"/>
              <a:t>mezcla</a:t>
            </a:r>
            <a:r>
              <a:rPr lang="en-US" dirty="0" smtClean="0"/>
              <a:t> de </a:t>
            </a:r>
            <a:r>
              <a:rPr lang="en-US" dirty="0" err="1" smtClean="0"/>
              <a:t>residuos</a:t>
            </a:r>
            <a:r>
              <a:rPr lang="en-US" dirty="0" smtClean="0"/>
              <a:t> </a:t>
            </a:r>
            <a:r>
              <a:rPr lang="en-US" dirty="0" err="1" smtClean="0"/>
              <a:t>peligrosos</a:t>
            </a:r>
            <a:r>
              <a:rPr lang="en-US" dirty="0" smtClean="0"/>
              <a:t> </a:t>
            </a:r>
            <a:r>
              <a:rPr lang="en-US" dirty="0" err="1" smtClean="0"/>
              <a:t>como</a:t>
            </a:r>
            <a:r>
              <a:rPr lang="en-US" dirty="0" smtClean="0"/>
              <a:t> </a:t>
            </a:r>
            <a:r>
              <a:rPr lang="en-US" dirty="0" err="1" smtClean="0"/>
              <a:t>residuos</a:t>
            </a:r>
            <a:r>
              <a:rPr lang="en-US" dirty="0" smtClean="0"/>
              <a:t> </a:t>
            </a:r>
            <a:r>
              <a:rPr lang="en-US" dirty="0" err="1" smtClean="0"/>
              <a:t>organicos</a:t>
            </a:r>
            <a:r>
              <a:rPr lang="en-US" dirty="0" smtClean="0"/>
              <a:t> y  </a:t>
            </a:r>
            <a:r>
              <a:rPr lang="en-US" dirty="0" err="1" smtClean="0"/>
              <a:t>lixiviados</a:t>
            </a:r>
            <a:r>
              <a:rPr lang="en-US" dirty="0" smtClean="0"/>
              <a:t>, </a:t>
            </a:r>
            <a:r>
              <a:rPr lang="en-US" dirty="0" err="1" smtClean="0"/>
              <a:t>generan</a:t>
            </a:r>
            <a:r>
              <a:rPr lang="en-US" dirty="0" smtClean="0"/>
              <a:t> </a:t>
            </a:r>
            <a:r>
              <a:rPr lang="en-US" dirty="0" err="1" smtClean="0"/>
              <a:t>una</a:t>
            </a:r>
            <a:r>
              <a:rPr lang="en-US" dirty="0" smtClean="0"/>
              <a:t> </a:t>
            </a:r>
            <a:r>
              <a:rPr lang="en-US" dirty="0" err="1" smtClean="0"/>
              <a:t>descomposicion</a:t>
            </a:r>
            <a:r>
              <a:rPr lang="en-US" dirty="0" smtClean="0"/>
              <a:t> </a:t>
            </a:r>
            <a:r>
              <a:rPr lang="en-US" dirty="0" err="1" smtClean="0"/>
              <a:t>ambiental</a:t>
            </a:r>
            <a:r>
              <a:rPr lang="en-US" dirty="0" smtClean="0"/>
              <a:t> </a:t>
            </a:r>
            <a:r>
              <a:rPr lang="en-US" dirty="0" err="1" smtClean="0"/>
              <a:t>que</a:t>
            </a:r>
            <a:r>
              <a:rPr lang="en-US" dirty="0" smtClean="0"/>
              <a:t> </a:t>
            </a:r>
            <a:r>
              <a:rPr lang="en-US" dirty="0" err="1" smtClean="0"/>
              <a:t>afecta</a:t>
            </a:r>
            <a:r>
              <a:rPr lang="en-US" dirty="0" smtClean="0"/>
              <a:t> a la </a:t>
            </a:r>
            <a:r>
              <a:rPr lang="en-US" dirty="0" err="1" smtClean="0"/>
              <a:t>salud</a:t>
            </a:r>
            <a:r>
              <a:rPr lang="en-US" dirty="0" smtClean="0"/>
              <a:t> y </a:t>
            </a:r>
            <a:r>
              <a:rPr lang="en-US" dirty="0" err="1" smtClean="0"/>
              <a:t>por</a:t>
            </a:r>
            <a:r>
              <a:rPr lang="en-US" dirty="0" smtClean="0"/>
              <a:t> </a:t>
            </a:r>
            <a:r>
              <a:rPr lang="en-US" dirty="0" err="1" smtClean="0"/>
              <a:t>consiguiente</a:t>
            </a:r>
            <a:r>
              <a:rPr lang="en-US" dirty="0" smtClean="0"/>
              <a:t> la </a:t>
            </a:r>
            <a:r>
              <a:rPr lang="en-US" dirty="0" err="1" smtClean="0"/>
              <a:t>posible</a:t>
            </a:r>
            <a:r>
              <a:rPr lang="en-US" dirty="0" smtClean="0"/>
              <a:t> </a:t>
            </a:r>
            <a:r>
              <a:rPr lang="en-US" dirty="0" err="1" smtClean="0"/>
              <a:t>contaminacion</a:t>
            </a:r>
            <a:r>
              <a:rPr lang="en-US" dirty="0" smtClean="0"/>
              <a:t> de </a:t>
            </a:r>
            <a:r>
              <a:rPr lang="en-US" dirty="0" err="1" smtClean="0"/>
              <a:t>las</a:t>
            </a:r>
            <a:r>
              <a:rPr lang="en-US" dirty="0" smtClean="0"/>
              <a:t> </a:t>
            </a:r>
            <a:r>
              <a:rPr lang="en-US" dirty="0" err="1" smtClean="0"/>
              <a:t>aguas</a:t>
            </a:r>
            <a:r>
              <a:rPr lang="en-US" dirty="0" smtClean="0"/>
              <a:t> </a:t>
            </a:r>
            <a:r>
              <a:rPr lang="en-US" dirty="0" err="1" smtClean="0"/>
              <a:t>subterraneas</a:t>
            </a:r>
            <a:r>
              <a:rPr lang="en-US" dirty="0" smtClean="0"/>
              <a:t>, lo </a:t>
            </a:r>
            <a:r>
              <a:rPr lang="en-US" dirty="0" err="1" smtClean="0"/>
              <a:t>cual</a:t>
            </a:r>
            <a:r>
              <a:rPr lang="en-US" dirty="0" smtClean="0"/>
              <a:t> </a:t>
            </a:r>
            <a:r>
              <a:rPr lang="en-US" dirty="0" err="1" smtClean="0"/>
              <a:t>es</a:t>
            </a:r>
            <a:r>
              <a:rPr lang="en-US" dirty="0" smtClean="0"/>
              <a:t> </a:t>
            </a:r>
            <a:r>
              <a:rPr lang="en-US" dirty="0" err="1" smtClean="0"/>
              <a:t>peligroso</a:t>
            </a:r>
            <a:r>
              <a:rPr lang="en-US" dirty="0" smtClean="0"/>
              <a:t> para la </a:t>
            </a:r>
            <a:r>
              <a:rPr lang="en-US" dirty="0" err="1" smtClean="0"/>
              <a:t>poblacion</a:t>
            </a:r>
            <a:r>
              <a:rPr lang="en-US" dirty="0" smtClean="0"/>
              <a:t> </a:t>
            </a:r>
            <a:r>
              <a:rPr lang="en-US" dirty="0" err="1" smtClean="0"/>
              <a:t>inmediata</a:t>
            </a:r>
            <a:r>
              <a:rPr lang="en-US" dirty="0" smtClean="0"/>
              <a:t> </a:t>
            </a:r>
            <a:r>
              <a:rPr lang="en-US" dirty="0" err="1" smtClean="0"/>
              <a:t>que</a:t>
            </a:r>
            <a:r>
              <a:rPr lang="en-US" dirty="0" smtClean="0"/>
              <a:t> </a:t>
            </a:r>
            <a:r>
              <a:rPr lang="en-US" dirty="0" err="1" smtClean="0"/>
              <a:t>por</a:t>
            </a:r>
            <a:r>
              <a:rPr lang="en-US" dirty="0" smtClean="0"/>
              <a:t> lo general </a:t>
            </a:r>
            <a:r>
              <a:rPr lang="en-US" dirty="0" err="1" smtClean="0"/>
              <a:t>usa</a:t>
            </a:r>
            <a:r>
              <a:rPr lang="en-US" dirty="0" smtClean="0"/>
              <a:t> </a:t>
            </a:r>
            <a:r>
              <a:rPr lang="en-US" dirty="0" err="1" smtClean="0"/>
              <a:t>estos</a:t>
            </a:r>
            <a:r>
              <a:rPr lang="en-US" dirty="0" smtClean="0"/>
              <a:t>  </a:t>
            </a:r>
            <a:r>
              <a:rPr lang="en-US" dirty="0" err="1" smtClean="0"/>
              <a:t>recursos</a:t>
            </a:r>
            <a:r>
              <a:rPr lang="en-US" dirty="0" smtClean="0"/>
              <a:t> </a:t>
            </a:r>
            <a:r>
              <a:rPr lang="en-US" dirty="0" err="1" smtClean="0"/>
              <a:t>acuiferos</a:t>
            </a:r>
            <a:r>
              <a:rPr lang="en-US" dirty="0" smtClean="0"/>
              <a:t> para </a:t>
            </a:r>
            <a:r>
              <a:rPr lang="en-US" dirty="0" err="1" smtClean="0"/>
              <a:t>su</a:t>
            </a:r>
            <a:r>
              <a:rPr lang="en-US" dirty="0" smtClean="0"/>
              <a:t> </a:t>
            </a:r>
            <a:r>
              <a:rPr lang="en-US" dirty="0" err="1" smtClean="0"/>
              <a:t>abastecimiento</a:t>
            </a:r>
            <a:r>
              <a:rPr lang="en-US" dirty="0" smtClean="0"/>
              <a:t> y </a:t>
            </a:r>
            <a:r>
              <a:rPr lang="en-US" dirty="0" err="1" smtClean="0"/>
              <a:t>consumo</a:t>
            </a:r>
            <a:r>
              <a:rPr lang="en-US" dirty="0" smtClean="0"/>
              <a:t> de </a:t>
            </a:r>
            <a:r>
              <a:rPr lang="en-US" dirty="0" err="1" smtClean="0"/>
              <a:t>agua</a:t>
            </a:r>
            <a:r>
              <a:rPr lang="en-US" dirty="0" smtClean="0"/>
              <a:t>.</a:t>
            </a:r>
            <a:endParaRPr lang="en-US" b="1" dirty="0" smtClean="0"/>
          </a:p>
          <a:p>
            <a:pPr algn="just"/>
            <a:endParaRPr lang="en-US" sz="800" b="1" dirty="0">
              <a:solidFill>
                <a:schemeClr val="accent2">
                  <a:lumMod val="75000"/>
                </a:schemeClr>
              </a:solidFill>
            </a:endParaRPr>
          </a:p>
          <a:p>
            <a:pPr algn="just"/>
            <a:r>
              <a:rPr lang="en-US" b="1" dirty="0" smtClean="0">
                <a:solidFill>
                  <a:schemeClr val="accent2">
                    <a:lumMod val="75000"/>
                  </a:schemeClr>
                </a:solidFill>
              </a:rPr>
              <a:t>ECO </a:t>
            </a:r>
            <a:r>
              <a:rPr lang="en-US" b="1" dirty="0" err="1" smtClean="0">
                <a:solidFill>
                  <a:schemeClr val="accent2">
                    <a:lumMod val="75000"/>
                  </a:schemeClr>
                </a:solidFill>
              </a:rPr>
              <a:t>Quik</a:t>
            </a:r>
            <a:r>
              <a:rPr lang="en-US" b="1" dirty="0" smtClean="0">
                <a:solidFill>
                  <a:schemeClr val="accent2">
                    <a:lumMod val="75000"/>
                  </a:schemeClr>
                </a:solidFill>
              </a:rPr>
              <a:t>-SORB </a:t>
            </a:r>
            <a:r>
              <a:rPr lang="en-US" dirty="0" err="1" smtClean="0"/>
              <a:t>elimina</a:t>
            </a:r>
            <a:r>
              <a:rPr lang="en-US" dirty="0" smtClean="0"/>
              <a:t> el </a:t>
            </a:r>
            <a:r>
              <a:rPr lang="en-US" dirty="0" err="1" smtClean="0"/>
              <a:t>desarrollo</a:t>
            </a:r>
            <a:r>
              <a:rPr lang="en-US" dirty="0" smtClean="0"/>
              <a:t> de gases </a:t>
            </a:r>
            <a:r>
              <a:rPr lang="en-US" dirty="0" err="1" smtClean="0"/>
              <a:t>nocivos</a:t>
            </a:r>
            <a:r>
              <a:rPr lang="en-US" dirty="0" smtClean="0"/>
              <a:t> de </a:t>
            </a:r>
            <a:r>
              <a:rPr lang="en-US" dirty="0" err="1" smtClean="0"/>
              <a:t>estos</a:t>
            </a:r>
            <a:r>
              <a:rPr lang="en-US" dirty="0" smtClean="0"/>
              <a:t> </a:t>
            </a:r>
            <a:r>
              <a:rPr lang="en-US" dirty="0" err="1" smtClean="0"/>
              <a:t>vertederos</a:t>
            </a:r>
            <a:r>
              <a:rPr lang="en-US" dirty="0" smtClean="0"/>
              <a:t>, </a:t>
            </a:r>
            <a:r>
              <a:rPr lang="en-US" dirty="0" err="1" smtClean="0"/>
              <a:t>como</a:t>
            </a:r>
            <a:r>
              <a:rPr lang="en-US" dirty="0" smtClean="0"/>
              <a:t> el gas </a:t>
            </a:r>
            <a:r>
              <a:rPr lang="en-US" dirty="0" err="1" smtClean="0"/>
              <a:t>metano</a:t>
            </a:r>
            <a:r>
              <a:rPr lang="en-US" dirty="0" smtClean="0"/>
              <a:t>. Mediante la </a:t>
            </a:r>
            <a:r>
              <a:rPr lang="en-US" dirty="0" err="1" smtClean="0"/>
              <a:t>eliminacion</a:t>
            </a:r>
            <a:r>
              <a:rPr lang="en-US" dirty="0" smtClean="0"/>
              <a:t> de los </a:t>
            </a:r>
            <a:r>
              <a:rPr lang="en-US" dirty="0" err="1" smtClean="0"/>
              <a:t>vapores</a:t>
            </a:r>
            <a:r>
              <a:rPr lang="en-US" dirty="0" smtClean="0"/>
              <a:t> </a:t>
            </a:r>
            <a:r>
              <a:rPr lang="en-US" dirty="0" err="1" smtClean="0"/>
              <a:t>que</a:t>
            </a:r>
            <a:r>
              <a:rPr lang="en-US" dirty="0" smtClean="0"/>
              <a:t> son </a:t>
            </a:r>
            <a:r>
              <a:rPr lang="en-US" dirty="0" err="1" smtClean="0"/>
              <a:t>prejudiciales</a:t>
            </a:r>
            <a:r>
              <a:rPr lang="en-US" dirty="0" smtClean="0"/>
              <a:t> para la </a:t>
            </a:r>
            <a:r>
              <a:rPr lang="en-US" dirty="0" err="1" smtClean="0"/>
              <a:t>salud</a:t>
            </a:r>
            <a:r>
              <a:rPr lang="en-US" dirty="0" smtClean="0"/>
              <a:t>, </a:t>
            </a:r>
            <a:r>
              <a:rPr lang="en-US" dirty="0" err="1" smtClean="0"/>
              <a:t>eliminando</a:t>
            </a:r>
            <a:r>
              <a:rPr lang="en-US" dirty="0" smtClean="0"/>
              <a:t> </a:t>
            </a:r>
            <a:r>
              <a:rPr lang="en-US" dirty="0" err="1" smtClean="0"/>
              <a:t>asi</a:t>
            </a:r>
            <a:r>
              <a:rPr lang="en-US" dirty="0" smtClean="0"/>
              <a:t> los gases </a:t>
            </a:r>
            <a:r>
              <a:rPr lang="en-US" b="1" dirty="0" smtClean="0"/>
              <a:t>TOXICOS</a:t>
            </a:r>
            <a:r>
              <a:rPr lang="en-US" dirty="0" smtClean="0"/>
              <a:t> </a:t>
            </a:r>
            <a:r>
              <a:rPr lang="en-US" dirty="0" err="1" smtClean="0"/>
              <a:t>en</a:t>
            </a:r>
            <a:r>
              <a:rPr lang="en-US" dirty="0" smtClean="0"/>
              <a:t> el </a:t>
            </a:r>
            <a:r>
              <a:rPr lang="en-US" dirty="0" err="1" smtClean="0"/>
              <a:t>aire</a:t>
            </a:r>
            <a:r>
              <a:rPr lang="en-US" dirty="0" smtClean="0"/>
              <a:t>.</a:t>
            </a:r>
            <a:endParaRPr lang="en-US" dirty="0">
              <a:effectLst/>
            </a:endParaRPr>
          </a:p>
        </p:txBody>
      </p:sp>
      <p:sp>
        <p:nvSpPr>
          <p:cNvPr id="11" name="Rounded Rectangle 10"/>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Tree>
    <p:extLst>
      <p:ext uri="{BB962C8B-B14F-4D97-AF65-F5344CB8AC3E}">
        <p14:creationId xmlns:p14="http://schemas.microsoft.com/office/powerpoint/2010/main" val="42551656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5" name="Rounded Rectangle 4"/>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
        <p:nvSpPr>
          <p:cNvPr id="7" name="TextBox 6"/>
          <p:cNvSpPr txBox="1"/>
          <p:nvPr/>
        </p:nvSpPr>
        <p:spPr>
          <a:xfrm>
            <a:off x="677334" y="347858"/>
            <a:ext cx="8596668" cy="584775"/>
          </a:xfrm>
          <a:prstGeom prst="rect">
            <a:avLst/>
          </a:prstGeom>
          <a:noFill/>
        </p:spPr>
        <p:txBody>
          <a:bodyPr wrap="square" rtlCol="0">
            <a:spAutoFit/>
          </a:bodyPr>
          <a:lstStyle/>
          <a:p>
            <a:r>
              <a:rPr lang="en-US" sz="3200" b="1" dirty="0" smtClean="0">
                <a:solidFill>
                  <a:schemeClr val="bg1"/>
                </a:solidFill>
              </a:rPr>
              <a:t>MSDS</a:t>
            </a:r>
            <a:endParaRPr lang="en-US" sz="3200" b="1" dirty="0">
              <a:solidFill>
                <a:schemeClr val="bg1"/>
              </a:solidFill>
            </a:endParaRPr>
          </a:p>
        </p:txBody>
      </p:sp>
      <p:sp>
        <p:nvSpPr>
          <p:cNvPr id="13" name="Rectangle 12"/>
          <p:cNvSpPr/>
          <p:nvPr/>
        </p:nvSpPr>
        <p:spPr>
          <a:xfrm>
            <a:off x="459060" y="3336325"/>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459060" y="4612955"/>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63164" y="1742499"/>
            <a:ext cx="4097409" cy="4755148"/>
          </a:xfrm>
          <a:prstGeom prst="rect">
            <a:avLst/>
          </a:prstGeom>
          <a:noFill/>
        </p:spPr>
        <p:txBody>
          <a:bodyPr wrap="square" rtlCol="0">
            <a:spAutoFit/>
          </a:bodyPr>
          <a:lstStyle/>
          <a:p>
            <a:pPr algn="just"/>
            <a:r>
              <a:rPr lang="en-US" sz="1200" dirty="0" smtClean="0"/>
              <a:t>Eco friendly Products, LLC</a:t>
            </a:r>
          </a:p>
          <a:p>
            <a:pPr algn="just"/>
            <a:r>
              <a:rPr lang="en-US" sz="1200" dirty="0" smtClean="0"/>
              <a:t>12202 Lakewood Valley Ct</a:t>
            </a:r>
          </a:p>
          <a:p>
            <a:pPr algn="just"/>
            <a:r>
              <a:rPr lang="en-US" sz="1200" dirty="0" smtClean="0"/>
              <a:t>Cypress, TX 77429 USA</a:t>
            </a:r>
          </a:p>
          <a:p>
            <a:pPr algn="just"/>
            <a:r>
              <a:rPr lang="en-US" sz="1200" dirty="0" smtClean="0"/>
              <a:t>(713) 505-0638</a:t>
            </a:r>
          </a:p>
          <a:p>
            <a:pPr algn="just"/>
            <a:endParaRPr lang="en-US" sz="1200" dirty="0"/>
          </a:p>
          <a:p>
            <a:r>
              <a:rPr lang="en-US" sz="900" b="1" dirty="0"/>
              <a:t>Trade Name:</a:t>
            </a:r>
            <a:r>
              <a:rPr lang="en-US" sz="900" dirty="0"/>
              <a:t>              </a:t>
            </a:r>
            <a:r>
              <a:rPr lang="en-US" sz="900" b="1" dirty="0"/>
              <a:t>ECO </a:t>
            </a:r>
            <a:r>
              <a:rPr lang="en-US" sz="900" b="1" dirty="0" err="1"/>
              <a:t>Quik</a:t>
            </a:r>
            <a:r>
              <a:rPr lang="en-US" sz="900" b="1" dirty="0"/>
              <a:t>-SORB</a:t>
            </a:r>
            <a:r>
              <a:rPr lang="en-US" sz="900" dirty="0"/>
              <a:t/>
            </a:r>
            <a:br>
              <a:rPr lang="en-US" sz="900" dirty="0"/>
            </a:br>
            <a:r>
              <a:rPr lang="en-US" sz="900" b="1" dirty="0" smtClean="0"/>
              <a:t>Chemical </a:t>
            </a:r>
            <a:r>
              <a:rPr lang="en-US" sz="900" b="1" dirty="0"/>
              <a:t>Family:</a:t>
            </a:r>
            <a:r>
              <a:rPr lang="en-US" sz="900" dirty="0"/>
              <a:t>       </a:t>
            </a:r>
            <a:r>
              <a:rPr lang="en-US" sz="900" b="1" dirty="0"/>
              <a:t> Plant by-products</a:t>
            </a:r>
            <a:endParaRPr lang="en-US" sz="900" dirty="0"/>
          </a:p>
          <a:p>
            <a:r>
              <a:rPr lang="en-US" sz="900" b="1" dirty="0"/>
              <a:t>CAS Number: </a:t>
            </a:r>
            <a:r>
              <a:rPr lang="en-US" sz="900" dirty="0"/>
              <a:t>            </a:t>
            </a:r>
            <a:r>
              <a:rPr lang="en-US" sz="900" b="1" dirty="0"/>
              <a:t>Trade Secret</a:t>
            </a:r>
            <a:endParaRPr lang="en-US" sz="900" dirty="0"/>
          </a:p>
          <a:p>
            <a:r>
              <a:rPr lang="en-US" sz="900" b="1" dirty="0"/>
              <a:t>Chemical Formula:</a:t>
            </a:r>
            <a:r>
              <a:rPr lang="en-US" sz="900" dirty="0"/>
              <a:t>     </a:t>
            </a:r>
            <a:r>
              <a:rPr lang="en-US" sz="900" b="1" dirty="0"/>
              <a:t>Proprietary </a:t>
            </a:r>
            <a:r>
              <a:rPr lang="en-US" sz="900" dirty="0"/>
              <a:t/>
            </a:r>
            <a:br>
              <a:rPr lang="en-US" sz="900" dirty="0"/>
            </a:br>
            <a:endParaRPr lang="en-US" sz="900" dirty="0"/>
          </a:p>
          <a:p>
            <a:r>
              <a:rPr lang="en-US" sz="900" b="1" dirty="0"/>
              <a:t>Hazardous Ingredients</a:t>
            </a:r>
          </a:p>
          <a:p>
            <a:endParaRPr lang="en-US" sz="900" dirty="0"/>
          </a:p>
          <a:p>
            <a:r>
              <a:rPr lang="en-US" sz="900" dirty="0"/>
              <a:t>Hazardous </a:t>
            </a:r>
            <a:r>
              <a:rPr lang="en-US" sz="900" dirty="0" smtClean="0"/>
              <a:t>Components	This </a:t>
            </a:r>
            <a:r>
              <a:rPr lang="en-US" sz="900" dirty="0"/>
              <a:t>material is not considered hazardous as per </a:t>
            </a:r>
            <a:endParaRPr lang="en-US" sz="900" dirty="0" smtClean="0"/>
          </a:p>
          <a:p>
            <a:r>
              <a:rPr lang="en-US" sz="900" dirty="0"/>
              <a:t>	</a:t>
            </a:r>
            <a:r>
              <a:rPr lang="en-US" sz="900" dirty="0" smtClean="0"/>
              <a:t>		CFR </a:t>
            </a:r>
            <a:r>
              <a:rPr lang="en-US" sz="900" dirty="0"/>
              <a:t>19.10.120</a:t>
            </a:r>
          </a:p>
          <a:p>
            <a:r>
              <a:rPr lang="en-US" sz="900" dirty="0"/>
              <a:t>%                        </a:t>
            </a:r>
            <a:r>
              <a:rPr lang="en-US" sz="900" dirty="0" smtClean="0"/>
              <a:t>		Confidential</a:t>
            </a:r>
            <a:endParaRPr lang="en-US" sz="900" dirty="0"/>
          </a:p>
          <a:p>
            <a:r>
              <a:rPr lang="en-US" sz="900" dirty="0"/>
              <a:t>TLV Units                   </a:t>
            </a:r>
            <a:r>
              <a:rPr lang="en-US" sz="900" dirty="0" smtClean="0"/>
              <a:t>	None </a:t>
            </a:r>
            <a:r>
              <a:rPr lang="en-US" sz="900" dirty="0"/>
              <a:t>Established</a:t>
            </a:r>
          </a:p>
          <a:p>
            <a:r>
              <a:rPr lang="en-US" sz="900" dirty="0"/>
              <a:t>Product CAS #               </a:t>
            </a:r>
            <a:r>
              <a:rPr lang="en-US" sz="900" dirty="0" smtClean="0"/>
              <a:t>	Trade </a:t>
            </a:r>
            <a:r>
              <a:rPr lang="en-US" sz="900" dirty="0"/>
              <a:t>Secret</a:t>
            </a:r>
          </a:p>
          <a:p>
            <a:r>
              <a:rPr lang="en-US" sz="900" dirty="0"/>
              <a:t>All ingredients in this product are in the TSCA inventory list.</a:t>
            </a:r>
          </a:p>
          <a:p>
            <a:pPr algn="just"/>
            <a:endParaRPr lang="en-US" sz="900" dirty="0" smtClean="0"/>
          </a:p>
          <a:p>
            <a:r>
              <a:rPr lang="en-US" sz="900" b="1" dirty="0"/>
              <a:t>Physical Data</a:t>
            </a:r>
            <a:r>
              <a:rPr lang="en-US" sz="900" dirty="0"/>
              <a:t/>
            </a:r>
            <a:br>
              <a:rPr lang="en-US" sz="900" dirty="0"/>
            </a:br>
            <a:endParaRPr lang="en-US" sz="900" dirty="0"/>
          </a:p>
          <a:p>
            <a:r>
              <a:rPr lang="en-US" sz="900" dirty="0"/>
              <a:t>Boiling Point (F)            </a:t>
            </a:r>
            <a:r>
              <a:rPr lang="en-US" sz="900" dirty="0" smtClean="0"/>
              <a:t>	N/A</a:t>
            </a:r>
            <a:endParaRPr lang="en-US" sz="900" dirty="0"/>
          </a:p>
          <a:p>
            <a:r>
              <a:rPr lang="en-US" sz="900" dirty="0"/>
              <a:t>Freezing Point (F)            </a:t>
            </a:r>
            <a:r>
              <a:rPr lang="en-US" sz="900" dirty="0" smtClean="0"/>
              <a:t>	N/A</a:t>
            </a:r>
            <a:endParaRPr lang="en-US" sz="900" dirty="0"/>
          </a:p>
          <a:p>
            <a:r>
              <a:rPr lang="en-US" sz="900" dirty="0"/>
              <a:t>Vapor Pressure (mm hg)   </a:t>
            </a:r>
            <a:r>
              <a:rPr lang="en-US" sz="900" dirty="0" smtClean="0"/>
              <a:t>	N/A</a:t>
            </a:r>
            <a:endParaRPr lang="en-US" sz="900" dirty="0"/>
          </a:p>
          <a:p>
            <a:r>
              <a:rPr lang="en-US" sz="900" dirty="0"/>
              <a:t>Vapor Density (air =1)      </a:t>
            </a:r>
            <a:r>
              <a:rPr lang="en-US" sz="900" dirty="0" smtClean="0"/>
              <a:t>	N/A</a:t>
            </a:r>
            <a:endParaRPr lang="en-US" sz="900" dirty="0"/>
          </a:p>
          <a:p>
            <a:r>
              <a:rPr lang="en-US" sz="900" dirty="0"/>
              <a:t>Solubility in H2O            </a:t>
            </a:r>
            <a:r>
              <a:rPr lang="en-US" sz="900" dirty="0" smtClean="0"/>
              <a:t>	Not </a:t>
            </a:r>
            <a:r>
              <a:rPr lang="en-US" sz="900" dirty="0"/>
              <a:t>Soluble</a:t>
            </a:r>
          </a:p>
          <a:p>
            <a:r>
              <a:rPr lang="en-US" sz="900" dirty="0"/>
              <a:t>Appearance/Odor         </a:t>
            </a:r>
            <a:r>
              <a:rPr lang="en-US" sz="900" dirty="0" smtClean="0"/>
              <a:t>	Contents- </a:t>
            </a:r>
            <a:r>
              <a:rPr lang="en-US" sz="900" dirty="0"/>
              <a:t>light brown to gray/mild odor. </a:t>
            </a:r>
            <a:r>
              <a:rPr lang="en-US" sz="900" dirty="0" smtClean="0"/>
              <a:t>				Covering-white</a:t>
            </a:r>
            <a:r>
              <a:rPr lang="en-US" sz="900" dirty="0"/>
              <a:t>, blue, </a:t>
            </a:r>
            <a:r>
              <a:rPr lang="en-US" sz="900" dirty="0" smtClean="0"/>
              <a:t>green, or </a:t>
            </a:r>
            <a:r>
              <a:rPr lang="en-US" sz="900" dirty="0"/>
              <a:t>red/mild odor.</a:t>
            </a:r>
          </a:p>
          <a:p>
            <a:r>
              <a:rPr lang="en-US" sz="900" dirty="0"/>
              <a:t>Specific Gravity (H20)   </a:t>
            </a:r>
            <a:r>
              <a:rPr lang="en-US" sz="900" dirty="0" smtClean="0"/>
              <a:t>	&lt;1</a:t>
            </a:r>
            <a:endParaRPr lang="en-US" sz="900" dirty="0"/>
          </a:p>
          <a:p>
            <a:r>
              <a:rPr lang="en-US" sz="900" dirty="0"/>
              <a:t>PH                              </a:t>
            </a:r>
            <a:r>
              <a:rPr lang="en-US" sz="900" dirty="0" smtClean="0"/>
              <a:t>	Neutral </a:t>
            </a:r>
            <a:r>
              <a:rPr lang="en-US" sz="900" dirty="0"/>
              <a:t>PH</a:t>
            </a:r>
            <a:br>
              <a:rPr lang="en-US" sz="900" dirty="0"/>
            </a:br>
            <a:r>
              <a:rPr lang="en-US" sz="900" dirty="0" smtClean="0"/>
              <a:t>				</a:t>
            </a:r>
          </a:p>
        </p:txBody>
      </p:sp>
      <p:sp>
        <p:nvSpPr>
          <p:cNvPr id="24" name="Rectangle 23"/>
          <p:cNvSpPr/>
          <p:nvPr/>
        </p:nvSpPr>
        <p:spPr>
          <a:xfrm>
            <a:off x="5319835" y="4593649"/>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319835" y="3336325"/>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313404" y="3336325"/>
            <a:ext cx="4111165" cy="3000821"/>
          </a:xfrm>
          <a:prstGeom prst="rect">
            <a:avLst/>
          </a:prstGeom>
          <a:noFill/>
        </p:spPr>
        <p:txBody>
          <a:bodyPr wrap="square" rtlCol="0">
            <a:spAutoFit/>
          </a:bodyPr>
          <a:lstStyle/>
          <a:p>
            <a:r>
              <a:rPr lang="en-US" sz="900" b="1" dirty="0"/>
              <a:t>Fire and Explosion Hazard Data</a:t>
            </a:r>
            <a:r>
              <a:rPr lang="en-US" sz="900" dirty="0"/>
              <a:t/>
            </a:r>
            <a:br>
              <a:rPr lang="en-US" sz="900" dirty="0"/>
            </a:br>
            <a:endParaRPr lang="en-US" sz="900" dirty="0"/>
          </a:p>
          <a:p>
            <a:r>
              <a:rPr lang="en-US" sz="900" dirty="0"/>
              <a:t>Flash Point                       </a:t>
            </a:r>
            <a:r>
              <a:rPr lang="en-US" sz="900" dirty="0" smtClean="0"/>
              <a:t>	&gt;</a:t>
            </a:r>
            <a:r>
              <a:rPr lang="en-US" sz="900" dirty="0"/>
              <a:t>550° </a:t>
            </a:r>
            <a:r>
              <a:rPr lang="en-US" sz="900" dirty="0" err="1"/>
              <a:t>Deg</a:t>
            </a:r>
            <a:r>
              <a:rPr lang="en-US" sz="900" dirty="0"/>
              <a:t> F (open cup method)</a:t>
            </a:r>
          </a:p>
          <a:p>
            <a:r>
              <a:rPr lang="en-US" sz="900" dirty="0"/>
              <a:t>Lower Flame Limit         </a:t>
            </a:r>
            <a:r>
              <a:rPr lang="en-US" sz="900" dirty="0" smtClean="0"/>
              <a:t>	N/A</a:t>
            </a:r>
            <a:endParaRPr lang="en-US" sz="900" dirty="0"/>
          </a:p>
          <a:p>
            <a:r>
              <a:rPr lang="en-US" sz="900" dirty="0"/>
              <a:t>Higher Flame Limit          </a:t>
            </a:r>
            <a:r>
              <a:rPr lang="en-US" sz="900" dirty="0" smtClean="0"/>
              <a:t>	N/A</a:t>
            </a:r>
            <a:endParaRPr lang="en-US" sz="900" dirty="0"/>
          </a:p>
          <a:p>
            <a:r>
              <a:rPr lang="en-US" sz="900" dirty="0"/>
              <a:t>Extinguishing Media         </a:t>
            </a:r>
            <a:r>
              <a:rPr lang="en-US" sz="900" dirty="0" smtClean="0"/>
              <a:t>	Water </a:t>
            </a:r>
            <a:r>
              <a:rPr lang="en-US" sz="900" dirty="0"/>
              <a:t>fog or spray, foam, dry Powder, carbon </a:t>
            </a:r>
            <a:r>
              <a:rPr lang="en-US" sz="900" dirty="0" smtClean="0"/>
              <a:t>			dioxide </a:t>
            </a:r>
            <a:r>
              <a:rPr lang="en-US" sz="900" dirty="0"/>
              <a:t>CO2</a:t>
            </a:r>
          </a:p>
          <a:p>
            <a:r>
              <a:rPr lang="en-US" sz="900" dirty="0"/>
              <a:t>Unusual Fire Hazard       </a:t>
            </a:r>
            <a:r>
              <a:rPr lang="en-US" sz="900" dirty="0" smtClean="0"/>
              <a:t>	None </a:t>
            </a:r>
            <a:r>
              <a:rPr lang="en-US" sz="900" dirty="0"/>
              <a:t>Known</a:t>
            </a:r>
          </a:p>
          <a:p>
            <a:r>
              <a:rPr lang="en-US" sz="900" dirty="0"/>
              <a:t/>
            </a:r>
            <a:br>
              <a:rPr lang="en-US" sz="900" dirty="0"/>
            </a:br>
            <a:r>
              <a:rPr lang="en-US" sz="900" b="1" dirty="0" smtClean="0"/>
              <a:t>Health </a:t>
            </a:r>
            <a:r>
              <a:rPr lang="en-US" sz="900" b="1" dirty="0"/>
              <a:t>Hazard Data</a:t>
            </a:r>
            <a:endParaRPr lang="en-US" sz="900" dirty="0"/>
          </a:p>
          <a:p>
            <a:endParaRPr lang="en-US" sz="900" dirty="0"/>
          </a:p>
          <a:p>
            <a:r>
              <a:rPr lang="en-US" sz="900" dirty="0"/>
              <a:t>Threshold Limit Value      </a:t>
            </a:r>
            <a:r>
              <a:rPr lang="en-US" sz="900" dirty="0" smtClean="0"/>
              <a:t>	None </a:t>
            </a:r>
            <a:r>
              <a:rPr lang="en-US" sz="900" dirty="0"/>
              <a:t>established for this product</a:t>
            </a:r>
          </a:p>
          <a:p>
            <a:r>
              <a:rPr lang="en-US" sz="900" dirty="0"/>
              <a:t>Routes of Entry </a:t>
            </a:r>
            <a:r>
              <a:rPr lang="en-US" sz="900" dirty="0" smtClean="0"/>
              <a:t>Inhalation? Irritant</a:t>
            </a:r>
            <a:endParaRPr lang="en-US" sz="900" dirty="0"/>
          </a:p>
          <a:p>
            <a:r>
              <a:rPr lang="en-US" sz="900" dirty="0"/>
              <a:t>Skin?                            </a:t>
            </a:r>
            <a:r>
              <a:rPr lang="en-US" sz="900" dirty="0" smtClean="0"/>
              <a:t>	Not </a:t>
            </a:r>
            <a:r>
              <a:rPr lang="en-US" sz="900" dirty="0"/>
              <a:t>likely</a:t>
            </a:r>
          </a:p>
          <a:p>
            <a:r>
              <a:rPr lang="en-US" sz="900" dirty="0"/>
              <a:t>Ingestion?                      </a:t>
            </a:r>
            <a:r>
              <a:rPr lang="en-US" sz="900" dirty="0" smtClean="0"/>
              <a:t>	Irritant</a:t>
            </a:r>
            <a:endParaRPr lang="en-US" sz="900" dirty="0"/>
          </a:p>
          <a:p>
            <a:r>
              <a:rPr lang="en-US" sz="900" dirty="0"/>
              <a:t>Health Hazards              </a:t>
            </a:r>
            <a:r>
              <a:rPr lang="en-US" sz="900" dirty="0" smtClean="0"/>
              <a:t>	Irritating </a:t>
            </a:r>
            <a:r>
              <a:rPr lang="en-US" sz="900" dirty="0"/>
              <a:t>to eyes and slightly irritating to skin</a:t>
            </a:r>
          </a:p>
          <a:p>
            <a:r>
              <a:rPr lang="en-US" sz="900" dirty="0"/>
              <a:t>Carcinogenicity NTP?        </a:t>
            </a:r>
            <a:r>
              <a:rPr lang="en-US" sz="900" dirty="0" smtClean="0"/>
              <a:t>	No</a:t>
            </a:r>
            <a:endParaRPr lang="en-US" sz="900" dirty="0"/>
          </a:p>
          <a:p>
            <a:r>
              <a:rPr lang="en-US" sz="900" dirty="0"/>
              <a:t>IRAC monograph?            </a:t>
            </a:r>
            <a:r>
              <a:rPr lang="en-US" sz="900" dirty="0" smtClean="0"/>
              <a:t>	No</a:t>
            </a:r>
            <a:endParaRPr lang="en-US" sz="900" dirty="0"/>
          </a:p>
          <a:p>
            <a:r>
              <a:rPr lang="en-US" sz="900" dirty="0"/>
              <a:t>OSHA Regulated?             </a:t>
            </a:r>
            <a:r>
              <a:rPr lang="en-US" sz="900" dirty="0" smtClean="0"/>
              <a:t>	No</a:t>
            </a:r>
            <a:endParaRPr lang="en-US" sz="900" dirty="0"/>
          </a:p>
          <a:p>
            <a:r>
              <a:rPr lang="en-US" sz="900" dirty="0"/>
              <a:t>Over Exposure Effects</a:t>
            </a:r>
          </a:p>
          <a:p>
            <a:endParaRPr lang="en-US" sz="900" dirty="0"/>
          </a:p>
        </p:txBody>
      </p:sp>
      <p:sp>
        <p:nvSpPr>
          <p:cNvPr id="12" name="TextBox 11"/>
          <p:cNvSpPr txBox="1"/>
          <p:nvPr/>
        </p:nvSpPr>
        <p:spPr>
          <a:xfrm>
            <a:off x="1174821" y="983623"/>
            <a:ext cx="3385752" cy="707886"/>
          </a:xfrm>
          <a:prstGeom prst="rect">
            <a:avLst/>
          </a:prstGeom>
          <a:noFill/>
        </p:spPr>
        <p:txBody>
          <a:bodyPr wrap="square" rtlCol="0">
            <a:spAutoFit/>
          </a:bodyPr>
          <a:lstStyle/>
          <a:p>
            <a:r>
              <a:rPr lang="en-US" sz="1600" b="1" dirty="0" smtClean="0">
                <a:solidFill>
                  <a:schemeClr val="accent2">
                    <a:lumMod val="75000"/>
                  </a:schemeClr>
                </a:solidFill>
              </a:rPr>
              <a:t>ECO </a:t>
            </a:r>
            <a:r>
              <a:rPr lang="en-US" sz="1600" b="1" dirty="0" err="1" smtClean="0">
                <a:solidFill>
                  <a:schemeClr val="accent2">
                    <a:lumMod val="75000"/>
                  </a:schemeClr>
                </a:solidFill>
              </a:rPr>
              <a:t>Quik</a:t>
            </a:r>
            <a:r>
              <a:rPr lang="en-US" sz="1600" b="1" dirty="0" smtClean="0">
                <a:solidFill>
                  <a:schemeClr val="accent2">
                    <a:lumMod val="75000"/>
                  </a:schemeClr>
                </a:solidFill>
              </a:rPr>
              <a:t>-SORB</a:t>
            </a:r>
          </a:p>
          <a:p>
            <a:r>
              <a:rPr lang="en-US" sz="1200" b="1" dirty="0" smtClean="0"/>
              <a:t>Granular organic absorbent product</a:t>
            </a:r>
          </a:p>
          <a:p>
            <a:r>
              <a:rPr lang="en-US" sz="1200" b="1" dirty="0" smtClean="0"/>
              <a:t>Superior performance and biodegradable</a:t>
            </a:r>
            <a:endParaRPr lang="en-US" sz="1200" b="1" dirty="0"/>
          </a:p>
        </p:txBody>
      </p:sp>
    </p:spTree>
    <p:extLst>
      <p:ext uri="{BB962C8B-B14F-4D97-AF65-F5344CB8AC3E}">
        <p14:creationId xmlns:p14="http://schemas.microsoft.com/office/powerpoint/2010/main" val="1772134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398848"/>
            <a:ext cx="8596668" cy="486032"/>
          </a:xfrm>
          <a:prstGeom prst="rect">
            <a:avLst/>
          </a:prstGeom>
        </p:spPr>
      </p:pic>
      <p:sp>
        <p:nvSpPr>
          <p:cNvPr id="6" name="Rounded Rectangle 5"/>
          <p:cNvSpPr/>
          <p:nvPr/>
        </p:nvSpPr>
        <p:spPr>
          <a:xfrm>
            <a:off x="6466894" y="153771"/>
            <a:ext cx="2656703" cy="976184"/>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748" y="396300"/>
            <a:ext cx="2328993" cy="487892"/>
          </a:xfrm>
          <a:prstGeom prst="rect">
            <a:avLst/>
          </a:prstGeom>
        </p:spPr>
      </p:pic>
      <p:sp>
        <p:nvSpPr>
          <p:cNvPr id="8" name="TextBox 7"/>
          <p:cNvSpPr txBox="1"/>
          <p:nvPr/>
        </p:nvSpPr>
        <p:spPr>
          <a:xfrm>
            <a:off x="677334" y="347858"/>
            <a:ext cx="8596668" cy="584775"/>
          </a:xfrm>
          <a:prstGeom prst="rect">
            <a:avLst/>
          </a:prstGeom>
          <a:noFill/>
        </p:spPr>
        <p:txBody>
          <a:bodyPr wrap="square" rtlCol="0">
            <a:spAutoFit/>
          </a:bodyPr>
          <a:lstStyle/>
          <a:p>
            <a:r>
              <a:rPr lang="en-US" sz="3200" b="1" dirty="0" smtClean="0">
                <a:solidFill>
                  <a:schemeClr val="bg1"/>
                </a:solidFill>
              </a:rPr>
              <a:t>MSDS (Cont.)</a:t>
            </a:r>
            <a:endParaRPr lang="en-US" sz="3200" b="1" dirty="0">
              <a:solidFill>
                <a:schemeClr val="bg1"/>
              </a:solidFill>
            </a:endParaRPr>
          </a:p>
        </p:txBody>
      </p:sp>
      <p:sp>
        <p:nvSpPr>
          <p:cNvPr id="12" name="Rectangle 11"/>
          <p:cNvSpPr/>
          <p:nvPr/>
        </p:nvSpPr>
        <p:spPr>
          <a:xfrm>
            <a:off x="496129" y="3311612"/>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96129" y="5093220"/>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5453430" y="1668470"/>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461685" y="3575922"/>
            <a:ext cx="4479539" cy="2347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91983" y="1647394"/>
            <a:ext cx="4018233" cy="4662815"/>
          </a:xfrm>
          <a:prstGeom prst="rect">
            <a:avLst/>
          </a:prstGeom>
          <a:noFill/>
        </p:spPr>
        <p:txBody>
          <a:bodyPr wrap="square" rtlCol="0">
            <a:spAutoFit/>
          </a:bodyPr>
          <a:lstStyle/>
          <a:p>
            <a:r>
              <a:rPr lang="en-US" sz="900" dirty="0"/>
              <a:t>Eye irritation develops immediately upon contact. No other known overexposure effects.</a:t>
            </a:r>
            <a:br>
              <a:rPr lang="en-US" sz="900" dirty="0"/>
            </a:br>
            <a:endParaRPr lang="en-US" sz="900" dirty="0"/>
          </a:p>
          <a:p>
            <a:r>
              <a:rPr lang="en-US" sz="900" u="sng" dirty="0"/>
              <a:t>First Aid Procedures:</a:t>
            </a:r>
          </a:p>
          <a:p>
            <a:r>
              <a:rPr lang="en-US" sz="900" dirty="0"/>
              <a:t>In case of eye contact, flush immediately with plenty of water for at least 15 minutes; get medical attention if irritation persists; for skin, rinse with water. If affected by inhalation of dust particles, remove to fresh air. Give oxygen or artificial respiration as needed. If swallowed, do not induce vomiting, drink several glasses of milk or water, get medical attention.</a:t>
            </a:r>
            <a:br>
              <a:rPr lang="en-US" sz="900" dirty="0"/>
            </a:br>
            <a:endParaRPr lang="en-US" sz="900" dirty="0"/>
          </a:p>
          <a:p>
            <a:endParaRPr lang="en-US" sz="900" dirty="0"/>
          </a:p>
          <a:p>
            <a:r>
              <a:rPr lang="en-US" sz="900" b="1" dirty="0"/>
              <a:t>Reactivity Data</a:t>
            </a:r>
            <a:endParaRPr lang="en-US" sz="900" dirty="0"/>
          </a:p>
          <a:p>
            <a:r>
              <a:rPr lang="en-US" sz="900" dirty="0"/>
              <a:t/>
            </a:r>
            <a:br>
              <a:rPr lang="en-US" sz="900" dirty="0"/>
            </a:br>
            <a:r>
              <a:rPr lang="en-US" sz="900" dirty="0" smtClean="0"/>
              <a:t>Chemical </a:t>
            </a:r>
            <a:r>
              <a:rPr lang="en-US" sz="900" dirty="0"/>
              <a:t>Stability          </a:t>
            </a:r>
            <a:r>
              <a:rPr lang="en-US" sz="900" dirty="0" smtClean="0"/>
              <a:t>	Stable</a:t>
            </a:r>
            <a:endParaRPr lang="en-US" sz="900" dirty="0"/>
          </a:p>
          <a:p>
            <a:r>
              <a:rPr lang="en-US" sz="900" dirty="0"/>
              <a:t>Conditions to Avoid         </a:t>
            </a:r>
            <a:r>
              <a:rPr lang="en-US" sz="900" dirty="0" smtClean="0"/>
              <a:t>	None </a:t>
            </a:r>
            <a:r>
              <a:rPr lang="en-US" sz="900" dirty="0"/>
              <a:t>Known</a:t>
            </a:r>
          </a:p>
          <a:p>
            <a:r>
              <a:rPr lang="en-US" sz="900" dirty="0"/>
              <a:t>Incompatible Materials    </a:t>
            </a:r>
            <a:r>
              <a:rPr lang="en-US" sz="900" dirty="0" smtClean="0"/>
              <a:t>	Oxidizers </a:t>
            </a:r>
            <a:r>
              <a:rPr lang="en-US" sz="900" dirty="0"/>
              <a:t>or oxidizing materials. Avoid </a:t>
            </a:r>
            <a:endParaRPr lang="en-US" sz="900" dirty="0" smtClean="0"/>
          </a:p>
          <a:p>
            <a:r>
              <a:rPr lang="en-US" sz="900" dirty="0"/>
              <a:t>	</a:t>
            </a:r>
            <a:r>
              <a:rPr lang="en-US" sz="900" dirty="0" smtClean="0"/>
              <a:t>		prolonged </a:t>
            </a:r>
            <a:r>
              <a:rPr lang="en-US" sz="900" dirty="0"/>
              <a:t>exposure to </a:t>
            </a:r>
            <a:r>
              <a:rPr lang="en-US" sz="900" dirty="0" smtClean="0"/>
              <a:t>highly concentrated 				acids </a:t>
            </a:r>
            <a:r>
              <a:rPr lang="en-US" sz="900" dirty="0"/>
              <a:t>or bases.</a:t>
            </a:r>
          </a:p>
          <a:p>
            <a:r>
              <a:rPr lang="en-US" sz="900" dirty="0"/>
              <a:t>Decomposition Products  </a:t>
            </a:r>
            <a:r>
              <a:rPr lang="en-US" sz="900" dirty="0" smtClean="0"/>
              <a:t>	From </a:t>
            </a:r>
            <a:r>
              <a:rPr lang="en-US" sz="900" dirty="0"/>
              <a:t>fire, smoke, carbon dioxide, and carbon </a:t>
            </a:r>
            <a:r>
              <a:rPr lang="en-US" sz="900" dirty="0" smtClean="0"/>
              <a:t>			monoxide</a:t>
            </a:r>
            <a:r>
              <a:rPr lang="en-US" sz="900" dirty="0"/>
              <a:t>.</a:t>
            </a:r>
          </a:p>
          <a:p>
            <a:r>
              <a:rPr lang="en-US" sz="900" dirty="0"/>
              <a:t>Hazardous </a:t>
            </a:r>
            <a:r>
              <a:rPr lang="en-US" sz="900" dirty="0" smtClean="0"/>
              <a:t>Polymerization	 Will </a:t>
            </a:r>
            <a:r>
              <a:rPr lang="en-US" sz="900" dirty="0"/>
              <a:t>not occur</a:t>
            </a:r>
          </a:p>
          <a:p>
            <a:r>
              <a:rPr lang="en-US" sz="900" dirty="0"/>
              <a:t>Polymerization Avoid    </a:t>
            </a:r>
            <a:r>
              <a:rPr lang="en-US" sz="900" dirty="0" smtClean="0"/>
              <a:t>	None</a:t>
            </a:r>
            <a:endParaRPr lang="en-US" sz="900" dirty="0"/>
          </a:p>
          <a:p>
            <a:r>
              <a:rPr lang="en-US" sz="900" dirty="0"/>
              <a:t/>
            </a:r>
            <a:br>
              <a:rPr lang="en-US" sz="900" dirty="0"/>
            </a:br>
            <a:endParaRPr lang="en-US" sz="900" dirty="0"/>
          </a:p>
          <a:p>
            <a:r>
              <a:rPr lang="en-US" sz="900" b="1" dirty="0"/>
              <a:t>Spill or Leak Procedures</a:t>
            </a:r>
            <a:endParaRPr lang="en-US" sz="900" dirty="0"/>
          </a:p>
          <a:p>
            <a:r>
              <a:rPr lang="en-US" sz="900" dirty="0"/>
              <a:t/>
            </a:r>
            <a:br>
              <a:rPr lang="en-US" sz="900" dirty="0"/>
            </a:br>
            <a:endParaRPr lang="en-US" sz="900" dirty="0"/>
          </a:p>
          <a:p>
            <a:r>
              <a:rPr lang="en-US" sz="900" dirty="0" smtClean="0"/>
              <a:t>For Spill			In </a:t>
            </a:r>
            <a:r>
              <a:rPr lang="en-US" sz="900" dirty="0"/>
              <a:t>case of spillage, </a:t>
            </a:r>
            <a:r>
              <a:rPr lang="en-US" sz="900" dirty="0" smtClean="0"/>
              <a:t>sweep </a:t>
            </a:r>
            <a:r>
              <a:rPr lang="en-US" sz="900" dirty="0"/>
              <a:t>up and place in </a:t>
            </a:r>
            <a:r>
              <a:rPr lang="en-US" sz="900" dirty="0" smtClean="0"/>
              <a:t>				suitable </a:t>
            </a:r>
            <a:r>
              <a:rPr lang="en-US" sz="900" dirty="0"/>
              <a:t>container.</a:t>
            </a:r>
          </a:p>
          <a:p>
            <a:r>
              <a:rPr lang="en-US" sz="900" dirty="0"/>
              <a:t>Waste Disposal </a:t>
            </a:r>
            <a:r>
              <a:rPr lang="en-US" sz="900" dirty="0" smtClean="0"/>
              <a:t>Method	Follow </a:t>
            </a:r>
            <a:r>
              <a:rPr lang="en-US" sz="900" dirty="0"/>
              <a:t>State regulations</a:t>
            </a:r>
          </a:p>
          <a:p>
            <a:endParaRPr lang="en-US" sz="900" dirty="0" smtClean="0"/>
          </a:p>
          <a:p>
            <a:r>
              <a:rPr lang="en-US" sz="900" dirty="0" smtClean="0"/>
              <a:t>			</a:t>
            </a:r>
            <a:endParaRPr lang="en-US" sz="900" dirty="0"/>
          </a:p>
        </p:txBody>
      </p:sp>
      <p:sp>
        <p:nvSpPr>
          <p:cNvPr id="11" name="TextBox 10"/>
          <p:cNvSpPr txBox="1"/>
          <p:nvPr/>
        </p:nvSpPr>
        <p:spPr>
          <a:xfrm>
            <a:off x="5461685" y="1669158"/>
            <a:ext cx="3966519" cy="4524315"/>
          </a:xfrm>
          <a:prstGeom prst="rect">
            <a:avLst/>
          </a:prstGeom>
          <a:noFill/>
        </p:spPr>
        <p:txBody>
          <a:bodyPr wrap="square" rtlCol="0">
            <a:spAutoFit/>
          </a:bodyPr>
          <a:lstStyle/>
          <a:p>
            <a:r>
              <a:rPr lang="en-US" sz="900" b="1" dirty="0"/>
              <a:t>Special Protection</a:t>
            </a:r>
            <a:r>
              <a:rPr lang="en-US" sz="900" dirty="0"/>
              <a:t/>
            </a:r>
            <a:br>
              <a:rPr lang="en-US" sz="900" dirty="0"/>
            </a:br>
            <a:endParaRPr lang="en-US" sz="900" dirty="0"/>
          </a:p>
          <a:p>
            <a:r>
              <a:rPr lang="en-US" sz="900" dirty="0"/>
              <a:t>Respiratory Protection    </a:t>
            </a:r>
            <a:r>
              <a:rPr lang="en-US" sz="900" dirty="0" smtClean="0"/>
              <a:t>	Not </a:t>
            </a:r>
            <a:r>
              <a:rPr lang="en-US" sz="900" dirty="0"/>
              <a:t>normally needed for this product. </a:t>
            </a:r>
            <a:endParaRPr lang="en-US" sz="900" dirty="0" smtClean="0"/>
          </a:p>
          <a:p>
            <a:r>
              <a:rPr lang="en-US" sz="900" dirty="0"/>
              <a:t>	</a:t>
            </a:r>
            <a:r>
              <a:rPr lang="en-US" sz="900" dirty="0" smtClean="0"/>
              <a:t>		Use </a:t>
            </a:r>
            <a:r>
              <a:rPr lang="en-US" sz="900" dirty="0"/>
              <a:t>NIOSH approved dust mask</a:t>
            </a:r>
          </a:p>
          <a:p>
            <a:r>
              <a:rPr lang="en-US" sz="900" dirty="0"/>
              <a:t>                                     </a:t>
            </a:r>
            <a:r>
              <a:rPr lang="en-US" sz="900" dirty="0" smtClean="0"/>
              <a:t>	if </a:t>
            </a:r>
            <a:r>
              <a:rPr lang="en-US" sz="900" dirty="0"/>
              <a:t>needed</a:t>
            </a:r>
          </a:p>
          <a:p>
            <a:r>
              <a:rPr lang="en-US" sz="900" dirty="0"/>
              <a:t>Ventilation                     </a:t>
            </a:r>
            <a:r>
              <a:rPr lang="en-US" sz="900" dirty="0" smtClean="0"/>
              <a:t>	Local </a:t>
            </a:r>
            <a:r>
              <a:rPr lang="en-US" sz="900" dirty="0"/>
              <a:t>exhaust</a:t>
            </a:r>
          </a:p>
          <a:p>
            <a:r>
              <a:rPr lang="en-US" sz="900" dirty="0"/>
              <a:t>Mechanical Exhaust         </a:t>
            </a:r>
            <a:r>
              <a:rPr lang="en-US" sz="900" dirty="0" smtClean="0"/>
              <a:t>	Use </a:t>
            </a:r>
            <a:r>
              <a:rPr lang="en-US" sz="900" dirty="0"/>
              <a:t>if needed</a:t>
            </a:r>
          </a:p>
          <a:p>
            <a:r>
              <a:rPr lang="en-US" sz="900" dirty="0"/>
              <a:t>Local Exhaust                </a:t>
            </a:r>
            <a:r>
              <a:rPr lang="en-US" sz="900" dirty="0" smtClean="0"/>
              <a:t>	Recommended</a:t>
            </a:r>
            <a:endParaRPr lang="en-US" sz="900" dirty="0"/>
          </a:p>
          <a:p>
            <a:r>
              <a:rPr lang="en-US" sz="900" dirty="0"/>
              <a:t>Protective Gloves          </a:t>
            </a:r>
            <a:r>
              <a:rPr lang="en-US" sz="900" dirty="0" smtClean="0"/>
              <a:t>	Not </a:t>
            </a:r>
            <a:r>
              <a:rPr lang="en-US" sz="900" dirty="0"/>
              <a:t>normally needed. Use to protect </a:t>
            </a:r>
            <a:r>
              <a:rPr lang="en-US" sz="900" dirty="0" smtClean="0"/>
              <a:t>pre-				existing </a:t>
            </a:r>
            <a:r>
              <a:rPr lang="en-US" sz="900" dirty="0"/>
              <a:t>skin conditions.</a:t>
            </a:r>
          </a:p>
          <a:p>
            <a:r>
              <a:rPr lang="en-US" sz="900" dirty="0"/>
              <a:t>Eye Protection                </a:t>
            </a:r>
            <a:r>
              <a:rPr lang="en-US" sz="900" dirty="0" smtClean="0"/>
              <a:t>	Use </a:t>
            </a:r>
            <a:r>
              <a:rPr lang="en-US" sz="900" dirty="0"/>
              <a:t>Safety glasses or face shield if needed.</a:t>
            </a:r>
          </a:p>
          <a:p>
            <a:r>
              <a:rPr lang="en-US" sz="900" dirty="0"/>
              <a:t>Other Protective </a:t>
            </a:r>
            <a:r>
              <a:rPr lang="en-US" sz="900" dirty="0" smtClean="0"/>
              <a:t>Equipment</a:t>
            </a:r>
            <a:r>
              <a:rPr lang="en-US" sz="900" dirty="0"/>
              <a:t> </a:t>
            </a:r>
            <a:r>
              <a:rPr lang="en-US" sz="900" dirty="0" smtClean="0"/>
              <a:t> HMIS </a:t>
            </a:r>
            <a:r>
              <a:rPr lang="en-US" sz="900" dirty="0"/>
              <a:t>personal protection</a:t>
            </a:r>
          </a:p>
          <a:p>
            <a:r>
              <a:rPr lang="en-US" sz="900" dirty="0"/>
              <a:t/>
            </a:r>
            <a:br>
              <a:rPr lang="en-US" sz="900" dirty="0"/>
            </a:br>
            <a:endParaRPr lang="en-US" sz="900" dirty="0"/>
          </a:p>
          <a:p>
            <a:r>
              <a:rPr lang="en-US" sz="900" b="1" dirty="0"/>
              <a:t>Special Handling</a:t>
            </a:r>
            <a:endParaRPr lang="en-US" sz="900" dirty="0"/>
          </a:p>
          <a:p>
            <a:endParaRPr lang="en-US" sz="900" dirty="0"/>
          </a:p>
          <a:p>
            <a:r>
              <a:rPr lang="en-US" sz="900" dirty="0"/>
              <a:t>Handling and Storage      </a:t>
            </a:r>
            <a:r>
              <a:rPr lang="en-US" sz="900" dirty="0" smtClean="0"/>
              <a:t>	Store </a:t>
            </a:r>
            <a:r>
              <a:rPr lang="en-US" sz="900" dirty="0"/>
              <a:t>away from oxidizers or material bearing </a:t>
            </a:r>
            <a:r>
              <a:rPr lang="en-US" sz="900" dirty="0" smtClean="0"/>
              <a:t>			a </a:t>
            </a:r>
            <a:r>
              <a:rPr lang="en-US" sz="900" dirty="0"/>
              <a:t>yellow DOT Label.</a:t>
            </a:r>
          </a:p>
          <a:p>
            <a:r>
              <a:rPr lang="en-US" sz="900" dirty="0"/>
              <a:t>Precautionary Measures    </a:t>
            </a:r>
            <a:r>
              <a:rPr lang="en-US" sz="900" dirty="0" smtClean="0"/>
              <a:t>	Provide </a:t>
            </a:r>
            <a:r>
              <a:rPr lang="en-US" sz="900" dirty="0"/>
              <a:t>fresh air ventilation during use. Close </a:t>
            </a:r>
            <a:r>
              <a:rPr lang="en-US" sz="900" dirty="0" smtClean="0"/>
              <a:t>			container </a:t>
            </a:r>
            <a:r>
              <a:rPr lang="en-US" sz="900" dirty="0"/>
              <a:t>after each </a:t>
            </a:r>
            <a:r>
              <a:rPr lang="en-US" sz="900" dirty="0" smtClean="0"/>
              <a:t>use. Avoid </a:t>
            </a:r>
            <a:r>
              <a:rPr lang="en-US" sz="900" dirty="0"/>
              <a:t>contact with </a:t>
            </a:r>
            <a:r>
              <a:rPr lang="en-US" sz="900" dirty="0" smtClean="0"/>
              <a:t>			eyes</a:t>
            </a:r>
            <a:r>
              <a:rPr lang="en-US" sz="900" dirty="0"/>
              <a:t>. After handling this </a:t>
            </a:r>
            <a:r>
              <a:rPr lang="en-US" sz="900" dirty="0" smtClean="0"/>
              <a:t>product, wash </a:t>
            </a:r>
            <a:r>
              <a:rPr lang="en-US" sz="900" dirty="0"/>
              <a:t>hands </a:t>
            </a:r>
            <a:r>
              <a:rPr lang="en-US" sz="900" dirty="0" smtClean="0"/>
              <a:t>			before </a:t>
            </a:r>
            <a:r>
              <a:rPr lang="en-US" sz="900" dirty="0"/>
              <a:t>eating, drinking, or </a:t>
            </a:r>
            <a:r>
              <a:rPr lang="en-US" sz="900" dirty="0" smtClean="0"/>
              <a:t>smoking.  </a:t>
            </a:r>
          </a:p>
          <a:p>
            <a:r>
              <a:rPr lang="en-US" sz="900" dirty="0" smtClean="0"/>
              <a:t>			If needed</a:t>
            </a:r>
            <a:r>
              <a:rPr lang="en-US" sz="900" dirty="0"/>
              <a:t>, take first aid action shown in </a:t>
            </a:r>
            <a:r>
              <a:rPr lang="en-US" sz="900" dirty="0" smtClean="0"/>
              <a:t>				Section </a:t>
            </a:r>
            <a:r>
              <a:rPr lang="en-US" sz="900" dirty="0"/>
              <a:t>V</a:t>
            </a:r>
          </a:p>
          <a:p>
            <a:r>
              <a:rPr lang="en-US" sz="900" dirty="0"/>
              <a:t>Hazard Class                 </a:t>
            </a:r>
            <a:r>
              <a:rPr lang="en-US" sz="900" dirty="0" smtClean="0"/>
              <a:t>	Non-regulated</a:t>
            </a:r>
            <a:endParaRPr lang="en-US" sz="900" dirty="0"/>
          </a:p>
          <a:p>
            <a:r>
              <a:rPr lang="en-US" sz="900" dirty="0"/>
              <a:t>DOT Shipping Name     </a:t>
            </a:r>
            <a:r>
              <a:rPr lang="en-US" sz="900" dirty="0" smtClean="0"/>
              <a:t>	DOT </a:t>
            </a:r>
            <a:r>
              <a:rPr lang="en-US" sz="900" dirty="0"/>
              <a:t>non-regulated</a:t>
            </a:r>
          </a:p>
          <a:p>
            <a:r>
              <a:rPr lang="en-US" sz="900" dirty="0"/>
              <a:t>Reportable Quantity     </a:t>
            </a:r>
            <a:r>
              <a:rPr lang="en-US" sz="900" dirty="0" smtClean="0"/>
              <a:t>	None</a:t>
            </a:r>
            <a:endParaRPr lang="en-US" sz="900" dirty="0"/>
          </a:p>
          <a:p>
            <a:r>
              <a:rPr lang="en-US" sz="900" dirty="0"/>
              <a:t>UN Number             </a:t>
            </a:r>
            <a:r>
              <a:rPr lang="en-US" sz="900" dirty="0" smtClean="0"/>
              <a:t>	None</a:t>
            </a:r>
            <a:endParaRPr lang="en-US" sz="900" dirty="0"/>
          </a:p>
          <a:p>
            <a:r>
              <a:rPr lang="en-US" sz="900" dirty="0"/>
              <a:t>NA #                         </a:t>
            </a:r>
            <a:r>
              <a:rPr lang="en-US" sz="900" dirty="0" smtClean="0"/>
              <a:t>	None</a:t>
            </a:r>
            <a:endParaRPr lang="en-US" sz="900" dirty="0"/>
          </a:p>
          <a:p>
            <a:r>
              <a:rPr lang="en-US" sz="900" dirty="0"/>
              <a:t>Packaging Size               </a:t>
            </a:r>
            <a:r>
              <a:rPr lang="en-US" sz="900" dirty="0" smtClean="0"/>
              <a:t>	Various</a:t>
            </a:r>
            <a:r>
              <a:rPr lang="en-US" sz="900" dirty="0"/>
              <a:t/>
            </a:r>
            <a:br>
              <a:rPr lang="en-US" sz="900" dirty="0"/>
            </a:br>
            <a:r>
              <a:rPr lang="en-US" sz="900" dirty="0" smtClean="0"/>
              <a:t>						</a:t>
            </a:r>
            <a:endParaRPr lang="en-US" sz="900" dirty="0"/>
          </a:p>
        </p:txBody>
      </p:sp>
    </p:spTree>
    <p:extLst>
      <p:ext uri="{BB962C8B-B14F-4D97-AF65-F5344CB8AC3E}">
        <p14:creationId xmlns:p14="http://schemas.microsoft.com/office/powerpoint/2010/main" val="22089499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572</TotalTime>
  <Words>556</Words>
  <Application>Microsoft Office PowerPoint</Application>
  <PresentationFormat>Widescreen</PresentationFormat>
  <Paragraphs>179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Trebuchet MS</vt:lpstr>
      <vt:lpstr>Trebuchet MS (Body)</vt:lpstr>
      <vt:lpstr>Wingdings</vt:lpstr>
      <vt:lpstr>Wingdings 3</vt:lpstr>
      <vt:lpstr>Facet</vt:lpstr>
      <vt:lpstr>PowerPoint Presentation</vt:lpstr>
      <vt:lpstr>DESCRIPCION DEL PRODUCTO</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Roland Alcala</dc:creator>
  <cp:lastModifiedBy>Roland Alcala</cp:lastModifiedBy>
  <cp:revision>66</cp:revision>
  <cp:lastPrinted>2014-04-24T01:57:00Z</cp:lastPrinted>
  <dcterms:created xsi:type="dcterms:W3CDTF">2014-04-23T18:34:33Z</dcterms:created>
  <dcterms:modified xsi:type="dcterms:W3CDTF">2015-08-21T02:30:16Z</dcterms:modified>
</cp:coreProperties>
</file>