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39"/>
  </p:notesMasterIdLst>
  <p:sldIdLst>
    <p:sldId id="296" r:id="rId2"/>
    <p:sldId id="297" r:id="rId3"/>
    <p:sldId id="298" r:id="rId4"/>
    <p:sldId id="299" r:id="rId5"/>
    <p:sldId id="300" r:id="rId6"/>
    <p:sldId id="302" r:id="rId7"/>
    <p:sldId id="309" r:id="rId8"/>
    <p:sldId id="303" r:id="rId9"/>
    <p:sldId id="304" r:id="rId10"/>
    <p:sldId id="305" r:id="rId11"/>
    <p:sldId id="306" r:id="rId12"/>
    <p:sldId id="307" r:id="rId13"/>
    <p:sldId id="270" r:id="rId14"/>
    <p:sldId id="271" r:id="rId15"/>
    <p:sldId id="272" r:id="rId16"/>
    <p:sldId id="273" r:id="rId17"/>
    <p:sldId id="276" r:id="rId18"/>
    <p:sldId id="277" r:id="rId19"/>
    <p:sldId id="275" r:id="rId20"/>
    <p:sldId id="279" r:id="rId21"/>
    <p:sldId id="278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308" r:id="rId34"/>
    <p:sldId id="293" r:id="rId35"/>
    <p:sldId id="294" r:id="rId36"/>
    <p:sldId id="295" r:id="rId37"/>
    <p:sldId id="310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86884" autoAdjust="0"/>
  </p:normalViewPr>
  <p:slideViewPr>
    <p:cSldViewPr snapToGrid="0" snapToObjects="1">
      <p:cViewPr varScale="1">
        <p:scale>
          <a:sx n="113" d="100"/>
          <a:sy n="113" d="100"/>
        </p:scale>
        <p:origin x="96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20496-F04C-2349-9E20-780BEFBE1B9C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7891B-7447-D948-B49A-31F7586A1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6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Metabolic syndrome</a:t>
            </a:r>
          </a:p>
          <a:p>
            <a:r>
              <a:rPr lang="en-US" dirty="0"/>
              <a:t>Genetics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nutrition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Cookie: blood sugar, endorphins and serotonin (feel good hormone) go up</a:t>
            </a:r>
          </a:p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 comes in to clear sugar from blood</a:t>
            </a:r>
            <a:r>
              <a:rPr lang="mr-I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 blood sugar drops = fatigue, brain fog, sugar cravings </a:t>
            </a:r>
          </a:p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weight gain, hormonal imbalance,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 insulin resistance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52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4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see what 6 teaspoons</a:t>
            </a:r>
            <a:r>
              <a:rPr lang="en-US" baseline="0" dirty="0"/>
              <a:t> is </a:t>
            </a:r>
            <a:r>
              <a:rPr lang="mr-IN" baseline="0" dirty="0"/>
              <a:t>…</a:t>
            </a:r>
            <a:r>
              <a:rPr lang="en-US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aseline="0" dirty="0"/>
              <a:t>Apple juice, mango, peach and banana purees, </a:t>
            </a:r>
            <a:r>
              <a:rPr lang="en-US" sz="1000" baseline="0" dirty="0" err="1"/>
              <a:t>spirulina</a:t>
            </a:r>
            <a:r>
              <a:rPr lang="en-US" sz="1000" baseline="0" dirty="0"/>
              <a:t>, wheat grass and more etc. </a:t>
            </a:r>
            <a:r>
              <a:rPr lang="mr-IN" sz="1000" baseline="0" dirty="0"/>
              <a:t>…</a:t>
            </a:r>
            <a:r>
              <a:rPr lang="en-US" sz="1000" baseline="0" dirty="0"/>
              <a:t>..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FF"/>
                </a:solidFill>
              </a:rPr>
              <a:t>1-2 servings fruit (berries if you’re lowering)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“In 1822, we ate the amount of added sugar in one 12 ounce can of soda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five days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while today we eat that much sugar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seven hours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  Stephen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Guyenet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Jeremy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Landen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WholeHealthSource.blogspot.com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label for 1 slice of Dave’s bread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Don’t get overwhelmed with the counting </a:t>
            </a:r>
            <a:r>
              <a:rPr lang="mr-IN" sz="1200" dirty="0"/>
              <a:t>…</a:t>
            </a:r>
            <a:r>
              <a:rPr lang="en-US" sz="1200" dirty="0"/>
              <a:t>..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This is not about making you crazy </a:t>
            </a:r>
            <a:r>
              <a:rPr lang="mr-IN" sz="1200" dirty="0"/>
              <a:t>–</a:t>
            </a:r>
            <a:r>
              <a:rPr lang="en-US" sz="1200" dirty="0"/>
              <a:t> WE DON’T WANT TO TAKE THE JOY OUT</a:t>
            </a:r>
            <a:r>
              <a:rPr lang="en-US" sz="1200" baseline="0" dirty="0"/>
              <a:t> OF EATING </a:t>
            </a:r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TAKEAWAY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sugars and quick carbs not only lowers blood sugar, over time restore IS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Work on small changes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0" baseline="0" dirty="0"/>
              <a:t>WHOLE </a:t>
            </a:r>
            <a:r>
              <a:rPr lang="mr-IN" i="0" baseline="0" dirty="0"/>
              <a:t>–</a:t>
            </a:r>
            <a:r>
              <a:rPr lang="en-US" i="0" baseline="0" dirty="0"/>
              <a:t> dig, pick, hunt, fish, milk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i="0" baseline="0" dirty="0"/>
              <a:t>Look at carbs and sugars </a:t>
            </a:r>
            <a:r>
              <a:rPr lang="mr-IN" i="0" baseline="0" dirty="0"/>
              <a:t>–</a:t>
            </a:r>
            <a:r>
              <a:rPr lang="en-US" i="0" baseline="0" dirty="0"/>
              <a:t> buy </a:t>
            </a:r>
            <a:r>
              <a:rPr lang="en-US" i="1" dirty="0"/>
              <a:t>ketchup w/ lowest sugar count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i="1" dirty="0"/>
              <a:t>Don’t care about cake? Don’t eat cake!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i="1" baseline="0" dirty="0"/>
              <a:t>This is where the changes add up. </a:t>
            </a:r>
            <a:endParaRPr lang="en-US" i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i="1" dirty="0"/>
          </a:p>
          <a:p>
            <a:pPr marL="228600" indent="-228600">
              <a:buAutoNum type="arabicPeriod"/>
            </a:pPr>
            <a:endParaRPr lang="en-US" i="0" baseline="0" dirty="0"/>
          </a:p>
          <a:p>
            <a:pPr marL="228600" indent="-228600">
              <a:buAutoNum type="arabicPeriod"/>
            </a:pPr>
            <a:endParaRPr lang="en-US" i="0" baseline="0" dirty="0"/>
          </a:p>
          <a:p>
            <a:r>
              <a:rPr lang="en-US" i="1" dirty="0"/>
              <a:t>I don’t like cake so stopped eating cake! (Now if you melt ice cream in it …)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among diabetics, protein and EFA deficiencies are common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Pancreas makes insulin binds to sugar and moves it into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9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1" dirty="0"/>
              <a:t> Also helps with digestive</a:t>
            </a:r>
            <a:r>
              <a:rPr lang="en-US" sz="1200" i="1" baseline="0" dirty="0"/>
              <a:t> health; fiber essential for gut health </a:t>
            </a:r>
            <a:r>
              <a:rPr lang="mr-IN" sz="1200" i="1" baseline="0" dirty="0"/>
              <a:t>–</a:t>
            </a:r>
            <a:r>
              <a:rPr lang="en-US" sz="1200" i="1" baseline="0" dirty="0"/>
              <a:t>  </a:t>
            </a:r>
            <a:endParaRPr lang="en-US" sz="2400" dirty="0"/>
          </a:p>
          <a:p>
            <a:pPr lvl="0"/>
            <a:r>
              <a:rPr lang="en-US" sz="2400" dirty="0"/>
              <a:t>Soluble fiber feeds healthy gut bacteria (talk more ….): broccoli, sweet potatoes and other root veggies, avocado, apples and other fruits, beans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Sugar feeds overgrowth of certain microbes = bad actors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 gut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changes signaling throughout body = better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/>
              <a:t>Fat and Glucose are our two main fuel sources.</a:t>
            </a:r>
          </a:p>
          <a:p>
            <a:pPr lvl="0"/>
            <a:endParaRPr lang="en-US" sz="1200" dirty="0"/>
          </a:p>
          <a:p>
            <a:pPr lvl="0"/>
            <a:r>
              <a:rPr lang="en-US" sz="1200" dirty="0"/>
              <a:t>Sugar = twig that starts the fire</a:t>
            </a:r>
          </a:p>
          <a:p>
            <a:pPr lvl="0"/>
            <a:endParaRPr lang="en-US" sz="1200" dirty="0"/>
          </a:p>
          <a:p>
            <a:pPr lvl="0"/>
            <a:r>
              <a:rPr lang="en-US" sz="1200" dirty="0"/>
              <a:t>Fat is the</a:t>
            </a:r>
            <a:r>
              <a:rPr lang="en-US" sz="1200" baseline="0" dirty="0"/>
              <a:t> big log </a:t>
            </a:r>
            <a:r>
              <a:rPr lang="en-US" sz="1200" i="1" dirty="0"/>
              <a:t> burns more slowly. Also satiety… </a:t>
            </a:r>
          </a:p>
          <a:p>
            <a:pPr lvl="0"/>
            <a:endParaRPr lang="en-US" sz="1200" i="1" dirty="0"/>
          </a:p>
          <a:p>
            <a:pPr lv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i="1" dirty="0"/>
              <a:t>Most people don’t unless they’re trying to eat lots or really limit carbs or fat</a:t>
            </a:r>
            <a:endParaRPr lang="en-US" dirty="0"/>
          </a:p>
          <a:p>
            <a:pPr lvl="1"/>
            <a:r>
              <a:rPr lang="en-US" i="1" dirty="0"/>
              <a:t>Gluconeogenesis</a:t>
            </a:r>
            <a:r>
              <a:rPr lang="en-US" dirty="0"/>
              <a:t> </a:t>
            </a:r>
          </a:p>
          <a:p>
            <a:pPr lvl="0"/>
            <a:endParaRPr lang="en-US" sz="1200" i="1" dirty="0"/>
          </a:p>
          <a:p>
            <a:pPr lv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dehydration = higher blood sugar concentration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lvl="1"/>
            <a:r>
              <a:rPr lang="en-US" i="1" dirty="0"/>
              <a:t>don’t drink too much during meals – dilutes digestive juices</a:t>
            </a:r>
            <a:endParaRPr lang="en-US" dirty="0"/>
          </a:p>
          <a:p>
            <a:pPr lvl="0"/>
            <a:endParaRPr lang="en-US" sz="1200" i="1" dirty="0"/>
          </a:p>
          <a:p>
            <a:pPr lv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dirty="0"/>
              <a:t>Insulin sensitivity is good! This is the other direction from insulin resistance </a:t>
            </a:r>
          </a:p>
          <a:p>
            <a:pPr lvl="0"/>
            <a:endParaRPr lang="en-US" sz="1200" i="1" dirty="0"/>
          </a:p>
          <a:p>
            <a:pPr lv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/>
              <a:t>intermittent fasting – </a:t>
            </a:r>
            <a:r>
              <a:rPr lang="en-US" sz="2400" i="1" dirty="0"/>
              <a:t>12-14 hours</a:t>
            </a:r>
            <a:r>
              <a:rPr lang="en-US" sz="2400" dirty="0"/>
              <a:t> </a:t>
            </a:r>
          </a:p>
          <a:p>
            <a:pPr lvl="2"/>
            <a:r>
              <a:rPr lang="en-US" sz="2400" i="1" dirty="0"/>
              <a:t>don’t eat right when you wake up. Eat in 10-12 hour period</a:t>
            </a:r>
            <a:endParaRPr lang="en-US" sz="2400" dirty="0"/>
          </a:p>
          <a:p>
            <a:pPr lvl="2"/>
            <a:r>
              <a:rPr lang="en-US" sz="2400" i="1" dirty="0"/>
              <a:t>diabetics, hypoglycemic etc. discuss with us first</a:t>
            </a: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Don</a:t>
            </a:r>
            <a:r>
              <a:rPr lang="mr-IN" sz="1200" dirty="0"/>
              <a:t>’</a:t>
            </a:r>
            <a:r>
              <a:rPr lang="en-US" sz="1200" dirty="0"/>
              <a:t>t eat if not hungry. Sounds simple, but ask yourself, are you paying attention?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Our hunger levels fluctuate</a:t>
            </a:r>
          </a:p>
          <a:p>
            <a:pPr lvl="0"/>
            <a:endParaRPr lang="en-US" sz="1200" i="1" dirty="0"/>
          </a:p>
          <a:p>
            <a:pPr lvl="0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/>
              <a:t>Stress hormones tell the liver to send glucose into blood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/>
              <a:t>Glucose</a:t>
            </a:r>
            <a:r>
              <a:rPr lang="en-US" sz="2400" baseline="0" dirty="0"/>
              <a:t> tolerance is your body’s ability to break down glucose</a:t>
            </a:r>
            <a:endParaRPr lang="en-US" sz="2400" dirty="0"/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/>
              <a:t>Steroids, Diuretics, beta</a:t>
            </a:r>
            <a:r>
              <a:rPr lang="en-US" sz="2400" baseline="0" dirty="0"/>
              <a:t> blockers, ACE inhibitors, angiotensin receptor blockers</a:t>
            </a:r>
            <a:endParaRPr lang="en-US" sz="2400" dirty="0"/>
          </a:p>
          <a:p>
            <a:pPr lvl="1"/>
            <a:r>
              <a:rPr lang="en-US" sz="2400" dirty="0"/>
              <a:t>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/>
              <a:t>Stress hormones tell the liver to send glucose into blood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/>
              <a:t>Glucose</a:t>
            </a:r>
            <a:r>
              <a:rPr lang="en-US" sz="2400" baseline="0" dirty="0"/>
              <a:t> tolerance is your body’s ability to break down glucose</a:t>
            </a:r>
            <a:endParaRPr lang="en-US" sz="2400" dirty="0"/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/>
              <a:t>Steroids, Diuretics, beta</a:t>
            </a:r>
            <a:r>
              <a:rPr lang="en-US" sz="2400" baseline="0" dirty="0"/>
              <a:t> blockers, ACE inhibitors, angiotensin receptor blockers</a:t>
            </a:r>
            <a:endParaRPr lang="en-US" sz="2400" dirty="0"/>
          </a:p>
          <a:p>
            <a:pPr lvl="1"/>
            <a:r>
              <a:rPr lang="en-US" sz="2400" dirty="0"/>
              <a:t>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study </a:t>
            </a:r>
            <a:r>
              <a:rPr lang="mr-IN" sz="2400" dirty="0"/>
              <a:t>–</a:t>
            </a:r>
            <a:r>
              <a:rPr lang="en-US" sz="2400" dirty="0"/>
              <a:t> same access to foods, environment</a:t>
            </a:r>
            <a:r>
              <a:rPr lang="en-US" sz="2400" baseline="0" dirty="0"/>
              <a:t> etc. all nights</a:t>
            </a:r>
            <a:endParaRPr lang="en-US" sz="2400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baseline="0" dirty="0"/>
              <a:t> study </a:t>
            </a:r>
            <a:r>
              <a:rPr lang="mr-IN" sz="2400" baseline="0" dirty="0"/>
              <a:t>–</a:t>
            </a:r>
            <a:r>
              <a:rPr lang="en-US" sz="2400" baseline="0" dirty="0"/>
              <a:t> Kcal </a:t>
            </a:r>
            <a:r>
              <a:rPr lang="en-US" sz="2400" baseline="0" dirty="0" err="1"/>
              <a:t>resticted</a:t>
            </a:r>
            <a:r>
              <a:rPr lang="en-US" sz="2400" baseline="0" dirty="0"/>
              <a:t> diet -- 2 groups slept different # of hours; both groups lost weight, butt those with less sleep = losing lean muscle mass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study </a:t>
            </a:r>
            <a:r>
              <a:rPr lang="mr-IN" sz="2400" dirty="0"/>
              <a:t>–</a:t>
            </a:r>
            <a:r>
              <a:rPr lang="en-US" sz="2400" dirty="0"/>
              <a:t> same access to foods, environment</a:t>
            </a:r>
            <a:r>
              <a:rPr lang="en-US" sz="2400" baseline="0" dirty="0"/>
              <a:t> etc. all nights</a:t>
            </a:r>
            <a:endParaRPr lang="en-US" sz="2400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baseline="0" dirty="0"/>
              <a:t> study </a:t>
            </a:r>
            <a:r>
              <a:rPr lang="mr-IN" sz="2400" baseline="0" dirty="0"/>
              <a:t>–</a:t>
            </a:r>
            <a:r>
              <a:rPr lang="en-US" sz="2400" baseline="0" dirty="0"/>
              <a:t> Kcal </a:t>
            </a:r>
            <a:r>
              <a:rPr lang="en-US" sz="2400" baseline="0" dirty="0" err="1"/>
              <a:t>resticted</a:t>
            </a:r>
            <a:r>
              <a:rPr lang="en-US" sz="2400" baseline="0" dirty="0"/>
              <a:t> diet -- 2 groups slept different # of hours; both groups lost weight, butt those with less sleep = losing lean muscle mass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Pancreas makes insulin binds to sugar and moves it into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04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Injured? Focus on what you </a:t>
            </a:r>
            <a:r>
              <a:rPr lang="en-US" sz="2800" i="1" dirty="0"/>
              <a:t>can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Injured? Focus on what you </a:t>
            </a:r>
            <a:r>
              <a:rPr lang="en-US" sz="2800" i="1"/>
              <a:t>can do</a:t>
            </a:r>
          </a:p>
          <a:p>
            <a:r>
              <a:rPr lang="en-US" sz="2800" i="1"/>
              <a:t>Much of this is about habit change </a:t>
            </a:r>
            <a:r>
              <a:rPr lang="mr-IN" sz="2800" i="1"/>
              <a:t>…</a:t>
            </a:r>
            <a:r>
              <a:rPr lang="en-US" sz="2800" i="1"/>
              <a:t> you may know</a:t>
            </a:r>
            <a:r>
              <a:rPr lang="en-US" sz="2800" i="1" baseline="0"/>
              <a:t> what to eat </a:t>
            </a:r>
            <a:r>
              <a:rPr lang="mr-IN" sz="2800" i="1" baseline="0"/>
              <a:t>–</a:t>
            </a:r>
            <a:r>
              <a:rPr lang="en-US" sz="2800" i="1" baseline="0"/>
              <a:t> come see me I can help</a:t>
            </a: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 </a:t>
            </a: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2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Pancreas makes insulin binds to sugar and moves it into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9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Pancreas makes insulin binds to sugar and moves it into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66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Lee Mendel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66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feel better overall!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46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F.</a:t>
            </a:r>
          </a:p>
          <a:p>
            <a:endParaRPr lang="en-US" dirty="0"/>
          </a:p>
          <a:p>
            <a:r>
              <a:rPr lang="en-US" dirty="0"/>
              <a:t>Exercise increases insulin sensitivity and you muscles ability to use glucose for energy with less insulin</a:t>
            </a:r>
          </a:p>
          <a:p>
            <a:endParaRPr lang="en-US" dirty="0"/>
          </a:p>
          <a:p>
            <a:r>
              <a:rPr lang="en-US" dirty="0"/>
              <a:t>2.5 hours/week of moderate to vigorous activity – brisk walk, water aerobics, swimming, jogging etc. </a:t>
            </a:r>
          </a:p>
          <a:p>
            <a:r>
              <a:rPr lang="en-US" dirty="0"/>
              <a:t>2-3 sessions of resistance training/week (lifting weights)</a:t>
            </a:r>
          </a:p>
          <a:p>
            <a:r>
              <a:rPr lang="en-US" dirty="0"/>
              <a:t>No more than 24 hours rest</a:t>
            </a:r>
          </a:p>
          <a:p>
            <a:r>
              <a:rPr lang="en-US" dirty="0"/>
              <a:t>Stretching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Exercise increases insulin sensitivity and you muscles ability to use glucose for energy with less insulin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3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</a:t>
            </a:r>
            <a:r>
              <a:rPr lang="en-US" baseline="0" dirty="0"/>
              <a:t> factors are interrelated. Think about where you can make the most improvements? </a:t>
            </a:r>
          </a:p>
          <a:p>
            <a:r>
              <a:rPr lang="en-US" baseline="0" dirty="0"/>
              <a:t>Diet is high on the list.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7891B-7447-D948-B49A-31F7586A1C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6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1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9743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0040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87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8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0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2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0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2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3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5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5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5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250A-27E4-244D-B2BB-AC6B8E870008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D570107-056B-BF47-B794-67F3111DD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5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3FDE7-3F93-0347-BB1A-DF8CCE920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9604" y="2795155"/>
            <a:ext cx="8915399" cy="2262781"/>
          </a:xfrm>
        </p:spPr>
        <p:txBody>
          <a:bodyPr>
            <a:normAutofit/>
          </a:bodyPr>
          <a:lstStyle/>
          <a:p>
            <a:r>
              <a:rPr lang="en-US" dirty="0" err="1"/>
              <a:t>Prediabetes</a:t>
            </a:r>
            <a:r>
              <a:rPr lang="en-US" dirty="0"/>
              <a:t> and Elevated Blood Sugars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81E61-AC62-654D-951D-247325980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764" y="354104"/>
            <a:ext cx="10993546" cy="3697537"/>
          </a:xfrm>
        </p:spPr>
        <p:txBody>
          <a:bodyPr numCol="1">
            <a:normAutofit/>
          </a:bodyPr>
          <a:lstStyle/>
          <a:p>
            <a:endParaRPr lang="en-US" dirty="0"/>
          </a:p>
          <a:p>
            <a:r>
              <a:rPr lang="en-US" sz="2400" dirty="0"/>
              <a:t>Kelly Dwyer, MNT &amp; </a:t>
            </a:r>
          </a:p>
          <a:p>
            <a:r>
              <a:rPr lang="en-US" sz="2400" dirty="0"/>
              <a:t>Jeannette </a:t>
            </a:r>
            <a:r>
              <a:rPr lang="en-US" sz="2400" dirty="0" err="1"/>
              <a:t>Guerrasio</a:t>
            </a:r>
            <a:r>
              <a:rPr lang="en-US" sz="2400" dirty="0"/>
              <a:t>, MD  </a:t>
            </a:r>
          </a:p>
        </p:txBody>
      </p:sp>
    </p:spTree>
    <p:extLst>
      <p:ext uri="{BB962C8B-B14F-4D97-AF65-F5344CB8AC3E}">
        <p14:creationId xmlns:p14="http://schemas.microsoft.com/office/powerpoint/2010/main" val="137237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B24A-4239-9440-823C-3DF4FF2F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you want to prevent diabetes?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181F1-8B07-E94A-8E62-C47E9190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3138" y="1643064"/>
            <a:ext cx="9015411" cy="5001312"/>
          </a:xfrm>
        </p:spPr>
        <p:txBody>
          <a:bodyPr/>
          <a:lstStyle/>
          <a:p>
            <a:r>
              <a:rPr lang="en-US" sz="2400" dirty="0"/>
              <a:t>Retinopathy → Blindness</a:t>
            </a:r>
          </a:p>
          <a:p>
            <a:r>
              <a:rPr lang="en-US" sz="2400" dirty="0"/>
              <a:t>Kidney Failure → Dialysis</a:t>
            </a:r>
          </a:p>
          <a:p>
            <a:r>
              <a:rPr lang="en-US" sz="2400" dirty="0"/>
              <a:t>Neuropathy → Pain, tingling, numbness in your feet</a:t>
            </a:r>
          </a:p>
          <a:p>
            <a:r>
              <a:rPr lang="en-US" sz="2400" dirty="0"/>
              <a:t>Vascular Disease →</a:t>
            </a:r>
          </a:p>
          <a:p>
            <a:pPr lvl="1"/>
            <a:r>
              <a:rPr lang="en-US" sz="2400" dirty="0"/>
              <a:t>Strokes</a:t>
            </a:r>
          </a:p>
          <a:p>
            <a:pPr lvl="1"/>
            <a:r>
              <a:rPr lang="en-US" sz="2400" dirty="0"/>
              <a:t>Heart attacks</a:t>
            </a:r>
          </a:p>
          <a:p>
            <a:pPr lvl="1"/>
            <a:r>
              <a:rPr lang="en-US" sz="2400" dirty="0"/>
              <a:t>Loss of toes &amp; </a:t>
            </a:r>
          </a:p>
          <a:p>
            <a:pPr marL="457200" lvl="1" indent="0">
              <a:buNone/>
            </a:pPr>
            <a:r>
              <a:rPr lang="en-US" sz="2400" dirty="0"/>
              <a:t>limbs</a:t>
            </a:r>
          </a:p>
          <a:p>
            <a:pPr lvl="1"/>
            <a:r>
              <a:rPr lang="en-US" sz="2400" dirty="0"/>
              <a:t>Rupture of the </a:t>
            </a:r>
          </a:p>
          <a:p>
            <a:pPr marL="457200" lvl="1" indent="0">
              <a:buNone/>
            </a:pPr>
            <a:r>
              <a:rPr lang="en-US" sz="2400" dirty="0"/>
              <a:t>aorta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25C0C-9A58-024B-AD41-575F103CF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174" y="3846513"/>
            <a:ext cx="6649826" cy="2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1B0E-07C2-AC4B-BF61-484AB2B6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really prevent diabetes?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7BAFFB-A521-294A-9902-57484E5D2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4488" y="1225612"/>
            <a:ext cx="7820531" cy="50961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3D724-5616-FC41-B784-C692F7F87D10}"/>
              </a:ext>
            </a:extLst>
          </p:cNvPr>
          <p:cNvSpPr txBox="1"/>
          <p:nvPr/>
        </p:nvSpPr>
        <p:spPr>
          <a:xfrm>
            <a:off x="5926667" y="6519446"/>
            <a:ext cx="6405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mccarthy.well.ox.ac.uk</a:t>
            </a:r>
            <a:r>
              <a:rPr lang="en-US" sz="1600" dirty="0"/>
              <a:t>/2018/10/</a:t>
            </a:r>
            <a:r>
              <a:rPr lang="en-US" sz="1600" dirty="0" err="1"/>
              <a:t>gwas</a:t>
            </a:r>
            <a:r>
              <a:rPr lang="en-US" sz="1600" dirty="0"/>
              <a:t>-gift-keeps-giving/</a:t>
            </a:r>
          </a:p>
        </p:txBody>
      </p:sp>
    </p:spTree>
    <p:extLst>
      <p:ext uri="{BB962C8B-B14F-4D97-AF65-F5344CB8AC3E}">
        <p14:creationId xmlns:p14="http://schemas.microsoft.com/office/powerpoint/2010/main" val="292440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EB87-5D5B-3D40-A106-B0547189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You have the power!</a:t>
            </a: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4017E61C-CD99-E847-8DB0-2811E82AC4CD}"/>
              </a:ext>
            </a:extLst>
          </p:cNvPr>
          <p:cNvSpPr/>
          <p:nvPr/>
        </p:nvSpPr>
        <p:spPr>
          <a:xfrm>
            <a:off x="3957638" y="2814638"/>
            <a:ext cx="3000375" cy="2757487"/>
          </a:xfrm>
          <a:prstGeom prst="donut">
            <a:avLst>
              <a:gd name="adj" fmla="val 5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→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E7626702-0779-A640-8C67-81F0D70696B0}"/>
              </a:ext>
            </a:extLst>
          </p:cNvPr>
          <p:cNvSpPr/>
          <p:nvPr/>
        </p:nvSpPr>
        <p:spPr>
          <a:xfrm>
            <a:off x="5603874" y="2133600"/>
            <a:ext cx="4883151" cy="3863347"/>
          </a:xfrm>
          <a:prstGeom prst="donut">
            <a:avLst>
              <a:gd name="adj" fmla="val 39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→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EC830-8340-C842-85E8-5F953DC3A010}"/>
              </a:ext>
            </a:extLst>
          </p:cNvPr>
          <p:cNvSpPr txBox="1"/>
          <p:nvPr/>
        </p:nvSpPr>
        <p:spPr>
          <a:xfrm>
            <a:off x="4442609" y="4332506"/>
            <a:ext cx="1150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4D8E3-65B7-C141-9E3C-A9CDBD7FAA3E}"/>
              </a:ext>
            </a:extLst>
          </p:cNvPr>
          <p:cNvSpPr txBox="1"/>
          <p:nvPr/>
        </p:nvSpPr>
        <p:spPr>
          <a:xfrm>
            <a:off x="5951511" y="3977663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E95B1F-7D99-1C41-AFA4-CBE6C87446FD}"/>
              </a:ext>
            </a:extLst>
          </p:cNvPr>
          <p:cNvSpPr txBox="1"/>
          <p:nvPr/>
        </p:nvSpPr>
        <p:spPr>
          <a:xfrm>
            <a:off x="7261815" y="3665163"/>
            <a:ext cx="2684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Lifestyle Factors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47D5B-E398-4749-91C5-9B4C88EE280D}"/>
              </a:ext>
            </a:extLst>
          </p:cNvPr>
          <p:cNvSpPr txBox="1"/>
          <p:nvPr/>
        </p:nvSpPr>
        <p:spPr>
          <a:xfrm>
            <a:off x="7731171" y="6488668"/>
            <a:ext cx="44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 from JG’s slides to KD’s slides</a:t>
            </a:r>
          </a:p>
        </p:txBody>
      </p:sp>
    </p:spTree>
    <p:extLst>
      <p:ext uri="{BB962C8B-B14F-4D97-AF65-F5344CB8AC3E}">
        <p14:creationId xmlns:p14="http://schemas.microsoft.com/office/powerpoint/2010/main" val="289976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23715"/>
          </a:xfrm>
        </p:spPr>
        <p:txBody>
          <a:bodyPr>
            <a:normAutofit/>
          </a:bodyPr>
          <a:lstStyle/>
          <a:p>
            <a:r>
              <a:rPr lang="en-US" dirty="0"/>
              <a:t>Prevention strategies: </a:t>
            </a:r>
            <a:r>
              <a:rPr lang="en-US" b="1" dirty="0">
                <a:solidFill>
                  <a:schemeClr val="accent1"/>
                </a:solidFill>
              </a:rPr>
              <a:t>lifestyle change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47825"/>
            <a:ext cx="8915400" cy="3777622"/>
          </a:xfrm>
        </p:spPr>
        <p:txBody>
          <a:bodyPr>
            <a:noAutofit/>
          </a:bodyPr>
          <a:lstStyle/>
          <a:p>
            <a:r>
              <a:rPr lang="en-US" sz="2400" dirty="0"/>
              <a:t>Nutrition</a:t>
            </a:r>
          </a:p>
          <a:p>
            <a:r>
              <a:rPr lang="en-US" sz="2400" dirty="0"/>
              <a:t>Stress management </a:t>
            </a:r>
          </a:p>
          <a:p>
            <a:r>
              <a:rPr lang="en-US" sz="2400" dirty="0"/>
              <a:t>Sleep </a:t>
            </a:r>
          </a:p>
          <a:p>
            <a:r>
              <a:rPr lang="en-US" sz="2400" dirty="0"/>
              <a:t>Exercise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= Lower blood sugar, health risks &amp; </a:t>
            </a:r>
            <a:r>
              <a:rPr lang="en-US" sz="2400" b="1" dirty="0"/>
              <a:t>feel better </a:t>
            </a:r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3712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Nutrition: Blood sugar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47825"/>
            <a:ext cx="8915400" cy="3777622"/>
          </a:xfrm>
        </p:spPr>
        <p:txBody>
          <a:bodyPr>
            <a:noAutofit/>
          </a:bodyPr>
          <a:lstStyle/>
          <a:p>
            <a:pPr lvl="0"/>
            <a:r>
              <a:rPr lang="en-US" sz="2400" b="1" dirty="0"/>
              <a:t>Less: </a:t>
            </a:r>
            <a:r>
              <a:rPr lang="en-US" sz="2400" dirty="0"/>
              <a:t>sweets and processed foods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en-US" sz="2400" b="1" dirty="0"/>
              <a:t>More: </a:t>
            </a:r>
            <a:r>
              <a:rPr lang="en-US" sz="2400" dirty="0"/>
              <a:t>proteins, fat and fiber 									   (a </a:t>
            </a:r>
            <a:r>
              <a:rPr lang="en-US" sz="2400" b="1" dirty="0"/>
              <a:t>balanced, whole foods diet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8495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030866" y="2908330"/>
            <a:ext cx="749706" cy="1936560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780572" y="2930764"/>
            <a:ext cx="581371" cy="1936560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Blood sugar </a:t>
            </a:r>
            <a:r>
              <a:rPr lang="en-US" b="1" dirty="0">
                <a:solidFill>
                  <a:schemeClr val="accent1"/>
                </a:solidFill>
              </a:rPr>
              <a:t>imbalance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3861" y="4771659"/>
            <a:ext cx="1575707" cy="96389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92925" y="1538411"/>
            <a:ext cx="9133408" cy="4963989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Highs: Energized, happy or anxious, stressed out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Lows: “Starving,” irritable, lightheaded, foggy, tired, anxious</a:t>
            </a:r>
          </a:p>
          <a:p>
            <a:pPr marL="0" lv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 much sugar =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stores it as fat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447330" y="2930764"/>
            <a:ext cx="581371" cy="1936560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61943" y="2930764"/>
            <a:ext cx="749706" cy="1936560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68550" y="2930764"/>
            <a:ext cx="749706" cy="1936560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099627" y="2930764"/>
            <a:ext cx="749706" cy="1936560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153651" y="2930764"/>
            <a:ext cx="581371" cy="1936560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518256" y="2930764"/>
            <a:ext cx="581371" cy="1936560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37"/>
          <a:stretch/>
        </p:blipFill>
        <p:spPr>
          <a:xfrm>
            <a:off x="7908167" y="4771659"/>
            <a:ext cx="1468520" cy="963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924" y="4152900"/>
            <a:ext cx="1215531" cy="1114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393" y="4754924"/>
            <a:ext cx="754516" cy="9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4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2428229" y="4451163"/>
            <a:ext cx="10918711" cy="1060979"/>
          </a:xfrm>
          <a:custGeom>
            <a:avLst/>
            <a:gdLst>
              <a:gd name="connsiteX0" fmla="*/ 0 w 9465733"/>
              <a:gd name="connsiteY0" fmla="*/ 355693 h 802375"/>
              <a:gd name="connsiteX1" fmla="*/ 829733 w 9465733"/>
              <a:gd name="connsiteY1" fmla="*/ 84760 h 802375"/>
              <a:gd name="connsiteX2" fmla="*/ 2015066 w 9465733"/>
              <a:gd name="connsiteY2" fmla="*/ 558893 h 802375"/>
              <a:gd name="connsiteX3" fmla="*/ 3132666 w 9465733"/>
              <a:gd name="connsiteY3" fmla="*/ 17026 h 802375"/>
              <a:gd name="connsiteX4" fmla="*/ 4250266 w 9465733"/>
              <a:gd name="connsiteY4" fmla="*/ 592760 h 802375"/>
              <a:gd name="connsiteX5" fmla="*/ 5486400 w 9465733"/>
              <a:gd name="connsiteY5" fmla="*/ 93 h 802375"/>
              <a:gd name="connsiteX6" fmla="*/ 6417733 w 9465733"/>
              <a:gd name="connsiteY6" fmla="*/ 558893 h 802375"/>
              <a:gd name="connsiteX7" fmla="*/ 7433733 w 9465733"/>
              <a:gd name="connsiteY7" fmla="*/ 93 h 802375"/>
              <a:gd name="connsiteX8" fmla="*/ 8382000 w 9465733"/>
              <a:gd name="connsiteY8" fmla="*/ 609693 h 802375"/>
              <a:gd name="connsiteX9" fmla="*/ 8466666 w 9465733"/>
              <a:gd name="connsiteY9" fmla="*/ 609693 h 802375"/>
              <a:gd name="connsiteX10" fmla="*/ 8466666 w 9465733"/>
              <a:gd name="connsiteY10" fmla="*/ 609693 h 802375"/>
              <a:gd name="connsiteX11" fmla="*/ 9465733 w 9465733"/>
              <a:gd name="connsiteY11" fmla="*/ 406493 h 80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65733" h="802375">
                <a:moveTo>
                  <a:pt x="0" y="355693"/>
                </a:moveTo>
                <a:cubicBezTo>
                  <a:pt x="246944" y="203293"/>
                  <a:pt x="493889" y="50893"/>
                  <a:pt x="829733" y="84760"/>
                </a:cubicBezTo>
                <a:cubicBezTo>
                  <a:pt x="1165577" y="118627"/>
                  <a:pt x="1631244" y="570182"/>
                  <a:pt x="2015066" y="558893"/>
                </a:cubicBezTo>
                <a:cubicBezTo>
                  <a:pt x="2398888" y="547604"/>
                  <a:pt x="2760133" y="11381"/>
                  <a:pt x="3132666" y="17026"/>
                </a:cubicBezTo>
                <a:cubicBezTo>
                  <a:pt x="3505199" y="22670"/>
                  <a:pt x="3857977" y="595582"/>
                  <a:pt x="4250266" y="592760"/>
                </a:cubicBezTo>
                <a:cubicBezTo>
                  <a:pt x="4642555" y="589938"/>
                  <a:pt x="5125156" y="5737"/>
                  <a:pt x="5486400" y="93"/>
                </a:cubicBezTo>
                <a:cubicBezTo>
                  <a:pt x="5847644" y="-5551"/>
                  <a:pt x="6093178" y="558893"/>
                  <a:pt x="6417733" y="558893"/>
                </a:cubicBezTo>
                <a:cubicBezTo>
                  <a:pt x="6742288" y="558893"/>
                  <a:pt x="7106355" y="-8374"/>
                  <a:pt x="7433733" y="93"/>
                </a:cubicBezTo>
                <a:cubicBezTo>
                  <a:pt x="7761111" y="8560"/>
                  <a:pt x="8209845" y="508093"/>
                  <a:pt x="8382000" y="609693"/>
                </a:cubicBezTo>
                <a:cubicBezTo>
                  <a:pt x="8554155" y="711293"/>
                  <a:pt x="8466666" y="609693"/>
                  <a:pt x="8466666" y="609693"/>
                </a:cubicBezTo>
                <a:lnTo>
                  <a:pt x="8466666" y="609693"/>
                </a:lnTo>
                <a:cubicBezTo>
                  <a:pt x="8633177" y="575826"/>
                  <a:pt x="9347200" y="1179782"/>
                  <a:pt x="9465733" y="406493"/>
                </a:cubicBezTo>
              </a:path>
            </a:pathLst>
          </a:custGeom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359" y="624110"/>
            <a:ext cx="9255253" cy="1280890"/>
          </a:xfrm>
        </p:spPr>
        <p:txBody>
          <a:bodyPr>
            <a:normAutofit/>
          </a:bodyPr>
          <a:lstStyle/>
          <a:p>
            <a:r>
              <a:rPr lang="en-US" dirty="0"/>
              <a:t>Blood sugar balance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49359" y="1766510"/>
            <a:ext cx="8915400" cy="4619680"/>
          </a:xfrm>
        </p:spPr>
        <p:txBody>
          <a:bodyPr>
            <a:normAutofit/>
          </a:bodyPr>
          <a:lstStyle/>
          <a:p>
            <a:pPr marL="0" lvl="0" indent="0">
              <a:spcBef>
                <a:spcPts val="2000"/>
              </a:spcBef>
              <a:buClr>
                <a:srgbClr val="A2C816"/>
              </a:buClr>
              <a:buNone/>
            </a:pPr>
            <a:r>
              <a:rPr lang="en-US" sz="2400" dirty="0">
                <a:solidFill>
                  <a:srgbClr val="595959"/>
                </a:solidFill>
              </a:rPr>
              <a:t>Protein, healthy fats and fiber </a:t>
            </a:r>
          </a:p>
          <a:p>
            <a:pPr marL="0" lvl="0" indent="0">
              <a:spcBef>
                <a:spcPts val="2000"/>
              </a:spcBef>
              <a:buClr>
                <a:srgbClr val="A2C816"/>
              </a:buClr>
              <a:buNone/>
            </a:pPr>
            <a:r>
              <a:rPr lang="en-US" sz="2400" dirty="0">
                <a:solidFill>
                  <a:srgbClr val="595959"/>
                </a:solidFill>
              </a:rPr>
              <a:t>Regular meals and snacks if needed</a:t>
            </a:r>
          </a:p>
          <a:p>
            <a:pPr marL="0" lvl="0" indent="0">
              <a:spcBef>
                <a:spcPts val="2000"/>
              </a:spcBef>
              <a:buClr>
                <a:srgbClr val="A2C816"/>
              </a:buClr>
              <a:buNone/>
            </a:pPr>
            <a:r>
              <a:rPr lang="en-US" sz="2400" dirty="0">
                <a:solidFill>
                  <a:srgbClr val="595959"/>
                </a:solidFill>
              </a:rPr>
              <a:t>= improved mood, sleep &amp; energy 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5867" y="1339475"/>
            <a:ext cx="2748892" cy="24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47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Sugar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965990"/>
            <a:ext cx="7266342" cy="548058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6 tsp. (AHA max. for “added” sugars) = </a:t>
            </a:r>
          </a:p>
          <a:p>
            <a:pPr marL="0" indent="0">
              <a:buNone/>
            </a:pPr>
            <a:r>
              <a:rPr lang="en-US" sz="2400" dirty="0"/>
              <a:t>3 T Kraft BBQ sauce (10.5 g) </a:t>
            </a:r>
            <a:r>
              <a:rPr lang="en-US" sz="2400" b="1" dirty="0"/>
              <a:t>+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1 Chips Ahoy cookie (6 g) </a:t>
            </a:r>
            <a:r>
              <a:rPr lang="en-US" sz="2400" b="1" dirty="0"/>
              <a:t>+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1 med. whole wheat hamburger bun (1.9 g)</a:t>
            </a:r>
            <a:r>
              <a:rPr lang="en-US" sz="2400" b="1" dirty="0"/>
              <a:t> + </a:t>
            </a:r>
          </a:p>
          <a:p>
            <a:pPr marL="0" indent="0">
              <a:buNone/>
            </a:pPr>
            <a:r>
              <a:rPr lang="en-US" sz="2400" dirty="0"/>
              <a:t>2 T Marie’s raspberry vinaigrette (5.3 g)</a:t>
            </a:r>
          </a:p>
          <a:p>
            <a:endParaRPr lang="en-US" sz="2400" dirty="0"/>
          </a:p>
          <a:p>
            <a:r>
              <a:rPr lang="en-US" sz="2400" dirty="0"/>
              <a:t>6 tsp. of sugar = &lt;1/4 cup </a:t>
            </a:r>
            <a:r>
              <a:rPr lang="en-US" sz="2400" dirty="0" err="1"/>
              <a:t>Craisins</a:t>
            </a:r>
            <a:r>
              <a:rPr lang="en-US" sz="2400" dirty="0"/>
              <a:t> (29 g)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6 tsp. of sugar =  ½ bottle </a:t>
            </a:r>
            <a:r>
              <a:rPr lang="en-US" sz="2400" dirty="0" err="1"/>
              <a:t>Odwalla</a:t>
            </a:r>
            <a:r>
              <a:rPr lang="en-US" sz="2400" dirty="0"/>
              <a:t> -----&gt;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554" y="964504"/>
            <a:ext cx="209274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1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Sugar: Where it is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1377414"/>
            <a:ext cx="8915401" cy="48596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Obvious</a:t>
            </a:r>
            <a:endParaRPr lang="en-US" sz="2400" dirty="0"/>
          </a:p>
          <a:p>
            <a:pPr lvl="0"/>
            <a:r>
              <a:rPr lang="en-US" sz="2400" dirty="0"/>
              <a:t>Cookies, ice cream, doughnuts, soda, candy, coffee creamers </a:t>
            </a:r>
          </a:p>
          <a:p>
            <a:pPr lvl="0"/>
            <a:r>
              <a:rPr lang="en-US" sz="2400" dirty="0"/>
              <a:t>Beer, wine, alcohol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b="1" dirty="0"/>
              <a:t>Sneaky </a:t>
            </a:r>
            <a:r>
              <a:rPr lang="en-US" sz="2400" dirty="0"/>
              <a:t>(sugars and “quick” carbs = turn to sugar quickly)</a:t>
            </a:r>
          </a:p>
          <a:p>
            <a:pPr lvl="0"/>
            <a:r>
              <a:rPr lang="en-US" sz="2400" dirty="0"/>
              <a:t>BBQ sauce, salad dressings, ketchup, granola &amp; energy bars, energy drinks, fruit-filled yogurt, juice, dried fruit</a:t>
            </a:r>
          </a:p>
          <a:p>
            <a:pPr lvl="0"/>
            <a:r>
              <a:rPr lang="en-US" sz="2400" dirty="0"/>
              <a:t>Bread, pasta, cereal, instant oats, crackers, chips, pastries, pretzels, bagels, muffins, tortillas, canned soups, prepared meals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8157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Sugar through history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615" y="1650281"/>
            <a:ext cx="6099356" cy="4572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9827" y="2144068"/>
            <a:ext cx="3326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Consumption </a:t>
            </a:r>
          </a:p>
          <a:p>
            <a:r>
              <a:rPr lang="en-US" sz="2400" dirty="0"/>
              <a:t>per person, per year: </a:t>
            </a:r>
          </a:p>
          <a:p>
            <a:endParaRPr lang="en-US" sz="2400" dirty="0"/>
          </a:p>
          <a:p>
            <a:r>
              <a:rPr lang="en-US" sz="2400" dirty="0"/>
              <a:t>1822: 6.3 lbs.</a:t>
            </a:r>
          </a:p>
          <a:p>
            <a:endParaRPr lang="en-US" sz="2400" dirty="0"/>
          </a:p>
          <a:p>
            <a:r>
              <a:rPr lang="en-US" sz="2400" dirty="0"/>
              <a:t>1999: </a:t>
            </a:r>
            <a:r>
              <a:rPr lang="en-US" sz="2400" b="1" dirty="0"/>
              <a:t>107.7 lbs.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18195" y="3487954"/>
            <a:ext cx="11752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😳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19846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709A-D158-0748-8BB0-C4CA76CB9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5A4E1-037B-F14B-BE38-4E5AE1EFE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>
            <a:normAutofit/>
          </a:bodyPr>
          <a:lstStyle/>
          <a:p>
            <a:r>
              <a:rPr lang="en-US" sz="2400" dirty="0"/>
              <a:t>What is </a:t>
            </a:r>
            <a:r>
              <a:rPr lang="en-US" sz="2400" dirty="0" err="1"/>
              <a:t>prediabetes</a:t>
            </a:r>
            <a:r>
              <a:rPr lang="en-US" sz="2400" dirty="0"/>
              <a:t>?</a:t>
            </a:r>
          </a:p>
          <a:p>
            <a:r>
              <a:rPr lang="en-US" sz="2400" dirty="0"/>
              <a:t>Common symptoms</a:t>
            </a:r>
          </a:p>
          <a:p>
            <a:r>
              <a:rPr lang="en-US" sz="2400" dirty="0"/>
              <a:t>Why you want to prevent diabetes</a:t>
            </a:r>
          </a:p>
          <a:p>
            <a:r>
              <a:rPr lang="en-US" sz="2400" dirty="0"/>
              <a:t>Prevention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1071758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561742" cy="98585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Starches = sugar </a:t>
            </a:r>
            <a:br>
              <a:rPr lang="en-US" sz="4400" dirty="0"/>
            </a:br>
            <a:br>
              <a:rPr lang="en-US" sz="4000" dirty="0"/>
            </a:br>
            <a:r>
              <a:rPr lang="en-US" sz="2700" dirty="0"/>
              <a:t>Food makers try to sell you on the front label </a:t>
            </a:r>
            <a:r>
              <a:rPr lang="mr-IN" sz="2700" dirty="0"/>
              <a:t>…</a:t>
            </a:r>
            <a:r>
              <a:rPr lang="en-US" sz="2700" dirty="0"/>
              <a:t> 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“Whole Grains”</a:t>
            </a:r>
            <a:br>
              <a:rPr lang="en-US" sz="2700" dirty="0"/>
            </a:br>
            <a:r>
              <a:rPr lang="en-US" sz="2700" dirty="0"/>
              <a:t>“Fiber”</a:t>
            </a:r>
            <a:br>
              <a:rPr lang="en-US" sz="2700" dirty="0"/>
            </a:br>
            <a:r>
              <a:rPr lang="en-US" sz="2700" dirty="0"/>
              <a:t>“Protein” </a:t>
            </a:r>
            <a:br>
              <a:rPr lang="en-US" sz="2700" dirty="0"/>
            </a:br>
            <a:r>
              <a:rPr lang="en-US" sz="2700" dirty="0"/>
              <a:t>“USDA Organic”</a:t>
            </a:r>
            <a:br>
              <a:rPr lang="en-US" sz="2700" dirty="0"/>
            </a:br>
            <a:r>
              <a:rPr lang="en-US" sz="2700" dirty="0"/>
              <a:t>  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481" y="0"/>
            <a:ext cx="4931531" cy="66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00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561742" cy="985854"/>
          </a:xfrm>
        </p:spPr>
        <p:txBody>
          <a:bodyPr>
            <a:normAutofit/>
          </a:bodyPr>
          <a:lstStyle/>
          <a:p>
            <a:r>
              <a:rPr lang="en-US" dirty="0"/>
              <a:t>Starches = sugar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104" y="1066800"/>
            <a:ext cx="34544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3073" y="1806738"/>
            <a:ext cx="5684031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Starches = strings of sugar molecules </a:t>
            </a:r>
          </a:p>
          <a:p>
            <a:endParaRPr lang="en-US" sz="2800" dirty="0"/>
          </a:p>
          <a:p>
            <a:r>
              <a:rPr lang="en-US" sz="2800" dirty="0"/>
              <a:t>Starches are </a:t>
            </a:r>
            <a:r>
              <a:rPr lang="en-US" sz="2800" b="1" dirty="0"/>
              <a:t>not</a:t>
            </a:r>
            <a:r>
              <a:rPr lang="en-US" sz="2800" dirty="0"/>
              <a:t> listed on labels</a:t>
            </a:r>
          </a:p>
          <a:p>
            <a:endParaRPr lang="en-US" sz="2800" dirty="0"/>
          </a:p>
          <a:p>
            <a:r>
              <a:rPr lang="en-US" sz="2800" dirty="0"/>
              <a:t>Fiber + Sugar + Starches =</a:t>
            </a:r>
          </a:p>
          <a:p>
            <a:r>
              <a:rPr lang="en-US" sz="2800" dirty="0"/>
              <a:t>Total Carbohydrates 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59398" y="703190"/>
            <a:ext cx="529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slice </a:t>
            </a:r>
            <a:r>
              <a:rPr lang="en-US" i="1" dirty="0"/>
              <a:t>Dave’s 21 Whole Grains </a:t>
            </a:r>
            <a:r>
              <a:rPr lang="en-US" dirty="0"/>
              <a:t>bread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22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Don’t get overwhelmed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77414"/>
            <a:ext cx="8232222" cy="4615229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1754074"/>
            <a:ext cx="7810500" cy="467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5466" y="6470960"/>
            <a:ext cx="47365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Image: https://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therapeuticmeals.com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/blogs/news/tagged/minced-diet</a:t>
            </a:r>
          </a:p>
        </p:txBody>
      </p:sp>
    </p:spTree>
    <p:extLst>
      <p:ext uri="{BB962C8B-B14F-4D97-AF65-F5344CB8AC3E}">
        <p14:creationId xmlns:p14="http://schemas.microsoft.com/office/powerpoint/2010/main" val="1000804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Balanced eating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1552602"/>
            <a:ext cx="9031289" cy="4883558"/>
          </a:xfrm>
        </p:spPr>
        <p:txBody>
          <a:bodyPr>
            <a:noAutofit/>
          </a:bodyPr>
          <a:lstStyle/>
          <a:p>
            <a:r>
              <a:rPr lang="en-US" sz="2400" dirty="0"/>
              <a:t>Read labels (educate yourself, but don’t obsess) </a:t>
            </a:r>
          </a:p>
          <a:p>
            <a:pPr lvl="0"/>
            <a:r>
              <a:rPr lang="en-US" sz="2400" dirty="0"/>
              <a:t>Eat mostly whole foods (you’re 80% there!)</a:t>
            </a:r>
          </a:p>
          <a:p>
            <a:pPr lvl="0"/>
            <a:r>
              <a:rPr lang="en-US" sz="2400" dirty="0"/>
              <a:t>Cut out “low-hanging fruit” (sugars you don’t care about)</a:t>
            </a:r>
          </a:p>
          <a:p>
            <a:pPr lvl="0"/>
            <a:r>
              <a:rPr lang="en-US" sz="2400" dirty="0"/>
              <a:t>Choose healthy swaps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Handful of nuts vs. pretzels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Carrots &amp; hummus vs. chips &amp; dip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Half vs. whole sandwich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Piece of fruit vs. glass of juice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1 cookie vs. 2 cookies</a:t>
            </a:r>
          </a:p>
          <a:p>
            <a:pPr lvl="1">
              <a:buFont typeface="Arial"/>
              <a:buChar char="•"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8765427" y="3138840"/>
            <a:ext cx="2240044" cy="2944460"/>
            <a:chOff x="8765427" y="3138840"/>
            <a:chExt cx="2240044" cy="29444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5427" y="3138840"/>
              <a:ext cx="2240044" cy="29444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153682" y="5867856"/>
              <a:ext cx="185178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</a:rPr>
                <a:t>Photo: </a:t>
              </a:r>
              <a:r>
                <a:rPr lang="en-US" sz="800" dirty="0" err="1">
                  <a:solidFill>
                    <a:schemeClr val="bg1">
                      <a:lumMod val="85000"/>
                    </a:schemeClr>
                  </a:solidFill>
                </a:rPr>
                <a:t>Tetiana</a:t>
              </a:r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sz="800" dirty="0" err="1">
                  <a:solidFill>
                    <a:schemeClr val="bg1">
                      <a:lumMod val="85000"/>
                    </a:schemeClr>
                  </a:solidFill>
                </a:rPr>
                <a:t>Bykovets</a:t>
              </a:r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</a:rPr>
                <a:t>, </a:t>
              </a:r>
              <a:r>
                <a:rPr lang="en-US" sz="800" dirty="0" err="1">
                  <a:solidFill>
                    <a:schemeClr val="bg1">
                      <a:lumMod val="85000"/>
                    </a:schemeClr>
                  </a:solidFill>
                </a:rPr>
                <a:t>Unsplash</a:t>
              </a:r>
              <a:endParaRPr lang="en-US" sz="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388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specifics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1620516"/>
            <a:ext cx="8733049" cy="4640455"/>
          </a:xfrm>
        </p:spPr>
        <p:txBody>
          <a:bodyPr>
            <a:noAutofit/>
          </a:bodyPr>
          <a:lstStyle/>
          <a:p>
            <a:r>
              <a:rPr lang="en-US" sz="2400" b="1" dirty="0"/>
              <a:t>Fiber, fat and protein </a:t>
            </a:r>
          </a:p>
          <a:p>
            <a:r>
              <a:rPr lang="en-US" sz="2400" dirty="0"/>
              <a:t>Balanced meals </a:t>
            </a:r>
            <a:r>
              <a:rPr lang="mr-IN" sz="2400" dirty="0"/>
              <a:t>–</a:t>
            </a:r>
            <a:r>
              <a:rPr lang="en-US" sz="2400" dirty="0"/>
              <a:t> especially breakfast</a:t>
            </a:r>
          </a:p>
          <a:p>
            <a:r>
              <a:rPr lang="en-US" sz="2400" dirty="0"/>
              <a:t>Snacks when needed</a:t>
            </a:r>
          </a:p>
          <a:p>
            <a:pPr lvl="1">
              <a:buFont typeface="Arial"/>
              <a:buChar char="•"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4499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Fiber: Slows absorption of glucose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1547520"/>
            <a:ext cx="9602789" cy="471345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2400" b="1" dirty="0"/>
              <a:t>Favorites fiber sources</a:t>
            </a:r>
            <a:endParaRPr lang="en-US" sz="24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    greens, colorful vegetables, root vegetables, berries,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    nuts &amp; seeds (esp. flax seeds)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pPr lvl="0">
              <a:spcBef>
                <a:spcPts val="0"/>
              </a:spcBef>
            </a:pPr>
            <a:r>
              <a:rPr lang="en-US" sz="2400" b="1" dirty="0"/>
              <a:t>Higher fiber sources</a:t>
            </a:r>
            <a:r>
              <a:rPr lang="en-US" sz="2400" dirty="0"/>
              <a:t>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    fruit, beans, lentils, whole grains (</a:t>
            </a:r>
            <a:r>
              <a:rPr lang="en-US" sz="2400" i="1" dirty="0"/>
              <a:t>not</a:t>
            </a:r>
            <a:r>
              <a:rPr lang="en-US" sz="2400" dirty="0"/>
              <a:t> whole grain flours)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pPr lvl="0">
              <a:spcBef>
                <a:spcPts val="0"/>
              </a:spcBef>
            </a:pPr>
            <a:r>
              <a:rPr lang="en-US" sz="2400" dirty="0"/>
              <a:t>Fiber vital for </a:t>
            </a:r>
            <a:r>
              <a:rPr lang="en-US" sz="2400" b="1" dirty="0"/>
              <a:t>healthy gut bacteria </a:t>
            </a:r>
            <a:r>
              <a:rPr lang="en-US" sz="2400" dirty="0"/>
              <a:t>(prebiotics)</a:t>
            </a:r>
            <a:r>
              <a:rPr lang="en-US" sz="2400" b="1" dirty="0"/>
              <a:t>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/>
              <a:t>    </a:t>
            </a:r>
            <a:r>
              <a:rPr lang="en-US" sz="2400" dirty="0"/>
              <a:t>jicama, Jerusalem artichoke, asparagus, cocoa,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    avocado,  root veggies, apples &amp; other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    fruits, flax seeds, beans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 					</a:t>
            </a:r>
            <a:endParaRPr lang="en-US" sz="2400" b="1" dirty="0"/>
          </a:p>
          <a:p>
            <a:pPr marL="457200" lvl="1" indent="0">
              <a:buNone/>
            </a:pPr>
            <a:endParaRPr lang="en-US" sz="2400" b="1" dirty="0"/>
          </a:p>
          <a:p>
            <a:pPr marL="0" lv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7" b="26282"/>
          <a:stretch/>
        </p:blipFill>
        <p:spPr>
          <a:xfrm>
            <a:off x="7416800" y="2381249"/>
            <a:ext cx="1676400" cy="962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35"/>
          <a:stretch/>
        </p:blipFill>
        <p:spPr>
          <a:xfrm>
            <a:off x="9093200" y="5174654"/>
            <a:ext cx="2411412" cy="10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07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Fat: slow burn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0" y="1377414"/>
            <a:ext cx="5335589" cy="5480586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Fat is fuel (slow burning log)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en-US" sz="2400" dirty="0"/>
              <a:t>Reduce sugars &amp; carbs = increase healthy fats in diet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en-US" sz="2400" dirty="0"/>
              <a:t>Healthy fat sources: avocado; olive, avocado &amp; coconut oils; nuts &amp; seeds;                            </a:t>
            </a:r>
            <a:r>
              <a:rPr lang="en-US" sz="2400" i="1" dirty="0"/>
              <a:t>high quality </a:t>
            </a:r>
            <a:r>
              <a:rPr lang="en-US" sz="2400" dirty="0"/>
              <a:t>animal                    foods: ghee, butter,          whole whole dairy, poultry,                          fish, meats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838766"/>
            <a:ext cx="3575601" cy="24137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66841" y="4762500"/>
            <a:ext cx="2585058" cy="1213823"/>
            <a:chOff x="6266841" y="4762500"/>
            <a:chExt cx="2585058" cy="12138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6841" y="4762500"/>
              <a:ext cx="2165955" cy="1206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42566" y="5760879"/>
              <a:ext cx="200933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Kelly 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Sikkema</a:t>
              </a:r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</a:t>
              </a:r>
              <a:r>
                <a:rPr lang="en-US" sz="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Unsplash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0107300" y="3028890"/>
            <a:ext cx="16979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7F7F7F"/>
                </a:solidFill>
              </a:rPr>
              <a:t>Photo: Marko </a:t>
            </a:r>
            <a:r>
              <a:rPr lang="en-US" sz="800" dirty="0" err="1">
                <a:solidFill>
                  <a:srgbClr val="7F7F7F"/>
                </a:solidFill>
              </a:rPr>
              <a:t>Horvat</a:t>
            </a:r>
            <a:r>
              <a:rPr lang="en-US" sz="800" dirty="0">
                <a:solidFill>
                  <a:srgbClr val="7F7F7F"/>
                </a:solidFill>
              </a:rPr>
              <a:t>, </a:t>
            </a:r>
            <a:r>
              <a:rPr lang="en-US" sz="800" dirty="0" err="1">
                <a:solidFill>
                  <a:srgbClr val="7F7F7F"/>
                </a:solidFill>
              </a:rPr>
              <a:t>Unsplash</a:t>
            </a:r>
            <a:endParaRPr lang="en-US" sz="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0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77414"/>
            <a:ext cx="5155716" cy="4883558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Digests more slowly than carbs</a:t>
            </a:r>
          </a:p>
          <a:p>
            <a:pPr lvl="0"/>
            <a:r>
              <a:rPr lang="en-US" sz="2400" dirty="0"/>
              <a:t>Significant sources: high   quality dairy, eggs, meats, poultry &amp; fish</a:t>
            </a:r>
          </a:p>
          <a:p>
            <a:pPr lvl="0"/>
            <a:r>
              <a:rPr lang="en-US" sz="2400" dirty="0"/>
              <a:t>Smaller sources: nuts &amp; seeds, legumes, quinoa, </a:t>
            </a:r>
            <a:r>
              <a:rPr lang="en-US" sz="2400" dirty="0" err="1"/>
              <a:t>spirulina</a:t>
            </a:r>
            <a:r>
              <a:rPr lang="en-US" sz="2400" dirty="0"/>
              <a:t>, peas, dark leafy greens, broccoli, Brussels sprouts,  </a:t>
            </a:r>
          </a:p>
          <a:p>
            <a:pPr lvl="0"/>
            <a:r>
              <a:rPr lang="en-US" sz="2400" dirty="0"/>
              <a:t>Protein = satiety  </a:t>
            </a:r>
          </a:p>
          <a:p>
            <a:pPr lvl="0"/>
            <a:r>
              <a:rPr lang="en-US" sz="2400" b="1" dirty="0"/>
              <a:t>Don’t overdo it </a:t>
            </a:r>
            <a:r>
              <a:rPr lang="en-US" sz="2400" dirty="0"/>
              <a:t>– palm-sized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744928" y="878155"/>
            <a:ext cx="4360562" cy="2772716"/>
            <a:chOff x="7744928" y="878155"/>
            <a:chExt cx="4360562" cy="27727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4928" y="878155"/>
              <a:ext cx="4360562" cy="277271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882386" y="3421695"/>
              <a:ext cx="116314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85000"/>
                    </a:schemeClr>
                  </a:solidFill>
                </a:rPr>
                <a:t>Photo: </a:t>
              </a:r>
              <a:r>
                <a:rPr lang="en-US" sz="800" dirty="0" err="1">
                  <a:solidFill>
                    <a:schemeClr val="bg1">
                      <a:lumMod val="85000"/>
                    </a:schemeClr>
                  </a:solidFill>
                </a:rPr>
                <a:t>Blog.csiro.au</a:t>
              </a:r>
              <a:endParaRPr lang="en-US" sz="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954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Balanced meals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04413"/>
            <a:ext cx="5068888" cy="4883558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Half your plate or more colorful veggies (</a:t>
            </a:r>
            <a:r>
              <a:rPr lang="en-US" sz="2400" b="1" dirty="0"/>
              <a:t>fiber</a:t>
            </a:r>
            <a:r>
              <a:rPr lang="en-US" sz="2400" dirty="0"/>
              <a:t>)</a:t>
            </a:r>
          </a:p>
          <a:p>
            <a:pPr lvl="0"/>
            <a:r>
              <a:rPr lang="en-US" sz="2400" dirty="0"/>
              <a:t>Moderate </a:t>
            </a:r>
            <a:r>
              <a:rPr lang="en-US" sz="2400" b="1" dirty="0"/>
              <a:t>protein</a:t>
            </a:r>
          </a:p>
          <a:p>
            <a:pPr lvl="0"/>
            <a:r>
              <a:rPr lang="en-US" sz="2400" dirty="0"/>
              <a:t>Health </a:t>
            </a:r>
            <a:r>
              <a:rPr lang="en-US" sz="2400" b="1" dirty="0"/>
              <a:t>fats</a:t>
            </a:r>
            <a:r>
              <a:rPr lang="en-US" sz="2400" dirty="0"/>
              <a:t> throughout</a:t>
            </a:r>
          </a:p>
          <a:p>
            <a:pPr lvl="0"/>
            <a:r>
              <a:rPr lang="en-US" sz="2400" dirty="0"/>
              <a:t>Avoid white foods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pasta, bread, crackers, white potato, rice etc.</a:t>
            </a:r>
          </a:p>
          <a:p>
            <a:pPr lvl="0"/>
            <a:r>
              <a:rPr lang="en-US" sz="2400" dirty="0"/>
              <a:t>Limit sweets</a:t>
            </a:r>
          </a:p>
          <a:p>
            <a:pPr lvl="0"/>
            <a:r>
              <a:rPr lang="en-US" sz="2400" dirty="0"/>
              <a:t>Eat slowly</a:t>
            </a:r>
          </a:p>
          <a:p>
            <a:pPr lvl="0"/>
            <a:r>
              <a:rPr lang="en-US" sz="2400" dirty="0"/>
              <a:t>Stay hydrated (drink mostly between meals)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76933" y="1556314"/>
            <a:ext cx="3931205" cy="4436331"/>
            <a:chOff x="7876933" y="1556314"/>
            <a:chExt cx="3931205" cy="44363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6933" y="1556314"/>
              <a:ext cx="3931205" cy="443633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672461" y="5731035"/>
              <a:ext cx="110799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7F7F7F"/>
                  </a:solidFill>
                </a:rPr>
                <a:t>Photo: Kelly Dwyer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81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089" y="624110"/>
            <a:ext cx="9725136" cy="1280890"/>
          </a:xfrm>
        </p:spPr>
        <p:txBody>
          <a:bodyPr/>
          <a:lstStyle/>
          <a:p>
            <a:r>
              <a:rPr lang="en-US" dirty="0"/>
              <a:t>Key nutrients for </a:t>
            </a:r>
            <a:r>
              <a:rPr lang="en-US" b="1" dirty="0">
                <a:solidFill>
                  <a:schemeClr val="accent1"/>
                </a:solidFill>
              </a:rPr>
              <a:t>insulin sensitivity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257" y="1649717"/>
            <a:ext cx="8500522" cy="4479863"/>
          </a:xfrm>
        </p:spPr>
        <p:txBody>
          <a:bodyPr>
            <a:noAutofit/>
          </a:bodyPr>
          <a:lstStyle/>
          <a:p>
            <a:pPr lvl="0"/>
            <a:r>
              <a:rPr lang="en-US" sz="2400" b="1" dirty="0"/>
              <a:t>Vanadium</a:t>
            </a:r>
            <a:r>
              <a:rPr lang="en-US" sz="2400" dirty="0"/>
              <a:t> (trace mineral): Mushrooms, shellfish, black pepper, parsley, dill weed   </a:t>
            </a:r>
          </a:p>
          <a:p>
            <a:pPr lvl="0"/>
            <a:r>
              <a:rPr lang="en-US" sz="2400" b="1" dirty="0"/>
              <a:t>Chromium </a:t>
            </a:r>
            <a:r>
              <a:rPr lang="en-US" sz="2400" dirty="0"/>
              <a:t>(trace mineral): Broccoli, barley, oats</a:t>
            </a:r>
          </a:p>
          <a:p>
            <a:pPr lvl="0"/>
            <a:r>
              <a:rPr lang="en-US" sz="2400" b="1" dirty="0"/>
              <a:t>Zinc</a:t>
            </a:r>
            <a:r>
              <a:rPr lang="en-US" sz="2400" dirty="0"/>
              <a:t>: Beef, lamb, sesame &amp; pumpkin seeds, lentils, garbanzo beans, cashews, quinoa, shrimp</a:t>
            </a:r>
          </a:p>
          <a:p>
            <a:pPr lvl="0"/>
            <a:r>
              <a:rPr lang="en-US" sz="2400" b="1" dirty="0"/>
              <a:t>Omega-3 fatty acids</a:t>
            </a:r>
            <a:r>
              <a:rPr lang="en-US" sz="2400" dirty="0"/>
              <a:t>: Wild Alaskan salmon, sardines, pasture-raised eggs &amp; beef; flax seeds, walnuts  </a:t>
            </a:r>
          </a:p>
          <a:p>
            <a:pPr lvl="0"/>
            <a:r>
              <a:rPr lang="en-US" sz="2400" b="1" dirty="0"/>
              <a:t>Magnesium</a:t>
            </a:r>
            <a:r>
              <a:rPr lang="en-US" sz="2400" dirty="0"/>
              <a:t>: Pumpkin, sesame &amp; sunflower seeds, Brussels sprouts, quinoa, black beans, cashews </a:t>
            </a:r>
          </a:p>
          <a:p>
            <a:pPr lvl="0"/>
            <a:r>
              <a:rPr lang="en-US" sz="2400" b="1" dirty="0"/>
              <a:t>Ceylon cinnamon</a:t>
            </a:r>
          </a:p>
        </p:txBody>
      </p:sp>
    </p:spTree>
    <p:extLst>
      <p:ext uri="{BB962C8B-B14F-4D97-AF65-F5344CB8AC3E}">
        <p14:creationId xmlns:p14="http://schemas.microsoft.com/office/powerpoint/2010/main" val="180191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012F-094E-6647-9193-B705E250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Physiology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8AB298-B326-B343-AA9C-F46965970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323" y="77481"/>
            <a:ext cx="4447934" cy="67030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904C7E-C081-6F4C-B9A1-E3A4AA14CDA1}"/>
              </a:ext>
            </a:extLst>
          </p:cNvPr>
          <p:cNvSpPr txBox="1"/>
          <p:nvPr/>
        </p:nvSpPr>
        <p:spPr>
          <a:xfrm>
            <a:off x="2690949" y="1580606"/>
            <a:ext cx="477952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Stomach</a:t>
            </a:r>
            <a:r>
              <a:rPr lang="en-US" sz="2000" dirty="0"/>
              <a:t> – absorbs carbohydrates</a:t>
            </a:r>
          </a:p>
          <a:p>
            <a:r>
              <a:rPr lang="en-US" sz="2000" dirty="0"/>
              <a:t>⇢ stimulating the release of Incretins (GLP1/2, DPP4)</a:t>
            </a:r>
          </a:p>
          <a:p>
            <a:endParaRPr lang="en-US" sz="2000" dirty="0"/>
          </a:p>
          <a:p>
            <a:r>
              <a:rPr lang="en-US" sz="2000" b="1" dirty="0"/>
              <a:t>Pancreas</a:t>
            </a:r>
            <a:r>
              <a:rPr lang="en-US" sz="2000" dirty="0"/>
              <a:t> – makes insulin to bind to sugar/glucose</a:t>
            </a:r>
          </a:p>
          <a:p>
            <a:r>
              <a:rPr lang="en-US" sz="2000" dirty="0"/>
              <a:t>⇢Incretins stimulate the release of insulin </a:t>
            </a:r>
          </a:p>
          <a:p>
            <a:endParaRPr lang="en-US" sz="2000" dirty="0"/>
          </a:p>
          <a:p>
            <a:r>
              <a:rPr lang="en-US" sz="2000" b="1" dirty="0"/>
              <a:t>Insulin</a:t>
            </a:r>
            <a:r>
              <a:rPr lang="en-US" sz="2000" dirty="0"/>
              <a:t> – Carries glucose into cells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156EF-0A15-3144-AE4C-B565DB7A710D}"/>
              </a:ext>
            </a:extLst>
          </p:cNvPr>
          <p:cNvSpPr txBox="1"/>
          <p:nvPr/>
        </p:nvSpPr>
        <p:spPr>
          <a:xfrm>
            <a:off x="10013245" y="6457352"/>
            <a:ext cx="1873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www.CK-12.org</a:t>
            </a:r>
          </a:p>
        </p:txBody>
      </p:sp>
    </p:spTree>
    <p:extLst>
      <p:ext uri="{BB962C8B-B14F-4D97-AF65-F5344CB8AC3E}">
        <p14:creationId xmlns:p14="http://schemas.microsoft.com/office/powerpoint/2010/main" val="1784101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5902428" cy="128089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How &amp; when </a:t>
            </a:r>
            <a:r>
              <a:rPr lang="en-US" dirty="0"/>
              <a:t>we eat </a:t>
            </a:r>
            <a:br>
              <a:rPr lang="en-US" dirty="0"/>
            </a:br>
            <a:r>
              <a:rPr lang="en-US" dirty="0"/>
              <a:t>impacts blood sugar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608" y="1072447"/>
            <a:ext cx="2452028" cy="22654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233686"/>
            <a:ext cx="8500522" cy="4114880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Don’t skip meals</a:t>
            </a:r>
          </a:p>
          <a:p>
            <a:pPr lvl="0"/>
            <a:r>
              <a:rPr lang="en-US" sz="2400" dirty="0"/>
              <a:t>Avoid eating late at night 				       </a:t>
            </a:r>
          </a:p>
          <a:p>
            <a:pPr lvl="0"/>
            <a:r>
              <a:rPr lang="en-US" sz="2400" dirty="0"/>
              <a:t>Mindful eating (stress response)</a:t>
            </a:r>
          </a:p>
          <a:p>
            <a:pPr lvl="0"/>
            <a:r>
              <a:rPr lang="en-US" sz="2400" dirty="0"/>
              <a:t>Intermittent fasting (discuss with us first)</a:t>
            </a:r>
          </a:p>
          <a:p>
            <a:pPr lvl="0"/>
            <a:r>
              <a:rPr lang="en-US" sz="2400" b="1" dirty="0"/>
              <a:t>Listen to your body! 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Dizzy, lightheaded, brain fog, hunger pangs = eat!</a:t>
            </a:r>
          </a:p>
          <a:p>
            <a:pPr lvl="1">
              <a:buFont typeface="Wingdings" charset="2"/>
              <a:buChar char="§"/>
            </a:pPr>
            <a:r>
              <a:rPr lang="en-US" sz="2200" dirty="0"/>
              <a:t>Not hungry = don’t eat (or go light)</a:t>
            </a:r>
          </a:p>
          <a:p>
            <a:pPr lvl="1">
              <a:buFont typeface="Wingdings" charset="2"/>
              <a:buChar char="§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397999" y="3111212"/>
            <a:ext cx="21209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Photo: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Malvestida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Magazine, </a:t>
            </a:r>
            <a:r>
              <a:rPr lang="en-US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Unsplash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55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Lifestyle factors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10998"/>
            <a:ext cx="8500522" cy="4883558"/>
          </a:xfrm>
        </p:spPr>
        <p:txBody>
          <a:bodyPr>
            <a:noAutofit/>
          </a:bodyPr>
          <a:lstStyle/>
          <a:p>
            <a:pPr lvl="0"/>
            <a:r>
              <a:rPr lang="en-US" sz="2400" b="1" dirty="0"/>
              <a:t>Stress</a:t>
            </a:r>
            <a:r>
              <a:rPr lang="en-US" sz="2400" dirty="0"/>
              <a:t> hormones raise blood sugar </a:t>
            </a:r>
          </a:p>
          <a:p>
            <a:pPr lvl="0"/>
            <a:r>
              <a:rPr lang="en-US" sz="2400" b="1" dirty="0"/>
              <a:t>Caffeine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stress hormones </a:t>
            </a:r>
            <a:r>
              <a:rPr lang="en-US" sz="2400" dirty="0">
                <a:sym typeface="Wingdings"/>
              </a:rPr>
              <a:t> raise</a:t>
            </a:r>
            <a:r>
              <a:rPr lang="en-US" sz="2400" dirty="0"/>
              <a:t> blood sugar </a:t>
            </a:r>
          </a:p>
          <a:p>
            <a:pPr lvl="0"/>
            <a:r>
              <a:rPr lang="en-US" sz="2400" b="1" dirty="0"/>
              <a:t>Sleep</a:t>
            </a:r>
            <a:r>
              <a:rPr lang="en-US" sz="2400" dirty="0"/>
              <a:t> affects glucose tolerance (ability to break down glucose)	</a:t>
            </a:r>
          </a:p>
          <a:p>
            <a:pPr lvl="0"/>
            <a:r>
              <a:rPr lang="en-US" sz="2400" b="1" dirty="0"/>
              <a:t>Exercise &amp; movement </a:t>
            </a:r>
            <a:r>
              <a:rPr lang="en-US" sz="2400" dirty="0"/>
              <a:t>improves insulin sensitivity  </a:t>
            </a:r>
          </a:p>
          <a:p>
            <a:pPr lvl="0"/>
            <a:r>
              <a:rPr lang="en-US" sz="2400" dirty="0"/>
              <a:t>Some </a:t>
            </a:r>
            <a:r>
              <a:rPr lang="en-US" sz="2400" b="1" dirty="0"/>
              <a:t>medications </a:t>
            </a:r>
            <a:r>
              <a:rPr lang="en-US" sz="2400" dirty="0"/>
              <a:t>affect blood sugar balance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12903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Stress management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77414"/>
            <a:ext cx="8500522" cy="4883558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Sleep</a:t>
            </a:r>
          </a:p>
          <a:p>
            <a:pPr lvl="0"/>
            <a:r>
              <a:rPr lang="en-US" sz="2400" dirty="0"/>
              <a:t>Balanced meals </a:t>
            </a:r>
          </a:p>
          <a:p>
            <a:r>
              <a:rPr lang="en-US" sz="2400" dirty="0"/>
              <a:t>Chamomile &amp; </a:t>
            </a:r>
            <a:r>
              <a:rPr lang="en-US" sz="2400" dirty="0" err="1"/>
              <a:t>ashwaganda</a:t>
            </a:r>
            <a:r>
              <a:rPr lang="en-US" sz="2400" dirty="0"/>
              <a:t> teas</a:t>
            </a:r>
          </a:p>
          <a:p>
            <a:pPr lvl="0"/>
            <a:r>
              <a:rPr lang="en-US" sz="2400" dirty="0"/>
              <a:t>Deep breathing</a:t>
            </a:r>
          </a:p>
          <a:p>
            <a:pPr lvl="0"/>
            <a:r>
              <a:rPr lang="en-US" sz="2400" dirty="0"/>
              <a:t>Meditation</a:t>
            </a:r>
          </a:p>
          <a:p>
            <a:pPr lvl="0"/>
            <a:r>
              <a:rPr lang="en-US" sz="2400" dirty="0"/>
              <a:t>Time outdoors</a:t>
            </a:r>
          </a:p>
          <a:p>
            <a:pPr lvl="0"/>
            <a:r>
              <a:rPr lang="en-US" sz="2400" dirty="0"/>
              <a:t>Time out from work </a:t>
            </a:r>
          </a:p>
          <a:p>
            <a:pPr lvl="0"/>
            <a:r>
              <a:rPr lang="en-US" sz="2400" dirty="0"/>
              <a:t>Time with friends &amp; family   </a:t>
            </a:r>
          </a:p>
          <a:p>
            <a:pPr lvl="0"/>
            <a:r>
              <a:rPr lang="en-US" sz="2400" dirty="0"/>
              <a:t>Laughter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21" y="2987378"/>
            <a:ext cx="3935067" cy="2211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65670" y="4955894"/>
            <a:ext cx="10306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Photo: 123rf.com</a:t>
            </a:r>
          </a:p>
        </p:txBody>
      </p:sp>
    </p:spTree>
    <p:extLst>
      <p:ext uri="{BB962C8B-B14F-4D97-AF65-F5344CB8AC3E}">
        <p14:creationId xmlns:p14="http://schemas.microsoft.com/office/powerpoint/2010/main" val="879289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77414"/>
            <a:ext cx="9090782" cy="4883558"/>
          </a:xfrm>
        </p:spPr>
        <p:txBody>
          <a:bodyPr>
            <a:noAutofit/>
          </a:bodyPr>
          <a:lstStyle/>
          <a:p>
            <a:r>
              <a:rPr lang="en-US" sz="2400" dirty="0"/>
              <a:t>Research study #1. One group studied.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Nights 1-4, </a:t>
            </a:r>
            <a:r>
              <a:rPr lang="en-US" sz="2400" b="1" dirty="0"/>
              <a:t>8.5 hours </a:t>
            </a:r>
            <a:r>
              <a:rPr lang="en-US" sz="2400" dirty="0"/>
              <a:t>in bed 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Nights 5-8, </a:t>
            </a:r>
            <a:r>
              <a:rPr lang="en-US" sz="2400" b="1" dirty="0"/>
              <a:t>4.5 hours </a:t>
            </a:r>
            <a:r>
              <a:rPr lang="en-US" sz="2400" dirty="0"/>
              <a:t>in bed</a:t>
            </a:r>
          </a:p>
          <a:p>
            <a:pPr marL="349250" lvl="1" indent="0">
              <a:buNone/>
            </a:pPr>
            <a:r>
              <a:rPr lang="en-US" sz="2400" dirty="0"/>
              <a:t>	   </a:t>
            </a:r>
            <a:r>
              <a:rPr lang="en-US" sz="2400" dirty="0">
                <a:solidFill>
                  <a:srgbClr val="FF0000"/>
                </a:solidFill>
              </a:rPr>
              <a:t>= 300-1,000 more kcal/day (&amp; more sweets!) </a:t>
            </a:r>
          </a:p>
          <a:p>
            <a:pPr marL="349250" lvl="1" indent="0">
              <a:buNone/>
            </a:pPr>
            <a:endParaRPr lang="en-US" sz="2400" dirty="0"/>
          </a:p>
          <a:p>
            <a:r>
              <a:rPr lang="en-US" sz="2400" dirty="0"/>
              <a:t>Research study #2. Two groups studied. 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Dieters who got </a:t>
            </a:r>
            <a:r>
              <a:rPr lang="en-US" sz="2400" b="1" dirty="0"/>
              <a:t>more sleep lost more fat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Sleep affects hunger signals (</a:t>
            </a:r>
            <a:r>
              <a:rPr lang="en-US" sz="2400" dirty="0" err="1"/>
              <a:t>leptin</a:t>
            </a:r>
            <a:r>
              <a:rPr lang="en-US" sz="2400" dirty="0"/>
              <a:t> &amp; ghrelin hormones)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6745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687856"/>
            <a:ext cx="4284206" cy="3716700"/>
          </a:xfrm>
        </p:spPr>
        <p:txBody>
          <a:bodyPr>
            <a:noAutofit/>
          </a:bodyPr>
          <a:lstStyle/>
          <a:p>
            <a:r>
              <a:rPr lang="en-US" sz="2200" dirty="0"/>
              <a:t>Reduce caffeine &amp; alcohol</a:t>
            </a:r>
          </a:p>
          <a:p>
            <a:r>
              <a:rPr lang="en-US" sz="2200" dirty="0"/>
              <a:t>Hydrate more earlier in the day (to reduce waking) </a:t>
            </a:r>
          </a:p>
          <a:p>
            <a:r>
              <a:rPr lang="en-US" sz="2200" dirty="0"/>
              <a:t>Balanced diet (fat &amp; protein at dinner); avoid food 2-3 hours before bed</a:t>
            </a:r>
          </a:p>
          <a:p>
            <a:r>
              <a:rPr lang="en-US" sz="2200" dirty="0"/>
              <a:t>Get sun early in the morning (no sunglasses)</a:t>
            </a:r>
          </a:p>
          <a:p>
            <a:r>
              <a:rPr lang="en-US" sz="2200" dirty="0"/>
              <a:t>Exercise daily</a:t>
            </a:r>
          </a:p>
          <a:p>
            <a:r>
              <a:rPr lang="en-US" sz="2200" dirty="0"/>
              <a:t>Meditation &amp; deep breathing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6809865" y="2924149"/>
            <a:ext cx="4987023" cy="3313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charset="2"/>
              <a:buChar char="u"/>
            </a:pPr>
            <a:r>
              <a:rPr lang="en-US" sz="2200" dirty="0"/>
              <a:t>Quit screens 2-3 hours before bed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charset="2"/>
              <a:buChar char="u"/>
            </a:pPr>
            <a:r>
              <a:rPr lang="en-US" sz="2200" dirty="0"/>
              <a:t>Sleep in a cooler room (~ 68° F)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charset="2"/>
              <a:buChar char="u"/>
            </a:pPr>
            <a:r>
              <a:rPr lang="en-US" sz="2200" dirty="0"/>
              <a:t>Eye mask &amp; ear plugs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charset="2"/>
              <a:buChar char="u"/>
            </a:pPr>
            <a:r>
              <a:rPr lang="en-US" sz="2200" dirty="0"/>
              <a:t>Address sleep apnea (if applicable)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charset="2"/>
              <a:buChar char="u"/>
            </a:pPr>
            <a:r>
              <a:rPr lang="en-US" sz="2200" dirty="0"/>
              <a:t>Investigate other options with the docs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781643" y="592490"/>
            <a:ext cx="3674689" cy="2069451"/>
            <a:chOff x="6781643" y="592490"/>
            <a:chExt cx="3674689" cy="20694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1643" y="592490"/>
              <a:ext cx="3674689" cy="206361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591719" y="2446497"/>
              <a:ext cx="186461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7F7F7F"/>
                  </a:solidFill>
                </a:rPr>
                <a:t>Photo: Matthew T Rader, </a:t>
              </a:r>
              <a:r>
                <a:rPr lang="en-US" sz="800" dirty="0" err="1">
                  <a:solidFill>
                    <a:srgbClr val="7F7F7F"/>
                  </a:solidFill>
                </a:rPr>
                <a:t>Unsplash</a:t>
              </a:r>
              <a:endParaRPr lang="en-US" sz="8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84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&amp;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1377414"/>
            <a:ext cx="9029863" cy="48835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Exercise improves insulin sensitivity</a:t>
            </a:r>
          </a:p>
          <a:p>
            <a:r>
              <a:rPr lang="en-US" sz="2400" dirty="0"/>
              <a:t>2.5 hrs./week moderate to vigorous activity 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Brisk walk, water aerobics, swimming, jogging</a:t>
            </a:r>
          </a:p>
          <a:p>
            <a:r>
              <a:rPr lang="en-US" sz="2400" dirty="0"/>
              <a:t>2-3 sessions strength/resistance training/week </a:t>
            </a:r>
          </a:p>
          <a:p>
            <a:r>
              <a:rPr lang="en-US" sz="2400" dirty="0"/>
              <a:t>&lt; 24 hours “rest” </a:t>
            </a:r>
          </a:p>
          <a:p>
            <a:r>
              <a:rPr lang="en-US" sz="2400" dirty="0"/>
              <a:t>Stretching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Keep moving </a:t>
            </a:r>
            <a:endParaRPr lang="en-US" sz="2400" dirty="0"/>
          </a:p>
          <a:p>
            <a:pPr lvl="1">
              <a:buFont typeface="Wingdings" charset="2"/>
              <a:buChar char="§"/>
            </a:pPr>
            <a:r>
              <a:rPr lang="en-US" sz="2400" dirty="0"/>
              <a:t>Cooking, gardening, shopping, stairs, walking meetings, standing desk, walk or ride vs. drive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7590348" y="3379374"/>
            <a:ext cx="3809771" cy="1430878"/>
            <a:chOff x="7590348" y="3379374"/>
            <a:chExt cx="3809771" cy="14308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0348" y="3379374"/>
              <a:ext cx="3809771" cy="143087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766338" y="4590728"/>
              <a:ext cx="163378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Photo: Tobias </a:t>
              </a:r>
              <a:r>
                <a:rPr lang="en-US" sz="800" dirty="0" err="1">
                  <a:solidFill>
                    <a:schemeClr val="bg1">
                      <a:lumMod val="50000"/>
                    </a:schemeClr>
                  </a:solidFill>
                </a:rPr>
                <a:t>Mrzyk</a:t>
              </a: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  <a:r>
                <a:rPr lang="en-US" sz="800" dirty="0" err="1">
                  <a:solidFill>
                    <a:schemeClr val="bg1">
                      <a:lumMod val="50000"/>
                    </a:schemeClr>
                  </a:solidFill>
                </a:rPr>
                <a:t>Unsplash</a:t>
              </a:r>
              <a:endParaRPr lang="en-US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324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77414"/>
            <a:ext cx="9409380" cy="4883558"/>
          </a:xfrm>
        </p:spPr>
        <p:txBody>
          <a:bodyPr>
            <a:noAutofit/>
          </a:bodyPr>
          <a:lstStyle/>
          <a:p>
            <a:r>
              <a:rPr lang="en-US" sz="2400" dirty="0"/>
              <a:t>Excess glucose </a:t>
            </a:r>
            <a:r>
              <a:rPr lang="en-US" sz="2400" dirty="0">
                <a:sym typeface="Wingdings"/>
              </a:rPr>
              <a:t> insulin resistance  </a:t>
            </a:r>
            <a:r>
              <a:rPr lang="en-US" sz="2400" dirty="0" err="1">
                <a:sym typeface="Wingdings"/>
              </a:rPr>
              <a:t>prediabetes</a:t>
            </a:r>
            <a:r>
              <a:rPr lang="en-US" sz="2400" dirty="0">
                <a:sym typeface="Wingdings"/>
              </a:rPr>
              <a:t>  diabetes &amp; other health complications</a:t>
            </a:r>
            <a:r>
              <a:rPr lang="en-US" sz="2400" dirty="0"/>
              <a:t> </a:t>
            </a:r>
          </a:p>
          <a:p>
            <a:r>
              <a:rPr lang="en-US" sz="2400" dirty="0"/>
              <a:t> Genes play a role, </a:t>
            </a:r>
            <a:r>
              <a:rPr lang="en-US" sz="2400" b="1" dirty="0"/>
              <a:t>but we steer outcomes largely through our lifestyle choices</a:t>
            </a:r>
          </a:p>
          <a:p>
            <a:r>
              <a:rPr lang="en-US" sz="2400" dirty="0"/>
              <a:t> Nutrition, stress management, sleep, exercise</a:t>
            </a:r>
          </a:p>
          <a:p>
            <a:r>
              <a:rPr lang="en-US" sz="2400" dirty="0"/>
              <a:t> Diet plays a huge role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 Less sugar &amp; quick carbs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 Balanced meals: Fiber, fat and protein 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/>
              <a:t>Make small, consistent changes. They add up! </a:t>
            </a:r>
          </a:p>
        </p:txBody>
      </p:sp>
    </p:spTree>
    <p:extLst>
      <p:ext uri="{BB962C8B-B14F-4D97-AF65-F5344CB8AC3E}">
        <p14:creationId xmlns:p14="http://schemas.microsoft.com/office/powerpoint/2010/main" val="1478441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33" y="624110"/>
            <a:ext cx="9201679" cy="1280890"/>
          </a:xfrm>
        </p:spPr>
        <p:txBody>
          <a:bodyPr>
            <a:normAutofit/>
          </a:bodyPr>
          <a:lstStyle/>
          <a:p>
            <a:r>
              <a:rPr lang="en-US" dirty="0"/>
              <a:t>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933" y="1377414"/>
            <a:ext cx="9889067" cy="48835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• American Diabetes Association</a:t>
            </a:r>
          </a:p>
          <a:p>
            <a:pPr marL="0" indent="0">
              <a:buNone/>
            </a:pPr>
            <a:r>
              <a:rPr lang="en-US" dirty="0"/>
              <a:t>• Centers for Disease Control and Prevention website</a:t>
            </a:r>
          </a:p>
          <a:p>
            <a:pPr marL="0" indent="0">
              <a:buNone/>
            </a:pPr>
            <a:r>
              <a:rPr lang="en-US" dirty="0"/>
              <a:t>• Diabetes Teaching Center, University of California San Francisco</a:t>
            </a:r>
          </a:p>
          <a:p>
            <a:pPr marL="0" indent="0">
              <a:buNone/>
            </a:pPr>
            <a:r>
              <a:rPr lang="en-US" dirty="0"/>
              <a:t>• Walker, Matthew, </a:t>
            </a:r>
            <a:r>
              <a:rPr lang="en-US" i="1" dirty="0"/>
              <a:t>Why We Sleep: Unlocking the Power of Sleep and Dreams, </a:t>
            </a:r>
            <a:r>
              <a:rPr lang="en-US" dirty="0"/>
              <a:t>2017</a:t>
            </a:r>
          </a:p>
          <a:p>
            <a:pPr marL="0" indent="0">
              <a:buNone/>
            </a:pPr>
            <a:r>
              <a:rPr lang="en-US" dirty="0"/>
              <a:t>• Journal of Clinical Diabetes 2018 Apr; 36(2): 202-202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17419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012F-094E-6647-9193-B705E250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Physiology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04C7E-C081-6F4C-B9A1-E3A4AA14CDA1}"/>
              </a:ext>
            </a:extLst>
          </p:cNvPr>
          <p:cNvSpPr txBox="1"/>
          <p:nvPr/>
        </p:nvSpPr>
        <p:spPr>
          <a:xfrm>
            <a:off x="2690949" y="1580606"/>
            <a:ext cx="41539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Muscles</a:t>
            </a:r>
            <a:r>
              <a:rPr lang="en-US" sz="2000" dirty="0"/>
              <a:t> – Turn glucose into energy and glycogen</a:t>
            </a:r>
          </a:p>
          <a:p>
            <a:endParaRPr lang="en-US" sz="2000" dirty="0"/>
          </a:p>
          <a:p>
            <a:r>
              <a:rPr lang="en-US" sz="2000" b="1" dirty="0"/>
              <a:t>Liver </a:t>
            </a:r>
            <a:r>
              <a:rPr lang="en-US" sz="2000" dirty="0"/>
              <a:t>– Turns glucose into glycogen</a:t>
            </a:r>
          </a:p>
          <a:p>
            <a:endParaRPr lang="en-US" sz="2000" dirty="0"/>
          </a:p>
          <a:p>
            <a:r>
              <a:rPr lang="en-US" sz="2000" b="1" dirty="0"/>
              <a:t>Fat</a:t>
            </a:r>
            <a:r>
              <a:rPr lang="en-US" sz="2000" dirty="0"/>
              <a:t> – Takes in glucose to make fatty acids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536BB-0195-1D41-A692-651DA558F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6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012F-094E-6647-9193-B705E250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Abnormal</a:t>
            </a:r>
            <a:r>
              <a:rPr lang="en-US" dirty="0"/>
              <a:t> Physiology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8AB298-B326-B343-AA9C-F46965970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323" y="77481"/>
            <a:ext cx="4447934" cy="67030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904C7E-C081-6F4C-B9A1-E3A4AA14CDA1}"/>
              </a:ext>
            </a:extLst>
          </p:cNvPr>
          <p:cNvSpPr txBox="1"/>
          <p:nvPr/>
        </p:nvSpPr>
        <p:spPr>
          <a:xfrm>
            <a:off x="2690949" y="1580606"/>
            <a:ext cx="477952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Stomach</a:t>
            </a:r>
            <a:r>
              <a:rPr lang="en-US" sz="2000" dirty="0"/>
              <a:t> – absorbs carbohydrates</a:t>
            </a:r>
          </a:p>
          <a:p>
            <a:r>
              <a:rPr lang="en-US" sz="2000" dirty="0"/>
              <a:t>⇢ stimulating the release of Incretins (GLP1/2, DPP4) </a:t>
            </a:r>
            <a:r>
              <a:rPr lang="en-US" sz="2000" dirty="0">
                <a:solidFill>
                  <a:schemeClr val="accent1"/>
                </a:solidFill>
              </a:rPr>
              <a:t>BUT THEY DON’T WORK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Pancreas </a:t>
            </a:r>
            <a:r>
              <a:rPr lang="en-US" sz="2000" dirty="0"/>
              <a:t>– makes </a:t>
            </a:r>
            <a:r>
              <a:rPr lang="en-US" sz="2000" dirty="0">
                <a:solidFill>
                  <a:schemeClr val="accent1"/>
                </a:solidFill>
              </a:rPr>
              <a:t>LESS</a:t>
            </a:r>
            <a:r>
              <a:rPr lang="en-US" sz="2000" dirty="0"/>
              <a:t> insulin to bind to sugar/glucose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LESS</a:t>
            </a:r>
            <a:r>
              <a:rPr lang="en-US" sz="2000" dirty="0"/>
              <a:t> Insulin – Carries </a:t>
            </a:r>
            <a:r>
              <a:rPr lang="en-US" sz="2000" dirty="0">
                <a:solidFill>
                  <a:schemeClr val="accent1"/>
                </a:solidFill>
              </a:rPr>
              <a:t>LESS</a:t>
            </a:r>
            <a:r>
              <a:rPr lang="en-US" sz="2000" dirty="0"/>
              <a:t> glucose into cells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⇢ Leaving more glucose in the blood stream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99596-6799-434D-8A0F-49AD80859803}"/>
              </a:ext>
            </a:extLst>
          </p:cNvPr>
          <p:cNvSpPr/>
          <p:nvPr/>
        </p:nvSpPr>
        <p:spPr>
          <a:xfrm>
            <a:off x="10434788" y="6488668"/>
            <a:ext cx="1827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www.CK-12.org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37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012F-094E-6647-9193-B705E250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Abnormal</a:t>
            </a:r>
            <a:r>
              <a:rPr lang="en-US" dirty="0"/>
              <a:t> Physiology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04C7E-C081-6F4C-B9A1-E3A4AA14CDA1}"/>
              </a:ext>
            </a:extLst>
          </p:cNvPr>
          <p:cNvSpPr txBox="1"/>
          <p:nvPr/>
        </p:nvSpPr>
        <p:spPr>
          <a:xfrm>
            <a:off x="2589211" y="1663905"/>
            <a:ext cx="48078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CAN’T ABSORB AS MUCH GLUCOSE FROM THE BLOOD and BECOME INSULIN RESISTANT…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Muscles </a:t>
            </a:r>
            <a:r>
              <a:rPr lang="en-US" sz="2000" dirty="0"/>
              <a:t>–</a:t>
            </a:r>
            <a:r>
              <a:rPr lang="en-US" sz="2000" dirty="0">
                <a:solidFill>
                  <a:schemeClr val="accent1"/>
                </a:solidFill>
              </a:rPr>
              <a:t> TURN LESS </a:t>
            </a:r>
            <a:r>
              <a:rPr lang="en-US" sz="2000" dirty="0"/>
              <a:t>glucose into energy and glycogen</a:t>
            </a:r>
          </a:p>
          <a:p>
            <a:endParaRPr lang="en-US" sz="2000" dirty="0"/>
          </a:p>
          <a:p>
            <a:r>
              <a:rPr lang="en-US" sz="2000" b="1" dirty="0"/>
              <a:t>Liver</a:t>
            </a:r>
            <a:r>
              <a:rPr lang="en-US" sz="2000" dirty="0"/>
              <a:t> – </a:t>
            </a:r>
            <a:r>
              <a:rPr lang="en-US" sz="2000" dirty="0">
                <a:solidFill>
                  <a:schemeClr val="accent1"/>
                </a:solidFill>
              </a:rPr>
              <a:t>CAN’T TURN</a:t>
            </a:r>
            <a:r>
              <a:rPr lang="en-US" sz="2000" dirty="0"/>
              <a:t> glucose into glycogen, </a:t>
            </a:r>
            <a:r>
              <a:rPr lang="en-US" sz="2000" dirty="0">
                <a:solidFill>
                  <a:schemeClr val="accent1"/>
                </a:solidFill>
              </a:rPr>
              <a:t>MAKES MORE GLUCOSE </a:t>
            </a:r>
          </a:p>
          <a:p>
            <a:endParaRPr lang="en-US" sz="2000" dirty="0"/>
          </a:p>
          <a:p>
            <a:r>
              <a:rPr lang="en-US" sz="2000" b="1" dirty="0"/>
              <a:t>Fat </a:t>
            </a:r>
            <a:r>
              <a:rPr lang="en-US" sz="2000" dirty="0"/>
              <a:t>– </a:t>
            </a:r>
            <a:r>
              <a:rPr lang="en-US" sz="2000" dirty="0">
                <a:solidFill>
                  <a:schemeClr val="accent1"/>
                </a:solidFill>
              </a:rPr>
              <a:t>CAN’T</a:t>
            </a:r>
            <a:r>
              <a:rPr lang="en-US" sz="2000" dirty="0"/>
              <a:t> take in glucose to make fatty acids</a:t>
            </a:r>
          </a:p>
          <a:p>
            <a:endParaRPr lang="en-US" sz="2000" dirty="0"/>
          </a:p>
          <a:p>
            <a:r>
              <a:rPr lang="en-US" sz="2000" b="1" dirty="0"/>
              <a:t>Kidneys </a:t>
            </a:r>
            <a:r>
              <a:rPr lang="en-US" sz="2000" dirty="0"/>
              <a:t>– </a:t>
            </a:r>
            <a:r>
              <a:rPr lang="en-US" sz="2000" dirty="0">
                <a:solidFill>
                  <a:schemeClr val="accent1"/>
                </a:solidFill>
              </a:rPr>
              <a:t>REABSORB MORE GLUCOSE</a:t>
            </a:r>
          </a:p>
        </p:txBody>
      </p:sp>
    </p:spTree>
    <p:extLst>
      <p:ext uri="{BB962C8B-B14F-4D97-AF65-F5344CB8AC3E}">
        <p14:creationId xmlns:p14="http://schemas.microsoft.com/office/powerpoint/2010/main" val="173637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800B-BE82-9247-AA1C-8D2F9FE7F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 Appetite </a:t>
            </a:r>
            <a:r>
              <a:rPr lang="en-US" dirty="0">
                <a:solidFill>
                  <a:schemeClr val="accent1"/>
                </a:solidFill>
              </a:rPr>
              <a:t>– GOES UP!!!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8B91F-B3F4-4E47-8E71-649D83EA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873" y="1905000"/>
            <a:ext cx="5906916" cy="4175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0ADDFD-2E60-5F43-B79D-3AABB8E82EC1}"/>
              </a:ext>
            </a:extLst>
          </p:cNvPr>
          <p:cNvSpPr txBox="1"/>
          <p:nvPr/>
        </p:nvSpPr>
        <p:spPr>
          <a:xfrm>
            <a:off x="8333251" y="6550223"/>
            <a:ext cx="3858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Young JB, The Orlando Weekly; 2018:1 (18)</a:t>
            </a:r>
          </a:p>
        </p:txBody>
      </p:sp>
    </p:spTree>
    <p:extLst>
      <p:ext uri="{BB962C8B-B14F-4D97-AF65-F5344CB8AC3E}">
        <p14:creationId xmlns:p14="http://schemas.microsoft.com/office/powerpoint/2010/main" val="2780245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AB26-C55E-AC4E-9922-DC56D9EE8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 of rising blood glucose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6C27-CC6C-204E-865B-EFE541A2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47825"/>
            <a:ext cx="8915400" cy="3777622"/>
          </a:xfrm>
        </p:spPr>
        <p:txBody>
          <a:bodyPr>
            <a:noAutofit/>
          </a:bodyPr>
          <a:lstStyle/>
          <a:p>
            <a:r>
              <a:rPr lang="en-US" sz="2400" dirty="0"/>
              <a:t>Nothing</a:t>
            </a:r>
          </a:p>
          <a:p>
            <a:r>
              <a:rPr lang="en-US" sz="2400" dirty="0"/>
              <a:t>Increased urination</a:t>
            </a:r>
          </a:p>
          <a:p>
            <a:r>
              <a:rPr lang="en-US" sz="2400" dirty="0"/>
              <a:t>Feeling very thirsty</a:t>
            </a:r>
          </a:p>
          <a:p>
            <a:r>
              <a:rPr lang="en-US" sz="2400" dirty="0"/>
              <a:t>Hunger</a:t>
            </a:r>
          </a:p>
          <a:p>
            <a:r>
              <a:rPr lang="en-US" sz="2400" dirty="0"/>
              <a:t>Fatigue</a:t>
            </a:r>
          </a:p>
          <a:p>
            <a:r>
              <a:rPr lang="en-US" sz="2400" dirty="0"/>
              <a:t>Blurry vision</a:t>
            </a:r>
          </a:p>
          <a:p>
            <a:r>
              <a:rPr lang="en-US" sz="2400" dirty="0"/>
              <a:t>Wounds that won’t heal</a:t>
            </a:r>
          </a:p>
          <a:p>
            <a:r>
              <a:rPr lang="en-US" sz="2400" dirty="0"/>
              <a:t>Darkening of the skin</a:t>
            </a:r>
          </a:p>
          <a:p>
            <a:r>
              <a:rPr lang="en-US" sz="2400" dirty="0"/>
              <a:t>Fungal rashes</a:t>
            </a:r>
          </a:p>
          <a:p>
            <a:r>
              <a:rPr lang="en-US" sz="2400" dirty="0"/>
              <a:t>Pain or tingling in your feet</a:t>
            </a:r>
          </a:p>
        </p:txBody>
      </p:sp>
    </p:spTree>
    <p:extLst>
      <p:ext uri="{BB962C8B-B14F-4D97-AF65-F5344CB8AC3E}">
        <p14:creationId xmlns:p14="http://schemas.microsoft.com/office/powerpoint/2010/main" val="4139860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D59F-E1A2-D94A-BE9A-4C99AE3B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005" y="624110"/>
            <a:ext cx="10265923" cy="293189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  </a:t>
            </a:r>
            <a:r>
              <a:rPr lang="en-US" sz="3200" dirty="0"/>
              <a:t>Normal			     </a:t>
            </a:r>
            <a:r>
              <a:rPr lang="en-US" sz="3200" dirty="0" err="1"/>
              <a:t>Prediabetes</a:t>
            </a:r>
            <a:r>
              <a:rPr lang="en-US" sz="3200" dirty="0"/>
              <a:t>	          Diabetes</a:t>
            </a:r>
            <a:br>
              <a:rPr lang="en-US" dirty="0"/>
            </a:br>
            <a:r>
              <a:rPr lang="en-US" dirty="0"/>
              <a:t>     </a:t>
            </a:r>
            <a:br>
              <a:rPr lang="en-US" dirty="0"/>
            </a:br>
            <a:r>
              <a:rPr lang="en-US" sz="2700" dirty="0"/>
              <a:t>	&lt; 110 	                           110-125                           126+  		   </a:t>
            </a: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	&lt; 5.7%                           5.7-6.4%  				        6.5+%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CF6445-2311-504B-9EAD-AB5A3E4EE4AF}"/>
              </a:ext>
            </a:extLst>
          </p:cNvPr>
          <p:cNvCxnSpPr>
            <a:cxnSpLocks/>
          </p:cNvCxnSpPr>
          <p:nvPr/>
        </p:nvCxnSpPr>
        <p:spPr>
          <a:xfrm>
            <a:off x="1848255" y="946778"/>
            <a:ext cx="9844392" cy="0"/>
          </a:xfrm>
          <a:prstGeom prst="straightConnector1">
            <a:avLst/>
          </a:prstGeom>
          <a:ln w="1111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41375" y="1730374"/>
            <a:ext cx="1873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Fasting glucose:</a:t>
            </a:r>
          </a:p>
          <a:p>
            <a:r>
              <a:rPr lang="en-US" sz="2400" dirty="0"/>
              <a:t>(mg/</a:t>
            </a:r>
            <a:r>
              <a:rPr lang="en-US" sz="2400" dirty="0" err="1"/>
              <a:t>dL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HbA1c:</a:t>
            </a:r>
          </a:p>
        </p:txBody>
      </p:sp>
    </p:spTree>
    <p:extLst>
      <p:ext uri="{BB962C8B-B14F-4D97-AF65-F5344CB8AC3E}">
        <p14:creationId xmlns:p14="http://schemas.microsoft.com/office/powerpoint/2010/main" val="125710300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{0EC07C0E-E6F3-B045-8C2D-D00A46D1A5F0}tf10001069</Template>
  <TotalTime>3652</TotalTime>
  <Words>2242</Words>
  <Application>Microsoft Macintosh PowerPoint</Application>
  <PresentationFormat>Widescreen</PresentationFormat>
  <Paragraphs>423</Paragraphs>
  <Slides>37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Century Gothic</vt:lpstr>
      <vt:lpstr>Helvetica Neue</vt:lpstr>
      <vt:lpstr>Wingdings</vt:lpstr>
      <vt:lpstr>Wingdings 3</vt:lpstr>
      <vt:lpstr>Wisp</vt:lpstr>
      <vt:lpstr>Prediabetes and Elevated Blood Sugars</vt:lpstr>
      <vt:lpstr>Goals</vt:lpstr>
      <vt:lpstr>Normal Physiology</vt:lpstr>
      <vt:lpstr>Normal Physiology</vt:lpstr>
      <vt:lpstr>Abnormal Physiology</vt:lpstr>
      <vt:lpstr>Abnormal Physiology</vt:lpstr>
      <vt:lpstr> Appetite – GOES UP!!! </vt:lpstr>
      <vt:lpstr>Symptoms of rising blood glucose</vt:lpstr>
      <vt:lpstr>    Normal        Prediabetes           Diabetes        &lt; 110                             110-125                           126+           &lt; 5.7%                           5.7-6.4%              6.5+% </vt:lpstr>
      <vt:lpstr>Why do you want to prevent diabetes?</vt:lpstr>
      <vt:lpstr>Can you really prevent diabetes?</vt:lpstr>
      <vt:lpstr>You have the power!</vt:lpstr>
      <vt:lpstr>Prevention strategies: lifestyle change  </vt:lpstr>
      <vt:lpstr>Nutrition: Blood sugar balance</vt:lpstr>
      <vt:lpstr>Blood sugar imbalance</vt:lpstr>
      <vt:lpstr>Blood sugar balance</vt:lpstr>
      <vt:lpstr>Sugar by the numbers</vt:lpstr>
      <vt:lpstr>Sugar: Where it is … </vt:lpstr>
      <vt:lpstr>Sugar through history… </vt:lpstr>
      <vt:lpstr>Starches = sugar   Food makers try to sell you on the front label …   “Whole Grains” “Fiber” “Protein”  “USDA Organic”   </vt:lpstr>
      <vt:lpstr>Starches = sugar</vt:lpstr>
      <vt:lpstr>Don’t get overwhelmed …</vt:lpstr>
      <vt:lpstr>Balanced eating strategies</vt:lpstr>
      <vt:lpstr>Food specifics</vt:lpstr>
      <vt:lpstr>Fiber: Slows absorption of glucose</vt:lpstr>
      <vt:lpstr>Fat: slow burn</vt:lpstr>
      <vt:lpstr>Protein</vt:lpstr>
      <vt:lpstr>Balanced meals</vt:lpstr>
      <vt:lpstr>Key nutrients for insulin sensitivity</vt:lpstr>
      <vt:lpstr>How &amp; when we eat  impacts blood sugar </vt:lpstr>
      <vt:lpstr>Lifestyle factors  </vt:lpstr>
      <vt:lpstr>Stress management </vt:lpstr>
      <vt:lpstr>Sleep</vt:lpstr>
      <vt:lpstr>Sleep</vt:lpstr>
      <vt:lpstr>Exercise &amp; movement</vt:lpstr>
      <vt:lpstr>Summary </vt:lpstr>
      <vt:lpstr>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Pre-Diabetes and Elevated Blood Sugars</dc:title>
  <dc:creator>Jeannette Guerrasio</dc:creator>
  <cp:lastModifiedBy>Jeannette Guerrasio</cp:lastModifiedBy>
  <cp:revision>178</cp:revision>
  <cp:lastPrinted>2019-09-10T17:45:53Z</cp:lastPrinted>
  <dcterms:created xsi:type="dcterms:W3CDTF">2019-08-23T18:21:33Z</dcterms:created>
  <dcterms:modified xsi:type="dcterms:W3CDTF">2019-09-29T21:11:15Z</dcterms:modified>
</cp:coreProperties>
</file>