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487" r:id="rId3"/>
    <p:sldId id="488" r:id="rId4"/>
    <p:sldId id="343" r:id="rId5"/>
    <p:sldId id="490" r:id="rId6"/>
    <p:sldId id="489" r:id="rId7"/>
    <p:sldId id="346" r:id="rId8"/>
    <p:sldId id="371" r:id="rId9"/>
    <p:sldId id="512" r:id="rId10"/>
    <p:sldId id="514" r:id="rId11"/>
    <p:sldId id="507" r:id="rId12"/>
    <p:sldId id="508" r:id="rId13"/>
    <p:sldId id="506" r:id="rId14"/>
    <p:sldId id="504" r:id="rId15"/>
    <p:sldId id="460" r:id="rId16"/>
    <p:sldId id="345" r:id="rId17"/>
    <p:sldId id="509" r:id="rId18"/>
    <p:sldId id="501" r:id="rId19"/>
    <p:sldId id="272" r:id="rId20"/>
    <p:sldId id="457" r:id="rId21"/>
    <p:sldId id="455" r:id="rId22"/>
    <p:sldId id="458" r:id="rId23"/>
    <p:sldId id="484" r:id="rId24"/>
    <p:sldId id="483" r:id="rId25"/>
    <p:sldId id="352" r:id="rId26"/>
    <p:sldId id="497" r:id="rId27"/>
    <p:sldId id="498" r:id="rId28"/>
    <p:sldId id="517" r:id="rId29"/>
    <p:sldId id="266" r:id="rId30"/>
    <p:sldId id="518" r:id="rId31"/>
    <p:sldId id="521" r:id="rId32"/>
    <p:sldId id="467" r:id="rId33"/>
    <p:sldId id="476" r:id="rId34"/>
    <p:sldId id="257" r:id="rId35"/>
    <p:sldId id="259" r:id="rId36"/>
    <p:sldId id="258" r:id="rId37"/>
    <p:sldId id="486" r:id="rId38"/>
    <p:sldId id="446" r:id="rId39"/>
    <p:sldId id="522" r:id="rId40"/>
    <p:sldId id="495" r:id="rId41"/>
    <p:sldId id="523" r:id="rId42"/>
    <p:sldId id="52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84" autoAdjust="0"/>
  </p:normalViewPr>
  <p:slideViewPr>
    <p:cSldViewPr snapToGrid="0">
      <p:cViewPr varScale="1">
        <p:scale>
          <a:sx n="74" d="100"/>
          <a:sy n="74" d="100"/>
        </p:scale>
        <p:origin x="1290" y="60"/>
      </p:cViewPr>
      <p:guideLst/>
    </p:cSldViewPr>
  </p:slideViewPr>
  <p:notesTextViewPr>
    <p:cViewPr>
      <p:scale>
        <a:sx n="1" d="1"/>
        <a:sy n="1" d="1"/>
      </p:scale>
      <p:origin x="0" y="0"/>
    </p:cViewPr>
  </p:notesTextViewPr>
  <p:sorterViewPr>
    <p:cViewPr>
      <p:scale>
        <a:sx n="100" d="100"/>
        <a:sy n="100" d="100"/>
      </p:scale>
      <p:origin x="0" y="-121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78367-B1AE-4096-9555-7801FDC164F2}" type="datetimeFigureOut">
              <a:rPr lang="en-US" smtClean="0"/>
              <a:t>3/10/2026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2B462-8AA5-4D10-82D6-7C7B9A4520BC}" type="slidenum">
              <a:rPr lang="en-US" smtClean="0"/>
              <a:t>‹#›</a:t>
            </a:fld>
            <a:endParaRPr lang="en-US"/>
          </a:p>
        </p:txBody>
      </p:sp>
    </p:spTree>
    <p:extLst>
      <p:ext uri="{BB962C8B-B14F-4D97-AF65-F5344CB8AC3E}">
        <p14:creationId xmlns:p14="http://schemas.microsoft.com/office/powerpoint/2010/main" val="187692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30238"/>
            <a:ext cx="2835275" cy="2125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a:t>
            </a:fld>
            <a:endParaRPr lang="en-US" dirty="0"/>
          </a:p>
        </p:txBody>
      </p:sp>
    </p:spTree>
    <p:extLst>
      <p:ext uri="{BB962C8B-B14F-4D97-AF65-F5344CB8AC3E}">
        <p14:creationId xmlns:p14="http://schemas.microsoft.com/office/powerpoint/2010/main" val="354425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30238"/>
            <a:ext cx="2835275" cy="2125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7</a:t>
            </a:fld>
            <a:endParaRPr lang="en-US" dirty="0"/>
          </a:p>
        </p:txBody>
      </p:sp>
    </p:spTree>
    <p:extLst>
      <p:ext uri="{BB962C8B-B14F-4D97-AF65-F5344CB8AC3E}">
        <p14:creationId xmlns:p14="http://schemas.microsoft.com/office/powerpoint/2010/main" val="140426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30238"/>
            <a:ext cx="2835275" cy="2125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16</a:t>
            </a:fld>
            <a:endParaRPr lang="en-US" dirty="0"/>
          </a:p>
        </p:txBody>
      </p:sp>
    </p:spTree>
    <p:extLst>
      <p:ext uri="{BB962C8B-B14F-4D97-AF65-F5344CB8AC3E}">
        <p14:creationId xmlns:p14="http://schemas.microsoft.com/office/powerpoint/2010/main" val="423342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2B462-8AA5-4D10-82D6-7C7B9A4520BC}" type="slidenum">
              <a:rPr lang="en-US" smtClean="0"/>
              <a:t>19</a:t>
            </a:fld>
            <a:endParaRPr lang="en-US"/>
          </a:p>
        </p:txBody>
      </p:sp>
    </p:spTree>
    <p:extLst>
      <p:ext uri="{BB962C8B-B14F-4D97-AF65-F5344CB8AC3E}">
        <p14:creationId xmlns:p14="http://schemas.microsoft.com/office/powerpoint/2010/main" val="164665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30238"/>
            <a:ext cx="2835275" cy="2125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25</a:t>
            </a:fld>
            <a:endParaRPr lang="en-US" dirty="0"/>
          </a:p>
        </p:txBody>
      </p:sp>
    </p:spTree>
    <p:extLst>
      <p:ext uri="{BB962C8B-B14F-4D97-AF65-F5344CB8AC3E}">
        <p14:creationId xmlns:p14="http://schemas.microsoft.com/office/powerpoint/2010/main" val="237418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47700"/>
            <a:ext cx="2909887" cy="2181225"/>
          </a:xfrm>
        </p:spPr>
      </p:sp>
      <p:sp>
        <p:nvSpPr>
          <p:cNvPr id="3" name="Notes Placeholder 2"/>
          <p:cNvSpPr>
            <a:spLocks noGrp="1"/>
          </p:cNvSpPr>
          <p:nvPr>
            <p:ph type="body" idx="1"/>
          </p:nvPr>
        </p:nvSpPr>
        <p:spPr/>
        <p:txBody>
          <a:bodyPr/>
          <a:lstStyle/>
          <a:p>
            <a:pPr algn="l"/>
            <a:r>
              <a:rPr lang="en-US" sz="1900" b="1" dirty="0">
                <a:solidFill>
                  <a:srgbClr val="330D80"/>
                </a:solidFill>
                <a:latin typeface="UniversLTStd-Bold"/>
              </a:rPr>
              <a:t>Figure 8.2 </a:t>
            </a:r>
            <a:r>
              <a:rPr lang="en-US" sz="1900" dirty="0">
                <a:solidFill>
                  <a:srgbClr val="000000"/>
                </a:solidFill>
                <a:latin typeface="UniversLTStd"/>
              </a:rPr>
              <a:t>Hypothetical life-span trajectories for primary control potential and primary and secondary control striving.</a:t>
            </a:r>
            <a:endParaRPr lang="en-US" altLang="en-US" dirty="0">
              <a:latin typeface="Times New Roman" pitchFamily="18" charset="0"/>
            </a:endParaRPr>
          </a:p>
        </p:txBody>
      </p:sp>
      <p:sp>
        <p:nvSpPr>
          <p:cNvPr id="4" name="Slide Number Placeholder 3"/>
          <p:cNvSpPr>
            <a:spLocks noGrp="1"/>
          </p:cNvSpPr>
          <p:nvPr>
            <p:ph type="sldNum" sz="quarter" idx="10"/>
          </p:nvPr>
        </p:nvSpPr>
        <p:spPr/>
        <p:txBody>
          <a:bodyPr/>
          <a:lstStyle/>
          <a:p>
            <a:fld id="{B544DBE0-E6EA-4BF7-9F50-083A5E057D26}" type="slidenum">
              <a:rPr lang="en-US" altLang="en-US" smtClean="0"/>
              <a:pPr/>
              <a:t>27</a:t>
            </a:fld>
            <a:endParaRPr lang="en-US" altLang="en-US" dirty="0"/>
          </a:p>
        </p:txBody>
      </p:sp>
    </p:spTree>
    <p:extLst>
      <p:ext uri="{BB962C8B-B14F-4D97-AF65-F5344CB8AC3E}">
        <p14:creationId xmlns:p14="http://schemas.microsoft.com/office/powerpoint/2010/main" val="3319052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2B462-8AA5-4D10-82D6-7C7B9A4520BC}" type="slidenum">
              <a:rPr lang="en-US" smtClean="0"/>
              <a:t>40</a:t>
            </a:fld>
            <a:endParaRPr lang="en-US"/>
          </a:p>
        </p:txBody>
      </p:sp>
    </p:spTree>
    <p:extLst>
      <p:ext uri="{BB962C8B-B14F-4D97-AF65-F5344CB8AC3E}">
        <p14:creationId xmlns:p14="http://schemas.microsoft.com/office/powerpoint/2010/main" val="955924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8A9074-8432-4B18-91A7-F907961D39F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318749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A9074-8432-4B18-91A7-F907961D39F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318325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A9074-8432-4B18-91A7-F907961D39F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1346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a:xfrm>
            <a:off x="357633" y="1825625"/>
            <a:ext cx="8431436" cy="1409944"/>
          </a:xfrm>
        </p:spPr>
        <p:txBody>
          <a:bodyPr/>
          <a:lstStyle>
            <a:lvl1pPr marL="272654" indent="-272654">
              <a:lnSpc>
                <a:spcPct val="100000"/>
              </a:lnSpc>
              <a:spcBef>
                <a:spcPts val="468"/>
              </a:spcBef>
              <a:spcAft>
                <a:spcPts val="450"/>
              </a:spcAft>
              <a:defRPr sz="1800"/>
            </a:lvl1pPr>
            <a:lvl2pPr marL="535781" indent="-263129">
              <a:lnSpc>
                <a:spcPct val="100000"/>
              </a:lnSpc>
              <a:spcBef>
                <a:spcPts val="468"/>
              </a:spcBef>
              <a:spcAft>
                <a:spcPts val="450"/>
              </a:spcAft>
              <a:defRPr sz="1800" b="0"/>
            </a:lvl2pPr>
            <a:lvl3pPr marL="808435" indent="-272654">
              <a:lnSpc>
                <a:spcPct val="100000"/>
              </a:lnSpc>
              <a:spcBef>
                <a:spcPts val="468"/>
              </a:spcBef>
              <a:spcAft>
                <a:spcPts val="450"/>
              </a:spcAft>
              <a:defRPr sz="1500" b="0"/>
            </a:lvl3pPr>
            <a:lvl4pPr marL="1072754" marR="0" indent="-44054" algn="l" defTabSz="685800" rtl="0" eaLnBrk="1" fontAlgn="auto" latinLnBrk="0" hangingPunct="1">
              <a:lnSpc>
                <a:spcPct val="100000"/>
              </a:lnSpc>
              <a:spcBef>
                <a:spcPts val="468"/>
              </a:spcBef>
              <a:spcAft>
                <a:spcPts val="450"/>
              </a:spcAft>
              <a:buClrTx/>
              <a:buSzPct val="100000"/>
              <a:buFont typeface="Arial" panose="020B0604020202020204" pitchFamily="34" charset="0"/>
              <a:buNone/>
              <a:tabLst/>
              <a:defRPr sz="1350"/>
            </a:lvl4pPr>
          </a:lstStyle>
          <a:p>
            <a:pPr lvl="0"/>
            <a:r>
              <a:rPr lang="en-US" dirty="0"/>
              <a:t>First Level</a:t>
            </a:r>
          </a:p>
          <a:p>
            <a:pPr lvl="1"/>
            <a:r>
              <a:rPr lang="en-US" dirty="0"/>
              <a:t>Second level</a:t>
            </a:r>
          </a:p>
          <a:p>
            <a:pPr lvl="2"/>
            <a:r>
              <a:rPr lang="en-US" dirty="0"/>
              <a:t>Third level</a:t>
            </a:r>
          </a:p>
          <a:p>
            <a:pPr marL="1285875" marR="0" lvl="3" indent="-257175" algn="l" defTabSz="685800" rtl="0" eaLnBrk="1" fontAlgn="auto" latinLnBrk="0" hangingPunct="1">
              <a:lnSpc>
                <a:spcPct val="90000"/>
              </a:lnSpc>
              <a:spcBef>
                <a:spcPts val="375"/>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5" name="Content Placeholder 4">
            <a:extLst>
              <a:ext uri="{FF2B5EF4-FFF2-40B4-BE49-F238E27FC236}">
                <a16:creationId xmlns:a16="http://schemas.microsoft.com/office/drawing/2014/main" id="{7D3D2882-E374-F2FD-0308-F94A10C7C65B}"/>
              </a:ext>
            </a:extLst>
          </p:cNvPr>
          <p:cNvSpPr>
            <a:spLocks noGrp="1"/>
          </p:cNvSpPr>
          <p:nvPr>
            <p:ph sz="quarter" idx="10"/>
          </p:nvPr>
        </p:nvSpPr>
        <p:spPr>
          <a:xfrm>
            <a:off x="357188" y="3429001"/>
            <a:ext cx="2790825" cy="885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Picture Placeholder 6">
            <a:extLst>
              <a:ext uri="{FF2B5EF4-FFF2-40B4-BE49-F238E27FC236}">
                <a16:creationId xmlns:a16="http://schemas.microsoft.com/office/drawing/2014/main" id="{9EB62F4F-F1F3-F705-D250-A983D1D0FABC}"/>
              </a:ext>
            </a:extLst>
          </p:cNvPr>
          <p:cNvSpPr>
            <a:spLocks noGrp="1"/>
          </p:cNvSpPr>
          <p:nvPr>
            <p:ph type="pic" sz="quarter" idx="11"/>
          </p:nvPr>
        </p:nvSpPr>
        <p:spPr>
          <a:xfrm>
            <a:off x="483394" y="4646614"/>
            <a:ext cx="3340894" cy="1406525"/>
          </a:xfrm>
        </p:spPr>
        <p:txBody>
          <a:bodyPr/>
          <a:lstStyle/>
          <a:p>
            <a:endParaRPr lang="en-IN"/>
          </a:p>
        </p:txBody>
      </p:sp>
      <p:sp>
        <p:nvSpPr>
          <p:cNvPr id="9" name="Picture Placeholder 8">
            <a:extLst>
              <a:ext uri="{FF2B5EF4-FFF2-40B4-BE49-F238E27FC236}">
                <a16:creationId xmlns:a16="http://schemas.microsoft.com/office/drawing/2014/main" id="{201C547D-7F54-B037-3A93-C4038B7A1DB7}"/>
              </a:ext>
            </a:extLst>
          </p:cNvPr>
          <p:cNvSpPr>
            <a:spLocks noGrp="1"/>
          </p:cNvSpPr>
          <p:nvPr>
            <p:ph type="pic" sz="quarter" idx="12"/>
          </p:nvPr>
        </p:nvSpPr>
        <p:spPr>
          <a:xfrm>
            <a:off x="3754041" y="3622675"/>
            <a:ext cx="1169194" cy="692150"/>
          </a:xfrm>
        </p:spPr>
        <p:txBody>
          <a:bodyPr/>
          <a:lstStyle/>
          <a:p>
            <a:endParaRPr lang="en-IN"/>
          </a:p>
        </p:txBody>
      </p:sp>
      <p:sp>
        <p:nvSpPr>
          <p:cNvPr id="11" name="Table Placeholder 10">
            <a:extLst>
              <a:ext uri="{FF2B5EF4-FFF2-40B4-BE49-F238E27FC236}">
                <a16:creationId xmlns:a16="http://schemas.microsoft.com/office/drawing/2014/main" id="{B7F7D5BD-2CAC-23BB-5175-EE4090BD3A28}"/>
              </a:ext>
            </a:extLst>
          </p:cNvPr>
          <p:cNvSpPr>
            <a:spLocks noGrp="1"/>
          </p:cNvSpPr>
          <p:nvPr>
            <p:ph type="tbl" sz="quarter" idx="13"/>
          </p:nvPr>
        </p:nvSpPr>
        <p:spPr>
          <a:xfrm>
            <a:off x="5310188" y="4314825"/>
            <a:ext cx="2628900" cy="1219200"/>
          </a:xfrm>
        </p:spPr>
        <p:txBody>
          <a:bodyPr/>
          <a:lstStyle/>
          <a:p>
            <a:endParaRPr lang="en-IN"/>
          </a:p>
        </p:txBody>
      </p:sp>
    </p:spTree>
    <p:custDataLst>
      <p:tags r:id="rId1"/>
    </p:custDataLst>
    <p:extLst>
      <p:ext uri="{BB962C8B-B14F-4D97-AF65-F5344CB8AC3E}">
        <p14:creationId xmlns:p14="http://schemas.microsoft.com/office/powerpoint/2010/main" val="384799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A9074-8432-4B18-91A7-F907961D39F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41518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8A9074-8432-4B18-91A7-F907961D39F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172159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8A9074-8432-4B18-91A7-F907961D39F8}"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235473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8A9074-8432-4B18-91A7-F907961D39F8}"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146859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8A9074-8432-4B18-91A7-F907961D39F8}"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185492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A9074-8432-4B18-91A7-F907961D39F8}"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124167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8A9074-8432-4B18-91A7-F907961D39F8}"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304053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8A9074-8432-4B18-91A7-F907961D39F8}"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60DBF-1C83-4617-990D-82F010698C5A}" type="slidenum">
              <a:rPr lang="en-US" smtClean="0"/>
              <a:t>‹#›</a:t>
            </a:fld>
            <a:endParaRPr lang="en-US"/>
          </a:p>
        </p:txBody>
      </p:sp>
    </p:spTree>
    <p:extLst>
      <p:ext uri="{BB962C8B-B14F-4D97-AF65-F5344CB8AC3E}">
        <p14:creationId xmlns:p14="http://schemas.microsoft.com/office/powerpoint/2010/main" val="362647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A9074-8432-4B18-91A7-F907961D39F8}" type="datetimeFigureOut">
              <a:rPr lang="en-US" smtClean="0"/>
              <a:t>3/10/2026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760DBF-1C83-4617-990D-82F010698C5A}" type="slidenum">
              <a:rPr lang="en-US" smtClean="0"/>
              <a:t>‹#›</a:t>
            </a:fld>
            <a:endParaRPr lang="en-US"/>
          </a:p>
        </p:txBody>
      </p:sp>
    </p:spTree>
    <p:extLst>
      <p:ext uri="{BB962C8B-B14F-4D97-AF65-F5344CB8AC3E}">
        <p14:creationId xmlns:p14="http://schemas.microsoft.com/office/powerpoint/2010/main" val="902231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oQ077JWWrd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E929C-5D47-D1D0-BE70-00D4ED0AC951}"/>
              </a:ext>
            </a:extLst>
          </p:cNvPr>
          <p:cNvPicPr>
            <a:picLocks noChangeAspect="1"/>
          </p:cNvPicPr>
          <p:nvPr/>
        </p:nvPicPr>
        <p:blipFill>
          <a:blip r:embed="rId2"/>
          <a:srcRect l="2223" r="327"/>
          <a:stretch>
            <a:fillRect/>
          </a:stretch>
        </p:blipFill>
        <p:spPr>
          <a:xfrm>
            <a:off x="-697230" y="0"/>
            <a:ext cx="10019674" cy="6858000"/>
          </a:xfrm>
          <a:prstGeom prst="rect">
            <a:avLst/>
          </a:prstGeom>
        </p:spPr>
      </p:pic>
      <p:sp>
        <p:nvSpPr>
          <p:cNvPr id="2" name="Title 1">
            <a:extLst>
              <a:ext uri="{FF2B5EF4-FFF2-40B4-BE49-F238E27FC236}">
                <a16:creationId xmlns:a16="http://schemas.microsoft.com/office/drawing/2014/main" id="{F3A78BA3-E6D3-BF68-DE27-3231970A57D7}"/>
              </a:ext>
            </a:extLst>
          </p:cNvPr>
          <p:cNvSpPr>
            <a:spLocks noGrp="1"/>
          </p:cNvSpPr>
          <p:nvPr>
            <p:ph type="ctrTitle"/>
          </p:nvPr>
        </p:nvSpPr>
        <p:spPr>
          <a:xfrm>
            <a:off x="4583430" y="5063489"/>
            <a:ext cx="4206240" cy="1041083"/>
          </a:xfrm>
        </p:spPr>
        <p:txBody>
          <a:bodyPr/>
          <a:lstStyle/>
          <a:p>
            <a:r>
              <a:rPr lang="en-US" dirty="0">
                <a:solidFill>
                  <a:schemeClr val="bg1"/>
                </a:solidFill>
              </a:rPr>
              <a:t>Aging Brain</a:t>
            </a:r>
          </a:p>
        </p:txBody>
      </p:sp>
    </p:spTree>
    <p:extLst>
      <p:ext uri="{BB962C8B-B14F-4D97-AF65-F5344CB8AC3E}">
        <p14:creationId xmlns:p14="http://schemas.microsoft.com/office/powerpoint/2010/main" val="49494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10EC-9101-FE4A-6649-69A200A5242F}"/>
              </a:ext>
            </a:extLst>
          </p:cNvPr>
          <p:cNvSpPr>
            <a:spLocks noGrp="1"/>
          </p:cNvSpPr>
          <p:nvPr>
            <p:ph type="title"/>
          </p:nvPr>
        </p:nvSpPr>
        <p:spPr>
          <a:xfrm>
            <a:off x="354330" y="262257"/>
            <a:ext cx="7886700" cy="675003"/>
          </a:xfrm>
        </p:spPr>
        <p:txBody>
          <a:bodyPr>
            <a:normAutofit fontScale="90000"/>
          </a:bodyPr>
          <a:lstStyle/>
          <a:p>
            <a:r>
              <a:rPr lang="en-US" b="1" dirty="0"/>
              <a:t>Factors Affecting PFC</a:t>
            </a:r>
            <a:endParaRPr lang="en-US" dirty="0"/>
          </a:p>
        </p:txBody>
      </p:sp>
      <p:sp>
        <p:nvSpPr>
          <p:cNvPr id="3" name="Content Placeholder 2">
            <a:extLst>
              <a:ext uri="{FF2B5EF4-FFF2-40B4-BE49-F238E27FC236}">
                <a16:creationId xmlns:a16="http://schemas.microsoft.com/office/drawing/2014/main" id="{9722BCD6-A041-84ED-F684-54E4C8214FB5}"/>
              </a:ext>
            </a:extLst>
          </p:cNvPr>
          <p:cNvSpPr>
            <a:spLocks noGrp="1"/>
          </p:cNvSpPr>
          <p:nvPr>
            <p:ph idx="1"/>
          </p:nvPr>
        </p:nvSpPr>
        <p:spPr>
          <a:xfrm>
            <a:off x="365760" y="1036955"/>
            <a:ext cx="7886700" cy="1443355"/>
          </a:xfrm>
        </p:spPr>
        <p:txBody>
          <a:bodyPr>
            <a:normAutofit/>
          </a:bodyPr>
          <a:lstStyle/>
          <a:p>
            <a:pPr marL="0" indent="0">
              <a:buNone/>
            </a:pPr>
            <a:r>
              <a:rPr lang="en-US" b="1" dirty="0"/>
              <a:t>Lifestyle:</a:t>
            </a:r>
            <a:r>
              <a:rPr lang="en-US" dirty="0"/>
              <a:t> Regular exercise, healthy diet, and cognitive engagement can help mitigate the rate of structural decline.</a:t>
            </a:r>
          </a:p>
          <a:p>
            <a:pPr marL="0" indent="0">
              <a:buNone/>
            </a:pPr>
            <a:endParaRPr lang="en-US" dirty="0"/>
          </a:p>
        </p:txBody>
      </p:sp>
      <p:pic>
        <p:nvPicPr>
          <p:cNvPr id="4" name="Picture 3">
            <a:extLst>
              <a:ext uri="{FF2B5EF4-FFF2-40B4-BE49-F238E27FC236}">
                <a16:creationId xmlns:a16="http://schemas.microsoft.com/office/drawing/2014/main" id="{3F0818CE-BD0E-58A2-CB1A-0DAB1DE3A7AF}"/>
              </a:ext>
            </a:extLst>
          </p:cNvPr>
          <p:cNvPicPr>
            <a:picLocks noChangeAspect="1"/>
          </p:cNvPicPr>
          <p:nvPr/>
        </p:nvPicPr>
        <p:blipFill>
          <a:blip r:embed="rId2"/>
          <a:stretch>
            <a:fillRect/>
          </a:stretch>
        </p:blipFill>
        <p:spPr>
          <a:xfrm>
            <a:off x="5600000" y="2291230"/>
            <a:ext cx="3301005" cy="4121000"/>
          </a:xfrm>
          <a:prstGeom prst="rect">
            <a:avLst/>
          </a:prstGeom>
        </p:spPr>
      </p:pic>
      <p:sp>
        <p:nvSpPr>
          <p:cNvPr id="5" name="TextBox 4">
            <a:extLst>
              <a:ext uri="{FF2B5EF4-FFF2-40B4-BE49-F238E27FC236}">
                <a16:creationId xmlns:a16="http://schemas.microsoft.com/office/drawing/2014/main" id="{753E70F3-90A7-7572-A9E6-E67CEAA495A4}"/>
              </a:ext>
            </a:extLst>
          </p:cNvPr>
          <p:cNvSpPr txBox="1"/>
          <p:nvPr/>
        </p:nvSpPr>
        <p:spPr>
          <a:xfrm>
            <a:off x="331470" y="2560320"/>
            <a:ext cx="5200650" cy="3083921"/>
          </a:xfrm>
          <a:prstGeom prst="rect">
            <a:avLst/>
          </a:prstGeom>
          <a:noFill/>
        </p:spPr>
        <p:txBody>
          <a:bodyPr wrap="square" rtlCol="0">
            <a:spAutoFit/>
          </a:bodyPr>
          <a:lstStyle/>
          <a:p>
            <a:pPr defTabSz="914400">
              <a:lnSpc>
                <a:spcPct val="90000"/>
              </a:lnSpc>
              <a:spcBef>
                <a:spcPts val="1000"/>
              </a:spcBef>
            </a:pPr>
            <a:r>
              <a:rPr lang="en-US" sz="2800" b="1" dirty="0"/>
              <a:t>Physical Health: </a:t>
            </a:r>
            <a:r>
              <a:rPr lang="en-US" sz="2800" dirty="0"/>
              <a:t>Changes in cardiovascular health and hormonal changes, such as reduced estrogen during menopause, can impact brain function, contributing to "brain fog".</a:t>
            </a:r>
          </a:p>
          <a:p>
            <a:endParaRPr lang="en-US" dirty="0"/>
          </a:p>
        </p:txBody>
      </p:sp>
    </p:spTree>
    <p:extLst>
      <p:ext uri="{BB962C8B-B14F-4D97-AF65-F5344CB8AC3E}">
        <p14:creationId xmlns:p14="http://schemas.microsoft.com/office/powerpoint/2010/main" val="179979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8E5D-1909-2EAC-5AEE-0C84E210A3C6}"/>
              </a:ext>
            </a:extLst>
          </p:cNvPr>
          <p:cNvSpPr>
            <a:spLocks noGrp="1"/>
          </p:cNvSpPr>
          <p:nvPr>
            <p:ph type="title"/>
          </p:nvPr>
        </p:nvSpPr>
        <p:spPr>
          <a:xfrm>
            <a:off x="434340" y="170817"/>
            <a:ext cx="7886700" cy="743584"/>
          </a:xfrm>
        </p:spPr>
        <p:txBody>
          <a:bodyPr/>
          <a:lstStyle/>
          <a:p>
            <a:r>
              <a:rPr lang="en-US" dirty="0"/>
              <a:t>The Hippocampus</a:t>
            </a:r>
          </a:p>
        </p:txBody>
      </p:sp>
      <p:sp>
        <p:nvSpPr>
          <p:cNvPr id="3" name="Content Placeholder 2">
            <a:extLst>
              <a:ext uri="{FF2B5EF4-FFF2-40B4-BE49-F238E27FC236}">
                <a16:creationId xmlns:a16="http://schemas.microsoft.com/office/drawing/2014/main" id="{68771524-0553-8375-2C39-202F06BAA7E0}"/>
              </a:ext>
            </a:extLst>
          </p:cNvPr>
          <p:cNvSpPr>
            <a:spLocks noGrp="1"/>
          </p:cNvSpPr>
          <p:nvPr>
            <p:ph idx="1"/>
          </p:nvPr>
        </p:nvSpPr>
        <p:spPr>
          <a:xfrm>
            <a:off x="205740" y="1116965"/>
            <a:ext cx="8446770" cy="2574925"/>
          </a:xfrm>
        </p:spPr>
        <p:txBody>
          <a:bodyPr>
            <a:noAutofit/>
          </a:bodyPr>
          <a:lstStyle/>
          <a:p>
            <a:r>
              <a:rPr lang="en-US" dirty="0"/>
              <a:t>The hippocampus—the brain region critical for memory and learning—typically experiences atrophy  at a rate of 1-2%/year in adults over 55. </a:t>
            </a:r>
          </a:p>
          <a:p>
            <a:r>
              <a:rPr lang="en-US" dirty="0"/>
              <a:t>This normal aging process is accompanied by reduced creation of new neurons and synaptic loss, contributing to age-related memory decline</a:t>
            </a:r>
          </a:p>
        </p:txBody>
      </p:sp>
      <p:pic>
        <p:nvPicPr>
          <p:cNvPr id="4" name="Picture 3">
            <a:extLst>
              <a:ext uri="{FF2B5EF4-FFF2-40B4-BE49-F238E27FC236}">
                <a16:creationId xmlns:a16="http://schemas.microsoft.com/office/drawing/2014/main" id="{3468CCAD-98E5-F315-280B-6A5E737A443D}"/>
              </a:ext>
            </a:extLst>
          </p:cNvPr>
          <p:cNvPicPr>
            <a:picLocks noChangeAspect="1"/>
          </p:cNvPicPr>
          <p:nvPr/>
        </p:nvPicPr>
        <p:blipFill>
          <a:blip r:embed="rId2"/>
          <a:srcRect l="19150" r="18131"/>
          <a:stretch>
            <a:fillRect/>
          </a:stretch>
        </p:blipFill>
        <p:spPr>
          <a:xfrm>
            <a:off x="5943600" y="3736657"/>
            <a:ext cx="2583180" cy="2801303"/>
          </a:xfrm>
          <a:prstGeom prst="rect">
            <a:avLst/>
          </a:prstGeom>
        </p:spPr>
      </p:pic>
      <p:sp>
        <p:nvSpPr>
          <p:cNvPr id="5" name="TextBox 4">
            <a:extLst>
              <a:ext uri="{FF2B5EF4-FFF2-40B4-BE49-F238E27FC236}">
                <a16:creationId xmlns:a16="http://schemas.microsoft.com/office/drawing/2014/main" id="{E83C4875-BCC9-530E-4260-B09BBE34EA3B}"/>
              </a:ext>
            </a:extLst>
          </p:cNvPr>
          <p:cNvSpPr txBox="1"/>
          <p:nvPr/>
        </p:nvSpPr>
        <p:spPr>
          <a:xfrm>
            <a:off x="194310" y="3646170"/>
            <a:ext cx="5052060" cy="2308324"/>
          </a:xfrm>
          <a:prstGeom prst="rect">
            <a:avLst/>
          </a:prstGeom>
          <a:noFill/>
        </p:spPr>
        <p:txBody>
          <a:bodyPr wrap="square" rtlCol="0">
            <a:spAutoFit/>
          </a:bodyPr>
          <a:lstStyle/>
          <a:p>
            <a:pPr marL="228600" indent="-228600" defTabSz="914400">
              <a:lnSpc>
                <a:spcPct val="90000"/>
              </a:lnSpc>
              <a:spcBef>
                <a:spcPts val="1000"/>
              </a:spcBef>
              <a:buFont typeface="Arial" panose="020B0604020202020204" pitchFamily="34" charset="0"/>
              <a:buChar char="•"/>
            </a:pPr>
            <a:r>
              <a:rPr lang="en-US" sz="2800" dirty="0"/>
              <a:t>Accelerated atrophy in disease: While normal aging shows 1–2% shrinkage, Alzheimer's disease can cause 3–5% yearly.</a:t>
            </a:r>
          </a:p>
          <a:p>
            <a:endParaRPr lang="en-US" dirty="0"/>
          </a:p>
        </p:txBody>
      </p:sp>
    </p:spTree>
    <p:extLst>
      <p:ext uri="{BB962C8B-B14F-4D97-AF65-F5344CB8AC3E}">
        <p14:creationId xmlns:p14="http://schemas.microsoft.com/office/powerpoint/2010/main" val="385763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693D-DA7D-7669-2691-81B7F504C492}"/>
              </a:ext>
            </a:extLst>
          </p:cNvPr>
          <p:cNvSpPr>
            <a:spLocks noGrp="1"/>
          </p:cNvSpPr>
          <p:nvPr>
            <p:ph type="title"/>
          </p:nvPr>
        </p:nvSpPr>
        <p:spPr>
          <a:xfrm>
            <a:off x="148590" y="239397"/>
            <a:ext cx="7886700" cy="743584"/>
          </a:xfrm>
        </p:spPr>
        <p:txBody>
          <a:bodyPr/>
          <a:lstStyle/>
          <a:p>
            <a:r>
              <a:rPr lang="en-US" dirty="0"/>
              <a:t>Preserving Function</a:t>
            </a:r>
          </a:p>
        </p:txBody>
      </p:sp>
      <p:sp>
        <p:nvSpPr>
          <p:cNvPr id="3" name="Content Placeholder 2">
            <a:extLst>
              <a:ext uri="{FF2B5EF4-FFF2-40B4-BE49-F238E27FC236}">
                <a16:creationId xmlns:a16="http://schemas.microsoft.com/office/drawing/2014/main" id="{271E4CA9-D5A4-530E-D5FE-9D286D91DD42}"/>
              </a:ext>
            </a:extLst>
          </p:cNvPr>
          <p:cNvSpPr>
            <a:spLocks noGrp="1"/>
          </p:cNvSpPr>
          <p:nvPr>
            <p:ph idx="1"/>
          </p:nvPr>
        </p:nvSpPr>
        <p:spPr>
          <a:xfrm>
            <a:off x="160020" y="1025525"/>
            <a:ext cx="4446270" cy="4872355"/>
          </a:xfrm>
        </p:spPr>
        <p:txBody>
          <a:bodyPr>
            <a:noAutofit/>
          </a:bodyPr>
          <a:lstStyle/>
          <a:p>
            <a:pPr marL="0" indent="0">
              <a:buNone/>
            </a:pPr>
            <a:r>
              <a:rPr lang="en-US" b="1" dirty="0"/>
              <a:t>Mitigating Factors:</a:t>
            </a:r>
            <a:endParaRPr lang="en-US" dirty="0"/>
          </a:p>
          <a:p>
            <a:r>
              <a:rPr lang="en-US" b="1" dirty="0"/>
              <a:t>Exercise:</a:t>
            </a:r>
            <a:r>
              <a:rPr lang="en-US" dirty="0"/>
              <a:t> Regular physical activity can help counteract shrinkage of the hippocampus and support neurogenesis.</a:t>
            </a:r>
          </a:p>
          <a:p>
            <a:r>
              <a:rPr lang="en-US" b="1" dirty="0"/>
              <a:t>Lifestyle: </a:t>
            </a:r>
            <a:r>
              <a:rPr lang="en-US" dirty="0"/>
              <a:t>A healthy diet and stress reduction can help maintain hippocampal volume</a:t>
            </a:r>
            <a:r>
              <a:rPr lang="en-US" b="1" dirty="0"/>
              <a:t>.</a:t>
            </a:r>
          </a:p>
          <a:p>
            <a:endParaRPr lang="en-US" dirty="0"/>
          </a:p>
          <a:p>
            <a:endParaRPr lang="en-US" dirty="0"/>
          </a:p>
        </p:txBody>
      </p:sp>
      <p:pic>
        <p:nvPicPr>
          <p:cNvPr id="4" name="Picture 3">
            <a:extLst>
              <a:ext uri="{FF2B5EF4-FFF2-40B4-BE49-F238E27FC236}">
                <a16:creationId xmlns:a16="http://schemas.microsoft.com/office/drawing/2014/main" id="{F9260A88-84DD-4F29-5E06-AFFD77948B9D}"/>
              </a:ext>
            </a:extLst>
          </p:cNvPr>
          <p:cNvPicPr>
            <a:picLocks noChangeAspect="1"/>
          </p:cNvPicPr>
          <p:nvPr/>
        </p:nvPicPr>
        <p:blipFill>
          <a:blip r:embed="rId2"/>
          <a:stretch>
            <a:fillRect/>
          </a:stretch>
        </p:blipFill>
        <p:spPr>
          <a:xfrm>
            <a:off x="4519914" y="2016744"/>
            <a:ext cx="4315476" cy="4315476"/>
          </a:xfrm>
          <a:prstGeom prst="rect">
            <a:avLst/>
          </a:prstGeom>
        </p:spPr>
      </p:pic>
    </p:spTree>
    <p:extLst>
      <p:ext uri="{BB962C8B-B14F-4D97-AF65-F5344CB8AC3E}">
        <p14:creationId xmlns:p14="http://schemas.microsoft.com/office/powerpoint/2010/main" val="345545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9E5805-B0E8-71C4-85E9-4A926460C533}"/>
              </a:ext>
            </a:extLst>
          </p:cNvPr>
          <p:cNvPicPr>
            <a:picLocks noGrp="1" noChangeAspect="1"/>
          </p:cNvPicPr>
          <p:nvPr>
            <p:ph idx="1"/>
          </p:nvPr>
        </p:nvPicPr>
        <p:blipFill>
          <a:blip r:embed="rId2"/>
          <a:stretch>
            <a:fillRect/>
          </a:stretch>
        </p:blipFill>
        <p:spPr>
          <a:xfrm>
            <a:off x="1738312" y="131285"/>
            <a:ext cx="5862638" cy="6640619"/>
          </a:xfrm>
          <a:prstGeom prst="rect">
            <a:avLst/>
          </a:prstGeom>
        </p:spPr>
      </p:pic>
    </p:spTree>
    <p:extLst>
      <p:ext uri="{BB962C8B-B14F-4D97-AF65-F5344CB8AC3E}">
        <p14:creationId xmlns:p14="http://schemas.microsoft.com/office/powerpoint/2010/main" val="892158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57D5-55B8-3172-6B07-38F2A7B2AA6F}"/>
              </a:ext>
            </a:extLst>
          </p:cNvPr>
          <p:cNvSpPr>
            <a:spLocks noGrp="1"/>
          </p:cNvSpPr>
          <p:nvPr>
            <p:ph type="title"/>
          </p:nvPr>
        </p:nvSpPr>
        <p:spPr>
          <a:xfrm>
            <a:off x="331470" y="159387"/>
            <a:ext cx="7886700" cy="880744"/>
          </a:xfrm>
        </p:spPr>
        <p:txBody>
          <a:bodyPr/>
          <a:lstStyle/>
          <a:p>
            <a:r>
              <a:rPr lang="en-US" dirty="0"/>
              <a:t>The Amygdala</a:t>
            </a:r>
          </a:p>
        </p:txBody>
      </p:sp>
      <p:sp>
        <p:nvSpPr>
          <p:cNvPr id="3" name="Content Placeholder 2">
            <a:extLst>
              <a:ext uri="{FF2B5EF4-FFF2-40B4-BE49-F238E27FC236}">
                <a16:creationId xmlns:a16="http://schemas.microsoft.com/office/drawing/2014/main" id="{3A237211-DA8F-1432-5EA5-5E6165333897}"/>
              </a:ext>
            </a:extLst>
          </p:cNvPr>
          <p:cNvSpPr>
            <a:spLocks noGrp="1"/>
          </p:cNvSpPr>
          <p:nvPr>
            <p:ph idx="1"/>
          </p:nvPr>
        </p:nvSpPr>
        <p:spPr>
          <a:xfrm>
            <a:off x="400050" y="979804"/>
            <a:ext cx="8561070" cy="5455285"/>
          </a:xfrm>
        </p:spPr>
        <p:txBody>
          <a:bodyPr>
            <a:noAutofit/>
          </a:bodyPr>
          <a:lstStyle/>
          <a:p>
            <a:pPr marL="0" indent="0">
              <a:buNone/>
            </a:pPr>
            <a:r>
              <a:rPr lang="en-US" dirty="0"/>
              <a:t>With aging, the amygdala generally experiences a reduction in volume and decreased reactivity to negative emotional stimuli, contributing to a "positivity effect" where older adults often focus more on positive emotions. </a:t>
            </a:r>
          </a:p>
          <a:p>
            <a:pPr marL="0" indent="0">
              <a:buNone/>
            </a:pPr>
            <a:r>
              <a:rPr lang="en-US" dirty="0"/>
              <a:t>While its physical structure may undergo slight decline, its functional connectivity with the prefrontal cortex often changes, aiding in better emotional regulation.</a:t>
            </a:r>
          </a:p>
          <a:p>
            <a:pPr marL="0" indent="0">
              <a:buNone/>
            </a:pPr>
            <a:r>
              <a:rPr lang="en-US" altLang="en-US" b="1" dirty="0">
                <a:latin typeface="Arial" panose="020B0604020202020204" pitchFamily="34" charset="0"/>
              </a:rPr>
              <a:t>Impact of Neurodegeneration:</a:t>
            </a:r>
            <a:r>
              <a:rPr lang="en-US" altLang="en-US" dirty="0">
                <a:latin typeface="Arial" panose="020B0604020202020204" pitchFamily="34" charset="0"/>
              </a:rPr>
              <a:t> In cases of dementia, the amygdala undergoes significant degeneration, whereas, in healthy aging, changes are relatively minor.</a:t>
            </a:r>
          </a:p>
          <a:p>
            <a:pPr marL="0" indent="0">
              <a:buNone/>
            </a:pPr>
            <a:endParaRPr lang="en-US" b="1" dirty="0"/>
          </a:p>
        </p:txBody>
      </p:sp>
    </p:spTree>
    <p:extLst>
      <p:ext uri="{BB962C8B-B14F-4D97-AF65-F5344CB8AC3E}">
        <p14:creationId xmlns:p14="http://schemas.microsoft.com/office/powerpoint/2010/main" val="47850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4260-9776-6865-43C8-6B584E45E9BA}"/>
              </a:ext>
            </a:extLst>
          </p:cNvPr>
          <p:cNvSpPr>
            <a:spLocks noGrp="1"/>
          </p:cNvSpPr>
          <p:nvPr>
            <p:ph type="title"/>
          </p:nvPr>
        </p:nvSpPr>
        <p:spPr>
          <a:xfrm>
            <a:off x="311913" y="423478"/>
            <a:ext cx="8431436" cy="479069"/>
          </a:xfrm>
        </p:spPr>
        <p:txBody>
          <a:bodyPr>
            <a:normAutofit fontScale="90000"/>
          </a:bodyPr>
          <a:lstStyle/>
          <a:p>
            <a:r>
              <a:rPr lang="en-US" dirty="0"/>
              <a:t>Plasticity</a:t>
            </a:r>
          </a:p>
        </p:txBody>
      </p:sp>
      <p:sp>
        <p:nvSpPr>
          <p:cNvPr id="3" name="Content Placeholder 2">
            <a:extLst>
              <a:ext uri="{FF2B5EF4-FFF2-40B4-BE49-F238E27FC236}">
                <a16:creationId xmlns:a16="http://schemas.microsoft.com/office/drawing/2014/main" id="{010DC595-6197-A4A0-23E8-C2F464CF4834}"/>
              </a:ext>
            </a:extLst>
          </p:cNvPr>
          <p:cNvSpPr>
            <a:spLocks noGrp="1"/>
          </p:cNvSpPr>
          <p:nvPr>
            <p:ph idx="1"/>
          </p:nvPr>
        </p:nvSpPr>
        <p:spPr>
          <a:xfrm>
            <a:off x="311913" y="948268"/>
            <a:ext cx="8431436" cy="3132242"/>
          </a:xfrm>
        </p:spPr>
        <p:txBody>
          <a:bodyPr>
            <a:noAutofit/>
          </a:bodyPr>
          <a:lstStyle/>
          <a:p>
            <a:r>
              <a:rPr lang="en-US" altLang="en-US" dirty="0">
                <a:cs typeface="Arial" pitchFamily="34" charset="0"/>
              </a:rPr>
              <a:t>The brain’s </a:t>
            </a:r>
            <a:r>
              <a:rPr lang="en-US" dirty="0"/>
              <a:t>ability to reorganize its structure, functions, and neural connections in response to learning, experience, or injury </a:t>
            </a:r>
          </a:p>
          <a:p>
            <a:r>
              <a:rPr lang="en-US" dirty="0"/>
              <a:t>What may appear to be decline in some skills may in part represent a lack of practice in using them</a:t>
            </a:r>
          </a:p>
          <a:p>
            <a:r>
              <a:rPr lang="en-US" dirty="0"/>
              <a:t>Older adults activate new or additional areas in the brain to compensate for decline in other areas.</a:t>
            </a:r>
          </a:p>
          <a:p>
            <a:endParaRPr lang="en-US" dirty="0"/>
          </a:p>
        </p:txBody>
      </p:sp>
      <p:pic>
        <p:nvPicPr>
          <p:cNvPr id="4" name="Picture 3">
            <a:extLst>
              <a:ext uri="{FF2B5EF4-FFF2-40B4-BE49-F238E27FC236}">
                <a16:creationId xmlns:a16="http://schemas.microsoft.com/office/drawing/2014/main" id="{4DC10D96-1AA7-20BE-2CA2-B249CD988E86}"/>
              </a:ext>
            </a:extLst>
          </p:cNvPr>
          <p:cNvPicPr>
            <a:picLocks noChangeAspect="1"/>
          </p:cNvPicPr>
          <p:nvPr/>
        </p:nvPicPr>
        <p:blipFill>
          <a:blip r:embed="rId2"/>
          <a:srcRect l="15201" t="14414" r="17245" b="10542"/>
          <a:stretch>
            <a:fillRect/>
          </a:stretch>
        </p:blipFill>
        <p:spPr>
          <a:xfrm>
            <a:off x="6051126" y="4012445"/>
            <a:ext cx="3012864" cy="2648150"/>
          </a:xfrm>
          <a:prstGeom prst="rect">
            <a:avLst/>
          </a:prstGeom>
        </p:spPr>
      </p:pic>
      <p:sp>
        <p:nvSpPr>
          <p:cNvPr id="6" name="TextBox 5">
            <a:extLst>
              <a:ext uri="{FF2B5EF4-FFF2-40B4-BE49-F238E27FC236}">
                <a16:creationId xmlns:a16="http://schemas.microsoft.com/office/drawing/2014/main" id="{D1361B22-F0E9-6894-CADF-39DE074CDC2F}"/>
              </a:ext>
            </a:extLst>
          </p:cNvPr>
          <p:cNvSpPr txBox="1"/>
          <p:nvPr/>
        </p:nvSpPr>
        <p:spPr>
          <a:xfrm>
            <a:off x="151892" y="4155475"/>
            <a:ext cx="5928868" cy="2454518"/>
          </a:xfrm>
          <a:prstGeom prst="rect">
            <a:avLst/>
          </a:prstGeom>
          <a:noFill/>
        </p:spPr>
        <p:txBody>
          <a:bodyPr wrap="square" rtlCol="0">
            <a:spAutoFit/>
          </a:bodyPr>
          <a:lstStyle/>
          <a:p>
            <a:r>
              <a:rPr lang="en-US" sz="2800" i="1" dirty="0"/>
              <a:t>Example:   After a stroke or traumatic brain injury, the brain can rewire itself, allowing healthy areas to take over functions previously managed by damaged areas.</a:t>
            </a:r>
          </a:p>
          <a:p>
            <a:endParaRPr lang="en-US" sz="1350" dirty="0"/>
          </a:p>
        </p:txBody>
      </p:sp>
    </p:spTree>
    <p:extLst>
      <p:ext uri="{BB962C8B-B14F-4D97-AF65-F5344CB8AC3E}">
        <p14:creationId xmlns:p14="http://schemas.microsoft.com/office/powerpoint/2010/main" val="267399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5098-1518-0BAE-19FF-8259B1205785}"/>
              </a:ext>
            </a:extLst>
          </p:cNvPr>
          <p:cNvSpPr>
            <a:spLocks noGrp="1"/>
          </p:cNvSpPr>
          <p:nvPr>
            <p:ph type="title"/>
          </p:nvPr>
        </p:nvSpPr>
        <p:spPr>
          <a:xfrm>
            <a:off x="277623" y="366943"/>
            <a:ext cx="8431436" cy="497586"/>
          </a:xfrm>
        </p:spPr>
        <p:txBody>
          <a:bodyPr anchor="t">
            <a:normAutofit fontScale="90000"/>
          </a:bodyPr>
          <a:lstStyle/>
          <a:p>
            <a:r>
              <a:rPr lang="en-US" altLang="en-US" dirty="0"/>
              <a:t>Structural Changes linked to Behavior </a:t>
            </a:r>
          </a:p>
        </p:txBody>
      </p:sp>
      <p:sp>
        <p:nvSpPr>
          <p:cNvPr id="4" name="Content Placeholder 3">
            <a:extLst>
              <a:ext uri="{FF2B5EF4-FFF2-40B4-BE49-F238E27FC236}">
                <a16:creationId xmlns:a16="http://schemas.microsoft.com/office/drawing/2014/main" id="{88C24359-8CAE-FB7D-E3D8-5065935BA907}"/>
              </a:ext>
            </a:extLst>
          </p:cNvPr>
          <p:cNvSpPr>
            <a:spLocks noGrp="1"/>
          </p:cNvSpPr>
          <p:nvPr>
            <p:ph idx="1"/>
          </p:nvPr>
        </p:nvSpPr>
        <p:spPr>
          <a:xfrm>
            <a:off x="-117231" y="931058"/>
            <a:ext cx="8846820" cy="3444582"/>
          </a:xfrm>
        </p:spPr>
        <p:txBody>
          <a:bodyPr>
            <a:noAutofit/>
          </a:bodyPr>
          <a:lstStyle/>
          <a:p>
            <a:pPr lvl="1"/>
            <a:r>
              <a:rPr lang="en-US" altLang="en-US" sz="2600" dirty="0"/>
              <a:t>It is the link between brain structures and functions and our behavior that matter</a:t>
            </a:r>
          </a:p>
          <a:p>
            <a:pPr lvl="1"/>
            <a:r>
              <a:rPr lang="en-US" altLang="en-US" sz="2600" dirty="0">
                <a:cs typeface="Arial" pitchFamily="34" charset="0"/>
              </a:rPr>
              <a:t>Brain structures involved in automatic processing (amygdala) have less age-related deterioration compared to structures involved in more reflective processing (prefrontal cortex), which has more deterioration.</a:t>
            </a:r>
          </a:p>
          <a:p>
            <a:pPr lvl="1"/>
            <a:endParaRPr lang="en-US" altLang="en-US" sz="2800" dirty="0"/>
          </a:p>
        </p:txBody>
      </p:sp>
      <p:pic>
        <p:nvPicPr>
          <p:cNvPr id="3" name="Picture 2">
            <a:extLst>
              <a:ext uri="{FF2B5EF4-FFF2-40B4-BE49-F238E27FC236}">
                <a16:creationId xmlns:a16="http://schemas.microsoft.com/office/drawing/2014/main" id="{079BBB85-C744-78DB-D863-4791CD5BF878}"/>
              </a:ext>
            </a:extLst>
          </p:cNvPr>
          <p:cNvPicPr>
            <a:picLocks noChangeAspect="1"/>
          </p:cNvPicPr>
          <p:nvPr/>
        </p:nvPicPr>
        <p:blipFill>
          <a:blip r:embed="rId3"/>
          <a:stretch>
            <a:fillRect/>
          </a:stretch>
        </p:blipFill>
        <p:spPr>
          <a:xfrm>
            <a:off x="5669280" y="3644998"/>
            <a:ext cx="3474720" cy="3474720"/>
          </a:xfrm>
          <a:prstGeom prst="rect">
            <a:avLst/>
          </a:prstGeom>
        </p:spPr>
      </p:pic>
      <p:sp>
        <p:nvSpPr>
          <p:cNvPr id="5" name="TextBox 4">
            <a:extLst>
              <a:ext uri="{FF2B5EF4-FFF2-40B4-BE49-F238E27FC236}">
                <a16:creationId xmlns:a16="http://schemas.microsoft.com/office/drawing/2014/main" id="{0D402656-8763-D173-BCD9-B2BD7270E468}"/>
              </a:ext>
            </a:extLst>
          </p:cNvPr>
          <p:cNvSpPr txBox="1"/>
          <p:nvPr/>
        </p:nvSpPr>
        <p:spPr>
          <a:xfrm>
            <a:off x="-117231" y="3556265"/>
            <a:ext cx="5497830" cy="2956259"/>
          </a:xfrm>
          <a:prstGeom prst="rect">
            <a:avLst/>
          </a:prstGeom>
          <a:noFill/>
        </p:spPr>
        <p:txBody>
          <a:bodyPr wrap="square" rtlCol="0">
            <a:spAutoFit/>
          </a:bodyPr>
          <a:lstStyle/>
          <a:p>
            <a:pPr marL="685800" lvl="1" indent="-228600" defTabSz="914400">
              <a:lnSpc>
                <a:spcPct val="90000"/>
              </a:lnSpc>
              <a:spcBef>
                <a:spcPts val="500"/>
              </a:spcBef>
              <a:buFont typeface="Arial" panose="020B0604020202020204" pitchFamily="34" charset="0"/>
              <a:buChar char="•"/>
            </a:pPr>
            <a:r>
              <a:rPr lang="en-US" altLang="en-US" sz="2600" dirty="0"/>
              <a:t>An intriguing research finding is that brain pathways involved in memory tend to deteriorate with age, whereas key pathways involved in emotions do not.</a:t>
            </a:r>
          </a:p>
          <a:p>
            <a:pPr marL="685800" lvl="1" indent="-228600" defTabSz="914400">
              <a:lnSpc>
                <a:spcPct val="90000"/>
              </a:lnSpc>
              <a:spcBef>
                <a:spcPts val="500"/>
              </a:spcBef>
              <a:buFont typeface="Arial" panose="020B0604020202020204" pitchFamily="34" charset="0"/>
              <a:buChar char="•"/>
            </a:pPr>
            <a:r>
              <a:rPr lang="en-US" altLang="en-US" sz="2400" dirty="0">
                <a:cs typeface="Arial" pitchFamily="34" charset="0"/>
              </a:rPr>
              <a:t>How these structures change and how individuals compensate for changes are highly individualized.</a:t>
            </a:r>
            <a:endParaRPr lang="en-US" dirty="0"/>
          </a:p>
        </p:txBody>
      </p:sp>
    </p:spTree>
    <p:extLst>
      <p:ext uri="{BB962C8B-B14F-4D97-AF65-F5344CB8AC3E}">
        <p14:creationId xmlns:p14="http://schemas.microsoft.com/office/powerpoint/2010/main" val="2565252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8CAF-1396-C439-5280-2A26173D09D3}"/>
              </a:ext>
            </a:extLst>
          </p:cNvPr>
          <p:cNvSpPr>
            <a:spLocks noGrp="1"/>
          </p:cNvSpPr>
          <p:nvPr>
            <p:ph type="title"/>
          </p:nvPr>
        </p:nvSpPr>
        <p:spPr>
          <a:xfrm>
            <a:off x="525780" y="319407"/>
            <a:ext cx="7886700" cy="892174"/>
          </a:xfrm>
        </p:spPr>
        <p:txBody>
          <a:bodyPr/>
          <a:lstStyle/>
          <a:p>
            <a:r>
              <a:rPr lang="en-US" dirty="0"/>
              <a:t>Working Memory</a:t>
            </a:r>
          </a:p>
        </p:txBody>
      </p:sp>
      <p:sp>
        <p:nvSpPr>
          <p:cNvPr id="3" name="Content Placeholder 2">
            <a:extLst>
              <a:ext uri="{FF2B5EF4-FFF2-40B4-BE49-F238E27FC236}">
                <a16:creationId xmlns:a16="http://schemas.microsoft.com/office/drawing/2014/main" id="{A3C38FAD-5553-3700-2A2F-BE56653CC15F}"/>
              </a:ext>
            </a:extLst>
          </p:cNvPr>
          <p:cNvSpPr>
            <a:spLocks noGrp="1"/>
          </p:cNvSpPr>
          <p:nvPr>
            <p:ph idx="1"/>
          </p:nvPr>
        </p:nvSpPr>
        <p:spPr>
          <a:xfrm>
            <a:off x="502920" y="1116964"/>
            <a:ext cx="8172450" cy="5306695"/>
          </a:xfrm>
        </p:spPr>
        <p:txBody>
          <a:bodyPr>
            <a:noAutofit/>
          </a:bodyPr>
          <a:lstStyle/>
          <a:p>
            <a:r>
              <a:rPr lang="en-US" dirty="0"/>
              <a:t>Working memory—the ability to temporarily hold and manipulate information—generally declines with age due to reduced processing speed and prefrontal cortex changes. </a:t>
            </a:r>
          </a:p>
          <a:p>
            <a:r>
              <a:rPr lang="en-US" dirty="0"/>
              <a:t>While daily, functional memory remains stable for most, age-related declines often manifest as difficulties with multitasking, focusing attention, and recalling new information. </a:t>
            </a:r>
          </a:p>
          <a:p>
            <a:r>
              <a:rPr lang="en-US" dirty="0"/>
              <a:t>Regular exercise, social engagement, and cognitive training can help mitigate these effects. </a:t>
            </a:r>
          </a:p>
        </p:txBody>
      </p:sp>
    </p:spTree>
    <p:extLst>
      <p:ext uri="{BB962C8B-B14F-4D97-AF65-F5344CB8AC3E}">
        <p14:creationId xmlns:p14="http://schemas.microsoft.com/office/powerpoint/2010/main" val="4246451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1485-AD90-4AC4-BE01-5572179C47BF}"/>
              </a:ext>
            </a:extLst>
          </p:cNvPr>
          <p:cNvSpPr>
            <a:spLocks noGrp="1"/>
          </p:cNvSpPr>
          <p:nvPr>
            <p:ph type="title"/>
          </p:nvPr>
        </p:nvSpPr>
        <p:spPr>
          <a:xfrm>
            <a:off x="262890" y="159387"/>
            <a:ext cx="7886700" cy="789304"/>
          </a:xfrm>
        </p:spPr>
        <p:txBody>
          <a:bodyPr/>
          <a:lstStyle/>
          <a:p>
            <a:r>
              <a:rPr lang="en-US" dirty="0"/>
              <a:t>False Memories</a:t>
            </a:r>
          </a:p>
        </p:txBody>
      </p:sp>
      <p:sp>
        <p:nvSpPr>
          <p:cNvPr id="3" name="Content Placeholder 2">
            <a:extLst>
              <a:ext uri="{FF2B5EF4-FFF2-40B4-BE49-F238E27FC236}">
                <a16:creationId xmlns:a16="http://schemas.microsoft.com/office/drawing/2014/main" id="{0F13627B-6087-3126-0A35-CEFC8FF9316F}"/>
              </a:ext>
            </a:extLst>
          </p:cNvPr>
          <p:cNvSpPr>
            <a:spLocks noGrp="1"/>
          </p:cNvSpPr>
          <p:nvPr>
            <p:ph idx="1"/>
          </p:nvPr>
        </p:nvSpPr>
        <p:spPr>
          <a:xfrm>
            <a:off x="251460" y="968374"/>
            <a:ext cx="8892540" cy="5592445"/>
          </a:xfrm>
        </p:spPr>
        <p:txBody>
          <a:bodyPr>
            <a:noAutofit/>
          </a:bodyPr>
          <a:lstStyle/>
          <a:p>
            <a:r>
              <a:rPr lang="en-US" dirty="0"/>
              <a:t>Older adults are more susceptible to false memories than younger adults, often remembering the "gist" of an event while forgetting specific details.</a:t>
            </a:r>
          </a:p>
          <a:p>
            <a:r>
              <a:rPr lang="en-US" dirty="0"/>
              <a:t>This occurs due to declines in the prefrontal cortex and hippocampus, resulting in reduced recollection, lower inhibitory control, and increased reliance on semantic memory.</a:t>
            </a:r>
          </a:p>
          <a:p>
            <a:r>
              <a:rPr lang="en-US" b="1" dirty="0"/>
              <a:t>Confidence in Errors:</a:t>
            </a:r>
            <a:r>
              <a:rPr lang="en-US" dirty="0"/>
              <a:t> Older adults often exhibit high confidence in their false memories, sometimes making them difficult to correct.</a:t>
            </a:r>
          </a:p>
          <a:p>
            <a:r>
              <a:rPr lang="en-US" b="1" dirty="0"/>
              <a:t>Impact on Daily Life:</a:t>
            </a:r>
            <a:r>
              <a:rPr lang="en-US" dirty="0"/>
              <a:t> Increased vulnerability to scams, issues with medication management, and challenges with eyewitness testimony.</a:t>
            </a:r>
          </a:p>
          <a:p>
            <a:endParaRPr lang="en-US" dirty="0"/>
          </a:p>
          <a:p>
            <a:endParaRPr lang="en-US" b="1" dirty="0"/>
          </a:p>
        </p:txBody>
      </p:sp>
    </p:spTree>
    <p:extLst>
      <p:ext uri="{BB962C8B-B14F-4D97-AF65-F5344CB8AC3E}">
        <p14:creationId xmlns:p14="http://schemas.microsoft.com/office/powerpoint/2010/main" val="287934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8610" y="239397"/>
            <a:ext cx="7886700" cy="720724"/>
          </a:xfrm>
        </p:spPr>
        <p:txBody>
          <a:bodyPr anchor="ctr"/>
          <a:lstStyle/>
          <a:p>
            <a:pPr>
              <a:spcBef>
                <a:spcPts val="468"/>
              </a:spcBef>
            </a:pPr>
            <a:r>
              <a:rPr lang="en-US" altLang="en-US" dirty="0"/>
              <a:t>Prospective Memory</a:t>
            </a:r>
          </a:p>
        </p:txBody>
      </p:sp>
      <p:sp>
        <p:nvSpPr>
          <p:cNvPr id="5" name="Content Placeholder 4"/>
          <p:cNvSpPr>
            <a:spLocks noGrp="1"/>
          </p:cNvSpPr>
          <p:nvPr>
            <p:ph idx="1"/>
          </p:nvPr>
        </p:nvSpPr>
        <p:spPr>
          <a:xfrm>
            <a:off x="251460" y="968374"/>
            <a:ext cx="8698230" cy="5501005"/>
          </a:xfrm>
        </p:spPr>
        <p:txBody>
          <a:bodyPr>
            <a:noAutofit/>
          </a:bodyPr>
          <a:lstStyle/>
          <a:p>
            <a:pPr marL="285750" lvl="1">
              <a:spcBef>
                <a:spcPts val="468"/>
              </a:spcBef>
            </a:pPr>
            <a:r>
              <a:rPr lang="en-US" altLang="en-US" sz="2600" dirty="0"/>
              <a:t>Remembering to perform a planned action in the future</a:t>
            </a:r>
          </a:p>
          <a:p>
            <a:pPr>
              <a:spcBef>
                <a:spcPts val="468"/>
              </a:spcBef>
            </a:pPr>
            <a:r>
              <a:rPr lang="en-US" altLang="en-US" sz="2600" dirty="0"/>
              <a:t>Equally important to remembering to do something is remembering that it was indeed done.  </a:t>
            </a:r>
          </a:p>
          <a:p>
            <a:r>
              <a:rPr lang="en-US" sz="2600" dirty="0"/>
              <a:t>Prospective memory often declines with age due to prefrontal cortex changes.</a:t>
            </a:r>
            <a:endParaRPr lang="en-US" altLang="en-US" sz="2600" dirty="0"/>
          </a:p>
          <a:p>
            <a:pPr marL="228600" lvl="1" indent="0">
              <a:spcBef>
                <a:spcPts val="468"/>
              </a:spcBef>
              <a:buNone/>
            </a:pPr>
            <a:r>
              <a:rPr lang="en-US" altLang="en-US" sz="2000" dirty="0"/>
              <a:t>Best example is taking meds – people forget to take them and also forget that they have taken them, leading to both extra and missed doses </a:t>
            </a:r>
          </a:p>
          <a:p>
            <a:pPr marL="228600" lvl="1">
              <a:lnSpc>
                <a:spcPct val="100000"/>
              </a:lnSpc>
              <a:spcBef>
                <a:spcPts val="468"/>
              </a:spcBef>
              <a:buNone/>
            </a:pPr>
            <a:r>
              <a:rPr lang="en-US" altLang="en-US" b="1" dirty="0"/>
              <a:t>Supporting Prospective Memory</a:t>
            </a:r>
          </a:p>
          <a:p>
            <a:pPr>
              <a:lnSpc>
                <a:spcPct val="100000"/>
              </a:lnSpc>
              <a:spcBef>
                <a:spcPts val="0"/>
              </a:spcBef>
            </a:pPr>
            <a:r>
              <a:rPr lang="en-US" sz="2400" b="1" dirty="0"/>
              <a:t>Use External Aids:</a:t>
            </a:r>
            <a:r>
              <a:rPr lang="en-US" sz="2400" dirty="0"/>
              <a:t> Depend on lists, pill dispensers, and smartphone alarms.</a:t>
            </a:r>
          </a:p>
          <a:p>
            <a:pPr>
              <a:lnSpc>
                <a:spcPct val="100000"/>
              </a:lnSpc>
              <a:spcBef>
                <a:spcPts val="0"/>
              </a:spcBef>
            </a:pPr>
            <a:r>
              <a:rPr lang="en-US" sz="2400" b="1" dirty="0"/>
              <a:t>Focus on Cues:</a:t>
            </a:r>
            <a:r>
              <a:rPr lang="en-US" sz="2400" dirty="0"/>
              <a:t> Associate tasks with specific, recurring, and noticeable events.</a:t>
            </a:r>
          </a:p>
          <a:p>
            <a:pPr>
              <a:lnSpc>
                <a:spcPct val="100000"/>
              </a:lnSpc>
              <a:spcBef>
                <a:spcPts val="0"/>
              </a:spcBef>
            </a:pPr>
            <a:r>
              <a:rPr lang="en-US" sz="2400" b="1" dirty="0"/>
              <a:t>Reduce Cognitive Load:</a:t>
            </a:r>
            <a:r>
              <a:rPr lang="en-US" sz="2400" dirty="0"/>
              <a:t> Simplify routines to minimize the need to "remember to remember".</a:t>
            </a:r>
          </a:p>
          <a:p>
            <a:pPr marL="228600" lvl="1" indent="0">
              <a:lnSpc>
                <a:spcPct val="100000"/>
              </a:lnSpc>
              <a:spcBef>
                <a:spcPts val="468"/>
              </a:spcBef>
              <a:buNone/>
            </a:pPr>
            <a:endParaRPr lang="en-US" altLang="en-US" sz="2600" dirty="0"/>
          </a:p>
          <a:p>
            <a:pPr lvl="2">
              <a:spcBef>
                <a:spcPts val="468"/>
              </a:spcBef>
            </a:pPr>
            <a:endParaRPr lang="en-US" altLang="en-US" sz="2600" dirty="0"/>
          </a:p>
          <a:p>
            <a:pPr lvl="2">
              <a:spcBef>
                <a:spcPts val="468"/>
              </a:spcBef>
            </a:pPr>
            <a:endParaRPr lang="en-US" altLang="en-US" dirty="0"/>
          </a:p>
          <a:p>
            <a:pPr lvl="2">
              <a:spcBef>
                <a:spcPts val="468"/>
              </a:spcBef>
            </a:pPr>
            <a:endParaRPr lang="en-US" altLang="en-US" dirty="0"/>
          </a:p>
          <a:p>
            <a:pPr lvl="2">
              <a:spcBef>
                <a:spcPts val="468"/>
              </a:spcBef>
            </a:pPr>
            <a:endParaRPr lang="en-US" altLang="en-US" dirty="0"/>
          </a:p>
        </p:txBody>
      </p:sp>
    </p:spTree>
    <p:extLst>
      <p:ext uri="{BB962C8B-B14F-4D97-AF65-F5344CB8AC3E}">
        <p14:creationId xmlns:p14="http://schemas.microsoft.com/office/powerpoint/2010/main" val="211484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B1B7-7636-EB52-50A5-4A2521DF2139}"/>
              </a:ext>
            </a:extLst>
          </p:cNvPr>
          <p:cNvSpPr>
            <a:spLocks noGrp="1"/>
          </p:cNvSpPr>
          <p:nvPr>
            <p:ph type="title"/>
          </p:nvPr>
        </p:nvSpPr>
        <p:spPr>
          <a:xfrm>
            <a:off x="297180" y="296547"/>
            <a:ext cx="7886700" cy="686434"/>
          </a:xfrm>
        </p:spPr>
        <p:txBody>
          <a:bodyPr>
            <a:normAutofit fontScale="90000"/>
          </a:bodyPr>
          <a:lstStyle/>
          <a:p>
            <a:r>
              <a:rPr lang="en-US" dirty="0"/>
              <a:t>Physical Brain Changes with Aging</a:t>
            </a:r>
          </a:p>
        </p:txBody>
      </p:sp>
      <p:sp>
        <p:nvSpPr>
          <p:cNvPr id="3" name="Content Placeholder 2">
            <a:extLst>
              <a:ext uri="{FF2B5EF4-FFF2-40B4-BE49-F238E27FC236}">
                <a16:creationId xmlns:a16="http://schemas.microsoft.com/office/drawing/2014/main" id="{772DE2EA-72C9-20FE-B40D-D4B31C8A76BC}"/>
              </a:ext>
            </a:extLst>
          </p:cNvPr>
          <p:cNvSpPr>
            <a:spLocks noGrp="1"/>
          </p:cNvSpPr>
          <p:nvPr>
            <p:ph idx="1"/>
          </p:nvPr>
        </p:nvSpPr>
        <p:spPr>
          <a:xfrm>
            <a:off x="422910" y="968375"/>
            <a:ext cx="8481060" cy="1820545"/>
          </a:xfrm>
        </p:spPr>
        <p:txBody>
          <a:bodyPr/>
          <a:lstStyle/>
          <a:p>
            <a:pPr marL="0" indent="0">
              <a:buNone/>
            </a:pPr>
            <a:r>
              <a:rPr lang="en-US" dirty="0"/>
              <a:t>Brain size changes over one’s lifetime:  Reduction in brain weight and volume (5% per decade after 40), particularly in the frontal lobe and hippocampus, leading to cortical thinning and enlarged ventricles. </a:t>
            </a:r>
          </a:p>
          <a:p>
            <a:endParaRPr lang="en-US" dirty="0"/>
          </a:p>
        </p:txBody>
      </p:sp>
      <p:pic>
        <p:nvPicPr>
          <p:cNvPr id="4" name="Picture 3">
            <a:extLst>
              <a:ext uri="{FF2B5EF4-FFF2-40B4-BE49-F238E27FC236}">
                <a16:creationId xmlns:a16="http://schemas.microsoft.com/office/drawing/2014/main" id="{A9D939BC-A44E-FDF8-2C2B-16D4BE2269E5}"/>
              </a:ext>
            </a:extLst>
          </p:cNvPr>
          <p:cNvPicPr>
            <a:picLocks noChangeAspect="1"/>
          </p:cNvPicPr>
          <p:nvPr/>
        </p:nvPicPr>
        <p:blipFill>
          <a:blip r:embed="rId2"/>
          <a:stretch>
            <a:fillRect/>
          </a:stretch>
        </p:blipFill>
        <p:spPr>
          <a:xfrm>
            <a:off x="594360" y="2754630"/>
            <a:ext cx="7726680" cy="3863340"/>
          </a:xfrm>
          <a:prstGeom prst="rect">
            <a:avLst/>
          </a:prstGeom>
        </p:spPr>
      </p:pic>
    </p:spTree>
    <p:extLst>
      <p:ext uri="{BB962C8B-B14F-4D97-AF65-F5344CB8AC3E}">
        <p14:creationId xmlns:p14="http://schemas.microsoft.com/office/powerpoint/2010/main" val="1537784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063" y="400248"/>
            <a:ext cx="8431436" cy="545585"/>
          </a:xfrm>
        </p:spPr>
        <p:txBody>
          <a:bodyPr anchor="ctr">
            <a:normAutofit fontScale="90000"/>
          </a:bodyPr>
          <a:lstStyle/>
          <a:p>
            <a:r>
              <a:rPr lang="en-US" dirty="0"/>
              <a:t>Semantic Memory</a:t>
            </a:r>
          </a:p>
        </p:txBody>
      </p:sp>
      <p:sp>
        <p:nvSpPr>
          <p:cNvPr id="5" name="Content Placeholder 4"/>
          <p:cNvSpPr>
            <a:spLocks noGrp="1"/>
          </p:cNvSpPr>
          <p:nvPr>
            <p:ph idx="1"/>
          </p:nvPr>
        </p:nvSpPr>
        <p:spPr>
          <a:xfrm>
            <a:off x="277623" y="977266"/>
            <a:ext cx="8523477" cy="5732144"/>
          </a:xfrm>
        </p:spPr>
        <p:txBody>
          <a:bodyPr>
            <a:noAutofit/>
          </a:bodyPr>
          <a:lstStyle/>
          <a:p>
            <a:pPr marL="271463" lvl="1" indent="-271463">
              <a:spcBef>
                <a:spcPts val="0"/>
              </a:spcBef>
              <a:buNone/>
              <a:defRPr/>
            </a:pPr>
            <a:r>
              <a:rPr lang="en-US" sz="2800" dirty="0"/>
              <a:t>Learning and remembering the meaning of words and concepts that are not tied to specific occurrences of events in time -- Language comprehension, structure of knowledge, general knowledge</a:t>
            </a:r>
          </a:p>
          <a:p>
            <a:pPr marL="300037" lvl="2" indent="0">
              <a:spcBef>
                <a:spcPts val="0"/>
              </a:spcBef>
              <a:buNone/>
            </a:pPr>
            <a:endParaRPr lang="en-US" altLang="en-US" sz="2800" dirty="0"/>
          </a:p>
          <a:p>
            <a:pPr marL="298450" lvl="2" indent="-298450">
              <a:spcBef>
                <a:spcPts val="0"/>
              </a:spcBef>
              <a:buNone/>
            </a:pPr>
            <a:r>
              <a:rPr lang="en-US" altLang="en-US" sz="2800" dirty="0"/>
              <a:t>Semantic memory (recall-meaning) is relatively spared in normal aging</a:t>
            </a:r>
          </a:p>
          <a:p>
            <a:pPr marL="298450" lvl="2" indent="-298450">
              <a:spcBef>
                <a:spcPts val="0"/>
              </a:spcBef>
              <a:buNone/>
            </a:pPr>
            <a:endParaRPr lang="en-US" altLang="en-US" sz="2800" b="1" dirty="0"/>
          </a:p>
          <a:p>
            <a:pPr marL="271463" lvl="1" indent="-214313">
              <a:spcBef>
                <a:spcPts val="0"/>
              </a:spcBef>
              <a:buNone/>
            </a:pPr>
            <a:r>
              <a:rPr lang="en-US" altLang="en-US" sz="2800" dirty="0"/>
              <a:t>Changes can happen if it becomes </a:t>
            </a:r>
          </a:p>
          <a:p>
            <a:pPr marL="557213" lvl="2" indent="-257175">
              <a:spcBef>
                <a:spcPts val="0"/>
              </a:spcBef>
              <a:buFont typeface="Symbol" panose="05050102010706020507" pitchFamily="18" charset="2"/>
              <a:buChar char="-"/>
            </a:pPr>
            <a:r>
              <a:rPr lang="en-US" altLang="en-US" sz="2800" dirty="0"/>
              <a:t>hard to access if the knowledge is not used </a:t>
            </a:r>
          </a:p>
          <a:p>
            <a:pPr marL="557213" lvl="2" indent="-257175">
              <a:spcBef>
                <a:spcPts val="0"/>
              </a:spcBef>
              <a:buFont typeface="Symbol" panose="05050102010706020507" pitchFamily="18" charset="2"/>
              <a:buChar char="-"/>
            </a:pPr>
            <a:r>
              <a:rPr lang="en-US" altLang="en-US" sz="2800" dirty="0"/>
              <a:t>Hard to retrieve --momentary failure – “feeling of knowing” but not quite remembering</a:t>
            </a:r>
          </a:p>
          <a:p>
            <a:pPr marL="284559" lvl="1" indent="-257175">
              <a:spcBef>
                <a:spcPts val="0"/>
              </a:spcBef>
            </a:pPr>
            <a:r>
              <a:rPr lang="en-US" altLang="en-US" sz="2800" dirty="0"/>
              <a:t>Older adults tend to experience more FOK’s</a:t>
            </a:r>
          </a:p>
        </p:txBody>
      </p:sp>
    </p:spTree>
    <p:extLst>
      <p:ext uri="{BB962C8B-B14F-4D97-AF65-F5344CB8AC3E}">
        <p14:creationId xmlns:p14="http://schemas.microsoft.com/office/powerpoint/2010/main" val="219977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183" y="257373"/>
            <a:ext cx="8431436" cy="648455"/>
          </a:xfrm>
        </p:spPr>
        <p:txBody>
          <a:bodyPr anchor="ctr">
            <a:normAutofit fontScale="90000"/>
          </a:bodyPr>
          <a:lstStyle/>
          <a:p>
            <a:r>
              <a:rPr lang="en-US" altLang="en-US" dirty="0"/>
              <a:t>Implicit versus Explicit Memory</a:t>
            </a:r>
            <a:endParaRPr lang="en-US" dirty="0"/>
          </a:p>
        </p:txBody>
      </p:sp>
      <p:sp>
        <p:nvSpPr>
          <p:cNvPr id="5" name="Content Placeholder 4"/>
          <p:cNvSpPr>
            <a:spLocks noGrp="1"/>
          </p:cNvSpPr>
          <p:nvPr>
            <p:ph idx="1"/>
          </p:nvPr>
        </p:nvSpPr>
        <p:spPr>
          <a:xfrm>
            <a:off x="166180" y="1054417"/>
            <a:ext cx="8431436" cy="3951923"/>
          </a:xfrm>
        </p:spPr>
        <p:txBody>
          <a:bodyPr>
            <a:noAutofit/>
          </a:bodyPr>
          <a:lstStyle/>
          <a:p>
            <a:r>
              <a:rPr lang="en-US" dirty="0"/>
              <a:t>Implicit memory—unconscious, automatic, or procedural memory like riding a bike—is generally well-preserved in healthy aging</a:t>
            </a:r>
          </a:p>
          <a:p>
            <a:endParaRPr lang="en-US" altLang="en-US" sz="2400" dirty="0"/>
          </a:p>
          <a:p>
            <a:pPr indent="-219075">
              <a:spcBef>
                <a:spcPts val="0"/>
              </a:spcBef>
            </a:pPr>
            <a:r>
              <a:rPr lang="en-US" altLang="en-US" dirty="0"/>
              <a:t>Explicit memory (declarative): Intentional and conscious remembering of information that is learned at a specific point in time</a:t>
            </a:r>
          </a:p>
          <a:p>
            <a:pPr marL="614363" indent="-614363">
              <a:spcBef>
                <a:spcPts val="0"/>
              </a:spcBef>
              <a:buFont typeface="Symbol" panose="05050102010706020507" pitchFamily="18" charset="2"/>
              <a:buChar char="-"/>
            </a:pPr>
            <a:endParaRPr lang="en-US" altLang="en-US" dirty="0"/>
          </a:p>
          <a:p>
            <a:pPr marL="0" indent="0">
              <a:spcBef>
                <a:spcPts val="0"/>
              </a:spcBef>
              <a:buNone/>
            </a:pPr>
            <a:r>
              <a:rPr lang="en-US" altLang="en-US" dirty="0"/>
              <a:t>Performance on explicit memory tasks declines with age.</a:t>
            </a:r>
            <a:endParaRPr lang="en-US" altLang="en-US" b="1" dirty="0"/>
          </a:p>
        </p:txBody>
      </p:sp>
    </p:spTree>
    <p:extLst>
      <p:ext uri="{BB962C8B-B14F-4D97-AF65-F5344CB8AC3E}">
        <p14:creationId xmlns:p14="http://schemas.microsoft.com/office/powerpoint/2010/main" val="4191241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B99E-9085-8B2C-B67C-7A5611AA7AC7}"/>
              </a:ext>
            </a:extLst>
          </p:cNvPr>
          <p:cNvSpPr>
            <a:spLocks noGrp="1"/>
          </p:cNvSpPr>
          <p:nvPr>
            <p:ph type="title"/>
          </p:nvPr>
        </p:nvSpPr>
        <p:spPr>
          <a:xfrm>
            <a:off x="163323" y="320238"/>
            <a:ext cx="8431436" cy="477005"/>
          </a:xfrm>
        </p:spPr>
        <p:txBody>
          <a:bodyPr>
            <a:normAutofit fontScale="90000"/>
          </a:bodyPr>
          <a:lstStyle/>
          <a:p>
            <a:r>
              <a:rPr lang="en-US" dirty="0"/>
              <a:t>Memory Monitoring</a:t>
            </a:r>
          </a:p>
        </p:txBody>
      </p:sp>
      <p:sp>
        <p:nvSpPr>
          <p:cNvPr id="3" name="Content Placeholder 2">
            <a:extLst>
              <a:ext uri="{FF2B5EF4-FFF2-40B4-BE49-F238E27FC236}">
                <a16:creationId xmlns:a16="http://schemas.microsoft.com/office/drawing/2014/main" id="{5F2A6259-411A-4D5B-5676-2C73C11E71FD}"/>
              </a:ext>
            </a:extLst>
          </p:cNvPr>
          <p:cNvSpPr>
            <a:spLocks noGrp="1"/>
          </p:cNvSpPr>
          <p:nvPr>
            <p:ph idx="1"/>
          </p:nvPr>
        </p:nvSpPr>
        <p:spPr>
          <a:xfrm>
            <a:off x="209043" y="896778"/>
            <a:ext cx="8672067" cy="5515452"/>
          </a:xfrm>
        </p:spPr>
        <p:txBody>
          <a:bodyPr>
            <a:noAutofit/>
          </a:bodyPr>
          <a:lstStyle/>
          <a:p>
            <a:r>
              <a:rPr lang="en-US" sz="2600" dirty="0"/>
              <a:t>Memory monitoring involves knowing what you are doing with your memory.  </a:t>
            </a:r>
          </a:p>
          <a:p>
            <a:r>
              <a:rPr lang="en-US" sz="2600" dirty="0"/>
              <a:t>The ability to monitor one’s memory does not appear to decline with age.</a:t>
            </a:r>
          </a:p>
          <a:p>
            <a:r>
              <a:rPr lang="en-US" sz="2600" dirty="0"/>
              <a:t>OA who are better at monitoring are more likely to use effective strategies, even if they have mild cognitive impairment.</a:t>
            </a:r>
          </a:p>
          <a:p>
            <a:r>
              <a:rPr lang="en-US" sz="2600" dirty="0"/>
              <a:t>Building memory strategy interventions on skills that change little with age can improve performance, and by extension, quality of life.</a:t>
            </a:r>
          </a:p>
          <a:p>
            <a:r>
              <a:rPr lang="en-US" sz="2600" dirty="0"/>
              <a:t>Memory self-efficacy:   </a:t>
            </a:r>
            <a:r>
              <a:rPr lang="en-US" altLang="en-US" sz="2600" dirty="0"/>
              <a:t>Memory successes tend to bolster self-efficacy, and failures reduce one’</a:t>
            </a:r>
            <a:r>
              <a:rPr lang="en-US" altLang="ja-JP" sz="2600" dirty="0"/>
              <a:t>s belief of memory competence.</a:t>
            </a:r>
          </a:p>
          <a:p>
            <a:endParaRPr lang="en-US" dirty="0"/>
          </a:p>
        </p:txBody>
      </p:sp>
    </p:spTree>
    <p:extLst>
      <p:ext uri="{BB962C8B-B14F-4D97-AF65-F5344CB8AC3E}">
        <p14:creationId xmlns:p14="http://schemas.microsoft.com/office/powerpoint/2010/main" val="338699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07CD-22DC-1F95-725E-1396E5F6FC42}"/>
              </a:ext>
            </a:extLst>
          </p:cNvPr>
          <p:cNvSpPr>
            <a:spLocks noGrp="1"/>
          </p:cNvSpPr>
          <p:nvPr>
            <p:ph type="title"/>
          </p:nvPr>
        </p:nvSpPr>
        <p:spPr>
          <a:xfrm>
            <a:off x="434341" y="288064"/>
            <a:ext cx="8431436" cy="553946"/>
          </a:xfrm>
        </p:spPr>
        <p:txBody>
          <a:bodyPr>
            <a:normAutofit fontScale="90000"/>
          </a:bodyPr>
          <a:lstStyle/>
          <a:p>
            <a:r>
              <a:rPr lang="en-US" altLang="en-US" dirty="0"/>
              <a:t>Decision Making and Everyday Cognition</a:t>
            </a:r>
            <a:r>
              <a:rPr lang="en-US" altLang="en-US" dirty="0">
                <a:solidFill>
                  <a:srgbClr val="282F7C"/>
                </a:solidFill>
              </a:rPr>
              <a:t> </a:t>
            </a:r>
            <a:endParaRPr lang="en-US" dirty="0"/>
          </a:p>
        </p:txBody>
      </p:sp>
      <p:sp>
        <p:nvSpPr>
          <p:cNvPr id="3" name="Content Placeholder 2">
            <a:extLst>
              <a:ext uri="{FF2B5EF4-FFF2-40B4-BE49-F238E27FC236}">
                <a16:creationId xmlns:a16="http://schemas.microsoft.com/office/drawing/2014/main" id="{DB93101A-6F94-1BF9-2235-24627F6840C6}"/>
              </a:ext>
            </a:extLst>
          </p:cNvPr>
          <p:cNvSpPr>
            <a:spLocks noGrp="1"/>
          </p:cNvSpPr>
          <p:nvPr>
            <p:ph idx="1"/>
          </p:nvPr>
        </p:nvSpPr>
        <p:spPr>
          <a:xfrm>
            <a:off x="403353" y="1115429"/>
            <a:ext cx="5077968" cy="5068201"/>
          </a:xfrm>
        </p:spPr>
        <p:txBody>
          <a:bodyPr>
            <a:noAutofit/>
          </a:bodyPr>
          <a:lstStyle/>
          <a:p>
            <a:r>
              <a:rPr lang="en-US" dirty="0"/>
              <a:t>There are age-related declines in basic cognitive and sensory mechanisms.</a:t>
            </a:r>
          </a:p>
          <a:p>
            <a:r>
              <a:rPr lang="en-US" dirty="0"/>
              <a:t>There are age-related increases in experience that build semantic memory and crystallized intelligence.</a:t>
            </a:r>
          </a:p>
          <a:p>
            <a:r>
              <a:rPr lang="en-US" dirty="0"/>
              <a:t>Functionally – do older adults have sufficient skills and knowledge for tasks in their daily lives?  Are they “competent”?</a:t>
            </a:r>
          </a:p>
        </p:txBody>
      </p:sp>
      <p:pic>
        <p:nvPicPr>
          <p:cNvPr id="4" name="Picture 3">
            <a:extLst>
              <a:ext uri="{FF2B5EF4-FFF2-40B4-BE49-F238E27FC236}">
                <a16:creationId xmlns:a16="http://schemas.microsoft.com/office/drawing/2014/main" id="{A507FAEB-B40E-F109-E80D-0194CD6A0911}"/>
              </a:ext>
            </a:extLst>
          </p:cNvPr>
          <p:cNvPicPr>
            <a:picLocks noChangeAspect="1"/>
          </p:cNvPicPr>
          <p:nvPr/>
        </p:nvPicPr>
        <p:blipFill>
          <a:blip r:embed="rId2"/>
          <a:srcRect l="4797" r="57994"/>
          <a:stretch>
            <a:fillRect/>
          </a:stretch>
        </p:blipFill>
        <p:spPr>
          <a:xfrm>
            <a:off x="5804783" y="1552786"/>
            <a:ext cx="2972856" cy="4171289"/>
          </a:xfrm>
          <a:prstGeom prst="rect">
            <a:avLst/>
          </a:prstGeom>
        </p:spPr>
      </p:pic>
    </p:spTree>
    <p:extLst>
      <p:ext uri="{BB962C8B-B14F-4D97-AF65-F5344CB8AC3E}">
        <p14:creationId xmlns:p14="http://schemas.microsoft.com/office/powerpoint/2010/main" val="321127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44" y="147517"/>
            <a:ext cx="8838415" cy="830078"/>
          </a:xfrm>
        </p:spPr>
        <p:txBody>
          <a:bodyPr>
            <a:normAutofit/>
          </a:bodyPr>
          <a:lstStyle/>
          <a:p>
            <a:r>
              <a:rPr lang="en-US" altLang="en-US" dirty="0"/>
              <a:t>Decision Making</a:t>
            </a:r>
            <a:endParaRPr lang="en-US" dirty="0"/>
          </a:p>
        </p:txBody>
      </p:sp>
      <p:sp>
        <p:nvSpPr>
          <p:cNvPr id="3" name="Content Placeholder 2"/>
          <p:cNvSpPr>
            <a:spLocks noGrp="1"/>
          </p:cNvSpPr>
          <p:nvPr>
            <p:ph idx="1"/>
          </p:nvPr>
        </p:nvSpPr>
        <p:spPr>
          <a:xfrm>
            <a:off x="0" y="1005330"/>
            <a:ext cx="8963465" cy="5691770"/>
          </a:xfrm>
        </p:spPr>
        <p:txBody>
          <a:bodyPr>
            <a:noAutofit/>
          </a:bodyPr>
          <a:lstStyle/>
          <a:p>
            <a:pPr lvl="1"/>
            <a:r>
              <a:rPr lang="en-US" altLang="en-US" sz="2800" dirty="0"/>
              <a:t>Older adults do not perform well when decision making needs to be quick -- involving a high degree of working memory capacity</a:t>
            </a:r>
          </a:p>
          <a:p>
            <a:pPr lvl="1"/>
            <a:r>
              <a:rPr lang="en-US" altLang="en-US" sz="2800" dirty="0"/>
              <a:t>With extra time, older adults can use means to support working memory (keep notes)</a:t>
            </a:r>
          </a:p>
          <a:p>
            <a:pPr lvl="1"/>
            <a:r>
              <a:rPr lang="en-US" altLang="en-US" sz="2800" dirty="0"/>
              <a:t>Older adults search for less information to arrive at a decision, tend to avoid risk in decision making, and rely most on easily accessible information</a:t>
            </a:r>
          </a:p>
          <a:p>
            <a:pPr lvl="1"/>
            <a:r>
              <a:rPr lang="en-US" altLang="en-US" sz="2800" dirty="0"/>
              <a:t>Emotions play a role.  Older adults are motivated to reduce the experience of negativity and enhance the experience of positivity. They prefer options that increase quality of life and the ability to continue being with loved ones.</a:t>
            </a:r>
            <a:endParaRPr lang="en-US" altLang="en-US" sz="2800" dirty="0">
              <a:highlight>
                <a:srgbClr val="FFFF00"/>
              </a:highlight>
              <a:ea typeface="ＭＳ Ｐゴシック" pitchFamily="34" charset="-128"/>
            </a:endParaRPr>
          </a:p>
        </p:txBody>
      </p:sp>
    </p:spTree>
    <p:extLst>
      <p:ext uri="{BB962C8B-B14F-4D97-AF65-F5344CB8AC3E}">
        <p14:creationId xmlns:p14="http://schemas.microsoft.com/office/powerpoint/2010/main" val="79356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5098-1518-0BAE-19FF-8259B1205785}"/>
              </a:ext>
            </a:extLst>
          </p:cNvPr>
          <p:cNvSpPr>
            <a:spLocks noGrp="1"/>
          </p:cNvSpPr>
          <p:nvPr>
            <p:ph type="title"/>
          </p:nvPr>
        </p:nvSpPr>
        <p:spPr>
          <a:xfrm>
            <a:off x="308611" y="320175"/>
            <a:ext cx="8976959" cy="473281"/>
          </a:xfrm>
        </p:spPr>
        <p:txBody>
          <a:bodyPr anchor="t">
            <a:normAutofit fontScale="90000"/>
          </a:bodyPr>
          <a:lstStyle/>
          <a:p>
            <a:pPr>
              <a:spcBef>
                <a:spcPts val="468"/>
              </a:spcBef>
              <a:spcAft>
                <a:spcPts val="450"/>
              </a:spcAft>
            </a:pPr>
            <a:r>
              <a:rPr lang="en-US" altLang="en-US" dirty="0"/>
              <a:t>Evidence of Compensation</a:t>
            </a:r>
          </a:p>
        </p:txBody>
      </p:sp>
      <p:sp>
        <p:nvSpPr>
          <p:cNvPr id="4" name="Content Placeholder 3">
            <a:extLst>
              <a:ext uri="{FF2B5EF4-FFF2-40B4-BE49-F238E27FC236}">
                <a16:creationId xmlns:a16="http://schemas.microsoft.com/office/drawing/2014/main" id="{88C24359-8CAE-FB7D-E3D8-5065935BA907}"/>
              </a:ext>
            </a:extLst>
          </p:cNvPr>
          <p:cNvSpPr>
            <a:spLocks noGrp="1"/>
          </p:cNvSpPr>
          <p:nvPr>
            <p:ph idx="1"/>
          </p:nvPr>
        </p:nvSpPr>
        <p:spPr>
          <a:xfrm>
            <a:off x="205740" y="1177220"/>
            <a:ext cx="8709660" cy="4754950"/>
          </a:xfrm>
        </p:spPr>
        <p:txBody>
          <a:bodyPr>
            <a:noAutofit/>
          </a:bodyPr>
          <a:lstStyle/>
          <a:p>
            <a:pPr marL="272653" lvl="1" indent="0" defTabSz="685800">
              <a:spcBef>
                <a:spcPts val="468"/>
              </a:spcBef>
              <a:spcAft>
                <a:spcPts val="450"/>
              </a:spcAft>
              <a:buClr>
                <a:srgbClr val="282F7C"/>
              </a:buClr>
              <a:buNone/>
              <a:defRPr/>
            </a:pPr>
            <a:r>
              <a:rPr lang="en-US" altLang="en-US" sz="2800" dirty="0">
                <a:cs typeface="Arial" pitchFamily="34" charset="0"/>
              </a:rPr>
              <a:t>Studies show that, when presented with similar tasks, younger adults exhibit focal, </a:t>
            </a:r>
            <a:r>
              <a:rPr lang="en-US" altLang="en-US" sz="2800" b="1" dirty="0">
                <a:cs typeface="Arial" pitchFamily="34" charset="0"/>
              </a:rPr>
              <a:t>unilateral activity</a:t>
            </a:r>
            <a:r>
              <a:rPr lang="en-US" altLang="en-US" sz="2800" dirty="0">
                <a:cs typeface="Arial" pitchFamily="34" charset="0"/>
              </a:rPr>
              <a:t> in left prefrontal region, and older adults exhibit </a:t>
            </a:r>
            <a:r>
              <a:rPr lang="en-US" altLang="en-US" sz="2800" b="1" dirty="0">
                <a:cs typeface="Arial" pitchFamily="34" charset="0"/>
              </a:rPr>
              <a:t>bilateral activity </a:t>
            </a:r>
            <a:r>
              <a:rPr lang="en-US" altLang="en-US" sz="2800" dirty="0">
                <a:cs typeface="Arial" pitchFamily="34" charset="0"/>
              </a:rPr>
              <a:t>(</a:t>
            </a:r>
            <a:r>
              <a:rPr lang="en-US" altLang="en-US" sz="2800" i="1" dirty="0">
                <a:cs typeface="Arial" pitchFamily="34" charset="0"/>
              </a:rPr>
              <a:t>both left and right prefrontal areas</a:t>
            </a:r>
            <a:r>
              <a:rPr lang="en-US" altLang="en-US" sz="2800" dirty="0">
                <a:cs typeface="Arial" pitchFamily="34" charset="0"/>
              </a:rPr>
              <a:t>).</a:t>
            </a:r>
          </a:p>
          <a:p>
            <a:pPr marL="806054" lvl="2" indent="-272654" defTabSz="685800">
              <a:spcBef>
                <a:spcPts val="468"/>
              </a:spcBef>
              <a:spcAft>
                <a:spcPts val="450"/>
              </a:spcAft>
              <a:buClr>
                <a:srgbClr val="282F7C"/>
              </a:buClr>
              <a:buSzPct val="80000"/>
              <a:buFont typeface="Wingdings" panose="05000000000000000000" pitchFamily="2" charset="2"/>
              <a:buChar char="§"/>
              <a:defRPr/>
            </a:pPr>
            <a:r>
              <a:rPr lang="en-US" altLang="en-US" sz="2400" dirty="0">
                <a:cs typeface="Arial" pitchFamily="34" charset="0"/>
              </a:rPr>
              <a:t>Older adults may be compensating, but creative and intellectual reasoning need both left and ride side of our brains.</a:t>
            </a:r>
          </a:p>
          <a:p>
            <a:pPr marL="806054" lvl="2" indent="-272654" defTabSz="685800">
              <a:spcBef>
                <a:spcPts val="468"/>
              </a:spcBef>
              <a:spcAft>
                <a:spcPts val="450"/>
              </a:spcAft>
              <a:buClr>
                <a:srgbClr val="282F7C"/>
              </a:buClr>
              <a:buSzPct val="80000"/>
              <a:buFont typeface="Wingdings" panose="05000000000000000000" pitchFamily="2" charset="2"/>
              <a:buChar char="§"/>
              <a:defRPr/>
            </a:pPr>
            <a:r>
              <a:rPr lang="en-US" altLang="en-US" sz="2400" dirty="0">
                <a:cs typeface="Arial" pitchFamily="34" charset="0"/>
              </a:rPr>
              <a:t>Bilateral activation in older adults plays a supportive role in older adults’ cognitive function</a:t>
            </a:r>
            <a:r>
              <a:rPr lang="en-US" altLang="en-US" sz="2400" dirty="0">
                <a:solidFill>
                  <a:srgbClr val="282F7C"/>
                </a:solidFill>
                <a:cs typeface="Arial" pitchFamily="34" charset="0"/>
              </a:rPr>
              <a:t>.</a:t>
            </a:r>
          </a:p>
        </p:txBody>
      </p:sp>
    </p:spTree>
    <p:extLst>
      <p:ext uri="{BB962C8B-B14F-4D97-AF65-F5344CB8AC3E}">
        <p14:creationId xmlns:p14="http://schemas.microsoft.com/office/powerpoint/2010/main" val="1608064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3412" y="255071"/>
            <a:ext cx="8431436" cy="721803"/>
          </a:xfrm>
        </p:spPr>
        <p:txBody>
          <a:bodyPr anchor="ctr"/>
          <a:lstStyle/>
          <a:p>
            <a:pPr>
              <a:spcAft>
                <a:spcPts val="450"/>
              </a:spcAft>
            </a:pPr>
            <a:r>
              <a:rPr lang="en-US" altLang="en-US" dirty="0"/>
              <a:t>Control-related Strategies</a:t>
            </a:r>
          </a:p>
        </p:txBody>
      </p:sp>
      <p:sp>
        <p:nvSpPr>
          <p:cNvPr id="5" name="Content Placeholder 4"/>
          <p:cNvSpPr>
            <a:spLocks noGrp="1"/>
          </p:cNvSpPr>
          <p:nvPr>
            <p:ph idx="1"/>
          </p:nvPr>
        </p:nvSpPr>
        <p:spPr>
          <a:xfrm>
            <a:off x="217170" y="931154"/>
            <a:ext cx="8675370" cy="5321056"/>
          </a:xfrm>
        </p:spPr>
        <p:txBody>
          <a:bodyPr>
            <a:noAutofit/>
          </a:bodyPr>
          <a:lstStyle/>
          <a:p>
            <a:pPr marL="470297" lvl="2" indent="-216694">
              <a:spcAft>
                <a:spcPts val="450"/>
              </a:spcAft>
            </a:pPr>
            <a:r>
              <a:rPr lang="en-US" altLang="en-US" sz="2800" b="1" dirty="0">
                <a:ea typeface="ＭＳ Ｐゴシック" pitchFamily="34" charset="-128"/>
              </a:rPr>
              <a:t>Primary control </a:t>
            </a:r>
            <a:r>
              <a:rPr lang="en-US" altLang="en-US" sz="2800" dirty="0">
                <a:ea typeface="ＭＳ Ｐゴシック" pitchFamily="34" charset="-128"/>
              </a:rPr>
              <a:t>helps change the environment to match one</a:t>
            </a:r>
            <a:r>
              <a:rPr lang="ja-JP" altLang="en-US" sz="2800" dirty="0">
                <a:ea typeface="ＭＳ Ｐゴシック" pitchFamily="34" charset="-128"/>
              </a:rPr>
              <a:t>’</a:t>
            </a:r>
            <a:r>
              <a:rPr lang="en-US" altLang="en-US" sz="2800" dirty="0">
                <a:ea typeface="ＭＳ Ｐゴシック" pitchFamily="34" charset="-128"/>
              </a:rPr>
              <a:t>s goals. It involves bringing the environment into line with one</a:t>
            </a:r>
            <a:r>
              <a:rPr lang="ja-JP" altLang="en-US" sz="2800" dirty="0">
                <a:ea typeface="ＭＳ Ｐゴシック" pitchFamily="34" charset="-128"/>
              </a:rPr>
              <a:t>’</a:t>
            </a:r>
            <a:r>
              <a:rPr lang="en-US" altLang="en-US" sz="2800" dirty="0">
                <a:ea typeface="ＭＳ Ｐゴシック" pitchFamily="34" charset="-128"/>
              </a:rPr>
              <a:t>s desires and goals. </a:t>
            </a:r>
          </a:p>
          <a:p>
            <a:pPr marL="927497" lvl="3" indent="-216694">
              <a:spcAft>
                <a:spcPts val="450"/>
              </a:spcAft>
            </a:pPr>
            <a:r>
              <a:rPr lang="en-US" altLang="en-US" sz="2600" dirty="0">
                <a:ea typeface="ＭＳ Ｐゴシック" pitchFamily="34" charset="-128"/>
              </a:rPr>
              <a:t>Maybe start an exercise routine at home instead of going to the gym.</a:t>
            </a:r>
          </a:p>
          <a:p>
            <a:pPr marL="516731" lvl="2" indent="-263129">
              <a:spcAft>
                <a:spcPts val="450"/>
              </a:spcAft>
            </a:pPr>
            <a:r>
              <a:rPr lang="en-US" altLang="en-US" sz="2800" b="1" dirty="0">
                <a:ea typeface="ＭＳ Ｐゴシック" pitchFamily="34" charset="-128"/>
              </a:rPr>
              <a:t>Secondary control </a:t>
            </a:r>
            <a:r>
              <a:rPr lang="en-US" altLang="en-US" sz="2800" dirty="0">
                <a:ea typeface="ＭＳ Ｐゴシック" pitchFamily="34" charset="-128"/>
              </a:rPr>
              <a:t>reappraises the environment in light of one</a:t>
            </a:r>
            <a:r>
              <a:rPr lang="ja-JP" altLang="en-US" sz="2800" dirty="0">
                <a:ea typeface="ＭＳ Ｐゴシック" pitchFamily="34" charset="-128"/>
              </a:rPr>
              <a:t>’</a:t>
            </a:r>
            <a:r>
              <a:rPr lang="en-US" altLang="en-US" sz="2800" dirty="0">
                <a:ea typeface="ＭＳ Ｐゴシック" pitchFamily="34" charset="-128"/>
              </a:rPr>
              <a:t>s decline in functioning and then adapts to current situations. The individual turns inward and makes a behavior change to deal with a situation that cannot be changed.</a:t>
            </a:r>
          </a:p>
          <a:p>
            <a:pPr marL="914400" lvl="4" indent="-171450">
              <a:spcAft>
                <a:spcPts val="450"/>
              </a:spcAft>
            </a:pPr>
            <a:r>
              <a:rPr lang="en-US" altLang="en-US" sz="2600" dirty="0">
                <a:ea typeface="ＭＳ Ｐゴシック" pitchFamily="34" charset="-128"/>
              </a:rPr>
              <a:t> Stop a given activity (like bike riding) involves changing your behavior to deal with safety issues </a:t>
            </a:r>
          </a:p>
        </p:txBody>
      </p:sp>
      <p:sp>
        <p:nvSpPr>
          <p:cNvPr id="2" name="AutoShape 2" descr="The Growth Mindset VS The Fixed Mindset - Social Emotional Learning (SEL)  Tools">
            <a:extLst>
              <a:ext uri="{FF2B5EF4-FFF2-40B4-BE49-F238E27FC236}">
                <a16:creationId xmlns:a16="http://schemas.microsoft.com/office/drawing/2014/main" id="{BB426071-A65F-FECA-3F0F-8D8DAF790D1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993424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183" y="389225"/>
            <a:ext cx="8431436" cy="518757"/>
          </a:xfrm>
        </p:spPr>
        <p:txBody>
          <a:bodyPr anchor="ctr">
            <a:normAutofit fontScale="90000"/>
          </a:bodyPr>
          <a:lstStyle/>
          <a:p>
            <a:r>
              <a:rPr lang="en-US" altLang="en-US" dirty="0"/>
              <a:t>Trajectories for Control Strategies</a:t>
            </a:r>
            <a:endParaRPr lang="en-US" dirty="0"/>
          </a:p>
        </p:txBody>
      </p:sp>
      <p:pic>
        <p:nvPicPr>
          <p:cNvPr id="9" name="Picture Placeholder 8" descr="A line graph shows the hypothetical life-span trajectories. The horizontal axis has three values; childhood at the left end, midlife in the middle, and old age at the right end. The red line represents primary control striving, the blue line represents primary control capacity, and the green line represents secondary control striving. The red line starts from (childhood, nine-tenth of the vertical axis) and remains constant till old age. The blue line starts from (childhood, one point one-tenth of the vertical axis), reaches the peak at (midlife, nine-tenth of the vertical axis), and drops to (old age, 0). The green line starts from (childhood, 0), moves to (just before midlife, seven-tenth of the vertical axis), and rises to (old age, nine-tenth of the vertical axis).">
            <a:extLst>
              <a:ext uri="{FF2B5EF4-FFF2-40B4-BE49-F238E27FC236}">
                <a16:creationId xmlns:a16="http://schemas.microsoft.com/office/drawing/2014/main" id="{4B21C360-39DF-D7DC-76EA-4631EBF48E5D}"/>
              </a:ext>
            </a:extLst>
          </p:cNvPr>
          <p:cNvPicPr>
            <a:picLocks noGrp="1" noChangeAspect="1"/>
          </p:cNvPicPr>
          <p:nvPr>
            <p:ph type="pic" sz="quarter" idx="11"/>
          </p:nvPr>
        </p:nvPicPr>
        <p:blipFill>
          <a:blip r:embed="rId3"/>
          <a:srcRect l="9749" t="6576"/>
          <a:stretch>
            <a:fillRect/>
          </a:stretch>
        </p:blipFill>
        <p:spPr>
          <a:xfrm>
            <a:off x="534070" y="1097279"/>
            <a:ext cx="7827752" cy="4663441"/>
          </a:xfrm>
          <a:prstGeom prst="rect">
            <a:avLst/>
          </a:prstGeom>
        </p:spPr>
      </p:pic>
      <p:sp>
        <p:nvSpPr>
          <p:cNvPr id="2" name="TextBox 1">
            <a:extLst>
              <a:ext uri="{FF2B5EF4-FFF2-40B4-BE49-F238E27FC236}">
                <a16:creationId xmlns:a16="http://schemas.microsoft.com/office/drawing/2014/main" id="{C5887B5A-2F0E-E23B-F4E6-DC438BBFE148}"/>
              </a:ext>
            </a:extLst>
          </p:cNvPr>
          <p:cNvSpPr txBox="1"/>
          <p:nvPr/>
        </p:nvSpPr>
        <p:spPr>
          <a:xfrm>
            <a:off x="467690" y="6069826"/>
            <a:ext cx="8333410" cy="461665"/>
          </a:xfrm>
          <a:prstGeom prst="rect">
            <a:avLst/>
          </a:prstGeom>
          <a:noFill/>
        </p:spPr>
        <p:txBody>
          <a:bodyPr wrap="square" rtlCol="0">
            <a:spAutoFit/>
          </a:bodyPr>
          <a:lstStyle/>
          <a:p>
            <a:r>
              <a:rPr lang="en-US" altLang="en-US" sz="2400" dirty="0">
                <a:solidFill>
                  <a:srgbClr val="282F7C"/>
                </a:solidFill>
              </a:rPr>
              <a:t>Older adults turn to groups or secondary control as they age</a:t>
            </a:r>
            <a:endParaRPr lang="en-US" sz="2400" dirty="0"/>
          </a:p>
        </p:txBody>
      </p:sp>
    </p:spTree>
    <p:extLst>
      <p:ext uri="{BB962C8B-B14F-4D97-AF65-F5344CB8AC3E}">
        <p14:creationId xmlns:p14="http://schemas.microsoft.com/office/powerpoint/2010/main" val="265501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513878-4FCF-462F-A7A9-33472114E752}"/>
              </a:ext>
            </a:extLst>
          </p:cNvPr>
          <p:cNvPicPr>
            <a:picLocks noGrp="1" noChangeAspect="1"/>
          </p:cNvPicPr>
          <p:nvPr>
            <p:ph idx="1"/>
          </p:nvPr>
        </p:nvPicPr>
        <p:blipFill>
          <a:blip r:embed="rId2"/>
          <a:stretch>
            <a:fillRect/>
          </a:stretch>
        </p:blipFill>
        <p:spPr>
          <a:xfrm>
            <a:off x="1104811" y="888364"/>
            <a:ext cx="6329898" cy="5523865"/>
          </a:xfrm>
          <a:prstGeom prst="rect">
            <a:avLst/>
          </a:prstGeom>
        </p:spPr>
      </p:pic>
      <p:sp>
        <p:nvSpPr>
          <p:cNvPr id="2" name="Title 1">
            <a:extLst>
              <a:ext uri="{FF2B5EF4-FFF2-40B4-BE49-F238E27FC236}">
                <a16:creationId xmlns:a16="http://schemas.microsoft.com/office/drawing/2014/main" id="{269C1C4C-C21A-0851-8503-F76D751FA402}"/>
              </a:ext>
            </a:extLst>
          </p:cNvPr>
          <p:cNvSpPr>
            <a:spLocks noGrp="1"/>
          </p:cNvSpPr>
          <p:nvPr>
            <p:ph type="title"/>
          </p:nvPr>
        </p:nvSpPr>
        <p:spPr>
          <a:xfrm>
            <a:off x="605790" y="285117"/>
            <a:ext cx="2503170" cy="869314"/>
          </a:xfrm>
        </p:spPr>
        <p:txBody>
          <a:bodyPr/>
          <a:lstStyle/>
          <a:p>
            <a:r>
              <a:rPr lang="en-US" dirty="0"/>
              <a:t>Two C’s</a:t>
            </a:r>
          </a:p>
        </p:txBody>
      </p:sp>
    </p:spTree>
    <p:extLst>
      <p:ext uri="{BB962C8B-B14F-4D97-AF65-F5344CB8AC3E}">
        <p14:creationId xmlns:p14="http://schemas.microsoft.com/office/powerpoint/2010/main" val="2352795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35" y="307360"/>
            <a:ext cx="8431436" cy="516218"/>
          </a:xfrm>
        </p:spPr>
        <p:txBody>
          <a:bodyPr>
            <a:noAutofit/>
          </a:bodyPr>
          <a:lstStyle/>
          <a:p>
            <a:r>
              <a:rPr lang="en-US" altLang="en-US" dirty="0"/>
              <a:t>Everyday Competence</a:t>
            </a:r>
          </a:p>
        </p:txBody>
      </p:sp>
      <p:sp>
        <p:nvSpPr>
          <p:cNvPr id="3" name="Content Placeholder 2"/>
          <p:cNvSpPr>
            <a:spLocks noGrp="1"/>
          </p:cNvSpPr>
          <p:nvPr>
            <p:ph idx="1"/>
          </p:nvPr>
        </p:nvSpPr>
        <p:spPr>
          <a:xfrm>
            <a:off x="118069" y="769582"/>
            <a:ext cx="8869062" cy="5596049"/>
          </a:xfrm>
        </p:spPr>
        <p:txBody>
          <a:bodyPr>
            <a:noAutofit/>
          </a:bodyPr>
          <a:lstStyle/>
          <a:p>
            <a:pPr marL="272653" lvl="1" indent="0">
              <a:buNone/>
            </a:pPr>
            <a:r>
              <a:rPr lang="en-US" altLang="en-US" sz="2800" dirty="0"/>
              <a:t>No single environment meets everyone’s needs.</a:t>
            </a:r>
          </a:p>
          <a:p>
            <a:r>
              <a:rPr lang="en-US" altLang="en-US" b="1" dirty="0"/>
              <a:t>Everyday competence </a:t>
            </a:r>
            <a:r>
              <a:rPr lang="en-US" altLang="en-US" dirty="0"/>
              <a:t>is a person</a:t>
            </a:r>
            <a:r>
              <a:rPr lang="en-US" altLang="en-US" dirty="0">
                <a:ea typeface="ＭＳ Ｐゴシック" charset="-128"/>
              </a:rPr>
              <a:t>’</a:t>
            </a:r>
            <a:r>
              <a:rPr lang="en-US" altLang="en-US" dirty="0"/>
              <a:t>s potential ability to perform activities considered essential for independent living.</a:t>
            </a:r>
          </a:p>
          <a:p>
            <a:pPr lvl="2">
              <a:spcBef>
                <a:spcPts val="0"/>
              </a:spcBef>
              <a:defRPr/>
            </a:pPr>
            <a:r>
              <a:rPr lang="en-US" altLang="en-US" sz="2800" dirty="0"/>
              <a:t>Physical health</a:t>
            </a:r>
          </a:p>
          <a:p>
            <a:pPr lvl="2">
              <a:spcBef>
                <a:spcPts val="0"/>
              </a:spcBef>
              <a:defRPr/>
            </a:pPr>
            <a:r>
              <a:rPr lang="en-US" altLang="en-US" sz="2800" dirty="0"/>
              <a:t>Sensory-perceptual skills</a:t>
            </a:r>
          </a:p>
          <a:p>
            <a:pPr lvl="2">
              <a:spcBef>
                <a:spcPts val="0"/>
              </a:spcBef>
              <a:defRPr/>
            </a:pPr>
            <a:r>
              <a:rPr lang="en-US" altLang="en-US" sz="2800" dirty="0"/>
              <a:t>Motor skills</a:t>
            </a:r>
          </a:p>
          <a:p>
            <a:pPr lvl="2">
              <a:spcBef>
                <a:spcPts val="0"/>
              </a:spcBef>
              <a:defRPr/>
            </a:pPr>
            <a:r>
              <a:rPr lang="en-US" altLang="en-US" sz="2800" dirty="0"/>
              <a:t>Cognitive skills</a:t>
            </a:r>
          </a:p>
          <a:p>
            <a:pPr lvl="2">
              <a:spcBef>
                <a:spcPts val="0"/>
              </a:spcBef>
              <a:defRPr/>
            </a:pPr>
            <a:r>
              <a:rPr lang="en-US" altLang="en-US" sz="2800" dirty="0"/>
              <a:t>Ego strength</a:t>
            </a:r>
          </a:p>
          <a:p>
            <a:pPr marL="280988" lvl="2" indent="-222250">
              <a:spcBef>
                <a:spcPts val="0"/>
              </a:spcBef>
              <a:defRPr/>
            </a:pPr>
            <a:r>
              <a:rPr lang="en-US" altLang="en-US" sz="2800" dirty="0"/>
              <a:t>Primary outcomes of everyday competence are psychological and physical well-being, both major components of successful aging. Balancing environment press and competence, individuals can maintain their independence.</a:t>
            </a:r>
          </a:p>
          <a:p>
            <a:pPr lvl="2">
              <a:spcBef>
                <a:spcPts val="0"/>
              </a:spcBef>
              <a:defRPr/>
            </a:pPr>
            <a:endParaRPr lang="en-US" altLang="en-US" sz="2800" dirty="0"/>
          </a:p>
          <a:p>
            <a:endParaRPr lang="en-US" altLang="en-US" dirty="0"/>
          </a:p>
          <a:p>
            <a:pPr marL="259556" lvl="2" indent="0">
              <a:buNone/>
            </a:pPr>
            <a:endParaRPr lang="en-US" altLang="en-US" sz="2800" dirty="0"/>
          </a:p>
        </p:txBody>
      </p:sp>
    </p:spTree>
    <p:extLst>
      <p:ext uri="{BB962C8B-B14F-4D97-AF65-F5344CB8AC3E}">
        <p14:creationId xmlns:p14="http://schemas.microsoft.com/office/powerpoint/2010/main" val="2471687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F313-FD32-F0E7-8924-19A19E4378B9}"/>
              </a:ext>
            </a:extLst>
          </p:cNvPr>
          <p:cNvSpPr>
            <a:spLocks noGrp="1"/>
          </p:cNvSpPr>
          <p:nvPr>
            <p:ph type="title"/>
          </p:nvPr>
        </p:nvSpPr>
        <p:spPr>
          <a:xfrm>
            <a:off x="171450" y="193677"/>
            <a:ext cx="7886700" cy="526414"/>
          </a:xfrm>
        </p:spPr>
        <p:txBody>
          <a:bodyPr>
            <a:normAutofit fontScale="90000"/>
          </a:bodyPr>
          <a:lstStyle/>
          <a:p>
            <a:r>
              <a:rPr lang="en-US" dirty="0"/>
              <a:t>Key Physical Changes</a:t>
            </a:r>
          </a:p>
        </p:txBody>
      </p:sp>
      <p:sp>
        <p:nvSpPr>
          <p:cNvPr id="3" name="Content Placeholder 2">
            <a:extLst>
              <a:ext uri="{FF2B5EF4-FFF2-40B4-BE49-F238E27FC236}">
                <a16:creationId xmlns:a16="http://schemas.microsoft.com/office/drawing/2014/main" id="{0A68BCF2-5EE7-0A4F-E64C-B34744A6DF9C}"/>
              </a:ext>
            </a:extLst>
          </p:cNvPr>
          <p:cNvSpPr>
            <a:spLocks noGrp="1"/>
          </p:cNvSpPr>
          <p:nvPr>
            <p:ph idx="1"/>
          </p:nvPr>
        </p:nvSpPr>
        <p:spPr>
          <a:xfrm>
            <a:off x="240030" y="751204"/>
            <a:ext cx="8789670" cy="5763895"/>
          </a:xfrm>
        </p:spPr>
        <p:txBody>
          <a:bodyPr>
            <a:noAutofit/>
          </a:bodyPr>
          <a:lstStyle/>
          <a:p>
            <a:r>
              <a:rPr lang="en-US" sz="2400" b="1" dirty="0"/>
              <a:t>Brain Atrophy:</a:t>
            </a:r>
            <a:r>
              <a:rPr lang="en-US" sz="2400" dirty="0"/>
              <a:t> Significant shrinkage occurs, especially in the prefrontal cortex (responsible for executive function) and hippocampus (crucial for memory).</a:t>
            </a:r>
          </a:p>
          <a:p>
            <a:r>
              <a:rPr lang="en-US" sz="2400" b="1" dirty="0"/>
              <a:t>Reduced Volume/Weight:</a:t>
            </a:r>
            <a:r>
              <a:rPr lang="en-US" sz="2400" dirty="0"/>
              <a:t> Brain mass decreases, with accelerated shrinkage after age 60.</a:t>
            </a:r>
          </a:p>
          <a:p>
            <a:r>
              <a:rPr lang="en-US" sz="2400" b="1" dirty="0"/>
              <a:t>Cortical Thinning &amp; Ventricular Enlargement:</a:t>
            </a:r>
            <a:r>
              <a:rPr lang="en-US" sz="2400" dirty="0"/>
              <a:t> The cerebral cortex thins, while the fluid-filled ventricles increase in size.</a:t>
            </a:r>
          </a:p>
          <a:p>
            <a:r>
              <a:rPr lang="en-US" sz="2400" b="1" dirty="0"/>
              <a:t>White Matter Changes:</a:t>
            </a:r>
            <a:r>
              <a:rPr lang="en-US" sz="2400" dirty="0"/>
              <a:t> Myelin (protective insulation) deteriorates, reducing communication efficiency between brain regions.</a:t>
            </a:r>
          </a:p>
          <a:p>
            <a:r>
              <a:rPr lang="en-US" sz="2400" b="1" dirty="0"/>
              <a:t>Microscopic Changes:</a:t>
            </a:r>
            <a:r>
              <a:rPr lang="en-US" sz="2400" dirty="0"/>
              <a:t> Accumulation of lipofuscin, senile plaques, and neurofibrillary tangles often occur, along with reduced neuron density and fewer synaptic connections.</a:t>
            </a:r>
          </a:p>
          <a:p>
            <a:r>
              <a:rPr lang="en-US" sz="2400" b="1" dirty="0"/>
              <a:t>Reduced Neurogenesis:</a:t>
            </a:r>
            <a:r>
              <a:rPr lang="en-US" sz="2400" dirty="0"/>
              <a:t> The brain's ability to create new neurons decreases.</a:t>
            </a:r>
          </a:p>
          <a:p>
            <a:endParaRPr lang="en-US" dirty="0"/>
          </a:p>
        </p:txBody>
      </p:sp>
    </p:spTree>
    <p:extLst>
      <p:ext uri="{BB962C8B-B14F-4D97-AF65-F5344CB8AC3E}">
        <p14:creationId xmlns:p14="http://schemas.microsoft.com/office/powerpoint/2010/main" val="65159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600A-906B-E9C1-76A0-E87972BCD3F9}"/>
              </a:ext>
            </a:extLst>
          </p:cNvPr>
          <p:cNvSpPr>
            <a:spLocks noGrp="1"/>
          </p:cNvSpPr>
          <p:nvPr>
            <p:ph type="title"/>
          </p:nvPr>
        </p:nvSpPr>
        <p:spPr>
          <a:xfrm>
            <a:off x="405130" y="100967"/>
            <a:ext cx="7886700" cy="925194"/>
          </a:xfrm>
        </p:spPr>
        <p:txBody>
          <a:bodyPr/>
          <a:lstStyle/>
          <a:p>
            <a:r>
              <a:rPr lang="en-US" dirty="0"/>
              <a:t>Person-Environment Fit</a:t>
            </a:r>
          </a:p>
        </p:txBody>
      </p:sp>
      <p:sp>
        <p:nvSpPr>
          <p:cNvPr id="3" name="Content Placeholder 2">
            <a:extLst>
              <a:ext uri="{FF2B5EF4-FFF2-40B4-BE49-F238E27FC236}">
                <a16:creationId xmlns:a16="http://schemas.microsoft.com/office/drawing/2014/main" id="{2F88FD1F-A299-E094-DF51-A829830B4403}"/>
              </a:ext>
            </a:extLst>
          </p:cNvPr>
          <p:cNvSpPr>
            <a:spLocks noGrp="1"/>
          </p:cNvSpPr>
          <p:nvPr>
            <p:ph idx="1"/>
          </p:nvPr>
        </p:nvSpPr>
        <p:spPr>
          <a:xfrm>
            <a:off x="248284" y="833122"/>
            <a:ext cx="8722995" cy="1206694"/>
          </a:xfrm>
        </p:spPr>
        <p:txBody>
          <a:bodyPr>
            <a:noAutofit/>
          </a:bodyPr>
          <a:lstStyle/>
          <a:p>
            <a:r>
              <a:rPr lang="en-US" sz="2600" dirty="0"/>
              <a:t>When a home become too costly to manage or an older person is physically unable to maintain it, the demands of the environment may be too stressful</a:t>
            </a:r>
          </a:p>
          <a:p>
            <a:pPr marL="0" indent="0">
              <a:buNone/>
            </a:pPr>
            <a:r>
              <a:rPr lang="en-US" sz="2600" dirty="0"/>
              <a:t>.</a:t>
            </a:r>
          </a:p>
        </p:txBody>
      </p:sp>
      <p:pic>
        <p:nvPicPr>
          <p:cNvPr id="4" name="Picture 3">
            <a:extLst>
              <a:ext uri="{FF2B5EF4-FFF2-40B4-BE49-F238E27FC236}">
                <a16:creationId xmlns:a16="http://schemas.microsoft.com/office/drawing/2014/main" id="{B7D91A60-9A4F-E582-816D-EC7E177DFB0E}"/>
              </a:ext>
            </a:extLst>
          </p:cNvPr>
          <p:cNvPicPr>
            <a:picLocks noChangeAspect="1"/>
          </p:cNvPicPr>
          <p:nvPr/>
        </p:nvPicPr>
        <p:blipFill>
          <a:blip r:embed="rId2"/>
          <a:stretch>
            <a:fillRect/>
          </a:stretch>
        </p:blipFill>
        <p:spPr>
          <a:xfrm>
            <a:off x="4786770" y="2170647"/>
            <a:ext cx="4157938" cy="4157938"/>
          </a:xfrm>
          <a:prstGeom prst="rect">
            <a:avLst/>
          </a:prstGeom>
        </p:spPr>
      </p:pic>
      <p:sp>
        <p:nvSpPr>
          <p:cNvPr id="5" name="TextBox 4">
            <a:extLst>
              <a:ext uri="{FF2B5EF4-FFF2-40B4-BE49-F238E27FC236}">
                <a16:creationId xmlns:a16="http://schemas.microsoft.com/office/drawing/2014/main" id="{8FE3A419-CC3C-7639-CD4A-3C7ADEC4C81E}"/>
              </a:ext>
            </a:extLst>
          </p:cNvPr>
          <p:cNvSpPr txBox="1"/>
          <p:nvPr/>
        </p:nvSpPr>
        <p:spPr>
          <a:xfrm>
            <a:off x="246184" y="2009136"/>
            <a:ext cx="4486453" cy="4544064"/>
          </a:xfrm>
          <a:prstGeom prst="rect">
            <a:avLst/>
          </a:prstGeom>
          <a:noFill/>
        </p:spPr>
        <p:txBody>
          <a:bodyPr wrap="square" rtlCol="0">
            <a:spAutoFit/>
          </a:bodyPr>
          <a:lstStyle/>
          <a:p>
            <a:pPr marL="228600" indent="-228600" defTabSz="914400">
              <a:lnSpc>
                <a:spcPct val="90000"/>
              </a:lnSpc>
              <a:spcBef>
                <a:spcPts val="1000"/>
              </a:spcBef>
              <a:buFont typeface="Arial" panose="020B0604020202020204" pitchFamily="34" charset="0"/>
              <a:buChar char="•"/>
            </a:pPr>
            <a:r>
              <a:rPr lang="en-US" sz="2600" dirty="0"/>
              <a:t>An older adult’s decision to move often is prompted by needs for greater physical, psychological, or social help.</a:t>
            </a:r>
          </a:p>
          <a:p>
            <a:pPr marL="228600" indent="-228600" defTabSz="914400">
              <a:lnSpc>
                <a:spcPct val="90000"/>
              </a:lnSpc>
              <a:spcBef>
                <a:spcPts val="1000"/>
              </a:spcBef>
              <a:buFont typeface="Arial" panose="020B0604020202020204" pitchFamily="34" charset="0"/>
              <a:buChar char="•"/>
            </a:pPr>
            <a:r>
              <a:rPr lang="en-US" sz="2600" dirty="0"/>
              <a:t>To adapt successfully to a new, more structured living environment older adults need to seek a level of autonomy appropriate to their resources and competencies</a:t>
            </a:r>
          </a:p>
        </p:txBody>
      </p:sp>
    </p:spTree>
    <p:extLst>
      <p:ext uri="{BB962C8B-B14F-4D97-AF65-F5344CB8AC3E}">
        <p14:creationId xmlns:p14="http://schemas.microsoft.com/office/powerpoint/2010/main" val="3508951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3671-7FF5-2E30-A65F-6B0A7DEE141E}"/>
              </a:ext>
            </a:extLst>
          </p:cNvPr>
          <p:cNvSpPr>
            <a:spLocks noGrp="1"/>
          </p:cNvSpPr>
          <p:nvPr>
            <p:ph type="title"/>
          </p:nvPr>
        </p:nvSpPr>
        <p:spPr>
          <a:xfrm>
            <a:off x="434340" y="216537"/>
            <a:ext cx="7886700" cy="926464"/>
          </a:xfrm>
        </p:spPr>
        <p:txBody>
          <a:bodyPr/>
          <a:lstStyle/>
          <a:p>
            <a:r>
              <a:rPr lang="en-US" dirty="0"/>
              <a:t>2</a:t>
            </a:r>
            <a:r>
              <a:rPr lang="en-US" baseline="30000" dirty="0"/>
              <a:t>nd</a:t>
            </a:r>
            <a:r>
              <a:rPr lang="en-US" dirty="0"/>
              <a:t> C  = Compensation</a:t>
            </a:r>
          </a:p>
        </p:txBody>
      </p:sp>
      <p:sp>
        <p:nvSpPr>
          <p:cNvPr id="3" name="Content Placeholder 2">
            <a:extLst>
              <a:ext uri="{FF2B5EF4-FFF2-40B4-BE49-F238E27FC236}">
                <a16:creationId xmlns:a16="http://schemas.microsoft.com/office/drawing/2014/main" id="{A8B996E3-292E-089C-B122-AEABDE5397B6}"/>
              </a:ext>
            </a:extLst>
          </p:cNvPr>
          <p:cNvSpPr>
            <a:spLocks noGrp="1"/>
          </p:cNvSpPr>
          <p:nvPr>
            <p:ph idx="1"/>
          </p:nvPr>
        </p:nvSpPr>
        <p:spPr>
          <a:xfrm>
            <a:off x="366687" y="995251"/>
            <a:ext cx="8332470" cy="5652684"/>
          </a:xfrm>
        </p:spPr>
        <p:txBody>
          <a:bodyPr>
            <a:noAutofit/>
          </a:bodyPr>
          <a:lstStyle/>
          <a:p>
            <a:r>
              <a:rPr lang="en-US" dirty="0"/>
              <a:t>Some older adults may exhibit increased PFC activity, potentially acting as a compensatory mechanism.</a:t>
            </a:r>
          </a:p>
          <a:p>
            <a:r>
              <a:rPr lang="en-US" altLang="en-US" dirty="0">
                <a:cs typeface="Arial" pitchFamily="34" charset="0"/>
              </a:rPr>
              <a:t>Bilateral activation in older adults plays a supportive role in older adults’ cognitive function</a:t>
            </a:r>
            <a:r>
              <a:rPr lang="en-US" altLang="en-US" dirty="0">
                <a:solidFill>
                  <a:srgbClr val="282F7C"/>
                </a:solidFill>
                <a:cs typeface="Arial" pitchFamily="34" charset="0"/>
              </a:rPr>
              <a:t>.</a:t>
            </a:r>
          </a:p>
          <a:p>
            <a:r>
              <a:rPr lang="en-US" dirty="0"/>
              <a:t>Older adults activate new or additional areas in the brain to compensate for decline in other areas.</a:t>
            </a:r>
          </a:p>
          <a:p>
            <a:r>
              <a:rPr lang="en-US" dirty="0"/>
              <a:t>As episodic memory (specific events) declines, older adults rely more on semantic knowledge to guide decisions and understand new information.</a:t>
            </a:r>
          </a:p>
          <a:p>
            <a:r>
              <a:rPr lang="en-US" dirty="0"/>
              <a:t>Support prospective memory with use of memory aids, strategies.</a:t>
            </a:r>
          </a:p>
          <a:p>
            <a:endParaRPr lang="en-US" dirty="0"/>
          </a:p>
          <a:p>
            <a:endParaRPr lang="en-US" dirty="0"/>
          </a:p>
          <a:p>
            <a:endParaRPr lang="en-US" dirty="0"/>
          </a:p>
          <a:p>
            <a:endParaRPr lang="en-US" altLang="en-US" dirty="0">
              <a:solidFill>
                <a:srgbClr val="282F7C"/>
              </a:solidFill>
              <a:cs typeface="Arial" pitchFamily="34" charset="0"/>
            </a:endParaRPr>
          </a:p>
          <a:p>
            <a:endParaRPr lang="en-US" dirty="0"/>
          </a:p>
        </p:txBody>
      </p:sp>
    </p:spTree>
    <p:extLst>
      <p:ext uri="{BB962C8B-B14F-4D97-AF65-F5344CB8AC3E}">
        <p14:creationId xmlns:p14="http://schemas.microsoft.com/office/powerpoint/2010/main" val="1696547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8D47-E251-86C3-0A4E-03A46EF19678}"/>
              </a:ext>
            </a:extLst>
          </p:cNvPr>
          <p:cNvSpPr>
            <a:spLocks noGrp="1"/>
          </p:cNvSpPr>
          <p:nvPr>
            <p:ph type="title"/>
          </p:nvPr>
        </p:nvSpPr>
        <p:spPr>
          <a:xfrm>
            <a:off x="297180" y="273687"/>
            <a:ext cx="7886700" cy="732153"/>
          </a:xfrm>
        </p:spPr>
        <p:txBody>
          <a:bodyPr/>
          <a:lstStyle/>
          <a:p>
            <a:r>
              <a:rPr lang="en-US" dirty="0"/>
              <a:t>Building Cognitive Resources</a:t>
            </a:r>
          </a:p>
        </p:txBody>
      </p:sp>
      <p:sp>
        <p:nvSpPr>
          <p:cNvPr id="4" name="Rectangle 1">
            <a:extLst>
              <a:ext uri="{FF2B5EF4-FFF2-40B4-BE49-F238E27FC236}">
                <a16:creationId xmlns:a16="http://schemas.microsoft.com/office/drawing/2014/main" id="{3A1EFEBC-0C40-8940-D860-04ED0A959D01}"/>
              </a:ext>
            </a:extLst>
          </p:cNvPr>
          <p:cNvSpPr>
            <a:spLocks noGrp="1" noChangeArrowheads="1"/>
          </p:cNvSpPr>
          <p:nvPr>
            <p:ph idx="1"/>
          </p:nvPr>
        </p:nvSpPr>
        <p:spPr bwMode="auto">
          <a:xfrm>
            <a:off x="357632" y="3653047"/>
            <a:ext cx="2475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spAutoFit/>
          </a:bodyPr>
          <a:lstStyle/>
          <a:p>
            <a:pPr marL="0" indent="0" defTabSz="685800" eaLnBrk="0" fontAlgn="base" hangingPunct="0">
              <a:lnSpc>
                <a:spcPct val="100000"/>
              </a:lnSpc>
              <a:spcBef>
                <a:spcPct val="0"/>
              </a:spcBef>
              <a:spcAft>
                <a:spcPct val="0"/>
              </a:spcAft>
              <a:buFontTx/>
              <a:buChar char="•"/>
            </a:pPr>
            <a:r>
              <a:rPr lang="en-US" altLang="en-US" sz="1350" dirty="0">
                <a:latin typeface="Arial" panose="020B0604020202020204" pitchFamily="34" charset="0"/>
              </a:rPr>
              <a:t>.</a:t>
            </a:r>
          </a:p>
        </p:txBody>
      </p:sp>
      <p:sp>
        <p:nvSpPr>
          <p:cNvPr id="5" name="TextBox 4">
            <a:extLst>
              <a:ext uri="{FF2B5EF4-FFF2-40B4-BE49-F238E27FC236}">
                <a16:creationId xmlns:a16="http://schemas.microsoft.com/office/drawing/2014/main" id="{E81E5BB4-BF22-89C1-032A-31BF06761751}"/>
              </a:ext>
            </a:extLst>
          </p:cNvPr>
          <p:cNvSpPr txBox="1"/>
          <p:nvPr/>
        </p:nvSpPr>
        <p:spPr>
          <a:xfrm>
            <a:off x="220473" y="994968"/>
            <a:ext cx="8614917" cy="5293757"/>
          </a:xfrm>
          <a:prstGeom prst="rect">
            <a:avLst/>
          </a:prstGeom>
          <a:noFill/>
        </p:spPr>
        <p:txBody>
          <a:bodyPr wrap="square" rtlCol="0">
            <a:noAutofit/>
          </a:bodyPr>
          <a:lstStyle/>
          <a:p>
            <a:pPr lvl="0">
              <a:buFontTx/>
              <a:buChar char="•"/>
            </a:pPr>
            <a:r>
              <a:rPr lang="en-US" altLang="en-US" sz="2600" b="1" dirty="0">
                <a:latin typeface="Arial" panose="020B0604020202020204" pitchFamily="34" charset="0"/>
              </a:rPr>
              <a:t>Solving Puzzles &amp; Riddles:  </a:t>
            </a:r>
            <a:r>
              <a:rPr lang="en-US" altLang="en-US" sz="2600" dirty="0">
                <a:latin typeface="Arial" panose="020B0604020202020204" pitchFamily="34" charset="0"/>
              </a:rPr>
              <a:t>Solving Rubik's cubes, Sudoku, or, brain teasers, </a:t>
            </a:r>
          </a:p>
          <a:p>
            <a:pPr lvl="0">
              <a:buFontTx/>
              <a:buChar char="•"/>
            </a:pPr>
            <a:r>
              <a:rPr lang="en-US" altLang="en-US" sz="2600" b="1" dirty="0">
                <a:latin typeface="Arial" panose="020B0604020202020204" pitchFamily="34" charset="0"/>
              </a:rPr>
              <a:t>Adapting to New Technology:</a:t>
            </a:r>
            <a:r>
              <a:rPr lang="en-US" altLang="en-US" sz="2600" dirty="0">
                <a:latin typeface="Arial" panose="020B0604020202020204" pitchFamily="34" charset="0"/>
              </a:rPr>
              <a:t> Learning to use a new app or device without instructions.</a:t>
            </a:r>
          </a:p>
          <a:p>
            <a:pPr lvl="0">
              <a:buFontTx/>
              <a:buChar char="•"/>
            </a:pPr>
            <a:r>
              <a:rPr lang="en-US" altLang="en-US" sz="2600" b="1" dirty="0">
                <a:latin typeface="Arial" panose="020B0604020202020204" pitchFamily="34" charset="0"/>
              </a:rPr>
              <a:t>Rapid Problem-Solving:</a:t>
            </a:r>
            <a:r>
              <a:rPr lang="en-US" altLang="en-US" sz="2600" dirty="0">
                <a:latin typeface="Arial" panose="020B0604020202020204" pitchFamily="34" charset="0"/>
              </a:rPr>
              <a:t> Fixing a broken object with makeshift tools (e.g., using a coin as a screwdriver)</a:t>
            </a:r>
          </a:p>
          <a:p>
            <a:pPr lvl="0">
              <a:buFontTx/>
              <a:buChar char="•"/>
            </a:pPr>
            <a:r>
              <a:rPr lang="en-US" altLang="en-US" sz="2600" b="1" dirty="0">
                <a:latin typeface="Arial" panose="020B0604020202020204" pitchFamily="34" charset="0"/>
              </a:rPr>
              <a:t>Navigating New Environments:</a:t>
            </a:r>
            <a:r>
              <a:rPr lang="en-US" altLang="en-US" sz="2600" dirty="0">
                <a:latin typeface="Arial" panose="020B0604020202020204" pitchFamily="34" charset="0"/>
              </a:rPr>
              <a:t> Finding your way through a new city's complex, unfamiliar bus system</a:t>
            </a:r>
          </a:p>
          <a:p>
            <a:pPr lvl="0">
              <a:buFontTx/>
              <a:buChar char="•"/>
            </a:pPr>
            <a:r>
              <a:rPr lang="en-US" altLang="en-US" sz="2600" b="1" dirty="0">
                <a:latin typeface="Arial" panose="020B0604020202020204" pitchFamily="34" charset="0"/>
              </a:rPr>
              <a:t>Abstract Reasoning &amp; Logic:</a:t>
            </a:r>
            <a:r>
              <a:rPr lang="en-US" altLang="en-US" sz="2600" dirty="0">
                <a:latin typeface="Arial" panose="020B0604020202020204" pitchFamily="34" charset="0"/>
              </a:rPr>
              <a:t> Recognizing patterns in visual data</a:t>
            </a:r>
          </a:p>
          <a:p>
            <a:pPr lvl="0">
              <a:buFontTx/>
              <a:buChar char="•"/>
            </a:pPr>
            <a:r>
              <a:rPr lang="en-US" altLang="en-US" sz="2600" b="1" dirty="0">
                <a:latin typeface="Arial" panose="020B0604020202020204" pitchFamily="34" charset="0"/>
              </a:rPr>
              <a:t>Creative Thinking: </a:t>
            </a:r>
            <a:r>
              <a:rPr lang="en-US" sz="2600" dirty="0"/>
              <a:t>Finding a way to make coffee while camping using available materials like a pot and cheesecloth</a:t>
            </a:r>
          </a:p>
        </p:txBody>
      </p:sp>
    </p:spTree>
    <p:extLst>
      <p:ext uri="{BB962C8B-B14F-4D97-AF65-F5344CB8AC3E}">
        <p14:creationId xmlns:p14="http://schemas.microsoft.com/office/powerpoint/2010/main" val="1364996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F8F-31EA-0962-2956-28AC46CC9CD1}"/>
              </a:ext>
            </a:extLst>
          </p:cNvPr>
          <p:cNvSpPr>
            <a:spLocks noGrp="1"/>
          </p:cNvSpPr>
          <p:nvPr>
            <p:ph type="title"/>
          </p:nvPr>
        </p:nvSpPr>
        <p:spPr>
          <a:xfrm>
            <a:off x="357633" y="438771"/>
            <a:ext cx="8431436" cy="486213"/>
          </a:xfrm>
        </p:spPr>
        <p:txBody>
          <a:bodyPr>
            <a:normAutofit fontScale="90000"/>
          </a:bodyPr>
          <a:lstStyle/>
          <a:p>
            <a:r>
              <a:rPr lang="en-US" dirty="0"/>
              <a:t>Lifelong Learning</a:t>
            </a:r>
          </a:p>
        </p:txBody>
      </p:sp>
      <p:sp>
        <p:nvSpPr>
          <p:cNvPr id="3" name="Content Placeholder 2">
            <a:extLst>
              <a:ext uri="{FF2B5EF4-FFF2-40B4-BE49-F238E27FC236}">
                <a16:creationId xmlns:a16="http://schemas.microsoft.com/office/drawing/2014/main" id="{0804511A-7EC8-6B3B-9E8D-673492B06B3F}"/>
              </a:ext>
            </a:extLst>
          </p:cNvPr>
          <p:cNvSpPr>
            <a:spLocks noGrp="1"/>
          </p:cNvSpPr>
          <p:nvPr>
            <p:ph idx="1"/>
          </p:nvPr>
        </p:nvSpPr>
        <p:spPr>
          <a:xfrm>
            <a:off x="380493" y="1056162"/>
            <a:ext cx="8431436" cy="4555967"/>
          </a:xfrm>
        </p:spPr>
        <p:txBody>
          <a:bodyPr>
            <a:noAutofit/>
          </a:bodyPr>
          <a:lstStyle/>
          <a:p>
            <a:r>
              <a:rPr lang="en-US" dirty="0"/>
              <a:t>Lifelong learning is an excellent way to approach the need for keeping active cognitively.</a:t>
            </a:r>
          </a:p>
          <a:p>
            <a:r>
              <a:rPr lang="en-US" dirty="0"/>
              <a:t>Individuals preferred means of learning may change as they age</a:t>
            </a:r>
          </a:p>
          <a:p>
            <a:r>
              <a:rPr lang="en-US" dirty="0"/>
              <a:t>Lifelong learning is central to developing expertise</a:t>
            </a:r>
          </a:p>
          <a:p>
            <a:r>
              <a:rPr lang="en-US" dirty="0"/>
              <a:t>Lifelong learning can help address sociocultural issues in aging.</a:t>
            </a:r>
          </a:p>
          <a:p>
            <a:r>
              <a:rPr lang="en-US" dirty="0" err="1"/>
              <a:t>Transculturalism</a:t>
            </a:r>
            <a:r>
              <a:rPr lang="en-US" dirty="0"/>
              <a:t> represents a new way of being and learning where individuals interact with each other in a culturally dynamic environment.</a:t>
            </a:r>
          </a:p>
          <a:p>
            <a:endParaRPr lang="en-US" dirty="0"/>
          </a:p>
        </p:txBody>
      </p:sp>
    </p:spTree>
    <p:extLst>
      <p:ext uri="{BB962C8B-B14F-4D97-AF65-F5344CB8AC3E}">
        <p14:creationId xmlns:p14="http://schemas.microsoft.com/office/powerpoint/2010/main" val="3016971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64AB-8146-85CB-10C3-2BB94E2BD3BB}"/>
              </a:ext>
            </a:extLst>
          </p:cNvPr>
          <p:cNvSpPr>
            <a:spLocks noGrp="1"/>
          </p:cNvSpPr>
          <p:nvPr>
            <p:ph type="title"/>
          </p:nvPr>
        </p:nvSpPr>
        <p:spPr>
          <a:xfrm>
            <a:off x="514350" y="239397"/>
            <a:ext cx="7886700" cy="892174"/>
          </a:xfrm>
        </p:spPr>
        <p:txBody>
          <a:bodyPr/>
          <a:lstStyle/>
          <a:p>
            <a:r>
              <a:rPr lang="en-US" dirty="0"/>
              <a:t>Flossing &amp; Dementia</a:t>
            </a:r>
          </a:p>
        </p:txBody>
      </p:sp>
      <p:sp>
        <p:nvSpPr>
          <p:cNvPr id="3" name="Content Placeholder 2">
            <a:extLst>
              <a:ext uri="{FF2B5EF4-FFF2-40B4-BE49-F238E27FC236}">
                <a16:creationId xmlns:a16="http://schemas.microsoft.com/office/drawing/2014/main" id="{9DD2838B-7C2A-99EC-3D94-3A5D8EDCE292}"/>
              </a:ext>
            </a:extLst>
          </p:cNvPr>
          <p:cNvSpPr>
            <a:spLocks noGrp="1"/>
          </p:cNvSpPr>
          <p:nvPr>
            <p:ph idx="1"/>
          </p:nvPr>
        </p:nvSpPr>
        <p:spPr>
          <a:xfrm>
            <a:off x="489637" y="1064758"/>
            <a:ext cx="7886700" cy="5410183"/>
          </a:xfrm>
        </p:spPr>
        <p:txBody>
          <a:bodyPr/>
          <a:lstStyle/>
          <a:p>
            <a:r>
              <a:rPr lang="en-US" dirty="0"/>
              <a:t>A study, published in Neurology, found that gum disease and tooth loss were associated with shrinking in the hippocampus, a part of the brain critical for memory and learning and one of the first areas to be damaged by Alzheimer’s</a:t>
            </a:r>
          </a:p>
        </p:txBody>
      </p:sp>
      <p:pic>
        <p:nvPicPr>
          <p:cNvPr id="4" name="Picture 3">
            <a:extLst>
              <a:ext uri="{FF2B5EF4-FFF2-40B4-BE49-F238E27FC236}">
                <a16:creationId xmlns:a16="http://schemas.microsoft.com/office/drawing/2014/main" id="{6F1D16F1-08CA-3242-6EF0-D66CAB66EF6F}"/>
              </a:ext>
            </a:extLst>
          </p:cNvPr>
          <p:cNvPicPr>
            <a:picLocks noChangeAspect="1"/>
          </p:cNvPicPr>
          <p:nvPr/>
        </p:nvPicPr>
        <p:blipFill>
          <a:blip r:embed="rId2"/>
          <a:srcRect l="19376" r="17875"/>
          <a:stretch>
            <a:fillRect/>
          </a:stretch>
        </p:blipFill>
        <p:spPr>
          <a:xfrm>
            <a:off x="6103620" y="3337560"/>
            <a:ext cx="2809509" cy="3053522"/>
          </a:xfrm>
          <a:prstGeom prst="rect">
            <a:avLst/>
          </a:prstGeom>
        </p:spPr>
      </p:pic>
      <p:sp>
        <p:nvSpPr>
          <p:cNvPr id="5" name="TextBox 4">
            <a:extLst>
              <a:ext uri="{FF2B5EF4-FFF2-40B4-BE49-F238E27FC236}">
                <a16:creationId xmlns:a16="http://schemas.microsoft.com/office/drawing/2014/main" id="{BF7B823C-5C9E-D325-56F3-9EC84011527F}"/>
              </a:ext>
            </a:extLst>
          </p:cNvPr>
          <p:cNvSpPr txBox="1"/>
          <p:nvPr/>
        </p:nvSpPr>
        <p:spPr>
          <a:xfrm>
            <a:off x="699084" y="2978597"/>
            <a:ext cx="5314950" cy="3539430"/>
          </a:xfrm>
          <a:prstGeom prst="rect">
            <a:avLst/>
          </a:prstGeom>
          <a:noFill/>
        </p:spPr>
        <p:txBody>
          <a:bodyPr wrap="square" rtlCol="0">
            <a:spAutoFit/>
          </a:bodyPr>
          <a:lstStyle/>
          <a:p>
            <a:r>
              <a:rPr lang="en-US" sz="2800" dirty="0"/>
              <a:t>disease. The study was small, involving 172 older men and women who were living in Japan. But the findings build on earlier evidence that gum disease is tied to an increased risk for Alzheimer’s disease and other forms of dementia.  </a:t>
            </a:r>
          </a:p>
        </p:txBody>
      </p:sp>
    </p:spTree>
    <p:extLst>
      <p:ext uri="{BB962C8B-B14F-4D97-AF65-F5344CB8AC3E}">
        <p14:creationId xmlns:p14="http://schemas.microsoft.com/office/powerpoint/2010/main" val="3714145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448C-6E20-775B-F1E1-C9B45F553D35}"/>
              </a:ext>
            </a:extLst>
          </p:cNvPr>
          <p:cNvSpPr>
            <a:spLocks noGrp="1"/>
          </p:cNvSpPr>
          <p:nvPr>
            <p:ph type="title"/>
          </p:nvPr>
        </p:nvSpPr>
        <p:spPr>
          <a:xfrm>
            <a:off x="331470" y="170817"/>
            <a:ext cx="7886700" cy="686434"/>
          </a:xfrm>
        </p:spPr>
        <p:txBody>
          <a:bodyPr>
            <a:normAutofit fontScale="90000"/>
          </a:bodyPr>
          <a:lstStyle/>
          <a:p>
            <a:r>
              <a:rPr lang="en-US" dirty="0"/>
              <a:t>Dental Care &amp; Dementia</a:t>
            </a:r>
          </a:p>
        </p:txBody>
      </p:sp>
      <p:sp>
        <p:nvSpPr>
          <p:cNvPr id="5" name="TextBox 4">
            <a:extLst>
              <a:ext uri="{FF2B5EF4-FFF2-40B4-BE49-F238E27FC236}">
                <a16:creationId xmlns:a16="http://schemas.microsoft.com/office/drawing/2014/main" id="{6A5B704E-D369-9913-EB13-BFD2140D27CF}"/>
              </a:ext>
            </a:extLst>
          </p:cNvPr>
          <p:cNvSpPr txBox="1"/>
          <p:nvPr/>
        </p:nvSpPr>
        <p:spPr>
          <a:xfrm>
            <a:off x="432486" y="914668"/>
            <a:ext cx="8340811" cy="6247864"/>
          </a:xfrm>
          <a:prstGeom prst="rect">
            <a:avLst/>
          </a:prstGeom>
          <a:noFill/>
        </p:spPr>
        <p:txBody>
          <a:bodyPr wrap="square">
            <a:spAutoFit/>
          </a:bodyPr>
          <a:lstStyle/>
          <a:p>
            <a:pPr>
              <a:buNone/>
            </a:pPr>
            <a:r>
              <a:rPr lang="en-US" sz="2800" dirty="0">
                <a:effectLst/>
              </a:rPr>
              <a:t>Poor oral health, specifically gum disease (periodontitis) and tooth loss, is strongly linked to a higher risk of developing Alzheimer's disease and other forms of dementia</a:t>
            </a:r>
          </a:p>
          <a:p>
            <a:pPr>
              <a:buNone/>
            </a:pPr>
            <a:endParaRPr lang="en-US" sz="800" dirty="0">
              <a:effectLst/>
            </a:endParaRPr>
          </a:p>
          <a:p>
            <a:pPr>
              <a:buNone/>
            </a:pPr>
            <a:r>
              <a:rPr lang="en-US" sz="2800" dirty="0"/>
              <a:t>Bacteria from gum disease can travel to the brain, causing inflammation and the buildup of Alzheimer’s-related plaque</a:t>
            </a:r>
          </a:p>
          <a:p>
            <a:pPr>
              <a:buNone/>
            </a:pPr>
            <a:endParaRPr lang="en-US" sz="2800" dirty="0"/>
          </a:p>
          <a:p>
            <a:pPr lvl="0" defTabSz="914400" eaLnBrk="0" fontAlgn="base" hangingPunct="0">
              <a:spcBef>
                <a:spcPct val="0"/>
              </a:spcBef>
              <a:spcAft>
                <a:spcPct val="0"/>
              </a:spcAft>
            </a:pPr>
            <a:r>
              <a:rPr lang="en-US" altLang="en-US" sz="2800" dirty="0">
                <a:latin typeface="Arial" panose="020B0604020202020204" pitchFamily="34" charset="0"/>
              </a:rPr>
              <a:t>Bidirectional Relationship: While poor dental care can lead to dementia, the onset of dementia often causes individuals to neglect oral hygiene, worsening the situation in a "vicious cycle".</a:t>
            </a:r>
          </a:p>
          <a:p>
            <a:pPr>
              <a:buNone/>
            </a:pPr>
            <a:endParaRPr lang="en-US" sz="2800" dirty="0"/>
          </a:p>
          <a:p>
            <a:pPr>
              <a:buNone/>
            </a:pPr>
            <a:endParaRPr lang="en-US" sz="2800" dirty="0"/>
          </a:p>
        </p:txBody>
      </p:sp>
      <p:sp>
        <p:nvSpPr>
          <p:cNvPr id="11" name="Rectangle 5">
            <a:extLst>
              <a:ext uri="{FF2B5EF4-FFF2-40B4-BE49-F238E27FC236}">
                <a16:creationId xmlns:a16="http://schemas.microsoft.com/office/drawing/2014/main" id="{38CA251E-15CD-4350-90AE-0FAA5959D9BA}"/>
              </a:ext>
            </a:extLst>
          </p:cNvPr>
          <p:cNvSpPr>
            <a:spLocks noChangeArrowheads="1"/>
          </p:cNvSpPr>
          <p:nvPr/>
        </p:nvSpPr>
        <p:spPr bwMode="auto">
          <a:xfrm>
            <a:off x="0" y="-184666"/>
            <a:ext cx="457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897159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A3F0-BE8D-B72F-75B5-958FD49C9CD9}"/>
              </a:ext>
            </a:extLst>
          </p:cNvPr>
          <p:cNvSpPr>
            <a:spLocks noGrp="1"/>
          </p:cNvSpPr>
          <p:nvPr>
            <p:ph type="title"/>
          </p:nvPr>
        </p:nvSpPr>
        <p:spPr>
          <a:xfrm>
            <a:off x="251460" y="307976"/>
            <a:ext cx="7886700" cy="1325563"/>
          </a:xfrm>
        </p:spPr>
        <p:txBody>
          <a:bodyPr/>
          <a:lstStyle/>
          <a:p>
            <a:r>
              <a:rPr lang="en-US" dirty="0"/>
              <a:t>Dental Duh</a:t>
            </a:r>
          </a:p>
        </p:txBody>
      </p:sp>
      <p:sp>
        <p:nvSpPr>
          <p:cNvPr id="3" name="Content Placeholder 2">
            <a:extLst>
              <a:ext uri="{FF2B5EF4-FFF2-40B4-BE49-F238E27FC236}">
                <a16:creationId xmlns:a16="http://schemas.microsoft.com/office/drawing/2014/main" id="{EB534A00-1A34-86FD-22C0-F7292ED2EE30}"/>
              </a:ext>
            </a:extLst>
          </p:cNvPr>
          <p:cNvSpPr>
            <a:spLocks noGrp="1"/>
          </p:cNvSpPr>
          <p:nvPr>
            <p:ph idx="1"/>
          </p:nvPr>
        </p:nvSpPr>
        <p:spPr>
          <a:xfrm>
            <a:off x="320040" y="1539875"/>
            <a:ext cx="3520440" cy="4351338"/>
          </a:xfrm>
        </p:spPr>
        <p:txBody>
          <a:bodyPr/>
          <a:lstStyle/>
          <a:p>
            <a:pPr marL="0" indent="0">
              <a:buNone/>
            </a:pPr>
            <a:r>
              <a:rPr lang="en-US" altLang="en-US" b="1" dirty="0">
                <a:latin typeface="Arial" panose="020B0604020202020204" pitchFamily="34" charset="0"/>
              </a:rPr>
              <a:t>Prevention:</a:t>
            </a:r>
            <a:r>
              <a:rPr lang="en-US" altLang="en-US" dirty="0">
                <a:latin typeface="Arial" panose="020B0604020202020204" pitchFamily="34" charset="0"/>
              </a:rPr>
              <a:t> Regular dental cleanings and good oral hygiene are associated with a lower prevalence of subjective cognitive decline and may help mitigate the risk of dementia. Important for other health issues too.</a:t>
            </a:r>
            <a:endParaRPr lang="en-US" dirty="0"/>
          </a:p>
          <a:p>
            <a:endParaRPr lang="en-US" dirty="0"/>
          </a:p>
        </p:txBody>
      </p:sp>
      <p:pic>
        <p:nvPicPr>
          <p:cNvPr id="4" name="Picture 3">
            <a:extLst>
              <a:ext uri="{FF2B5EF4-FFF2-40B4-BE49-F238E27FC236}">
                <a16:creationId xmlns:a16="http://schemas.microsoft.com/office/drawing/2014/main" id="{97E87211-4F23-BFD8-CE39-5F04592B5E63}"/>
              </a:ext>
            </a:extLst>
          </p:cNvPr>
          <p:cNvPicPr>
            <a:picLocks noChangeAspect="1"/>
          </p:cNvPicPr>
          <p:nvPr/>
        </p:nvPicPr>
        <p:blipFill>
          <a:blip r:embed="rId2"/>
          <a:srcRect l="8554" r="9212"/>
          <a:stretch>
            <a:fillRect/>
          </a:stretch>
        </p:blipFill>
        <p:spPr>
          <a:xfrm>
            <a:off x="4023361" y="434340"/>
            <a:ext cx="4732020" cy="5715000"/>
          </a:xfrm>
          <a:prstGeom prst="rect">
            <a:avLst/>
          </a:prstGeom>
        </p:spPr>
      </p:pic>
    </p:spTree>
    <p:extLst>
      <p:ext uri="{BB962C8B-B14F-4D97-AF65-F5344CB8AC3E}">
        <p14:creationId xmlns:p14="http://schemas.microsoft.com/office/powerpoint/2010/main" val="349219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8548-AD68-2F19-EFBC-20EDE9B04AD7}"/>
              </a:ext>
            </a:extLst>
          </p:cNvPr>
          <p:cNvSpPr>
            <a:spLocks noGrp="1"/>
          </p:cNvSpPr>
          <p:nvPr>
            <p:ph type="title"/>
          </p:nvPr>
        </p:nvSpPr>
        <p:spPr>
          <a:xfrm>
            <a:off x="628650" y="365127"/>
            <a:ext cx="7886700" cy="812164"/>
          </a:xfrm>
        </p:spPr>
        <p:txBody>
          <a:bodyPr/>
          <a:lstStyle/>
          <a:p>
            <a:r>
              <a:rPr lang="en-US" dirty="0"/>
              <a:t>Ping Pong Anyone?</a:t>
            </a:r>
          </a:p>
        </p:txBody>
      </p:sp>
      <p:sp>
        <p:nvSpPr>
          <p:cNvPr id="3" name="Content Placeholder 2">
            <a:extLst>
              <a:ext uri="{FF2B5EF4-FFF2-40B4-BE49-F238E27FC236}">
                <a16:creationId xmlns:a16="http://schemas.microsoft.com/office/drawing/2014/main" id="{D6417102-6273-2A88-DC8F-3EE4BB138552}"/>
              </a:ext>
            </a:extLst>
          </p:cNvPr>
          <p:cNvSpPr>
            <a:spLocks noGrp="1"/>
          </p:cNvSpPr>
          <p:nvPr>
            <p:ph idx="1"/>
          </p:nvPr>
        </p:nvSpPr>
        <p:spPr>
          <a:xfrm>
            <a:off x="570573" y="1184928"/>
            <a:ext cx="7886700" cy="4351338"/>
          </a:xfrm>
        </p:spPr>
        <p:txBody>
          <a:bodyPr/>
          <a:lstStyle/>
          <a:p>
            <a:r>
              <a:rPr lang="en-US" dirty="0"/>
              <a:t>Coordinative challenging exercises in changing environments referred to as open-skill exercises seem to be beneficial on cognitive function.</a:t>
            </a:r>
          </a:p>
          <a:p>
            <a:r>
              <a:rPr lang="en-US" dirty="0"/>
              <a:t>Good example:  table tennis</a:t>
            </a:r>
          </a:p>
        </p:txBody>
      </p:sp>
      <p:pic>
        <p:nvPicPr>
          <p:cNvPr id="4" name="Picture 3">
            <a:extLst>
              <a:ext uri="{FF2B5EF4-FFF2-40B4-BE49-F238E27FC236}">
                <a16:creationId xmlns:a16="http://schemas.microsoft.com/office/drawing/2014/main" id="{F983C902-762B-3E8A-F6FD-5DAB46BCA055}"/>
              </a:ext>
            </a:extLst>
          </p:cNvPr>
          <p:cNvPicPr>
            <a:picLocks noChangeAspect="1"/>
          </p:cNvPicPr>
          <p:nvPr/>
        </p:nvPicPr>
        <p:blipFill>
          <a:blip r:embed="rId2"/>
          <a:srcRect l="8851" t="349" r="200" b="15465"/>
          <a:stretch>
            <a:fillRect/>
          </a:stretch>
        </p:blipFill>
        <p:spPr>
          <a:xfrm>
            <a:off x="417247" y="3170640"/>
            <a:ext cx="8270782" cy="3291944"/>
          </a:xfrm>
          <a:prstGeom prst="rect">
            <a:avLst/>
          </a:prstGeom>
        </p:spPr>
      </p:pic>
    </p:spTree>
    <p:extLst>
      <p:ext uri="{BB962C8B-B14F-4D97-AF65-F5344CB8AC3E}">
        <p14:creationId xmlns:p14="http://schemas.microsoft.com/office/powerpoint/2010/main" val="1935315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AB1A-0C23-7231-2E9E-6AA1D18D309E}"/>
              </a:ext>
            </a:extLst>
          </p:cNvPr>
          <p:cNvSpPr>
            <a:spLocks noGrp="1"/>
          </p:cNvSpPr>
          <p:nvPr>
            <p:ph type="title"/>
          </p:nvPr>
        </p:nvSpPr>
        <p:spPr>
          <a:xfrm>
            <a:off x="468573" y="428823"/>
            <a:ext cx="7186596" cy="519868"/>
          </a:xfrm>
        </p:spPr>
        <p:txBody>
          <a:bodyPr>
            <a:normAutofit fontScale="90000"/>
          </a:bodyPr>
          <a:lstStyle/>
          <a:p>
            <a:r>
              <a:rPr lang="en-US" dirty="0"/>
              <a:t>Summarizing Aging Brain Issues</a:t>
            </a:r>
          </a:p>
        </p:txBody>
      </p:sp>
      <p:sp>
        <p:nvSpPr>
          <p:cNvPr id="3" name="Content Placeholder 2">
            <a:extLst>
              <a:ext uri="{FF2B5EF4-FFF2-40B4-BE49-F238E27FC236}">
                <a16:creationId xmlns:a16="http://schemas.microsoft.com/office/drawing/2014/main" id="{49B0267B-3FFD-9D3E-1082-DFC810E22655}"/>
              </a:ext>
            </a:extLst>
          </p:cNvPr>
          <p:cNvSpPr>
            <a:spLocks noGrp="1"/>
          </p:cNvSpPr>
          <p:nvPr>
            <p:ph idx="1"/>
          </p:nvPr>
        </p:nvSpPr>
        <p:spPr>
          <a:xfrm>
            <a:off x="195425" y="1075592"/>
            <a:ext cx="8702390" cy="2866214"/>
          </a:xfrm>
        </p:spPr>
        <p:txBody>
          <a:bodyPr>
            <a:noAutofit/>
          </a:bodyPr>
          <a:lstStyle/>
          <a:p>
            <a:pPr>
              <a:buFont typeface="Symbol" panose="05050102010706020507" pitchFamily="18" charset="2"/>
              <a:buChar char="-"/>
            </a:pPr>
            <a:r>
              <a:rPr lang="en-US" sz="2600" dirty="0"/>
              <a:t>Brain does undergo changes but these can be forestalled by lifestyle habits – exercise, nutrition, mental stimulation,  socialization</a:t>
            </a:r>
          </a:p>
          <a:p>
            <a:pPr>
              <a:buFont typeface="Symbol" panose="05050102010706020507" pitchFamily="18" charset="2"/>
              <a:buChar char="-"/>
            </a:pPr>
            <a:r>
              <a:rPr lang="en-US" sz="2600" dirty="0"/>
              <a:t>Speed of processing slows, recall is harder &amp; storage capacity declines, prospective memory can decline.</a:t>
            </a:r>
          </a:p>
          <a:p>
            <a:pPr>
              <a:buFont typeface="Symbol" panose="05050102010706020507" pitchFamily="18" charset="2"/>
              <a:buChar char="-"/>
            </a:pPr>
            <a:r>
              <a:rPr lang="en-US" sz="2600" dirty="0"/>
              <a:t>Learning new things is harder (working memory), and older adults are susceptible to false memories. </a:t>
            </a:r>
          </a:p>
          <a:p>
            <a:pPr marL="0" indent="0">
              <a:buNone/>
            </a:pPr>
            <a:endParaRPr lang="en-US" sz="2600" dirty="0"/>
          </a:p>
          <a:p>
            <a:endParaRPr lang="en-US" dirty="0"/>
          </a:p>
        </p:txBody>
      </p:sp>
      <p:pic>
        <p:nvPicPr>
          <p:cNvPr id="4" name="Picture 3">
            <a:extLst>
              <a:ext uri="{FF2B5EF4-FFF2-40B4-BE49-F238E27FC236}">
                <a16:creationId xmlns:a16="http://schemas.microsoft.com/office/drawing/2014/main" id="{F7228879-0158-A7B5-B50C-648693FA92A7}"/>
              </a:ext>
            </a:extLst>
          </p:cNvPr>
          <p:cNvPicPr>
            <a:picLocks noChangeAspect="1"/>
          </p:cNvPicPr>
          <p:nvPr/>
        </p:nvPicPr>
        <p:blipFill>
          <a:blip r:embed="rId2"/>
          <a:stretch>
            <a:fillRect/>
          </a:stretch>
        </p:blipFill>
        <p:spPr>
          <a:xfrm>
            <a:off x="6071604" y="3563183"/>
            <a:ext cx="3072396" cy="3072396"/>
          </a:xfrm>
          <a:prstGeom prst="rect">
            <a:avLst/>
          </a:prstGeom>
        </p:spPr>
      </p:pic>
      <p:sp>
        <p:nvSpPr>
          <p:cNvPr id="5" name="TextBox 4">
            <a:extLst>
              <a:ext uri="{FF2B5EF4-FFF2-40B4-BE49-F238E27FC236}">
                <a16:creationId xmlns:a16="http://schemas.microsoft.com/office/drawing/2014/main" id="{128AA0E4-36C9-2B7B-4AA6-40812C0294B2}"/>
              </a:ext>
            </a:extLst>
          </p:cNvPr>
          <p:cNvSpPr txBox="1"/>
          <p:nvPr/>
        </p:nvSpPr>
        <p:spPr>
          <a:xfrm>
            <a:off x="197709" y="4003589"/>
            <a:ext cx="6042454" cy="2298065"/>
          </a:xfrm>
          <a:prstGeom prst="rect">
            <a:avLst/>
          </a:prstGeom>
          <a:noFill/>
        </p:spPr>
        <p:txBody>
          <a:bodyPr wrap="square" rtlCol="0">
            <a:spAutoFit/>
          </a:bodyPr>
          <a:lstStyle/>
          <a:p>
            <a:pPr marL="228600" indent="-228600" defTabSz="914400">
              <a:lnSpc>
                <a:spcPct val="90000"/>
              </a:lnSpc>
              <a:spcBef>
                <a:spcPts val="1000"/>
              </a:spcBef>
              <a:buFont typeface="Symbol" panose="05050102010706020507" pitchFamily="18" charset="2"/>
              <a:buChar char="-"/>
            </a:pPr>
            <a:r>
              <a:rPr lang="en-US" sz="2600" dirty="0"/>
              <a:t>Maximizing competency can help OA maintain their independence</a:t>
            </a:r>
          </a:p>
          <a:p>
            <a:pPr marL="228600" indent="-228600" defTabSz="914400">
              <a:lnSpc>
                <a:spcPct val="90000"/>
              </a:lnSpc>
              <a:spcBef>
                <a:spcPts val="1000"/>
              </a:spcBef>
              <a:buFont typeface="Symbol" panose="05050102010706020507" pitchFamily="18" charset="2"/>
              <a:buChar char="-"/>
            </a:pPr>
            <a:r>
              <a:rPr lang="en-US" sz="2600" dirty="0"/>
              <a:t>Activities OA chose contribute to their ability to compensate for mental/memory issues </a:t>
            </a:r>
          </a:p>
          <a:p>
            <a:endParaRPr lang="en-US" dirty="0"/>
          </a:p>
        </p:txBody>
      </p:sp>
    </p:spTree>
    <p:extLst>
      <p:ext uri="{BB962C8B-B14F-4D97-AF65-F5344CB8AC3E}">
        <p14:creationId xmlns:p14="http://schemas.microsoft.com/office/powerpoint/2010/main" val="1256673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F1A6-88F4-3FA1-BBAC-D28C9AE8B33E}"/>
              </a:ext>
            </a:extLst>
          </p:cNvPr>
          <p:cNvSpPr>
            <a:spLocks noGrp="1"/>
          </p:cNvSpPr>
          <p:nvPr>
            <p:ph type="title"/>
          </p:nvPr>
        </p:nvSpPr>
        <p:spPr>
          <a:xfrm>
            <a:off x="517439" y="303342"/>
            <a:ext cx="7886700" cy="795459"/>
          </a:xfrm>
        </p:spPr>
        <p:txBody>
          <a:bodyPr/>
          <a:lstStyle/>
          <a:p>
            <a:r>
              <a:rPr lang="en-US" dirty="0"/>
              <a:t>Key Take Away Points</a:t>
            </a:r>
          </a:p>
        </p:txBody>
      </p:sp>
      <p:sp>
        <p:nvSpPr>
          <p:cNvPr id="3" name="Content Placeholder 2">
            <a:extLst>
              <a:ext uri="{FF2B5EF4-FFF2-40B4-BE49-F238E27FC236}">
                <a16:creationId xmlns:a16="http://schemas.microsoft.com/office/drawing/2014/main" id="{09526F4B-3A1B-372D-E907-09709C017F50}"/>
              </a:ext>
            </a:extLst>
          </p:cNvPr>
          <p:cNvSpPr>
            <a:spLocks noGrp="1"/>
          </p:cNvSpPr>
          <p:nvPr>
            <p:ph idx="1"/>
          </p:nvPr>
        </p:nvSpPr>
        <p:spPr>
          <a:xfrm>
            <a:off x="318146" y="1126992"/>
            <a:ext cx="8292611" cy="4868252"/>
          </a:xfrm>
        </p:spPr>
        <p:txBody>
          <a:bodyPr/>
          <a:lstStyle/>
          <a:p>
            <a:r>
              <a:rPr lang="en-US" dirty="0"/>
              <a:t>Are you participating in mind-stimulating activities?  -- KEEP IT UP!</a:t>
            </a:r>
          </a:p>
          <a:p>
            <a:pPr lvl="1"/>
            <a:r>
              <a:rPr lang="en-US" dirty="0"/>
              <a:t>Trying new things</a:t>
            </a:r>
          </a:p>
          <a:p>
            <a:pPr lvl="1"/>
            <a:r>
              <a:rPr lang="en-US" dirty="0"/>
              <a:t>Puzzles/games</a:t>
            </a:r>
          </a:p>
          <a:p>
            <a:pPr lvl="1"/>
            <a:r>
              <a:rPr lang="en-US" dirty="0"/>
              <a:t>Lifelong learning</a:t>
            </a:r>
          </a:p>
          <a:p>
            <a:r>
              <a:rPr lang="en-US" dirty="0"/>
              <a:t>Are your lifestyle habits conducive to maximizing your competency?  -- KEEP IT UP!  OR START!</a:t>
            </a:r>
          </a:p>
          <a:p>
            <a:r>
              <a:rPr lang="en-US" dirty="0"/>
              <a:t>Are you maximizing health options  -- physical, mental, emotional, social</a:t>
            </a:r>
          </a:p>
          <a:p>
            <a:r>
              <a:rPr lang="en-US" dirty="0"/>
              <a:t>Memory monitoring – are you optimizing strategies to help compensate for any deficits?</a:t>
            </a:r>
          </a:p>
          <a:p>
            <a:endParaRPr lang="en-US" dirty="0"/>
          </a:p>
        </p:txBody>
      </p:sp>
    </p:spTree>
    <p:extLst>
      <p:ext uri="{BB962C8B-B14F-4D97-AF65-F5344CB8AC3E}">
        <p14:creationId xmlns:p14="http://schemas.microsoft.com/office/powerpoint/2010/main" val="1726685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5098-1518-0BAE-19FF-8259B1205785}"/>
              </a:ext>
            </a:extLst>
          </p:cNvPr>
          <p:cNvSpPr>
            <a:spLocks noGrp="1"/>
          </p:cNvSpPr>
          <p:nvPr>
            <p:ph type="title"/>
          </p:nvPr>
        </p:nvSpPr>
        <p:spPr>
          <a:xfrm>
            <a:off x="346203" y="349141"/>
            <a:ext cx="8431436" cy="509363"/>
          </a:xfrm>
        </p:spPr>
        <p:txBody>
          <a:bodyPr anchor="t">
            <a:normAutofit fontScale="90000"/>
          </a:bodyPr>
          <a:lstStyle/>
          <a:p>
            <a:r>
              <a:rPr lang="en-US" altLang="en-US" dirty="0"/>
              <a:t>Age-Related Changes in Neurons</a:t>
            </a:r>
            <a:endParaRPr lang="en-US" dirty="0"/>
          </a:p>
        </p:txBody>
      </p:sp>
      <p:sp>
        <p:nvSpPr>
          <p:cNvPr id="4" name="Content Placeholder 3">
            <a:extLst>
              <a:ext uri="{FF2B5EF4-FFF2-40B4-BE49-F238E27FC236}">
                <a16:creationId xmlns:a16="http://schemas.microsoft.com/office/drawing/2014/main" id="{88C24359-8CAE-FB7D-E3D8-5065935BA907}"/>
              </a:ext>
            </a:extLst>
          </p:cNvPr>
          <p:cNvSpPr>
            <a:spLocks noGrp="1"/>
          </p:cNvSpPr>
          <p:nvPr>
            <p:ph idx="1"/>
          </p:nvPr>
        </p:nvSpPr>
        <p:spPr>
          <a:xfrm>
            <a:off x="460503" y="1071725"/>
            <a:ext cx="8431436" cy="2551586"/>
          </a:xfrm>
        </p:spPr>
        <p:txBody>
          <a:bodyPr>
            <a:noAutofit/>
          </a:bodyPr>
          <a:lstStyle/>
          <a:p>
            <a:pPr marL="228600" lvl="1">
              <a:spcBef>
                <a:spcPts val="1000"/>
              </a:spcBef>
              <a:buClr>
                <a:srgbClr val="282F7C"/>
              </a:buClr>
              <a:defRPr/>
            </a:pPr>
            <a:r>
              <a:rPr lang="en-US" altLang="en-US" dirty="0"/>
              <a:t>Number of neurons declines</a:t>
            </a:r>
          </a:p>
          <a:p>
            <a:pPr marL="228600" lvl="1">
              <a:spcBef>
                <a:spcPts val="1000"/>
              </a:spcBef>
              <a:buClr>
                <a:srgbClr val="282F7C"/>
              </a:buClr>
              <a:defRPr/>
            </a:pPr>
            <a:r>
              <a:rPr lang="en-US" altLang="en-US" dirty="0"/>
              <a:t>Number and size of dendrites on the neuron decreases</a:t>
            </a:r>
          </a:p>
          <a:p>
            <a:pPr marL="228600" lvl="1">
              <a:spcBef>
                <a:spcPts val="1000"/>
              </a:spcBef>
              <a:buClr>
                <a:srgbClr val="282F7C"/>
              </a:buClr>
              <a:defRPr/>
            </a:pPr>
            <a:r>
              <a:rPr lang="en-US" altLang="en-US" dirty="0"/>
              <a:t>Tangles develop in axon fibers of the neuron</a:t>
            </a:r>
          </a:p>
          <a:p>
            <a:pPr marL="228600" lvl="1">
              <a:spcBef>
                <a:spcPts val="1000"/>
              </a:spcBef>
              <a:buClr>
                <a:srgbClr val="282F7C"/>
              </a:buClr>
              <a:defRPr/>
            </a:pPr>
            <a:r>
              <a:rPr lang="en-US" altLang="en-US" dirty="0"/>
              <a:t>Increases in deposits of proteins</a:t>
            </a:r>
          </a:p>
          <a:p>
            <a:pPr marL="228600" lvl="1">
              <a:spcBef>
                <a:spcPts val="1000"/>
              </a:spcBef>
              <a:buClr>
                <a:srgbClr val="282F7C"/>
              </a:buClr>
              <a:defRPr/>
            </a:pPr>
            <a:r>
              <a:rPr lang="en-US" altLang="en-US" dirty="0"/>
              <a:t>Number of synapses decreases (area between the neurons basically)</a:t>
            </a:r>
          </a:p>
        </p:txBody>
      </p:sp>
      <p:pic>
        <p:nvPicPr>
          <p:cNvPr id="3" name="Picture 2">
            <a:extLst>
              <a:ext uri="{FF2B5EF4-FFF2-40B4-BE49-F238E27FC236}">
                <a16:creationId xmlns:a16="http://schemas.microsoft.com/office/drawing/2014/main" id="{16F5E90D-2F04-D4ED-5B54-0931E7157BFB}"/>
              </a:ext>
            </a:extLst>
          </p:cNvPr>
          <p:cNvPicPr>
            <a:picLocks noChangeAspect="1"/>
          </p:cNvPicPr>
          <p:nvPr/>
        </p:nvPicPr>
        <p:blipFill>
          <a:blip r:embed="rId3"/>
          <a:stretch>
            <a:fillRect/>
          </a:stretch>
        </p:blipFill>
        <p:spPr>
          <a:xfrm>
            <a:off x="4772348" y="3573780"/>
            <a:ext cx="4291642" cy="3032760"/>
          </a:xfrm>
          <a:prstGeom prst="rect">
            <a:avLst/>
          </a:prstGeom>
        </p:spPr>
      </p:pic>
      <p:sp>
        <p:nvSpPr>
          <p:cNvPr id="6" name="TextBox 5">
            <a:extLst>
              <a:ext uri="{FF2B5EF4-FFF2-40B4-BE49-F238E27FC236}">
                <a16:creationId xmlns:a16="http://schemas.microsoft.com/office/drawing/2014/main" id="{8F07DEAD-E2F3-82E4-77FE-24E41EDA7251}"/>
              </a:ext>
            </a:extLst>
          </p:cNvPr>
          <p:cNvSpPr txBox="1"/>
          <p:nvPr/>
        </p:nvSpPr>
        <p:spPr>
          <a:xfrm>
            <a:off x="400050" y="3714750"/>
            <a:ext cx="4366260" cy="2159566"/>
          </a:xfrm>
          <a:prstGeom prst="rect">
            <a:avLst/>
          </a:prstGeom>
          <a:noFill/>
        </p:spPr>
        <p:txBody>
          <a:bodyPr wrap="square" rtlCol="0">
            <a:spAutoFit/>
          </a:bodyPr>
          <a:lstStyle/>
          <a:p>
            <a:pPr marL="228600" lvl="1" indent="-228600" defTabSz="914400">
              <a:lnSpc>
                <a:spcPct val="90000"/>
              </a:lnSpc>
              <a:spcBef>
                <a:spcPts val="1000"/>
              </a:spcBef>
              <a:buClr>
                <a:srgbClr val="282F7C"/>
              </a:buClr>
              <a:buFont typeface="Arial" panose="020B0604020202020204" pitchFamily="34" charset="0"/>
              <a:buChar char="•"/>
              <a:defRPr/>
            </a:pPr>
            <a:r>
              <a:rPr lang="en-US" altLang="en-US" sz="2400" dirty="0"/>
              <a:t>Declining health of brain’s white matter </a:t>
            </a:r>
          </a:p>
          <a:p>
            <a:pPr marL="228600" lvl="1" indent="-228600" defTabSz="914400">
              <a:lnSpc>
                <a:spcPct val="90000"/>
              </a:lnSpc>
              <a:spcBef>
                <a:spcPts val="1000"/>
              </a:spcBef>
              <a:buClr>
                <a:srgbClr val="282F7C"/>
              </a:buClr>
              <a:buFont typeface="Arial" panose="020B0604020202020204" pitchFamily="34" charset="0"/>
              <a:buChar char="•"/>
              <a:defRPr/>
            </a:pPr>
            <a:r>
              <a:rPr lang="en-US" altLang="en-US" sz="2400" dirty="0"/>
              <a:t>These changes occur in greater numbers in diseases such as Alzheimer’s disease</a:t>
            </a:r>
          </a:p>
          <a:p>
            <a:endParaRPr lang="en-US" dirty="0"/>
          </a:p>
        </p:txBody>
      </p:sp>
    </p:spTree>
    <p:extLst>
      <p:ext uri="{BB962C8B-B14F-4D97-AF65-F5344CB8AC3E}">
        <p14:creationId xmlns:p14="http://schemas.microsoft.com/office/powerpoint/2010/main" val="3565819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5885-4CA5-458C-46FB-50D0FCACB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382C2A-6A3E-B59C-9756-4D1154648889}"/>
              </a:ext>
            </a:extLst>
          </p:cNvPr>
          <p:cNvSpPr>
            <a:spLocks noGrp="1"/>
          </p:cNvSpPr>
          <p:nvPr>
            <p:ph idx="1"/>
          </p:nvPr>
        </p:nvSpPr>
        <p:spPr>
          <a:xfrm>
            <a:off x="628650" y="1825625"/>
            <a:ext cx="7886700" cy="2617421"/>
          </a:xfrm>
        </p:spPr>
        <p:txBody>
          <a:bodyPr/>
          <a:lstStyle/>
          <a:p>
            <a:endParaRPr lang="en-US" dirty="0"/>
          </a:p>
        </p:txBody>
      </p:sp>
      <p:pic>
        <p:nvPicPr>
          <p:cNvPr id="7" name="Picture 6">
            <a:hlinkClick r:id="rId3"/>
            <a:extLst>
              <a:ext uri="{FF2B5EF4-FFF2-40B4-BE49-F238E27FC236}">
                <a16:creationId xmlns:a16="http://schemas.microsoft.com/office/drawing/2014/main" id="{E4562C12-7C6B-7F89-65EA-55B74A188152}"/>
              </a:ext>
            </a:extLst>
          </p:cNvPr>
          <p:cNvPicPr>
            <a:picLocks noChangeAspect="1"/>
          </p:cNvPicPr>
          <p:nvPr/>
        </p:nvPicPr>
        <p:blipFill>
          <a:blip r:embed="rId4"/>
          <a:stretch>
            <a:fillRect/>
          </a:stretch>
        </p:blipFill>
        <p:spPr>
          <a:xfrm>
            <a:off x="829285" y="706178"/>
            <a:ext cx="7091221" cy="4369034"/>
          </a:xfrm>
          <a:prstGeom prst="rect">
            <a:avLst/>
          </a:prstGeom>
        </p:spPr>
      </p:pic>
      <p:sp>
        <p:nvSpPr>
          <p:cNvPr id="8" name="TextBox 7">
            <a:extLst>
              <a:ext uri="{FF2B5EF4-FFF2-40B4-BE49-F238E27FC236}">
                <a16:creationId xmlns:a16="http://schemas.microsoft.com/office/drawing/2014/main" id="{03E3EE6D-81BD-B1A5-AFFC-EEA64EB4340B}"/>
              </a:ext>
            </a:extLst>
          </p:cNvPr>
          <p:cNvSpPr txBox="1">
            <a:spLocks noGrp="1" noRot="1" noMove="1" noResize="1" noEditPoints="1" noAdjustHandles="1" noChangeArrowheads="1" noChangeShapeType="1"/>
          </p:cNvSpPr>
          <p:nvPr/>
        </p:nvSpPr>
        <p:spPr>
          <a:xfrm>
            <a:off x="386862" y="5228492"/>
            <a:ext cx="2379784" cy="923330"/>
          </a:xfrm>
          <a:prstGeom prst="rect">
            <a:avLst/>
          </a:prstGeom>
          <a:noFill/>
        </p:spPr>
        <p:txBody>
          <a:bodyPr wrap="square" rtlCol="0">
            <a:spAutoFit/>
          </a:bodyPr>
          <a:lstStyle/>
          <a:p>
            <a:r>
              <a:rPr lang="en-US" dirty="0">
                <a:hlinkClick r:id="rId3"/>
              </a:rPr>
              <a:t>https://www.youtube.com/watch?v=oQ077JWWrd4</a:t>
            </a:r>
            <a:endParaRPr lang="en-US" dirty="0"/>
          </a:p>
        </p:txBody>
      </p:sp>
    </p:spTree>
    <p:extLst>
      <p:ext uri="{BB962C8B-B14F-4D97-AF65-F5344CB8AC3E}">
        <p14:creationId xmlns:p14="http://schemas.microsoft.com/office/powerpoint/2010/main" val="3768743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F8A2-5D54-4569-9FEC-ACAD87E5FD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4679D8-6B7C-4F68-AC79-DABCE60BA5D4}"/>
              </a:ext>
            </a:extLst>
          </p:cNvPr>
          <p:cNvSpPr>
            <a:spLocks noGrp="1"/>
          </p:cNvSpPr>
          <p:nvPr>
            <p:ph idx="1"/>
          </p:nvPr>
        </p:nvSpPr>
        <p:spPr/>
        <p:txBody>
          <a:bodyPr/>
          <a:lstStyle/>
          <a:p>
            <a:endParaRPr lang="en-US"/>
          </a:p>
        </p:txBody>
      </p:sp>
      <p:pic>
        <p:nvPicPr>
          <p:cNvPr id="4" name="Video-267">
            <a:hlinkClick r:id="" action="ppaction://media"/>
            <a:extLst>
              <a:ext uri="{FF2B5EF4-FFF2-40B4-BE49-F238E27FC236}">
                <a16:creationId xmlns:a16="http://schemas.microsoft.com/office/drawing/2014/main" id="{6F88C51B-A633-4A19-84DE-5BA6B0D931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18694" y="652104"/>
            <a:ext cx="2906612" cy="5167311"/>
          </a:xfrm>
          <a:prstGeom prst="rect">
            <a:avLst/>
          </a:prstGeom>
        </p:spPr>
      </p:pic>
    </p:spTree>
    <p:extLst>
      <p:ext uri="{BB962C8B-B14F-4D97-AF65-F5344CB8AC3E}">
        <p14:creationId xmlns:p14="http://schemas.microsoft.com/office/powerpoint/2010/main" val="34810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4C85A-2921-80D4-5CDF-4CC3341D866B}"/>
              </a:ext>
            </a:extLst>
          </p:cNvPr>
          <p:cNvPicPr>
            <a:picLocks noChangeAspect="1"/>
          </p:cNvPicPr>
          <p:nvPr/>
        </p:nvPicPr>
        <p:blipFill>
          <a:blip r:embed="rId2"/>
          <a:stretch>
            <a:fillRect/>
          </a:stretch>
        </p:blipFill>
        <p:spPr>
          <a:xfrm>
            <a:off x="2459553" y="490473"/>
            <a:ext cx="4224894" cy="5877053"/>
          </a:xfrm>
          <a:prstGeom prst="rect">
            <a:avLst/>
          </a:prstGeom>
        </p:spPr>
      </p:pic>
    </p:spTree>
    <p:extLst>
      <p:ext uri="{BB962C8B-B14F-4D97-AF65-F5344CB8AC3E}">
        <p14:creationId xmlns:p14="http://schemas.microsoft.com/office/powerpoint/2010/main" val="163239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3C27AB-A884-AF89-70E1-BE4EA0BF0CF2}"/>
              </a:ext>
            </a:extLst>
          </p:cNvPr>
          <p:cNvPicPr>
            <a:picLocks noChangeAspect="1"/>
          </p:cNvPicPr>
          <p:nvPr/>
        </p:nvPicPr>
        <p:blipFill>
          <a:blip r:embed="rId2"/>
          <a:srcRect t="8674"/>
          <a:stretch>
            <a:fillRect/>
          </a:stretch>
        </p:blipFill>
        <p:spPr>
          <a:xfrm>
            <a:off x="346503" y="91440"/>
            <a:ext cx="8797497" cy="6389370"/>
          </a:xfrm>
          <a:prstGeom prst="rect">
            <a:avLst/>
          </a:prstGeom>
        </p:spPr>
      </p:pic>
    </p:spTree>
    <p:extLst>
      <p:ext uri="{BB962C8B-B14F-4D97-AF65-F5344CB8AC3E}">
        <p14:creationId xmlns:p14="http://schemas.microsoft.com/office/powerpoint/2010/main" val="318746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C54CCCF-B973-9DBB-8D26-E16C031A7B5B}"/>
              </a:ext>
            </a:extLst>
          </p:cNvPr>
          <p:cNvGraphicFramePr>
            <a:graphicFrameLocks noGrp="1"/>
          </p:cNvGraphicFramePr>
          <p:nvPr>
            <p:ph idx="1"/>
            <p:extLst>
              <p:ext uri="{D42A27DB-BD31-4B8C-83A1-F6EECF244321}">
                <p14:modId xmlns:p14="http://schemas.microsoft.com/office/powerpoint/2010/main" val="3165897186"/>
              </p:ext>
            </p:extLst>
          </p:nvPr>
        </p:nvGraphicFramePr>
        <p:xfrm>
          <a:off x="617220" y="1691640"/>
          <a:ext cx="8241030" cy="4955494"/>
        </p:xfrm>
        <a:graphic>
          <a:graphicData uri="http://schemas.openxmlformats.org/drawingml/2006/table">
            <a:tbl>
              <a:tblPr firstRow="1" firstCol="1" bandRow="1">
                <a:tableStyleId>{5C22544A-7EE6-4342-B048-85BDC9FD1C3A}</a:tableStyleId>
              </a:tblPr>
              <a:tblGrid>
                <a:gridCol w="2747010">
                  <a:extLst>
                    <a:ext uri="{9D8B030D-6E8A-4147-A177-3AD203B41FA5}">
                      <a16:colId xmlns:a16="http://schemas.microsoft.com/office/drawing/2014/main" val="1523184099"/>
                    </a:ext>
                  </a:extLst>
                </a:gridCol>
                <a:gridCol w="2888647">
                  <a:extLst>
                    <a:ext uri="{9D8B030D-6E8A-4147-A177-3AD203B41FA5}">
                      <a16:colId xmlns:a16="http://schemas.microsoft.com/office/drawing/2014/main" val="3391826508"/>
                    </a:ext>
                  </a:extLst>
                </a:gridCol>
                <a:gridCol w="2605373">
                  <a:extLst>
                    <a:ext uri="{9D8B030D-6E8A-4147-A177-3AD203B41FA5}">
                      <a16:colId xmlns:a16="http://schemas.microsoft.com/office/drawing/2014/main" val="57672317"/>
                    </a:ext>
                  </a:extLst>
                </a:gridCol>
              </a:tblGrid>
              <a:tr h="242624">
                <a:tc>
                  <a:txBody>
                    <a:bodyPr/>
                    <a:lstStyle/>
                    <a:p>
                      <a:pPr marL="0" marR="0">
                        <a:lnSpc>
                          <a:spcPct val="115000"/>
                        </a:lnSpc>
                        <a:spcAft>
                          <a:spcPts val="800"/>
                        </a:spcAft>
                        <a:buNone/>
                      </a:pPr>
                      <a:r>
                        <a:rPr lang="en-US" sz="2400" kern="100" dirty="0">
                          <a:effectLst/>
                        </a:rPr>
                        <a:t>Feature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400" kern="100" dirty="0">
                          <a:effectLst/>
                        </a:rPr>
                        <a:t>Grey Matter </a:t>
                      </a:r>
                    </a:p>
                    <a:p>
                      <a:pPr marL="0" marR="0">
                        <a:lnSpc>
                          <a:spcPct val="115000"/>
                        </a:lnSpc>
                        <a:spcAft>
                          <a:spcPts val="800"/>
                        </a:spcAft>
                        <a:buNone/>
                      </a:pPr>
                      <a:r>
                        <a:rPr lang="en-US" sz="2400" kern="100" dirty="0">
                          <a:effectLst/>
                        </a:rPr>
                        <a:t>("Grey Cells")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400" kern="100" dirty="0">
                          <a:effectLst/>
                        </a:rPr>
                        <a:t>White Matter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extLst>
                  <a:ext uri="{0D108BD9-81ED-4DB2-BD59-A6C34878D82A}">
                    <a16:rowId xmlns:a16="http://schemas.microsoft.com/office/drawing/2014/main" val="1818747756"/>
                  </a:ext>
                </a:extLst>
              </a:tr>
              <a:tr h="837850">
                <a:tc>
                  <a:txBody>
                    <a:bodyPr/>
                    <a:lstStyle/>
                    <a:p>
                      <a:pPr marL="0" marR="0">
                        <a:lnSpc>
                          <a:spcPct val="115000"/>
                        </a:lnSpc>
                        <a:spcAft>
                          <a:spcPts val="800"/>
                        </a:spcAft>
                        <a:buNone/>
                      </a:pPr>
                      <a:r>
                        <a:rPr lang="en-US" sz="2400" kern="100">
                          <a:effectLst/>
                        </a:rPr>
                        <a:t>Main Component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Neuron cell bodies, dendrites</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a:effectLst/>
                        </a:rPr>
                        <a:t>Myelinated axons</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extLst>
                  <a:ext uri="{0D108BD9-81ED-4DB2-BD59-A6C34878D82A}">
                    <a16:rowId xmlns:a16="http://schemas.microsoft.com/office/drawing/2014/main" val="2434026160"/>
                  </a:ext>
                </a:extLst>
              </a:tr>
              <a:tr h="1260148">
                <a:tc>
                  <a:txBody>
                    <a:bodyPr/>
                    <a:lstStyle/>
                    <a:p>
                      <a:pPr marL="0" marR="0">
                        <a:lnSpc>
                          <a:spcPct val="115000"/>
                        </a:lnSpc>
                        <a:spcAft>
                          <a:spcPts val="800"/>
                        </a:spcAft>
                        <a:buNone/>
                      </a:pPr>
                      <a:r>
                        <a:rPr lang="en-US" sz="2400" kern="100" dirty="0">
                          <a:effectLst/>
                        </a:rPr>
                        <a:t>Function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Information processing, cognition, memory</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Signal transmission, connectivity</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extLst>
                  <a:ext uri="{0D108BD9-81ED-4DB2-BD59-A6C34878D82A}">
                    <a16:rowId xmlns:a16="http://schemas.microsoft.com/office/drawing/2014/main" val="4026468247"/>
                  </a:ext>
                </a:extLst>
              </a:tr>
              <a:tr h="837850">
                <a:tc>
                  <a:txBody>
                    <a:bodyPr/>
                    <a:lstStyle/>
                    <a:p>
                      <a:pPr marL="0" marR="0">
                        <a:lnSpc>
                          <a:spcPct val="115000"/>
                        </a:lnSpc>
                        <a:spcAft>
                          <a:spcPts val="800"/>
                        </a:spcAft>
                        <a:buNone/>
                      </a:pPr>
                      <a:r>
                        <a:rPr lang="en-US" sz="2400" kern="100">
                          <a:effectLst/>
                        </a:rPr>
                        <a:t>Appearance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Greyish</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Whitish (due to myelin)</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extLst>
                  <a:ext uri="{0D108BD9-81ED-4DB2-BD59-A6C34878D82A}">
                    <a16:rowId xmlns:a16="http://schemas.microsoft.com/office/drawing/2014/main" val="2004112339"/>
                  </a:ext>
                </a:extLst>
              </a:tr>
              <a:tr h="415550">
                <a:tc>
                  <a:txBody>
                    <a:bodyPr/>
                    <a:lstStyle/>
                    <a:p>
                      <a:pPr marL="0" marR="0">
                        <a:lnSpc>
                          <a:spcPct val="115000"/>
                        </a:lnSpc>
                        <a:spcAft>
                          <a:spcPts val="800"/>
                        </a:spcAft>
                        <a:buNone/>
                      </a:pPr>
                      <a:r>
                        <a:rPr lang="en-US" sz="2400" kern="100">
                          <a:effectLst/>
                        </a:rPr>
                        <a:t>Location (Brain)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a:effectLst/>
                        </a:rPr>
                        <a:t>Outer cortex</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Deep tissues</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extLst>
                  <a:ext uri="{0D108BD9-81ED-4DB2-BD59-A6C34878D82A}">
                    <a16:rowId xmlns:a16="http://schemas.microsoft.com/office/drawing/2014/main" val="2168870056"/>
                  </a:ext>
                </a:extLst>
              </a:tr>
              <a:tr h="671907">
                <a:tc>
                  <a:txBody>
                    <a:bodyPr/>
                    <a:lstStyle/>
                    <a:p>
                      <a:pPr marL="0" marR="0">
                        <a:lnSpc>
                          <a:spcPct val="115000"/>
                        </a:lnSpc>
                        <a:spcAft>
                          <a:spcPts val="800"/>
                        </a:spcAft>
                        <a:buNone/>
                      </a:pPr>
                      <a:r>
                        <a:rPr lang="en-US" sz="2400" kern="100">
                          <a:effectLst/>
                        </a:rPr>
                        <a:t>Metabolic Demand</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a:effectLst/>
                        </a:rPr>
                        <a:t>High</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tc>
                  <a:txBody>
                    <a:bodyPr/>
                    <a:lstStyle/>
                    <a:p>
                      <a:pPr marL="0" marR="0">
                        <a:lnSpc>
                          <a:spcPct val="115000"/>
                        </a:lnSpc>
                        <a:spcAft>
                          <a:spcPts val="800"/>
                        </a:spcAft>
                        <a:buNone/>
                      </a:pPr>
                      <a:r>
                        <a:rPr lang="en-US" sz="2200" kern="100" dirty="0">
                          <a:effectLst/>
                        </a:rPr>
                        <a:t>Lower</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021" marR="7021" marT="7021" marB="7021" anchor="ctr"/>
                </a:tc>
                <a:extLst>
                  <a:ext uri="{0D108BD9-81ED-4DB2-BD59-A6C34878D82A}">
                    <a16:rowId xmlns:a16="http://schemas.microsoft.com/office/drawing/2014/main" val="1571607814"/>
                  </a:ext>
                </a:extLst>
              </a:tr>
            </a:tbl>
          </a:graphicData>
        </a:graphic>
      </p:graphicFrame>
      <p:pic>
        <p:nvPicPr>
          <p:cNvPr id="3" name="Picture 2">
            <a:extLst>
              <a:ext uri="{FF2B5EF4-FFF2-40B4-BE49-F238E27FC236}">
                <a16:creationId xmlns:a16="http://schemas.microsoft.com/office/drawing/2014/main" id="{9D0106CE-7DD8-15B0-0EDF-9C9F68164E78}"/>
              </a:ext>
            </a:extLst>
          </p:cNvPr>
          <p:cNvPicPr>
            <a:picLocks noChangeAspect="1"/>
          </p:cNvPicPr>
          <p:nvPr/>
        </p:nvPicPr>
        <p:blipFill>
          <a:blip r:embed="rId2"/>
          <a:stretch>
            <a:fillRect/>
          </a:stretch>
        </p:blipFill>
        <p:spPr>
          <a:xfrm>
            <a:off x="0" y="320040"/>
            <a:ext cx="3373991" cy="2386715"/>
          </a:xfrm>
          <a:prstGeom prst="rect">
            <a:avLst/>
          </a:prstGeom>
        </p:spPr>
      </p:pic>
    </p:spTree>
    <p:extLst>
      <p:ext uri="{BB962C8B-B14F-4D97-AF65-F5344CB8AC3E}">
        <p14:creationId xmlns:p14="http://schemas.microsoft.com/office/powerpoint/2010/main" val="3786946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5098-1518-0BAE-19FF-8259B1205785}"/>
              </a:ext>
            </a:extLst>
          </p:cNvPr>
          <p:cNvSpPr>
            <a:spLocks noGrp="1"/>
          </p:cNvSpPr>
          <p:nvPr>
            <p:ph type="title"/>
          </p:nvPr>
        </p:nvSpPr>
        <p:spPr>
          <a:xfrm>
            <a:off x="323343" y="261771"/>
            <a:ext cx="8431436" cy="490573"/>
          </a:xfrm>
        </p:spPr>
        <p:txBody>
          <a:bodyPr anchor="t">
            <a:normAutofit fontScale="90000"/>
          </a:bodyPr>
          <a:lstStyle/>
          <a:p>
            <a:r>
              <a:rPr lang="en-US" dirty="0"/>
              <a:t>White Matter/Hyperintensities</a:t>
            </a:r>
          </a:p>
        </p:txBody>
      </p:sp>
      <p:sp>
        <p:nvSpPr>
          <p:cNvPr id="4" name="Content Placeholder 3">
            <a:extLst>
              <a:ext uri="{FF2B5EF4-FFF2-40B4-BE49-F238E27FC236}">
                <a16:creationId xmlns:a16="http://schemas.microsoft.com/office/drawing/2014/main" id="{88C24359-8CAE-FB7D-E3D8-5065935BA907}"/>
              </a:ext>
            </a:extLst>
          </p:cNvPr>
          <p:cNvSpPr>
            <a:spLocks noGrp="1"/>
          </p:cNvSpPr>
          <p:nvPr>
            <p:ph idx="1"/>
          </p:nvPr>
        </p:nvSpPr>
        <p:spPr>
          <a:xfrm>
            <a:off x="244756" y="923794"/>
            <a:ext cx="8693504" cy="5488436"/>
          </a:xfrm>
        </p:spPr>
        <p:txBody>
          <a:bodyPr>
            <a:noAutofit/>
          </a:bodyPr>
          <a:lstStyle/>
          <a:p>
            <a:pPr marL="228600" lvl="1">
              <a:lnSpc>
                <a:spcPct val="100000"/>
              </a:lnSpc>
              <a:spcBef>
                <a:spcPts val="1000"/>
              </a:spcBef>
              <a:spcAft>
                <a:spcPts val="600"/>
              </a:spcAft>
              <a:buClr>
                <a:srgbClr val="282F7C"/>
              </a:buClr>
              <a:defRPr/>
            </a:pPr>
            <a:r>
              <a:rPr lang="en-US" altLang="en-US" sz="2800" dirty="0"/>
              <a:t>White matter refers to the insulating sheath (myelin) covering neurons</a:t>
            </a:r>
          </a:p>
          <a:p>
            <a:pPr marL="228600" lvl="1">
              <a:lnSpc>
                <a:spcPct val="100000"/>
              </a:lnSpc>
              <a:spcBef>
                <a:spcPts val="1000"/>
              </a:spcBef>
              <a:spcAft>
                <a:spcPts val="600"/>
              </a:spcAft>
              <a:buClr>
                <a:srgbClr val="282F7C"/>
              </a:buClr>
              <a:defRPr/>
            </a:pPr>
            <a:r>
              <a:rPr lang="en-US" altLang="en-US" sz="2800" dirty="0"/>
              <a:t>White matter hyperintensities (WMH), spotty patches on MRI images, indicate brain pathologies </a:t>
            </a:r>
          </a:p>
          <a:p>
            <a:pPr marL="228600" lvl="1">
              <a:lnSpc>
                <a:spcPct val="100000"/>
              </a:lnSpc>
              <a:spcBef>
                <a:spcPts val="1000"/>
              </a:spcBef>
              <a:spcAft>
                <a:spcPts val="600"/>
              </a:spcAft>
              <a:buClr>
                <a:srgbClr val="282F7C"/>
              </a:buClr>
              <a:buSzPct val="80000"/>
              <a:defRPr/>
            </a:pPr>
            <a:r>
              <a:rPr lang="en-US" altLang="en-US" sz="2800" dirty="0"/>
              <a:t>Indicates myelin loss (coating protection around nerves such as cranial nerves) or neural atrophy</a:t>
            </a:r>
          </a:p>
          <a:p>
            <a:pPr marL="228600" lvl="1">
              <a:lnSpc>
                <a:spcPct val="100000"/>
              </a:lnSpc>
              <a:spcBef>
                <a:spcPts val="1000"/>
              </a:spcBef>
              <a:spcAft>
                <a:spcPts val="600"/>
              </a:spcAft>
              <a:buClr>
                <a:srgbClr val="282F7C"/>
              </a:buClr>
              <a:buSzPct val="80000"/>
              <a:defRPr/>
            </a:pPr>
            <a:r>
              <a:rPr lang="en-US" altLang="en-US" sz="2800" dirty="0"/>
              <a:t>WMH are clearly associated with progressive cognitive impairment, 2x increased risk of dementia, 3x increased risk of stroke</a:t>
            </a:r>
          </a:p>
          <a:p>
            <a:pPr marL="228600" lvl="1">
              <a:lnSpc>
                <a:spcPct val="100000"/>
              </a:lnSpc>
              <a:spcBef>
                <a:spcPts val="1000"/>
              </a:spcBef>
              <a:spcAft>
                <a:spcPts val="600"/>
              </a:spcAft>
              <a:buClr>
                <a:srgbClr val="282F7C"/>
              </a:buClr>
              <a:buSzPct val="80000"/>
              <a:defRPr/>
            </a:pPr>
            <a:r>
              <a:rPr lang="en-US" altLang="en-US" sz="2800" dirty="0"/>
              <a:t>WMH also associated with increased risk of falling</a:t>
            </a:r>
            <a:br>
              <a:rPr lang="en-US" altLang="en-US" sz="2800" dirty="0">
                <a:solidFill>
                  <a:srgbClr val="282F7C"/>
                </a:solidFill>
                <a:cs typeface="Arial" pitchFamily="34" charset="0"/>
              </a:rPr>
            </a:br>
            <a:endParaRPr lang="en-US" altLang="en-US" sz="2800" dirty="0">
              <a:solidFill>
                <a:srgbClr val="282F7C"/>
              </a:solidFill>
              <a:cs typeface="Arial" pitchFamily="34" charset="0"/>
            </a:endParaRPr>
          </a:p>
        </p:txBody>
      </p:sp>
    </p:spTree>
    <p:extLst>
      <p:ext uri="{BB962C8B-B14F-4D97-AF65-F5344CB8AC3E}">
        <p14:creationId xmlns:p14="http://schemas.microsoft.com/office/powerpoint/2010/main" val="233048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E377-FAC8-3426-8BE7-EB97F92C830D}"/>
              </a:ext>
            </a:extLst>
          </p:cNvPr>
          <p:cNvSpPr>
            <a:spLocks noGrp="1"/>
          </p:cNvSpPr>
          <p:nvPr>
            <p:ph type="title"/>
          </p:nvPr>
        </p:nvSpPr>
        <p:spPr>
          <a:xfrm>
            <a:off x="163322" y="189121"/>
            <a:ext cx="8809227" cy="816719"/>
          </a:xfrm>
        </p:spPr>
        <p:txBody>
          <a:bodyPr>
            <a:normAutofit/>
          </a:bodyPr>
          <a:lstStyle/>
          <a:p>
            <a:r>
              <a:rPr lang="en-US" sz="3600" dirty="0"/>
              <a:t>Age-Related Changes in Neurotransmitters</a:t>
            </a:r>
          </a:p>
        </p:txBody>
      </p:sp>
      <p:sp>
        <p:nvSpPr>
          <p:cNvPr id="3" name="Content Placeholder 2">
            <a:extLst>
              <a:ext uri="{FF2B5EF4-FFF2-40B4-BE49-F238E27FC236}">
                <a16:creationId xmlns:a16="http://schemas.microsoft.com/office/drawing/2014/main" id="{1FFA6219-BD07-3F03-E3E4-18E77F89CC9D}"/>
              </a:ext>
            </a:extLst>
          </p:cNvPr>
          <p:cNvSpPr>
            <a:spLocks noGrp="1"/>
          </p:cNvSpPr>
          <p:nvPr>
            <p:ph idx="1"/>
          </p:nvPr>
        </p:nvSpPr>
        <p:spPr>
          <a:xfrm>
            <a:off x="200430" y="892794"/>
            <a:ext cx="8760689" cy="5679456"/>
          </a:xfrm>
        </p:spPr>
        <p:txBody>
          <a:bodyPr>
            <a:noAutofit/>
          </a:bodyPr>
          <a:lstStyle/>
          <a:p>
            <a:pPr marL="0" indent="0">
              <a:spcBef>
                <a:spcPts val="0"/>
              </a:spcBef>
              <a:buNone/>
            </a:pPr>
            <a:r>
              <a:rPr lang="en-US" dirty="0"/>
              <a:t>Dopamine – </a:t>
            </a:r>
            <a:r>
              <a:rPr lang="en-US" sz="2400" dirty="0"/>
              <a:t>a neurotransmitter associated with higher-level cognitive functioning</a:t>
            </a:r>
          </a:p>
          <a:p>
            <a:pPr marL="400050" lvl="1" indent="-171450">
              <a:spcBef>
                <a:spcPts val="0"/>
              </a:spcBef>
            </a:pPr>
            <a:r>
              <a:rPr lang="en-US" dirty="0"/>
              <a:t>High dopamine levels are linked to cognitive processes that are deliberate but not processes that are automatic</a:t>
            </a:r>
          </a:p>
          <a:p>
            <a:pPr marL="400050" lvl="1" indent="-171450">
              <a:spcBef>
                <a:spcPts val="0"/>
              </a:spcBef>
            </a:pPr>
            <a:r>
              <a:rPr lang="en-US" dirty="0"/>
              <a:t>The neurons that use dopamine are call the dopaminergic system.   Declines in the </a:t>
            </a:r>
            <a:r>
              <a:rPr lang="en-US" dirty="0" err="1"/>
              <a:t>dopamingergic</a:t>
            </a:r>
            <a:r>
              <a:rPr lang="en-US" dirty="0"/>
              <a:t> system are related to memory decline</a:t>
            </a:r>
          </a:p>
          <a:p>
            <a:pPr marL="0" indent="0">
              <a:spcBef>
                <a:spcPts val="0"/>
              </a:spcBef>
              <a:buNone/>
            </a:pPr>
            <a:endParaRPr lang="en-US" sz="900" dirty="0"/>
          </a:p>
          <a:p>
            <a:pPr marL="0" indent="0">
              <a:spcBef>
                <a:spcPts val="0"/>
              </a:spcBef>
              <a:buNone/>
            </a:pPr>
            <a:r>
              <a:rPr lang="en-US" dirty="0"/>
              <a:t>Serotonin – </a:t>
            </a:r>
            <a:r>
              <a:rPr lang="en-US" sz="2400" dirty="0"/>
              <a:t>involved in many brain processes, such as memory, mood, appetite, and sleep.  Abnormal processing of serotonin shown in normative aging and in dementia.</a:t>
            </a:r>
          </a:p>
          <a:p>
            <a:pPr marL="0" indent="0">
              <a:spcBef>
                <a:spcPts val="0"/>
              </a:spcBef>
              <a:buNone/>
            </a:pPr>
            <a:endParaRPr lang="en-US" sz="900" dirty="0"/>
          </a:p>
          <a:p>
            <a:pPr marL="0" indent="0">
              <a:spcBef>
                <a:spcPts val="0"/>
              </a:spcBef>
              <a:buNone/>
            </a:pPr>
            <a:r>
              <a:rPr lang="en-US" dirty="0"/>
              <a:t>Acetylcholine </a:t>
            </a:r>
            <a:r>
              <a:rPr lang="en-US" sz="2400" dirty="0"/>
              <a:t>has a role in general cognitive processes (arousal, sensory perception, attention, higher order thinking) Studies suggest that mitigating the loss of cholinergic neurons and receptors is vital for maintaining cognitive health in the aging population</a:t>
            </a:r>
          </a:p>
          <a:p>
            <a:pPr marL="0" indent="0">
              <a:spcBef>
                <a:spcPts val="0"/>
              </a:spcBef>
              <a:buNone/>
            </a:pPr>
            <a:endParaRPr lang="en-US" dirty="0"/>
          </a:p>
        </p:txBody>
      </p:sp>
    </p:spTree>
    <p:extLst>
      <p:ext uri="{BB962C8B-B14F-4D97-AF65-F5344CB8AC3E}">
        <p14:creationId xmlns:p14="http://schemas.microsoft.com/office/powerpoint/2010/main" val="726596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6670-F7CA-30D8-D984-8536DBE9F940}"/>
              </a:ext>
            </a:extLst>
          </p:cNvPr>
          <p:cNvSpPr>
            <a:spLocks noGrp="1"/>
          </p:cNvSpPr>
          <p:nvPr>
            <p:ph type="title"/>
          </p:nvPr>
        </p:nvSpPr>
        <p:spPr>
          <a:xfrm>
            <a:off x="308610" y="182247"/>
            <a:ext cx="7886700" cy="1017904"/>
          </a:xfrm>
        </p:spPr>
        <p:txBody>
          <a:bodyPr/>
          <a:lstStyle/>
          <a:p>
            <a:r>
              <a:rPr lang="en-US" dirty="0"/>
              <a:t>Prefrontal Cortex (PFC)</a:t>
            </a:r>
          </a:p>
        </p:txBody>
      </p:sp>
      <p:sp>
        <p:nvSpPr>
          <p:cNvPr id="3" name="Content Placeholder 2">
            <a:extLst>
              <a:ext uri="{FF2B5EF4-FFF2-40B4-BE49-F238E27FC236}">
                <a16:creationId xmlns:a16="http://schemas.microsoft.com/office/drawing/2014/main" id="{5725967E-2982-FECB-759F-46AE72AF8FBC}"/>
              </a:ext>
            </a:extLst>
          </p:cNvPr>
          <p:cNvSpPr>
            <a:spLocks noGrp="1"/>
          </p:cNvSpPr>
          <p:nvPr>
            <p:ph idx="1"/>
          </p:nvPr>
        </p:nvSpPr>
        <p:spPr>
          <a:xfrm>
            <a:off x="303334" y="1021715"/>
            <a:ext cx="8241030" cy="4351338"/>
          </a:xfrm>
        </p:spPr>
        <p:txBody>
          <a:bodyPr/>
          <a:lstStyle/>
          <a:p>
            <a:r>
              <a:rPr lang="en-US" dirty="0"/>
              <a:t>The PFC is highly vulnerable to aging, showing structural shrinkage, reduced grey matter, and decreased white matter integrity starting in midlife. </a:t>
            </a:r>
          </a:p>
          <a:p>
            <a:r>
              <a:rPr lang="en-US" dirty="0"/>
              <a:t>This leads to declines in executive functions, including working memory, multitasking, focus, and inhibitory control. </a:t>
            </a:r>
          </a:p>
          <a:p>
            <a:r>
              <a:rPr lang="en-US" dirty="0"/>
              <a:t>However, some older adults may exhibit increased PFC activity, potentially acting as a compensatory mechanism.</a:t>
            </a:r>
          </a:p>
        </p:txBody>
      </p:sp>
      <p:pic>
        <p:nvPicPr>
          <p:cNvPr id="4" name="Picture 3">
            <a:extLst>
              <a:ext uri="{FF2B5EF4-FFF2-40B4-BE49-F238E27FC236}">
                <a16:creationId xmlns:a16="http://schemas.microsoft.com/office/drawing/2014/main" id="{C9A8DF11-FE2C-6681-2F8D-1D7E82C53EB8}"/>
              </a:ext>
            </a:extLst>
          </p:cNvPr>
          <p:cNvPicPr>
            <a:picLocks noChangeAspect="1"/>
          </p:cNvPicPr>
          <p:nvPr/>
        </p:nvPicPr>
        <p:blipFill>
          <a:blip r:embed="rId2"/>
          <a:stretch>
            <a:fillRect/>
          </a:stretch>
        </p:blipFill>
        <p:spPr>
          <a:xfrm>
            <a:off x="5873819" y="4349262"/>
            <a:ext cx="3134943" cy="2508738"/>
          </a:xfrm>
          <a:prstGeom prst="rect">
            <a:avLst/>
          </a:prstGeom>
        </p:spPr>
      </p:pic>
      <p:sp>
        <p:nvSpPr>
          <p:cNvPr id="5" name="TextBox 4">
            <a:extLst>
              <a:ext uri="{FF2B5EF4-FFF2-40B4-BE49-F238E27FC236}">
                <a16:creationId xmlns:a16="http://schemas.microsoft.com/office/drawing/2014/main" id="{EBB715C5-047F-3BC3-FA3E-28715FB34742}"/>
              </a:ext>
            </a:extLst>
          </p:cNvPr>
          <p:cNvSpPr txBox="1"/>
          <p:nvPr/>
        </p:nvSpPr>
        <p:spPr>
          <a:xfrm>
            <a:off x="108705" y="5223377"/>
            <a:ext cx="6081080" cy="1477328"/>
          </a:xfrm>
          <a:prstGeom prst="rect">
            <a:avLst/>
          </a:prstGeom>
          <a:noFill/>
        </p:spPr>
        <p:txBody>
          <a:bodyPr wrap="square" rtlCol="0">
            <a:spAutoFit/>
          </a:bodyPr>
          <a:lstStyle/>
          <a:p>
            <a:r>
              <a:rPr lang="en-US" dirty="0"/>
              <a:t>The PFC one of the slowest parts of the brain to develop, reaching full maturity in the mid-twenties. Children and teenagers are more prone to risk-taking behavior, while adults are generally better at planning ahead and reasoning.</a:t>
            </a:r>
          </a:p>
          <a:p>
            <a:endParaRPr lang="en-US" dirty="0"/>
          </a:p>
        </p:txBody>
      </p:sp>
    </p:spTree>
    <p:extLst>
      <p:ext uri="{BB962C8B-B14F-4D97-AF65-F5344CB8AC3E}">
        <p14:creationId xmlns:p14="http://schemas.microsoft.com/office/powerpoint/2010/main" val="4665769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610</TotalTime>
  <Words>2700</Words>
  <Application>Microsoft Office PowerPoint</Application>
  <PresentationFormat>On-screen Show (4:3)</PresentationFormat>
  <Paragraphs>220</Paragraphs>
  <Slides>42</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Aptos Display</vt:lpstr>
      <vt:lpstr>Arial</vt:lpstr>
      <vt:lpstr>Symbol</vt:lpstr>
      <vt:lpstr>Times New Roman</vt:lpstr>
      <vt:lpstr>UniversLTStd</vt:lpstr>
      <vt:lpstr>UniversLTStd-Bold</vt:lpstr>
      <vt:lpstr>Wingdings</vt:lpstr>
      <vt:lpstr>Office Theme</vt:lpstr>
      <vt:lpstr>Aging Brain</vt:lpstr>
      <vt:lpstr>Physical Brain Changes with Aging</vt:lpstr>
      <vt:lpstr>Key Physical Changes</vt:lpstr>
      <vt:lpstr>Age-Related Changes in Neurons</vt:lpstr>
      <vt:lpstr>PowerPoint Presentation</vt:lpstr>
      <vt:lpstr>PowerPoint Presentation</vt:lpstr>
      <vt:lpstr>White Matter/Hyperintensities</vt:lpstr>
      <vt:lpstr>Age-Related Changes in Neurotransmitters</vt:lpstr>
      <vt:lpstr>Prefrontal Cortex (PFC)</vt:lpstr>
      <vt:lpstr>Factors Affecting PFC</vt:lpstr>
      <vt:lpstr>The Hippocampus</vt:lpstr>
      <vt:lpstr>Preserving Function</vt:lpstr>
      <vt:lpstr>PowerPoint Presentation</vt:lpstr>
      <vt:lpstr>The Amygdala</vt:lpstr>
      <vt:lpstr>Plasticity</vt:lpstr>
      <vt:lpstr>Structural Changes linked to Behavior </vt:lpstr>
      <vt:lpstr>Working Memory</vt:lpstr>
      <vt:lpstr>False Memories</vt:lpstr>
      <vt:lpstr>Prospective Memory</vt:lpstr>
      <vt:lpstr>Semantic Memory</vt:lpstr>
      <vt:lpstr>Implicit versus Explicit Memory</vt:lpstr>
      <vt:lpstr>Memory Monitoring</vt:lpstr>
      <vt:lpstr>Decision Making and Everyday Cognition </vt:lpstr>
      <vt:lpstr>Decision Making</vt:lpstr>
      <vt:lpstr>Evidence of Compensation</vt:lpstr>
      <vt:lpstr>Control-related Strategies</vt:lpstr>
      <vt:lpstr>Trajectories for Control Strategies</vt:lpstr>
      <vt:lpstr>Two C’s</vt:lpstr>
      <vt:lpstr>Everyday Competence</vt:lpstr>
      <vt:lpstr>Person-Environment Fit</vt:lpstr>
      <vt:lpstr>2nd C  = Compensation</vt:lpstr>
      <vt:lpstr>Building Cognitive Resources</vt:lpstr>
      <vt:lpstr>Lifelong Learning</vt:lpstr>
      <vt:lpstr>Flossing &amp; Dementia</vt:lpstr>
      <vt:lpstr>Dental Care &amp; Dementia</vt:lpstr>
      <vt:lpstr>Dental Duh</vt:lpstr>
      <vt:lpstr>Ping Pong Anyone?</vt:lpstr>
      <vt:lpstr>Summarizing Aging Brain Issues</vt:lpstr>
      <vt:lpstr>Key Take Away Points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Brain</dc:title>
  <dc:creator>Paumer, Linda</dc:creator>
  <cp:lastModifiedBy>Paumer, Linda</cp:lastModifiedBy>
  <cp:revision>12</cp:revision>
  <dcterms:created xsi:type="dcterms:W3CDTF">2026-03-07T03:35:27Z</dcterms:created>
  <dcterms:modified xsi:type="dcterms:W3CDTF">2026-03-10T18:42:04Z</dcterms:modified>
</cp:coreProperties>
</file>