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aleway"/>
      <p:regular r:id="rId20"/>
      <p:bold r:id="rId21"/>
      <p:italic r:id="rId22"/>
      <p:boldItalic r:id="rId23"/>
    </p:embeddedFont>
    <p:embeddedFont>
      <p:font typeface="Roboto"/>
      <p:regular r:id="rId24"/>
      <p:bold r:id="rId25"/>
      <p:italic r:id="rId26"/>
      <p:boldItalic r:id="rId27"/>
    </p:embeddedFont>
    <p:embeddedFont>
      <p:font typeface="Merriweather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regular.fntdata"/><Relationship Id="rId22" Type="http://schemas.openxmlformats.org/officeDocument/2006/relationships/font" Target="fonts/Raleway-italic.fntdata"/><Relationship Id="rId21" Type="http://schemas.openxmlformats.org/officeDocument/2006/relationships/font" Target="fonts/Raleway-bold.fntdata"/><Relationship Id="rId24" Type="http://schemas.openxmlformats.org/officeDocument/2006/relationships/font" Target="fonts/Roboto-regular.fntdata"/><Relationship Id="rId23" Type="http://schemas.openxmlformats.org/officeDocument/2006/relationships/font" Target="fonts/Raleway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Merriweather-regular.fnt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erriweather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erriweather-boldItalic.fntdata"/><Relationship Id="rId30" Type="http://schemas.openxmlformats.org/officeDocument/2006/relationships/font" Target="fonts/Merriweather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f4d7fc47e6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f4d7fc47e6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efeabe4cf0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efeabe4cf0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4d7fc47e6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f4d7fc47e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efeabe4cf0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efeabe4cf0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f6090fd96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f6090fd96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f4d7fc47e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f4d7fc47e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f4d7fc47e6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f4d7fc47e6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f4d7fc47e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f4d7fc47e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f80a68e92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f80a68e92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f4d7fc47e6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f4d7fc47e6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95b090f8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f95b090f8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f4d7fc47e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f4d7fc47e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f8045789cc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f8045789c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9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oi.org/10.1093/gerona/glr118" TargetMode="External"/><Relationship Id="rId4" Type="http://schemas.openxmlformats.org/officeDocument/2006/relationships/hyperlink" Target="https://doi.org/10.1177/2042098615615472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Proper Medication Use in Older Adults</a:t>
            </a:r>
            <a:endParaRPr sz="3800"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2450700" y="1822235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By: Navneet Sandhu and Kayla Amato</a:t>
            </a:r>
            <a:endParaRPr sz="1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311700" y="349300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to call your doctor</a:t>
            </a:r>
            <a:endParaRPr/>
          </a:p>
        </p:txBody>
      </p:sp>
      <p:sp>
        <p:nvSpPr>
          <p:cNvPr id="128" name="Google Shape;128;p22"/>
          <p:cNvSpPr txBox="1"/>
          <p:nvPr/>
        </p:nvSpPr>
        <p:spPr>
          <a:xfrm>
            <a:off x="311700" y="1356925"/>
            <a:ext cx="49020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Any of the following: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Confusion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Fatigue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Unsteadiness/ F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alls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Incontinence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Drowsiness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Depression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Bleeding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Not working as intended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Incorrect medication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ANYTIME YOU FEEL LIKE SOMETHING IS NOT RIGHT!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0750" y="3285900"/>
            <a:ext cx="2381250" cy="173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0750" y="1764112"/>
            <a:ext cx="2264375" cy="161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0550" y="1901975"/>
            <a:ext cx="1063850" cy="151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50" y="161925"/>
            <a:ext cx="8572500" cy="481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type="title"/>
          </p:nvPr>
        </p:nvSpPr>
        <p:spPr>
          <a:xfrm>
            <a:off x="311700" y="372650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Medication Management</a:t>
            </a:r>
            <a:endParaRPr/>
          </a:p>
        </p:txBody>
      </p:sp>
      <p:sp>
        <p:nvSpPr>
          <p:cNvPr id="142" name="Google Shape;142;p24"/>
          <p:cNvSpPr txBox="1"/>
          <p:nvPr/>
        </p:nvSpPr>
        <p:spPr>
          <a:xfrm>
            <a:off x="249600" y="1466350"/>
            <a:ext cx="5155200" cy="3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Use a pill box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Separate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one for morning and night pills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Keep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original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pill containers even if you are using a box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See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only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one pharmacist/ physician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review all current meds (including vitamins and over the counter)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Do not share or take other peoples medications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Do not stop taking medications abruptly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b="1" lang="en" sz="1900">
                <a:latin typeface="Roboto"/>
                <a:ea typeface="Roboto"/>
                <a:cs typeface="Roboto"/>
                <a:sym typeface="Roboto"/>
              </a:rPr>
              <a:t>When in doubt, call your doctor</a:t>
            </a: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 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8600" y="1272375"/>
            <a:ext cx="2035301" cy="203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9500" y="2736000"/>
            <a:ext cx="2431868" cy="2279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709800" y="1949400"/>
            <a:ext cx="77244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QUESTIONS OR TIPS?</a:t>
            </a:r>
            <a:endParaRPr sz="5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 </a:t>
            </a:r>
            <a:endParaRPr/>
          </a:p>
        </p:txBody>
      </p:sp>
      <p:sp>
        <p:nvSpPr>
          <p:cNvPr id="155" name="Google Shape;155;p26"/>
          <p:cNvSpPr txBox="1"/>
          <p:nvPr>
            <p:ph idx="1" type="body"/>
          </p:nvPr>
        </p:nvSpPr>
        <p:spPr>
          <a:xfrm>
            <a:off x="311700" y="1505700"/>
            <a:ext cx="88323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8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83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Ament, P. W., Bertolino, J. G., &amp; Liszewski, J. L. (2000, March 15). </a:t>
            </a:r>
            <a:r>
              <a:rPr i="1" lang="en" sz="83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Clinically significant drug interactions</a:t>
            </a:r>
            <a:r>
              <a:rPr lang="en" sz="83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American Family </a:t>
            </a:r>
            <a:endParaRPr sz="837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lnSpc>
                <a:spcPct val="18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83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Physician. Retrieved October 8, 2021, from https://www.aafp.org/afp/2000/0315/p1745.html. </a:t>
            </a:r>
            <a:endParaRPr sz="837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8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837">
                <a:solidFill>
                  <a:srgbClr val="2A2A2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Andrew J. McLachlan, Lisa G. Pont, Drug Metabolism in Older People—A Key Consideration in Achieving Optimal Outcomes With Medicines, </a:t>
            </a:r>
            <a:endParaRPr sz="837">
              <a:solidFill>
                <a:srgbClr val="2A2A2A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lnSpc>
                <a:spcPct val="18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i="1" lang="en" sz="837">
                <a:solidFill>
                  <a:srgbClr val="2A2A2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Journals of Gerontology: Series A</a:t>
            </a:r>
            <a:r>
              <a:rPr lang="en" sz="837">
                <a:solidFill>
                  <a:srgbClr val="2A2A2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Volume 67A, Issue 2, February 2012, Pages 175–180, </a:t>
            </a:r>
            <a:r>
              <a:rPr lang="en" sz="837">
                <a:solidFill>
                  <a:srgbClr val="006FB7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https://doi.org/10.1093/gerona/glr118</a:t>
            </a:r>
            <a:endParaRPr sz="837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8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837">
                <a:solidFill>
                  <a:srgbClr val="3030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Lavan, A. H., &amp; Gallagher, P. (2016). Predicting risk of adverse drug reactions in older adults. </a:t>
            </a:r>
            <a:r>
              <a:rPr i="1" lang="en" sz="837">
                <a:solidFill>
                  <a:srgbClr val="3030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Therapeutic advances in drug </a:t>
            </a:r>
            <a:endParaRPr i="1" sz="837">
              <a:solidFill>
                <a:srgbClr val="3030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lnSpc>
                <a:spcPct val="18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i="1" lang="en" sz="837">
                <a:solidFill>
                  <a:srgbClr val="3030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safety</a:t>
            </a:r>
            <a:r>
              <a:rPr lang="en" sz="837">
                <a:solidFill>
                  <a:srgbClr val="3030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i="1" lang="en" sz="837">
                <a:solidFill>
                  <a:srgbClr val="3030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r>
              <a:rPr lang="en" sz="837">
                <a:solidFill>
                  <a:srgbClr val="3030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(1), 11–22. </a:t>
            </a:r>
            <a:r>
              <a:rPr lang="en" sz="837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https://doi.org/10.1177/2042098615615472</a:t>
            </a:r>
            <a:endParaRPr sz="837">
              <a:solidFill>
                <a:srgbClr val="3030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83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Lewis, S.L., Bucher, L., Heitkemper, M.M., &amp; Harding, M.M. (2017). </a:t>
            </a:r>
            <a:r>
              <a:rPr i="1" lang="en" sz="83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Medical-surgical nursing: Assessment and management of clinical problems</a:t>
            </a:r>
            <a:r>
              <a:rPr lang="en" sz="83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(10</a:t>
            </a:r>
            <a:r>
              <a:rPr baseline="30000" lang="en" sz="83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lang="en" sz="83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ed.)</a:t>
            </a:r>
            <a:r>
              <a:rPr i="1" lang="en" sz="83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" sz="83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St. Louis, MO: Elsevier.</a:t>
            </a:r>
            <a:endParaRPr sz="837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8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300">
              <a:solidFill>
                <a:srgbClr val="3030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325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700" y="3726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Did you know?</a:t>
            </a: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241375" y="1909388"/>
            <a:ext cx="51534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Roboto"/>
                <a:ea typeface="Roboto"/>
                <a:cs typeface="Roboto"/>
                <a:sym typeface="Roboto"/>
              </a:rPr>
              <a:t>15.9% of adults use medications </a:t>
            </a:r>
            <a:r>
              <a:rPr lang="en" sz="5000">
                <a:latin typeface="Roboto"/>
                <a:ea typeface="Roboto"/>
                <a:cs typeface="Roboto"/>
                <a:sym typeface="Roboto"/>
              </a:rPr>
              <a:t>inappropriately</a:t>
            </a:r>
            <a:endParaRPr sz="5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 rotWithShape="1">
          <a:blip r:embed="rId3">
            <a:alphaModFix/>
          </a:blip>
          <a:srcRect b="0" l="13225" r="16162" t="0"/>
          <a:stretch/>
        </p:blipFill>
        <p:spPr>
          <a:xfrm>
            <a:off x="5394775" y="1723125"/>
            <a:ext cx="3588351" cy="286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00" y="32597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this important for you?</a:t>
            </a:r>
            <a:endParaRPr/>
          </a:p>
        </p:txBody>
      </p:sp>
      <p:sp>
        <p:nvSpPr>
          <p:cNvPr id="78" name="Google Shape;78;p15"/>
          <p:cNvSpPr txBox="1"/>
          <p:nvPr/>
        </p:nvSpPr>
        <p:spPr>
          <a:xfrm>
            <a:off x="311700" y="1336825"/>
            <a:ext cx="4581600" cy="35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Aging adults have a higher probability of adverse reactions 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Polypharmacy can increase the likelihood of medication interactions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Not being on proper medication can decrease quality of life 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The goal of medications should be to improve: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Your physical health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Your psychological </a:t>
            </a:r>
            <a:r>
              <a:rPr lang="en" sz="1900">
                <a:latin typeface="Roboto"/>
                <a:ea typeface="Roboto"/>
                <a:cs typeface="Roboto"/>
                <a:sym typeface="Roboto"/>
              </a:rPr>
              <a:t>health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Manage your diseases and prevent them from progressing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3300" y="1814150"/>
            <a:ext cx="3938988" cy="2624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36097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Polypharmacy</a:t>
            </a:r>
            <a:endParaRPr/>
          </a:p>
        </p:txBody>
      </p:sp>
      <p:sp>
        <p:nvSpPr>
          <p:cNvPr id="85" name="Google Shape;85;p16"/>
          <p:cNvSpPr txBox="1"/>
          <p:nvPr/>
        </p:nvSpPr>
        <p:spPr>
          <a:xfrm>
            <a:off x="311700" y="1446350"/>
            <a:ext cx="4590600" cy="35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solidFill>
                  <a:srgbClr val="1B1B2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Multiple medications by a person who has more than 1 health problem</a:t>
            </a:r>
            <a:endParaRPr sz="1800">
              <a:solidFill>
                <a:srgbClr val="1B1B2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B1B26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1B1B2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Older adults (65+) ~2-10 medications </a:t>
            </a:r>
            <a:endParaRPr sz="1800">
              <a:solidFill>
                <a:srgbClr val="1B1B2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Some drugs are prescribed to counteract the effects of another drug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Can result in ADEs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See one pharmacist who knows your history and has all current prescriptions on file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0850" y="1585575"/>
            <a:ext cx="3095150" cy="200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Aging and the Impact on Your Body</a:t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11725" y="1505700"/>
            <a:ext cx="444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1"/>
                </a:solidFill>
              </a:rPr>
              <a:t>Liver and Kidneys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Decrease in nephrons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Decrease in GFR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Decrease in excretion of meds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Increase in toxicity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Overall metabolize drugs much slower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4150" y="1771950"/>
            <a:ext cx="4527600" cy="2543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314300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Risk Medications</a:t>
            </a: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98525"/>
            <a:ext cx="4362373" cy="29117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5144100" y="1830875"/>
            <a:ext cx="3688200" cy="29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Benzodiazepines (Ativan)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Anticholinergic (Benedryl)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Opioids (morphine) 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Anti-hypertensives 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Diuretics (Lasix)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NSAIDS 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Anticoagulants (Coumadin) 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Cardiac Antiarrhythmics (Digoxin)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5231125" y="1350350"/>
            <a:ext cx="3339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Caution</a:t>
            </a:r>
            <a:r>
              <a:rPr lang="en" sz="30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30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BEERS List</a:t>
            </a: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075" y="1277025"/>
            <a:ext cx="5155299" cy="386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7550" y="1869700"/>
            <a:ext cx="2387600" cy="268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311700" y="3726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Interactions</a:t>
            </a:r>
            <a:endParaRPr/>
          </a:p>
        </p:txBody>
      </p:sp>
      <p:sp>
        <p:nvSpPr>
          <p:cNvPr id="114" name="Google Shape;114;p20"/>
          <p:cNvSpPr txBox="1"/>
          <p:nvPr/>
        </p:nvSpPr>
        <p:spPr>
          <a:xfrm>
            <a:off x="245300" y="1508513"/>
            <a:ext cx="51111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Interactions can be drug and disease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Drug and disease interactions include: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○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NSAIDs and 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Aspirin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 can cause 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gastric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 problems or GI bleeds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○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Opiates can cause constipation 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6400" y="1508525"/>
            <a:ext cx="3204675" cy="320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Interactions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311725" y="1562900"/>
            <a:ext cx="45003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rgbClr val="000000"/>
                </a:solidFill>
              </a:rPr>
              <a:t>Drug interactions include:</a:t>
            </a:r>
            <a:endParaRPr sz="2000">
              <a:solidFill>
                <a:srgbClr val="000000"/>
              </a:solidFill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○"/>
            </a:pPr>
            <a:r>
              <a:rPr lang="en" sz="2000">
                <a:solidFill>
                  <a:srgbClr val="000000"/>
                </a:solidFill>
              </a:rPr>
              <a:t>Warfarin with NSAID, Aspirin, or Acetaminophen</a:t>
            </a:r>
            <a:endParaRPr sz="2000">
              <a:solidFill>
                <a:srgbClr val="000000"/>
              </a:solidFill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○"/>
            </a:pPr>
            <a:r>
              <a:rPr lang="en" sz="2000">
                <a:solidFill>
                  <a:srgbClr val="000000"/>
                </a:solidFill>
              </a:rPr>
              <a:t>Antidepressants (SSRIs) should not be taken with other Tetralynic Antidepressants</a:t>
            </a:r>
            <a:endParaRPr sz="2000">
              <a:solidFill>
                <a:srgbClr val="000000"/>
              </a:solidFill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○"/>
            </a:pPr>
            <a:r>
              <a:rPr lang="en" sz="2000">
                <a:solidFill>
                  <a:srgbClr val="000000"/>
                </a:solidFill>
              </a:rPr>
              <a:t>Digoxin with other Antiarrhythmics like Amiodarone</a:t>
            </a:r>
            <a:endParaRPr sz="1500"/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5850" y="1562900"/>
            <a:ext cx="2961800" cy="296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