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6"/>
  </p:notesMasterIdLst>
  <p:sldIdLst>
    <p:sldId id="256" r:id="rId2"/>
    <p:sldId id="329" r:id="rId3"/>
    <p:sldId id="260" r:id="rId4"/>
    <p:sldId id="311" r:id="rId5"/>
    <p:sldId id="257" r:id="rId6"/>
    <p:sldId id="314" r:id="rId7"/>
    <p:sldId id="317" r:id="rId8"/>
    <p:sldId id="261" r:id="rId9"/>
    <p:sldId id="258" r:id="rId10"/>
    <p:sldId id="315" r:id="rId11"/>
    <p:sldId id="313" r:id="rId12"/>
    <p:sldId id="264" r:id="rId13"/>
    <p:sldId id="263" r:id="rId14"/>
    <p:sldId id="318" r:id="rId15"/>
    <p:sldId id="267" r:id="rId16"/>
    <p:sldId id="316" r:id="rId17"/>
    <p:sldId id="324" r:id="rId18"/>
    <p:sldId id="325" r:id="rId19"/>
    <p:sldId id="326" r:id="rId20"/>
    <p:sldId id="327" r:id="rId21"/>
    <p:sldId id="305" r:id="rId22"/>
    <p:sldId id="269" r:id="rId23"/>
    <p:sldId id="306" r:id="rId24"/>
    <p:sldId id="274" r:id="rId25"/>
    <p:sldId id="310" r:id="rId26"/>
    <p:sldId id="275" r:id="rId27"/>
    <p:sldId id="294" r:id="rId28"/>
    <p:sldId id="286" r:id="rId29"/>
    <p:sldId id="277" r:id="rId30"/>
    <p:sldId id="295" r:id="rId31"/>
    <p:sldId id="278" r:id="rId32"/>
    <p:sldId id="300" r:id="rId33"/>
    <p:sldId id="308" r:id="rId34"/>
    <p:sldId id="272" r:id="rId35"/>
    <p:sldId id="273" r:id="rId36"/>
    <p:sldId id="302" r:id="rId37"/>
    <p:sldId id="271" r:id="rId38"/>
    <p:sldId id="303" r:id="rId39"/>
    <p:sldId id="280" r:id="rId40"/>
    <p:sldId id="304" r:id="rId41"/>
    <p:sldId id="270" r:id="rId42"/>
    <p:sldId id="297" r:id="rId43"/>
    <p:sldId id="328" r:id="rId44"/>
    <p:sldId id="29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282149-ED53-FF46-BEEE-692DEAC4AD08}" v="21" dt="2023-11-27T02:03:38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0"/>
    <p:restoredTop sz="94679"/>
  </p:normalViewPr>
  <p:slideViewPr>
    <p:cSldViewPr>
      <p:cViewPr varScale="1">
        <p:scale>
          <a:sx n="158" d="100"/>
          <a:sy n="158" d="100"/>
        </p:scale>
        <p:origin x="173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89DEE-7F4A-6049-9F1B-6AC4C03BCA3F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C8D62-6646-324F-BD32-F78DA4EE2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1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C8D62-6646-324F-BD32-F78DA4EE28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2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C8D62-6646-324F-BD32-F78DA4EE28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7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6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96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7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8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8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1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6/25/24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3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pPr/>
              <a:t>6/25/24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72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ATRIAL FIBRILLATION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4573406" cy="1160213"/>
          </a:xfrm>
        </p:spPr>
        <p:txBody>
          <a:bodyPr vert="horz" anchor="t">
            <a:normAutofit/>
          </a:bodyPr>
          <a:lstStyle/>
          <a:p>
            <a:r>
              <a:rPr lang="en-US" dirty="0"/>
              <a:t>Radhika </a:t>
            </a:r>
            <a:r>
              <a:rPr lang="en-US" dirty="0" err="1"/>
              <a:t>Nandur</a:t>
            </a:r>
            <a:r>
              <a:rPr lang="en-US" dirty="0"/>
              <a:t> </a:t>
            </a:r>
            <a:r>
              <a:rPr lang="en-US" dirty="0" err="1"/>
              <a:t>Bukkapatnam</a:t>
            </a:r>
            <a:r>
              <a:rPr lang="en-US" dirty="0"/>
              <a:t> MD MAS FACC</a:t>
            </a:r>
          </a:p>
          <a:p>
            <a:r>
              <a:rPr lang="en-US" dirty="0"/>
              <a:t>6/27/24</a:t>
            </a:r>
          </a:p>
        </p:txBody>
      </p:sp>
    </p:spTree>
    <p:extLst>
      <p:ext uri="{BB962C8B-B14F-4D97-AF65-F5344CB8AC3E}">
        <p14:creationId xmlns:p14="http://schemas.microsoft.com/office/powerpoint/2010/main" val="285972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2024-06-25 at 10.49.32 PM.mov">
            <a:hlinkClick r:id="" action="ppaction://media"/>
            <a:extLst>
              <a:ext uri="{FF2B5EF4-FFF2-40B4-BE49-F238E27FC236}">
                <a16:creationId xmlns:a16="http://schemas.microsoft.com/office/drawing/2014/main" id="{713D6868-7195-C8E8-0058-0AA84CC5DA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75" y="0"/>
            <a:ext cx="7027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1A1AB5C-E30E-4B12-A632-77BEB6097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5" name="Picture 4104">
            <a:extLst>
              <a:ext uri="{FF2B5EF4-FFF2-40B4-BE49-F238E27FC236}">
                <a16:creationId xmlns:a16="http://schemas.microsoft.com/office/drawing/2014/main" id="{2821286B-728B-4EAC-9238-E6CE2A555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  <a:solidFill>
            <a:srgbClr val="495D79"/>
          </a:solidFill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65803ED7-CEEC-44B9-9585-8B93372E8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61" y="484632"/>
            <a:ext cx="8424278" cy="5888736"/>
          </a:xfrm>
          <a:prstGeom prst="rect">
            <a:avLst/>
          </a:prstGeom>
          <a:solidFill>
            <a:srgbClr val="FFFFFF"/>
          </a:solidFill>
          <a:ln w="19050">
            <a:solidFill>
              <a:srgbClr val="495D7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trial Fibrillation - Physiopedia">
            <a:extLst>
              <a:ext uri="{FF2B5EF4-FFF2-40B4-BE49-F238E27FC236}">
                <a16:creationId xmlns:a16="http://schemas.microsoft.com/office/drawing/2014/main" id="{875162E1-2A09-1665-AE34-8A588060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041346"/>
            <a:ext cx="8178799" cy="47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2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1" y="690172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88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7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26C120-6705-C1B6-8214-3F0C8A4D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78534"/>
            <a:ext cx="7772400" cy="43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5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14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86173-C8BD-6BB9-9D80-CB3CFD3B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9075"/>
            <a:ext cx="5878011" cy="1077229"/>
          </a:xfrm>
        </p:spPr>
        <p:txBody>
          <a:bodyPr/>
          <a:lstStyle/>
          <a:p>
            <a:r>
              <a:rPr lang="en-US" dirty="0"/>
              <a:t>STAGES of ATRIAL FIBRILLATION</a:t>
            </a:r>
          </a:p>
        </p:txBody>
      </p:sp>
      <p:pic>
        <p:nvPicPr>
          <p:cNvPr id="7170" name="Picture 2" descr="Central Illustration">
            <a:extLst>
              <a:ext uri="{FF2B5EF4-FFF2-40B4-BE49-F238E27FC236}">
                <a16:creationId xmlns:a16="http://schemas.microsoft.com/office/drawing/2014/main" id="{6D896D5E-A7AA-CB65-4E21-F5A9420B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91850"/>
            <a:ext cx="4662488" cy="54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12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FAFDA-7CE1-99F4-064C-8EA6BEC4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8035"/>
            <a:ext cx="7772400" cy="41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2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9D8298-BBF5-1FED-F7A5-AF65A609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7162"/>
            <a:ext cx="7772400" cy="40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44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5DE27-4AF3-3765-D565-A7B90108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7772400" cy="372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6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238E-6FB2-C014-02C1-679EC0140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A3C31-9936-084C-09AC-A5B55A5BA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2023 ACC/AHA/ACCP/HRS Guideline for the Diagnosis and Management of Atrial Fibrillation</a:t>
            </a:r>
          </a:p>
        </p:txBody>
      </p:sp>
    </p:spTree>
    <p:extLst>
      <p:ext uri="{BB962C8B-B14F-4D97-AF65-F5344CB8AC3E}">
        <p14:creationId xmlns:p14="http://schemas.microsoft.com/office/powerpoint/2010/main" val="287586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5D86C-7311-FD0C-E4EB-EB06878D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7772400" cy="27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57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F0ED97-2391-D82D-1231-BE652983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MANAGEMENT OF A FIB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FBDA4-C613-FB28-E23E-1733A2C51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03493"/>
            <a:ext cx="5713092" cy="4000066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Acute Management</a:t>
            </a:r>
          </a:p>
          <a:p>
            <a:r>
              <a:rPr lang="en-US" dirty="0">
                <a:solidFill>
                  <a:schemeClr val="bg1"/>
                </a:solidFill>
              </a:rPr>
              <a:t>Stroke Prevention</a:t>
            </a:r>
          </a:p>
          <a:p>
            <a:r>
              <a:rPr lang="en-US" dirty="0">
                <a:solidFill>
                  <a:schemeClr val="bg1"/>
                </a:solidFill>
              </a:rPr>
              <a:t>Rate control: For symptoms and to prevent decompensation</a:t>
            </a:r>
          </a:p>
          <a:p>
            <a:r>
              <a:rPr lang="en-US" dirty="0">
                <a:solidFill>
                  <a:schemeClr val="bg1"/>
                </a:solidFill>
              </a:rPr>
              <a:t>Rhythm control: To prevent stroke, dementia, CHF</a:t>
            </a:r>
          </a:p>
          <a:p>
            <a:r>
              <a:rPr lang="en-US" dirty="0">
                <a:solidFill>
                  <a:schemeClr val="bg1"/>
                </a:solidFill>
              </a:rPr>
              <a:t>Prevention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5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58039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ardioversion: Procedure, Treatment ...">
            <a:extLst>
              <a:ext uri="{FF2B5EF4-FFF2-40B4-BE49-F238E27FC236}">
                <a16:creationId xmlns:a16="http://schemas.microsoft.com/office/drawing/2014/main" id="{F1AC15D5-70AD-0EB7-1D6C-0E556256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2844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31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0EA06-EC05-1CE1-4C5B-BD3A5BEE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D58257-4BA3-5344-2179-8F372A6C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048000"/>
            <a:ext cx="5803294" cy="92688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STROKE PREVENTION</a:t>
            </a:r>
          </a:p>
        </p:txBody>
      </p:sp>
    </p:spTree>
    <p:extLst>
      <p:ext uri="{BB962C8B-B14F-4D97-AF65-F5344CB8AC3E}">
        <p14:creationId xmlns:p14="http://schemas.microsoft.com/office/powerpoint/2010/main" val="1194091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06886B-E05D-CBA0-833F-9026218B6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010400" cy="49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3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4CA7D-0C40-3163-6667-2094E40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7772400" cy="38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0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41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410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3461" y="3262852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400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77835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931" y="670690"/>
            <a:ext cx="6334018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 dirty="0"/>
              <a:t>Types of Blood Thinners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73"/>
          <a:stretch/>
        </p:blipFill>
        <p:spPr bwMode="auto">
          <a:xfrm>
            <a:off x="738675" y="2286000"/>
            <a:ext cx="7785100" cy="403067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0749" y="-2718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3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71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11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2717" y="884058"/>
            <a:ext cx="62769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493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</p:spPr>
        <p:txBody>
          <a:bodyPr>
            <a:normAutofit/>
          </a:bodyPr>
          <a:lstStyle/>
          <a:p>
            <a:r>
              <a:rPr lang="en-US" dirty="0"/>
              <a:t>How do we choose blood thinners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600" y="1491378"/>
            <a:ext cx="7300519" cy="520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86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022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chman Device - The Heart Rhythm Institute of Arizona">
            <a:extLst>
              <a:ext uri="{FF2B5EF4-FFF2-40B4-BE49-F238E27FC236}">
                <a16:creationId xmlns:a16="http://schemas.microsoft.com/office/drawing/2014/main" id="{6B973812-5E1E-96C1-D830-B08753B6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2" y="1143000"/>
            <a:ext cx="691661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C113B-19E6-AE36-8F4C-666F95A31A86}"/>
              </a:ext>
            </a:extLst>
          </p:cNvPr>
          <p:cNvSpPr txBox="1"/>
          <p:nvPr/>
        </p:nvSpPr>
        <p:spPr>
          <a:xfrm>
            <a:off x="0" y="228600"/>
            <a:ext cx="929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WATCHMAN DEVICE: CLOSURE OF LEFT ATRIAL APPENDAGE</a:t>
            </a:r>
          </a:p>
        </p:txBody>
      </p:sp>
    </p:spTree>
    <p:extLst>
      <p:ext uri="{BB962C8B-B14F-4D97-AF65-F5344CB8AC3E}">
        <p14:creationId xmlns:p14="http://schemas.microsoft.com/office/powerpoint/2010/main" val="2684517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CA8C-7F61-E6A9-02E9-EB7C6C4C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RATE and RHYTHM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52080-3684-7476-B1AF-F3F595C88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379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334" y="697407"/>
            <a:ext cx="7289961" cy="54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813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16932-C82C-2C42-4100-2C7413D9E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7186567" cy="53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5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97C28-1555-A75C-9E65-682E48D0E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81539"/>
            <a:ext cx="7162800" cy="48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0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EE5548-1E0B-B53A-4E71-29F93D51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6934200" cy="46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410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3461" y="3262852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400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77835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690" y="5166421"/>
            <a:ext cx="6334018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/>
              <a:t>A fib Ablation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5" r="1" b="19434"/>
          <a:stretch/>
        </p:blipFill>
        <p:spPr bwMode="auto">
          <a:xfrm>
            <a:off x="754050" y="-1"/>
            <a:ext cx="7785100" cy="403067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0749" y="-2718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4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4716-6BD5-AD2C-3C49-5A5DC1D6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Electrical System of the Heart</a:t>
            </a:r>
            <a:endParaRPr lang="en-US"/>
          </a:p>
        </p:txBody>
      </p:sp>
      <p:pic>
        <p:nvPicPr>
          <p:cNvPr id="2050" name="Picture 2" descr="Heart electrical system">
            <a:extLst>
              <a:ext uri="{FF2B5EF4-FFF2-40B4-BE49-F238E27FC236}">
                <a16:creationId xmlns:a16="http://schemas.microsoft.com/office/drawing/2014/main" id="{DD428290-4913-E886-D60F-BFC270B4D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9"/>
          <a:stretch/>
        </p:blipFill>
        <p:spPr bwMode="auto">
          <a:xfrm>
            <a:off x="2764885" y="2286000"/>
            <a:ext cx="3614230" cy="3373468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57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55F9BB-3962-E62A-1DFF-48B333F88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27781"/>
            <a:ext cx="7391400" cy="3798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B22C3-7393-47D0-86BC-7D789558BE9E}"/>
              </a:ext>
            </a:extLst>
          </p:cNvPr>
          <p:cNvSpPr txBox="1"/>
          <p:nvPr/>
        </p:nvSpPr>
        <p:spPr>
          <a:xfrm>
            <a:off x="2057400" y="914400"/>
            <a:ext cx="218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ABLATION</a:t>
            </a:r>
          </a:p>
        </p:txBody>
      </p:sp>
    </p:spTree>
    <p:extLst>
      <p:ext uri="{BB962C8B-B14F-4D97-AF65-F5344CB8AC3E}">
        <p14:creationId xmlns:p14="http://schemas.microsoft.com/office/powerpoint/2010/main" val="3671729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325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595076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410" y="0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3461" y="3262852"/>
            <a:ext cx="31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DA9E8CC-6C73-43E6-AF09-B4B1083BC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400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6DFF5FD-BEF9-4B06-B7C2-58C5CFC9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45" y="2105202"/>
            <a:ext cx="7020154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9A18D1D-88E7-41EF-892F-C99BDEEE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00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113E1A2F-E5D7-4888-BA8C-1CDDC7CE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13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625649A-4F9D-4D90-8F0A-433D7A1F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9" y="0"/>
            <a:ext cx="77835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690" y="5166421"/>
            <a:ext cx="6334018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900"/>
              <a:t>Pacemaker with AV nodal Ablation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6F31202-25B1-43E6-94C1-CDCAFFE33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31" y="0"/>
            <a:ext cx="3428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7" b="10630"/>
          <a:stretch/>
        </p:blipFill>
        <p:spPr bwMode="auto">
          <a:xfrm>
            <a:off x="682163" y="718867"/>
            <a:ext cx="7785100" cy="403067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588507C5-B772-411D-B50E-0C075AD25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40749" y="-2718"/>
            <a:ext cx="2057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10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516BA-48F0-6A5C-7269-9B6502F2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7772400" cy="39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242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13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1426" y="1752600"/>
            <a:ext cx="5349794" cy="3993144"/>
          </a:xfrm>
        </p:spPr>
        <p:txBody>
          <a:bodyPr/>
          <a:lstStyle/>
          <a:p>
            <a:r>
              <a:rPr lang="en-US" dirty="0"/>
              <a:t>Irregular, chaotic heart rhythm that comes from the left atrium or the pulmonary veins.</a:t>
            </a:r>
          </a:p>
          <a:p>
            <a:r>
              <a:rPr lang="en-US" dirty="0"/>
              <a:t>Paroxysmal</a:t>
            </a:r>
          </a:p>
          <a:p>
            <a:r>
              <a:rPr lang="en-US" dirty="0"/>
              <a:t>Persistent</a:t>
            </a:r>
          </a:p>
          <a:p>
            <a:r>
              <a:rPr lang="en-US" dirty="0"/>
              <a:t>Chronic</a:t>
            </a:r>
          </a:p>
          <a:p>
            <a:endParaRPr lang="en-US" dirty="0"/>
          </a:p>
        </p:txBody>
      </p:sp>
      <p:pic>
        <p:nvPicPr>
          <p:cNvPr id="1028" name="Picture 4" descr="Atrial fibrillation – a common heart ...">
            <a:extLst>
              <a:ext uri="{FF2B5EF4-FFF2-40B4-BE49-F238E27FC236}">
                <a16:creationId xmlns:a16="http://schemas.microsoft.com/office/drawing/2014/main" id="{0913F6C5-65F6-BB9C-365E-C86AF083B9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33" y="3677282"/>
            <a:ext cx="410718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95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ving with Atrial Fibrillation ...">
            <a:extLst>
              <a:ext uri="{FF2B5EF4-FFF2-40B4-BE49-F238E27FC236}">
                <a16:creationId xmlns:a16="http://schemas.microsoft.com/office/drawing/2014/main" id="{6E786706-E556-FA78-D0EA-63667B16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509" y="1059099"/>
            <a:ext cx="7166291" cy="435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99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9FE815-DE2B-5217-BF0A-B88A2D536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8155"/>
            <a:ext cx="7772400" cy="45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3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revalence of AF in the Renfrew-                                Paisley studyCohort of men and women aged 45–64 years (n =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9632"/>
            <a:ext cx="69342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9" descr="LONE ATRIAL FIBRILLATION•   Younger patients &lt; 60•   No underlying cause•   Usually not much symptoms•   Normal heart stru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Why AF management is            important?• extremely common• Can lead to symptoms• potentially serious consequences:   – 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1" descr="Management of Acute AF (&lt;48 hrs)• Haemodynamically unstable :  hypotension/heart failure/chest pain/syncope  Use DC Cardio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Treatment for permanent AF• Heart Rate control minimise symptoms associated with excessive heart rates prevent tachycardia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3" descr="Rhythm control as preferredtherapy  – ? First episode afib  – Reversible cause (alcohol)  – Symptomatic patient despite ra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Rate control as preferred therapy –   Age &gt; 65, less symptomatic, hypertension –   Recurrent afib –   Previous antiarrhyth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5" descr="Cardioversion• Cardioversion is performed as part of a  rhythm-control treatment strategy• There are two types of cardiove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AFFIRM : 5 Year Outcomes  Survival           Rhythm Control        Rate Control   1 year                96%               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7" descr="Rate Control Options• Beta blocker•   Calcium channel blocker        • Verapamil, diltiazem    . Digoxin• AV junction abla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8" descr="STROKE RISKWithout AF&lt; 60 yrs : 0.5%&gt; 80 yrs : 3 yrsWith AF&lt; 60 yrs : 3%&gt; 80 yrs : 30%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9" descr="Lip Y, et al. Chest 2010, 137(2):263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0" descr="How do we determine stroke risk ?– 0 points – low risk (1.2-3.0 strokes per 100 patient years)– 1-2 points – moderate risk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1" descr="Atrial fibrillation 2009   Target INR 2-3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ACC AHA HRS Afib Focused Update              (Dabigatran), March 2011•   Non-inferior to warfarin re thromboembolism (afib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3" descr="Who should remain on warfarin?• Patient already receiving warfarin and stable whose INR  is easy to control• If dabigatran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4" descr="Bleeding Risk• Assessment of bleeding risk should be part of  the clinical assessment of AF patients prior to  starting an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5" descr="From Hart RG, et al. Stroke. 2005;36:1588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6" descr="RF ABLATION THERAPY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7" descr="Substrate for   Substrate forTriggering events                    initiation      perpetu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8" descr="When to consider ablation?• Antiarrhythmic therapy ineffective• Antiarrhythmic therapy not tolerated• Symptomatic afib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9" descr="Others in whom ablation may be a first strategy• Patient very symptomatic in AF and refuses  antiarrhythmic drug therapy• 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30" descr="Summary• AF is the commonest arrhythmia• High prevalence• Stroke is one of the most dreadful  complications .• Different m..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31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32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33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4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35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36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37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38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AutoShape 39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AutoShape 40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41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42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43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44" descr="Atrial  fibrillation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AutoShape 8" descr="Etiologies of AF contd:                 NON CARDIAC1.   Pulmonary : Pneumonia, COPD,PE2.   Hyperthyroidism3.   Excess cate..."/>
          <p:cNvSpPr>
            <a:spLocks noChangeAspect="1" noChangeArrowheads="1"/>
          </p:cNvSpPr>
          <p:nvPr/>
        </p:nvSpPr>
        <p:spPr bwMode="auto">
          <a:xfrm>
            <a:off x="3492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Atrial Fibrillation</a:t>
            </a:r>
          </a:p>
        </p:txBody>
      </p:sp>
    </p:spTree>
    <p:extLst>
      <p:ext uri="{BB962C8B-B14F-4D97-AF65-F5344CB8AC3E}">
        <p14:creationId xmlns:p14="http://schemas.microsoft.com/office/powerpoint/2010/main" val="24976307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6367</TotalTime>
  <Words>129</Words>
  <Application>Microsoft Macintosh PowerPoint</Application>
  <PresentationFormat>On-screen Show (4:3)</PresentationFormat>
  <Paragraphs>33</Paragraphs>
  <Slides>44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MS Shell Dlg 2</vt:lpstr>
      <vt:lpstr>Wingdings</vt:lpstr>
      <vt:lpstr>Wingdings 3</vt:lpstr>
      <vt:lpstr>Madison</vt:lpstr>
      <vt:lpstr>ATRIAL FIBRILLATION</vt:lpstr>
      <vt:lpstr>PowerPoint Presentation</vt:lpstr>
      <vt:lpstr>PowerPoint Presentation</vt:lpstr>
      <vt:lpstr>Electrical System of the Heart</vt:lpstr>
      <vt:lpstr>DEFINITION</vt:lpstr>
      <vt:lpstr>PowerPoint Presentation</vt:lpstr>
      <vt:lpstr>PowerPoint Presentation</vt:lpstr>
      <vt:lpstr>PowerPoint Presentation</vt:lpstr>
      <vt:lpstr>Atrial Fibrillation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STAGES of ATRIAL FIBRILLATION</vt:lpstr>
      <vt:lpstr>PowerPoint Presentation</vt:lpstr>
      <vt:lpstr>PowerPoint Presentation</vt:lpstr>
      <vt:lpstr>PowerPoint Presentation</vt:lpstr>
      <vt:lpstr>PowerPoint Presentation</vt:lpstr>
      <vt:lpstr>MANAGEMENT OF A FIB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Blood Thinners</vt:lpstr>
      <vt:lpstr>PowerPoint Presentation</vt:lpstr>
      <vt:lpstr>PowerPoint Presentation</vt:lpstr>
      <vt:lpstr>How do we choose blood thinners</vt:lpstr>
      <vt:lpstr>PowerPoint Presentation</vt:lpstr>
      <vt:lpstr>PowerPoint Presentation</vt:lpstr>
      <vt:lpstr>RATE and RHYTHM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fib Ablation</vt:lpstr>
      <vt:lpstr>PowerPoint Presentation</vt:lpstr>
      <vt:lpstr>PowerPoint Presentation</vt:lpstr>
      <vt:lpstr>Pacemaker with AV nodal Ablation</vt:lpstr>
      <vt:lpstr>PowerPoint Presentation</vt:lpstr>
      <vt:lpstr>Thank You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ATRIAL FIBRILLATION</dc:title>
  <dc:creator>radhikaab</dc:creator>
  <cp:lastModifiedBy>Radhika Bukkapatnam</cp:lastModifiedBy>
  <cp:revision>61</cp:revision>
  <dcterms:created xsi:type="dcterms:W3CDTF">2016-03-13T20:46:32Z</dcterms:created>
  <dcterms:modified xsi:type="dcterms:W3CDTF">2024-06-26T06:46:19Z</dcterms:modified>
</cp:coreProperties>
</file>