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1"/>
  </p:sldMasterIdLst>
  <p:notesMasterIdLst>
    <p:notesMasterId r:id="rId33"/>
  </p:notesMasterIdLst>
  <p:sldIdLst>
    <p:sldId id="258" r:id="rId2"/>
    <p:sldId id="343" r:id="rId3"/>
    <p:sldId id="341" r:id="rId4"/>
    <p:sldId id="332" r:id="rId5"/>
    <p:sldId id="293" r:id="rId6"/>
    <p:sldId id="294" r:id="rId7"/>
    <p:sldId id="302" r:id="rId8"/>
    <p:sldId id="344" r:id="rId9"/>
    <p:sldId id="298" r:id="rId10"/>
    <p:sldId id="299" r:id="rId11"/>
    <p:sldId id="306" r:id="rId12"/>
    <p:sldId id="313" r:id="rId13"/>
    <p:sldId id="329" r:id="rId14"/>
    <p:sldId id="342" r:id="rId15"/>
    <p:sldId id="324" r:id="rId16"/>
    <p:sldId id="303" r:id="rId17"/>
    <p:sldId id="309" r:id="rId18"/>
    <p:sldId id="311" r:id="rId19"/>
    <p:sldId id="310" r:id="rId20"/>
    <p:sldId id="331" r:id="rId21"/>
    <p:sldId id="312" r:id="rId22"/>
    <p:sldId id="319" r:id="rId23"/>
    <p:sldId id="318" r:id="rId24"/>
    <p:sldId id="340" r:id="rId25"/>
    <p:sldId id="337" r:id="rId26"/>
    <p:sldId id="314" r:id="rId27"/>
    <p:sldId id="282" r:id="rId28"/>
    <p:sldId id="290" r:id="rId29"/>
    <p:sldId id="323" r:id="rId30"/>
    <p:sldId id="335" r:id="rId31"/>
    <p:sldId id="29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7" autoAdjust="0"/>
    <p:restoredTop sz="88761" autoAdjust="0"/>
  </p:normalViewPr>
  <p:slideViewPr>
    <p:cSldViewPr snapToGrid="0">
      <p:cViewPr varScale="1">
        <p:scale>
          <a:sx n="63" d="100"/>
          <a:sy n="63" d="100"/>
        </p:scale>
        <p:origin x="480" y="67"/>
      </p:cViewPr>
      <p:guideLst/>
    </p:cSldViewPr>
  </p:slideViewPr>
  <p:outlineViewPr>
    <p:cViewPr>
      <p:scale>
        <a:sx n="33" d="100"/>
        <a:sy n="33" d="100"/>
      </p:scale>
      <p:origin x="0" y="-16764"/>
    </p:cViewPr>
  </p:outlineViewPr>
  <p:notesTextViewPr>
    <p:cViewPr>
      <p:scale>
        <a:sx n="1" d="1"/>
        <a:sy n="1" d="1"/>
      </p:scale>
      <p:origin x="0" y="0"/>
    </p:cViewPr>
  </p:notesTextViewPr>
  <p:sorterViewPr>
    <p:cViewPr varScale="1">
      <p:scale>
        <a:sx n="100" d="100"/>
        <a:sy n="100" d="100"/>
      </p:scale>
      <p:origin x="0" y="-64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A5B92A-866F-47ED-8629-8B8F4A005B2E}" type="datetimeFigureOut">
              <a:rPr lang="en-US" smtClean="0"/>
              <a:t>10/5/2026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C16E9-30A2-482D-B7F5-82A1124E6C84}" type="slidenum">
              <a:rPr lang="en-US" smtClean="0"/>
              <a:t>‹#›</a:t>
            </a:fld>
            <a:endParaRPr lang="en-US"/>
          </a:p>
        </p:txBody>
      </p:sp>
    </p:spTree>
    <p:extLst>
      <p:ext uri="{BB962C8B-B14F-4D97-AF65-F5344CB8AC3E}">
        <p14:creationId xmlns:p14="http://schemas.microsoft.com/office/powerpoint/2010/main" val="1715112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On the next few slides we’ll look at a few common varieties of beans and discuss their shape, size, and flavor.</a:t>
            </a:r>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FA54AA6-FF45-4EEA-9CCD-5EF3E5C25D35}" type="slidenum">
              <a:rPr lang="en-US" altLang="en-US">
                <a:solidFill>
                  <a:prstClr val="black"/>
                </a:solidFill>
              </a:rPr>
              <a:pPr eaLnBrk="1" hangingPunct="1"/>
              <a:t>1</a:t>
            </a:fld>
            <a:endParaRPr lang="en-US" altLang="en-US">
              <a:solidFill>
                <a:prstClr val="black"/>
              </a:solidFill>
            </a:endParaRPr>
          </a:p>
        </p:txBody>
      </p:sp>
    </p:spTree>
    <p:extLst>
      <p:ext uri="{BB962C8B-B14F-4D97-AF65-F5344CB8AC3E}">
        <p14:creationId xmlns:p14="http://schemas.microsoft.com/office/powerpoint/2010/main" val="3536276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C16E9-30A2-482D-B7F5-82A1124E6C84}" type="slidenum">
              <a:rPr lang="en-US" smtClean="0"/>
              <a:t>2</a:t>
            </a:fld>
            <a:endParaRPr lang="en-US"/>
          </a:p>
        </p:txBody>
      </p:sp>
    </p:spTree>
    <p:extLst>
      <p:ext uri="{BB962C8B-B14F-4D97-AF65-F5344CB8AC3E}">
        <p14:creationId xmlns:p14="http://schemas.microsoft.com/office/powerpoint/2010/main" val="2637224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333333"/>
                </a:solidFill>
                <a:effectLst/>
                <a:latin typeface="Inter"/>
              </a:rPr>
              <a:t>Treat dyslipidemia earlier to reduce lifelong risk of prolonged exposure to </a:t>
            </a:r>
            <a:r>
              <a:rPr lang="en-US" b="0" i="0" dirty="0" err="1">
                <a:solidFill>
                  <a:srgbClr val="333333"/>
                </a:solidFill>
                <a:effectLst/>
                <a:latin typeface="Inter"/>
              </a:rPr>
              <a:t>atherogenic</a:t>
            </a:r>
            <a:r>
              <a:rPr lang="en-US" b="0" i="0" dirty="0">
                <a:solidFill>
                  <a:srgbClr val="333333"/>
                </a:solidFill>
                <a:effectLst/>
                <a:latin typeface="Inter"/>
              </a:rPr>
              <a:t> lipoproteins. Health behavior counseling to support lifestyle optimization should start in youth, with early consideration of pharmacotherapy in youth with familial hypercholesterolemia (FH) and in young adulthood in individuals with low-density lipoprotein cholesterol (LDL-C) ≥160 mg/</a:t>
            </a:r>
            <a:r>
              <a:rPr lang="en-US" b="0" i="0" dirty="0" err="1">
                <a:solidFill>
                  <a:srgbClr val="333333"/>
                </a:solidFill>
                <a:effectLst/>
                <a:latin typeface="Inter"/>
              </a:rPr>
              <a:t>dL</a:t>
            </a:r>
            <a:r>
              <a:rPr lang="en-US" b="0" i="0" dirty="0">
                <a:solidFill>
                  <a:srgbClr val="333333"/>
                </a:solidFill>
                <a:effectLst/>
                <a:latin typeface="Inter"/>
              </a:rPr>
              <a:t> or a strong family history of premature atherosclerotic cardiovascular disease (ASCVD).</a:t>
            </a:r>
          </a:p>
          <a:p>
            <a:pPr algn="l"/>
            <a:r>
              <a:rPr lang="en-US" b="1" i="0" dirty="0">
                <a:solidFill>
                  <a:srgbClr val="333333"/>
                </a:solidFill>
                <a:effectLst/>
                <a:latin typeface="Inter"/>
              </a:rPr>
              <a:t>2.</a:t>
            </a:r>
          </a:p>
          <a:p>
            <a:pPr algn="l"/>
            <a:r>
              <a:rPr lang="en-US" b="0" i="0" dirty="0">
                <a:solidFill>
                  <a:srgbClr val="333333"/>
                </a:solidFill>
                <a:effectLst/>
                <a:latin typeface="Inter"/>
              </a:rPr>
              <a:t>Use the more contemporary American Heart Association Predicting Risk of cardiovascular disease EVENTs (PREVENT™) equations instead of the older Pooled Cohort Equations (PCE) for 10- and 30-year risk assessment to guide lipid-lowering therapy (LLT) in primary prevention in adults aged 30 to 79 years. Use the “CPR” Model: A) </a:t>
            </a:r>
            <a:r>
              <a:rPr lang="en-US" b="1" i="1" dirty="0">
                <a:solidFill>
                  <a:srgbClr val="333333"/>
                </a:solidFill>
                <a:effectLst/>
                <a:latin typeface="Inter"/>
              </a:rPr>
              <a:t>C</a:t>
            </a:r>
            <a:r>
              <a:rPr lang="en-US" b="0" i="0" dirty="0">
                <a:solidFill>
                  <a:srgbClr val="333333"/>
                </a:solidFill>
                <a:effectLst/>
                <a:latin typeface="Inter"/>
              </a:rPr>
              <a:t>alculate 10-year ASCVD risk; B) </a:t>
            </a:r>
            <a:r>
              <a:rPr lang="en-US" b="1" i="1" dirty="0">
                <a:solidFill>
                  <a:srgbClr val="333333"/>
                </a:solidFill>
                <a:effectLst/>
                <a:latin typeface="Inter"/>
              </a:rPr>
              <a:t>P</a:t>
            </a:r>
            <a:r>
              <a:rPr lang="en-US" b="0" i="0" dirty="0">
                <a:solidFill>
                  <a:srgbClr val="333333"/>
                </a:solidFill>
                <a:effectLst/>
                <a:latin typeface="Inter"/>
              </a:rPr>
              <a:t>ersonalize the estimated risk to the specific patient by considering factors not included in PREVENT-ASCVD equations; and C) possibly </a:t>
            </a:r>
            <a:r>
              <a:rPr lang="en-US" b="1" i="1" dirty="0">
                <a:solidFill>
                  <a:srgbClr val="333333"/>
                </a:solidFill>
                <a:effectLst/>
                <a:latin typeface="Inter"/>
              </a:rPr>
              <a:t>R</a:t>
            </a:r>
            <a:r>
              <a:rPr lang="en-US" b="0" i="0" dirty="0">
                <a:solidFill>
                  <a:srgbClr val="333333"/>
                </a:solidFill>
                <a:effectLst/>
                <a:latin typeface="Inter"/>
              </a:rPr>
              <a:t>eclassify with selective use of coronary artery calcium (CAC) and </a:t>
            </a:r>
            <a:r>
              <a:rPr lang="en-US" b="1" i="1" dirty="0">
                <a:solidFill>
                  <a:srgbClr val="333333"/>
                </a:solidFill>
                <a:effectLst/>
                <a:latin typeface="Inter"/>
              </a:rPr>
              <a:t>R</a:t>
            </a:r>
            <a:r>
              <a:rPr lang="en-US" b="0" i="0" dirty="0">
                <a:solidFill>
                  <a:srgbClr val="333333"/>
                </a:solidFill>
                <a:effectLst/>
                <a:latin typeface="Inter"/>
              </a:rPr>
              <a:t>eassess treatment recommendations.</a:t>
            </a:r>
          </a:p>
          <a:p>
            <a:pPr algn="l"/>
            <a:r>
              <a:rPr lang="en-US" b="1" i="0" dirty="0">
                <a:solidFill>
                  <a:srgbClr val="333333"/>
                </a:solidFill>
                <a:effectLst/>
                <a:latin typeface="Inter"/>
              </a:rPr>
              <a:t>3.</a:t>
            </a:r>
          </a:p>
          <a:p>
            <a:pPr algn="l"/>
            <a:r>
              <a:rPr lang="en-US" b="0" i="0" dirty="0">
                <a:solidFill>
                  <a:srgbClr val="333333"/>
                </a:solidFill>
                <a:effectLst/>
                <a:latin typeface="Inter"/>
              </a:rPr>
              <a:t>Low-density lipoprotein (LDL)–lowering therapy can be considered in adults for primary prevention of ASCVD with a 10-year PREVENT-ASCVD risk estimate of 3% to &lt;5% (borderline risk) and should be considered for those at 5% to &lt;10% (intermediate risk) 10-year risk after a clinician–patient discussion.</a:t>
            </a:r>
          </a:p>
          <a:p>
            <a:pPr algn="l"/>
            <a:r>
              <a:rPr lang="en-US" b="1" i="0" dirty="0">
                <a:solidFill>
                  <a:srgbClr val="333333"/>
                </a:solidFill>
                <a:effectLst/>
                <a:latin typeface="Inter"/>
              </a:rPr>
              <a:t>4.</a:t>
            </a:r>
          </a:p>
          <a:p>
            <a:pPr algn="l"/>
            <a:r>
              <a:rPr lang="en-US" b="0" i="0" dirty="0">
                <a:solidFill>
                  <a:srgbClr val="333333"/>
                </a:solidFill>
                <a:effectLst/>
                <a:latin typeface="Inter"/>
              </a:rPr>
              <a:t>LDL-C and non–high-density lipoprotein cholesterol (HDL-C) treatment goals are back to guide LLT. Percentage reduction in LDL-C remains a priority for all individuals as well, with goal for % reduction depending on the level of ASCVD risk.</a:t>
            </a:r>
          </a:p>
          <a:p>
            <a:pPr algn="l"/>
            <a:r>
              <a:rPr lang="en-US" b="1" i="0" dirty="0">
                <a:solidFill>
                  <a:srgbClr val="333333"/>
                </a:solidFill>
                <a:effectLst/>
                <a:latin typeface="Inter"/>
              </a:rPr>
              <a:t>5.</a:t>
            </a:r>
          </a:p>
          <a:p>
            <a:pPr algn="l"/>
            <a:r>
              <a:rPr lang="en-US" b="0" i="0" dirty="0">
                <a:solidFill>
                  <a:srgbClr val="333333"/>
                </a:solidFill>
                <a:effectLst/>
                <a:latin typeface="Inter"/>
              </a:rPr>
              <a:t>Apolipoprotein B (</a:t>
            </a:r>
            <a:r>
              <a:rPr lang="en-US" b="0" i="0" dirty="0" err="1">
                <a:solidFill>
                  <a:srgbClr val="333333"/>
                </a:solidFill>
                <a:effectLst/>
                <a:latin typeface="Inter"/>
              </a:rPr>
              <a:t>ApoB</a:t>
            </a:r>
            <a:r>
              <a:rPr lang="en-US" b="0" i="0" dirty="0">
                <a:solidFill>
                  <a:srgbClr val="333333"/>
                </a:solidFill>
                <a:effectLst/>
                <a:latin typeface="Inter"/>
              </a:rPr>
              <a:t>) testing can be useful to improve risk assessment and guide therapy once LDL-C and non–HDL-C goals are met, particularly in those with elevated triglycerides (TG) (≥150 mg/</a:t>
            </a:r>
            <a:r>
              <a:rPr lang="en-US" b="0" i="0" dirty="0" err="1">
                <a:solidFill>
                  <a:srgbClr val="333333"/>
                </a:solidFill>
                <a:effectLst/>
                <a:latin typeface="Inter"/>
              </a:rPr>
              <a:t>dL</a:t>
            </a:r>
            <a:r>
              <a:rPr lang="en-US" b="0" i="0" dirty="0">
                <a:solidFill>
                  <a:srgbClr val="333333"/>
                </a:solidFill>
                <a:effectLst/>
                <a:latin typeface="Inter"/>
              </a:rPr>
              <a:t>), diabetes, or low achieved LDL-C (&lt;70 mg/</a:t>
            </a:r>
            <a:r>
              <a:rPr lang="en-US" b="0" i="0" dirty="0" err="1">
                <a:solidFill>
                  <a:srgbClr val="333333"/>
                </a:solidFill>
                <a:effectLst/>
                <a:latin typeface="Inter"/>
              </a:rPr>
              <a:t>dL</a:t>
            </a:r>
            <a:r>
              <a:rPr lang="en-US" b="0" i="0" dirty="0">
                <a:solidFill>
                  <a:srgbClr val="333333"/>
                </a:solidFill>
                <a:effectLst/>
                <a:latin typeface="Inter"/>
              </a:rPr>
              <a:t>). </a:t>
            </a:r>
            <a:r>
              <a:rPr lang="en-US" b="0" i="0" dirty="0" err="1">
                <a:solidFill>
                  <a:srgbClr val="333333"/>
                </a:solidFill>
                <a:effectLst/>
                <a:latin typeface="Inter"/>
              </a:rPr>
              <a:t>ApoB</a:t>
            </a:r>
            <a:r>
              <a:rPr lang="en-US" b="0" i="0" dirty="0">
                <a:solidFill>
                  <a:srgbClr val="333333"/>
                </a:solidFill>
                <a:effectLst/>
                <a:latin typeface="Inter"/>
              </a:rPr>
              <a:t> measurement helps identify adults with residual elevated lipoprotein-related risk that may be underestimated by the standard lipid profile alone and may be useful in the diagnosis of specific lipid and lipoprotein disorders.</a:t>
            </a:r>
          </a:p>
          <a:p>
            <a:pPr algn="l"/>
            <a:r>
              <a:rPr lang="en-US" b="1" i="0" dirty="0">
                <a:solidFill>
                  <a:srgbClr val="333333"/>
                </a:solidFill>
                <a:effectLst/>
                <a:latin typeface="Inter"/>
              </a:rPr>
              <a:t>6.</a:t>
            </a:r>
          </a:p>
          <a:p>
            <a:pPr algn="l"/>
            <a:r>
              <a:rPr lang="en-US" b="0" i="0" dirty="0">
                <a:solidFill>
                  <a:srgbClr val="333333"/>
                </a:solidFill>
                <a:effectLst/>
                <a:latin typeface="Inter"/>
              </a:rPr>
              <a:t>Lipoprotein(a) [</a:t>
            </a:r>
            <a:r>
              <a:rPr lang="en-US" b="0" i="0" dirty="0" err="1">
                <a:solidFill>
                  <a:srgbClr val="333333"/>
                </a:solidFill>
                <a:effectLst/>
                <a:latin typeface="Inter"/>
              </a:rPr>
              <a:t>Lp</a:t>
            </a:r>
            <a:r>
              <a:rPr lang="en-US" b="0" i="0" dirty="0">
                <a:solidFill>
                  <a:srgbClr val="333333"/>
                </a:solidFill>
                <a:effectLst/>
                <a:latin typeface="Inter"/>
              </a:rPr>
              <a:t>(a)] should be measured at least once to identify those individuals at higher risk of ASCVD. It is considered as a risk-enhancing factor at levels ≥125 </a:t>
            </a:r>
            <a:r>
              <a:rPr lang="en-US" b="0" i="0" dirty="0" err="1">
                <a:solidFill>
                  <a:srgbClr val="333333"/>
                </a:solidFill>
                <a:effectLst/>
                <a:latin typeface="Inter"/>
              </a:rPr>
              <a:t>nmol</a:t>
            </a:r>
            <a:r>
              <a:rPr lang="en-US" b="0" i="0" dirty="0">
                <a:solidFill>
                  <a:srgbClr val="333333"/>
                </a:solidFill>
                <a:effectLst/>
                <a:latin typeface="Inter"/>
              </a:rPr>
              <a:t>/L (50 mg/</a:t>
            </a:r>
            <a:r>
              <a:rPr lang="en-US" b="0" i="0" dirty="0" err="1">
                <a:solidFill>
                  <a:srgbClr val="333333"/>
                </a:solidFill>
                <a:effectLst/>
                <a:latin typeface="Inter"/>
              </a:rPr>
              <a:t>dL</a:t>
            </a:r>
            <a:r>
              <a:rPr lang="en-US" b="0" i="0" dirty="0">
                <a:solidFill>
                  <a:srgbClr val="333333"/>
                </a:solidFill>
                <a:effectLst/>
                <a:latin typeface="Inter"/>
              </a:rPr>
              <a:t>), which is associated with about a 1.4-fold increased ASCVD risk, and values ≥250 </a:t>
            </a:r>
            <a:r>
              <a:rPr lang="en-US" b="0" i="0" dirty="0" err="1">
                <a:solidFill>
                  <a:srgbClr val="333333"/>
                </a:solidFill>
                <a:effectLst/>
                <a:latin typeface="Inter"/>
              </a:rPr>
              <a:t>nmol</a:t>
            </a:r>
            <a:r>
              <a:rPr lang="en-US" b="0" i="0" dirty="0">
                <a:solidFill>
                  <a:srgbClr val="333333"/>
                </a:solidFill>
                <a:effectLst/>
                <a:latin typeface="Inter"/>
              </a:rPr>
              <a:t>/L (100 mg/</a:t>
            </a:r>
            <a:r>
              <a:rPr lang="en-US" b="0" i="0" dirty="0" err="1">
                <a:solidFill>
                  <a:srgbClr val="333333"/>
                </a:solidFill>
                <a:effectLst/>
                <a:latin typeface="Inter"/>
              </a:rPr>
              <a:t>dL</a:t>
            </a:r>
            <a:r>
              <a:rPr lang="en-US" b="0" i="0" dirty="0">
                <a:solidFill>
                  <a:srgbClr val="333333"/>
                </a:solidFill>
                <a:effectLst/>
                <a:latin typeface="Inter"/>
              </a:rPr>
              <a:t>) are associated with ≥2-fold higher estimated risk. The presence of elevated </a:t>
            </a:r>
            <a:r>
              <a:rPr lang="en-US" b="0" i="0" dirty="0" err="1">
                <a:solidFill>
                  <a:srgbClr val="333333"/>
                </a:solidFill>
                <a:effectLst/>
                <a:latin typeface="Inter"/>
              </a:rPr>
              <a:t>Lp</a:t>
            </a:r>
            <a:r>
              <a:rPr lang="en-US" b="0" i="0" dirty="0">
                <a:solidFill>
                  <a:srgbClr val="333333"/>
                </a:solidFill>
                <a:effectLst/>
                <a:latin typeface="Inter"/>
              </a:rPr>
              <a:t>(a) should be an indication for more intensified LDL-C lowering and management of other risk factors.</a:t>
            </a:r>
          </a:p>
          <a:p>
            <a:pPr algn="l"/>
            <a:r>
              <a:rPr lang="en-US" b="1" i="0" dirty="0">
                <a:solidFill>
                  <a:srgbClr val="333333"/>
                </a:solidFill>
                <a:effectLst/>
                <a:latin typeface="Inter"/>
              </a:rPr>
              <a:t>7.</a:t>
            </a:r>
          </a:p>
          <a:p>
            <a:pPr algn="l"/>
            <a:r>
              <a:rPr lang="en-US" b="0" i="0" dirty="0">
                <a:solidFill>
                  <a:srgbClr val="333333"/>
                </a:solidFill>
                <a:effectLst/>
                <a:latin typeface="Inter"/>
              </a:rPr>
              <a:t>CAC scoring in men at least 40 years of age and women at least 45 years of age can improve risk assessment and guide LDL-C and non–HDL-C goals. Both the absolute amount of CAC and the corresponding standardized percentile (currently based on age, sex, and race) have prognostic importance and help to reclassify risk in adults.</a:t>
            </a:r>
          </a:p>
          <a:p>
            <a:pPr algn="l"/>
            <a:r>
              <a:rPr lang="en-US" b="1" i="0" dirty="0">
                <a:solidFill>
                  <a:srgbClr val="333333"/>
                </a:solidFill>
                <a:effectLst/>
                <a:latin typeface="Inter"/>
              </a:rPr>
              <a:t>8.</a:t>
            </a:r>
          </a:p>
          <a:p>
            <a:pPr algn="l"/>
            <a:r>
              <a:rPr lang="en-US" b="0" i="0" dirty="0">
                <a:solidFill>
                  <a:srgbClr val="333333"/>
                </a:solidFill>
                <a:effectLst/>
                <a:latin typeface="Inter"/>
              </a:rPr>
              <a:t>LDL-lowering therapy is recommended for primary prevention in adults aged 40 to 75 years with diabetes, chronic kidney disease stage 3 or 4, or human immunodeficiency virus, regardless of LDL-C level. After age 75 years, LDL-C–lowering pharmacotherapy can be considered in conjunction with lifestyle interventions to reduce ASCVD risk.</a:t>
            </a:r>
          </a:p>
          <a:p>
            <a:pPr algn="l"/>
            <a:r>
              <a:rPr lang="en-US" b="1" i="0" dirty="0">
                <a:solidFill>
                  <a:srgbClr val="333333"/>
                </a:solidFill>
                <a:effectLst/>
                <a:latin typeface="Inter"/>
              </a:rPr>
              <a:t>9.</a:t>
            </a:r>
          </a:p>
          <a:p>
            <a:pPr algn="l"/>
            <a:r>
              <a:rPr lang="en-US" b="0" i="0" dirty="0">
                <a:solidFill>
                  <a:srgbClr val="333333"/>
                </a:solidFill>
                <a:effectLst/>
                <a:latin typeface="Inter"/>
              </a:rPr>
              <a:t>In secondary prevention, a goal of LDL-C &lt;55 mg/</a:t>
            </a:r>
            <a:r>
              <a:rPr lang="en-US" b="0" i="0" dirty="0" err="1">
                <a:solidFill>
                  <a:srgbClr val="333333"/>
                </a:solidFill>
                <a:effectLst/>
                <a:latin typeface="Inter"/>
              </a:rPr>
              <a:t>dL</a:t>
            </a:r>
            <a:r>
              <a:rPr lang="en-US" b="0" i="0" dirty="0">
                <a:solidFill>
                  <a:srgbClr val="333333"/>
                </a:solidFill>
                <a:effectLst/>
                <a:latin typeface="Inter"/>
              </a:rPr>
              <a:t> (1.4 </a:t>
            </a:r>
            <a:r>
              <a:rPr lang="en-US" b="0" i="0" dirty="0" err="1">
                <a:solidFill>
                  <a:srgbClr val="333333"/>
                </a:solidFill>
                <a:effectLst/>
                <a:latin typeface="Inter"/>
              </a:rPr>
              <a:t>mmol</a:t>
            </a:r>
            <a:r>
              <a:rPr lang="en-US" b="0" i="0" dirty="0">
                <a:solidFill>
                  <a:srgbClr val="333333"/>
                </a:solidFill>
                <a:effectLst/>
                <a:latin typeface="Inter"/>
              </a:rPr>
              <a:t>/L) and non–HDL-C &lt;85 mg/</a:t>
            </a:r>
            <a:r>
              <a:rPr lang="en-US" b="0" i="0" dirty="0" err="1">
                <a:solidFill>
                  <a:srgbClr val="333333"/>
                </a:solidFill>
                <a:effectLst/>
                <a:latin typeface="Inter"/>
              </a:rPr>
              <a:t>dL</a:t>
            </a:r>
            <a:r>
              <a:rPr lang="en-US" b="0" i="0" dirty="0">
                <a:solidFill>
                  <a:srgbClr val="333333"/>
                </a:solidFill>
                <a:effectLst/>
                <a:latin typeface="Inter"/>
              </a:rPr>
              <a:t> (2.2 </a:t>
            </a:r>
            <a:r>
              <a:rPr lang="en-US" b="0" i="0" dirty="0" err="1">
                <a:solidFill>
                  <a:srgbClr val="333333"/>
                </a:solidFill>
                <a:effectLst/>
                <a:latin typeface="Inter"/>
              </a:rPr>
              <a:t>mmol</a:t>
            </a:r>
            <a:r>
              <a:rPr lang="en-US" b="0" i="0" dirty="0">
                <a:solidFill>
                  <a:srgbClr val="333333"/>
                </a:solidFill>
                <a:effectLst/>
                <a:latin typeface="Inter"/>
              </a:rPr>
              <a:t>/L) is recommended for those at very high risk of ASCVD events. Although a smaller number of patients with ASCVD not at very high risk have an LDL-C goal of at least &lt;70 mg/</a:t>
            </a:r>
            <a:r>
              <a:rPr lang="en-US" b="0" i="0" dirty="0" err="1">
                <a:solidFill>
                  <a:srgbClr val="333333"/>
                </a:solidFill>
                <a:effectLst/>
                <a:latin typeface="Inter"/>
              </a:rPr>
              <a:t>dL</a:t>
            </a:r>
            <a:r>
              <a:rPr lang="en-US" b="0" i="0" dirty="0">
                <a:solidFill>
                  <a:srgbClr val="333333"/>
                </a:solidFill>
                <a:effectLst/>
                <a:latin typeface="Inter"/>
              </a:rPr>
              <a:t>, the majority of those with a history of ASCVD events will likely qualify for an LDL-C goal of &lt;55 mg/</a:t>
            </a:r>
            <a:r>
              <a:rPr lang="en-US" b="0" i="0" dirty="0" err="1">
                <a:solidFill>
                  <a:srgbClr val="333333"/>
                </a:solidFill>
                <a:effectLst/>
                <a:latin typeface="Inter"/>
              </a:rPr>
              <a:t>dL</a:t>
            </a:r>
            <a:r>
              <a:rPr lang="en-US" b="0" i="0" dirty="0">
                <a:solidFill>
                  <a:srgbClr val="333333"/>
                </a:solidFill>
                <a:effectLst/>
                <a:latin typeface="Inter"/>
              </a:rPr>
              <a:t>.</a:t>
            </a:r>
          </a:p>
          <a:p>
            <a:pPr algn="l"/>
            <a:r>
              <a:rPr lang="en-US" b="1" i="0" dirty="0">
                <a:solidFill>
                  <a:srgbClr val="333333"/>
                </a:solidFill>
                <a:effectLst/>
                <a:latin typeface="Inter"/>
              </a:rPr>
              <a:t>10.</a:t>
            </a:r>
          </a:p>
          <a:p>
            <a:pPr algn="l"/>
            <a:r>
              <a:rPr lang="en-US" b="0" i="0" dirty="0">
                <a:solidFill>
                  <a:srgbClr val="333333"/>
                </a:solidFill>
                <a:effectLst/>
                <a:latin typeface="Inter"/>
              </a:rPr>
              <a:t>In patients with persistently elevated TG, statin therapy remains the foundation of pharmacotherapy as an adjunct to lifestyle intervention to reduce ASCVD risk. Treatment for prevention of pancreatitis may also include TG-lowering therapies, especially in individuals with TG levels ≥1000 mg/</a:t>
            </a:r>
            <a:r>
              <a:rPr lang="en-US" b="0" i="0" dirty="0" err="1">
                <a:solidFill>
                  <a:srgbClr val="333333"/>
                </a:solidFill>
                <a:effectLst/>
                <a:latin typeface="Inter"/>
              </a:rPr>
              <a:t>dL</a:t>
            </a:r>
            <a:r>
              <a:rPr lang="en-US" b="0" i="0" dirty="0">
                <a:solidFill>
                  <a:srgbClr val="333333"/>
                </a:solidFill>
                <a:effectLst/>
                <a:latin typeface="Inter"/>
              </a:rPr>
              <a:t> (11.3 </a:t>
            </a:r>
            <a:r>
              <a:rPr lang="en-US" b="0" i="0" dirty="0" err="1">
                <a:solidFill>
                  <a:srgbClr val="333333"/>
                </a:solidFill>
                <a:effectLst/>
                <a:latin typeface="Inter"/>
              </a:rPr>
              <a:t>mmol</a:t>
            </a:r>
            <a:r>
              <a:rPr lang="en-US" b="0" i="0" dirty="0">
                <a:solidFill>
                  <a:srgbClr val="333333"/>
                </a:solidFill>
                <a:effectLst/>
                <a:latin typeface="Inter"/>
              </a:rPr>
              <a:t>/L).</a:t>
            </a:r>
          </a:p>
          <a:p>
            <a:endParaRPr lang="en-US" dirty="0"/>
          </a:p>
        </p:txBody>
      </p:sp>
      <p:sp>
        <p:nvSpPr>
          <p:cNvPr id="4" name="Slide Number Placeholder 3"/>
          <p:cNvSpPr>
            <a:spLocks noGrp="1"/>
          </p:cNvSpPr>
          <p:nvPr>
            <p:ph type="sldNum" sz="quarter" idx="10"/>
          </p:nvPr>
        </p:nvSpPr>
        <p:spPr/>
        <p:txBody>
          <a:bodyPr/>
          <a:lstStyle/>
          <a:p>
            <a:fld id="{7FBC16E9-30A2-482D-B7F5-82A1124E6C84}" type="slidenum">
              <a:rPr lang="en-US" smtClean="0"/>
              <a:t>4</a:t>
            </a:fld>
            <a:endParaRPr lang="en-US"/>
          </a:p>
        </p:txBody>
      </p:sp>
    </p:spTree>
    <p:extLst>
      <p:ext uri="{BB962C8B-B14F-4D97-AF65-F5344CB8AC3E}">
        <p14:creationId xmlns:p14="http://schemas.microsoft.com/office/powerpoint/2010/main" val="3338466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C16E9-30A2-482D-B7F5-82A1124E6C84}" type="slidenum">
              <a:rPr lang="en-US" smtClean="0"/>
              <a:t>15</a:t>
            </a:fld>
            <a:endParaRPr lang="en-US"/>
          </a:p>
        </p:txBody>
      </p:sp>
    </p:spTree>
    <p:extLst>
      <p:ext uri="{BB962C8B-B14F-4D97-AF65-F5344CB8AC3E}">
        <p14:creationId xmlns:p14="http://schemas.microsoft.com/office/powerpoint/2010/main" val="1261008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spcBef>
                <a:spcPct val="30000"/>
              </a:spcBef>
              <a:defRPr sz="1200">
                <a:solidFill>
                  <a:schemeClr val="tx1"/>
                </a:solidFill>
                <a:latin typeface="Times New Roman" panose="02020603050405020304" pitchFamily="18" charset="0"/>
              </a:defRPr>
            </a:lvl1pPr>
            <a:lvl2pPr marL="742950" indent="-285750" defTabSz="925513">
              <a:spcBef>
                <a:spcPct val="30000"/>
              </a:spcBef>
              <a:defRPr sz="1200">
                <a:solidFill>
                  <a:schemeClr val="tx1"/>
                </a:solidFill>
                <a:latin typeface="Times New Roman" panose="02020603050405020304" pitchFamily="18" charset="0"/>
              </a:defRPr>
            </a:lvl2pPr>
            <a:lvl3pPr marL="1143000" indent="-228600" defTabSz="925513">
              <a:spcBef>
                <a:spcPct val="30000"/>
              </a:spcBef>
              <a:defRPr sz="1200">
                <a:solidFill>
                  <a:schemeClr val="tx1"/>
                </a:solidFill>
                <a:latin typeface="Times New Roman" panose="02020603050405020304" pitchFamily="18" charset="0"/>
              </a:defRPr>
            </a:lvl3pPr>
            <a:lvl4pPr marL="1600200" indent="-228600" defTabSz="925513">
              <a:spcBef>
                <a:spcPct val="30000"/>
              </a:spcBef>
              <a:defRPr sz="1200">
                <a:solidFill>
                  <a:schemeClr val="tx1"/>
                </a:solidFill>
                <a:latin typeface="Times New Roman" panose="02020603050405020304" pitchFamily="18" charset="0"/>
              </a:defRPr>
            </a:lvl4pPr>
            <a:lvl5pPr marL="2057400" indent="-228600" defTabSz="925513">
              <a:spcBef>
                <a:spcPct val="30000"/>
              </a:spcBef>
              <a:defRPr sz="1200">
                <a:solidFill>
                  <a:schemeClr val="tx1"/>
                </a:solidFill>
                <a:latin typeface="Times New Roman" panose="02020603050405020304" pitchFamily="18" charset="0"/>
              </a:defRPr>
            </a:lvl5pPr>
            <a:lvl6pPr marL="2514600" indent="-228600" defTabSz="9255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55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55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551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1C46BA5-10A4-42E4-ABBA-5D86B0C86FA9}" type="slidenum">
              <a:rPr lang="en-US" altLang="en-US" smtClean="0"/>
              <a:pPr>
                <a:spcBef>
                  <a:spcPct val="0"/>
                </a:spcBef>
              </a:pPr>
              <a:t>17</a:t>
            </a:fld>
            <a:endParaRPr lang="en-US" altLang="en-US"/>
          </a:p>
        </p:txBody>
      </p:sp>
      <p:sp>
        <p:nvSpPr>
          <p:cNvPr id="24579" name="Rectangle 7"/>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565" tIns="46282" rIns="92565" bIns="46282" anchor="b"/>
          <a:lstStyle>
            <a:lvl1pPr defTabSz="925513">
              <a:spcBef>
                <a:spcPct val="30000"/>
              </a:spcBef>
              <a:defRPr sz="1200">
                <a:solidFill>
                  <a:schemeClr val="tx1"/>
                </a:solidFill>
                <a:latin typeface="Times New Roman" panose="02020603050405020304" pitchFamily="18" charset="0"/>
              </a:defRPr>
            </a:lvl1pPr>
            <a:lvl2pPr marL="742950" indent="-285750" defTabSz="925513">
              <a:spcBef>
                <a:spcPct val="30000"/>
              </a:spcBef>
              <a:defRPr sz="1200">
                <a:solidFill>
                  <a:schemeClr val="tx1"/>
                </a:solidFill>
                <a:latin typeface="Times New Roman" panose="02020603050405020304" pitchFamily="18" charset="0"/>
              </a:defRPr>
            </a:lvl2pPr>
            <a:lvl3pPr marL="1143000" indent="-228600" defTabSz="925513">
              <a:spcBef>
                <a:spcPct val="30000"/>
              </a:spcBef>
              <a:defRPr sz="1200">
                <a:solidFill>
                  <a:schemeClr val="tx1"/>
                </a:solidFill>
                <a:latin typeface="Times New Roman" panose="02020603050405020304" pitchFamily="18" charset="0"/>
              </a:defRPr>
            </a:lvl3pPr>
            <a:lvl4pPr marL="1600200" indent="-228600" defTabSz="925513">
              <a:spcBef>
                <a:spcPct val="30000"/>
              </a:spcBef>
              <a:defRPr sz="1200">
                <a:solidFill>
                  <a:schemeClr val="tx1"/>
                </a:solidFill>
                <a:latin typeface="Times New Roman" panose="02020603050405020304" pitchFamily="18" charset="0"/>
              </a:defRPr>
            </a:lvl4pPr>
            <a:lvl5pPr marL="2057400" indent="-228600" defTabSz="925513">
              <a:spcBef>
                <a:spcPct val="30000"/>
              </a:spcBef>
              <a:defRPr sz="1200">
                <a:solidFill>
                  <a:schemeClr val="tx1"/>
                </a:solidFill>
                <a:latin typeface="Times New Roman" panose="02020603050405020304" pitchFamily="18" charset="0"/>
              </a:defRPr>
            </a:lvl5pPr>
            <a:lvl6pPr marL="2514600" indent="-228600" defTabSz="9255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55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55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55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785B98FC-703B-4D85-ACC7-B1AE2039E1FD}" type="slidenum">
              <a:rPr lang="en-US" altLang="en-US"/>
              <a:pPr algn="r" eaLnBrk="1" hangingPunct="1">
                <a:spcBef>
                  <a:spcPct val="0"/>
                </a:spcBef>
              </a:pPr>
              <a:t>17</a:t>
            </a:fld>
            <a:endParaRPr lang="en-US" altLang="en-US"/>
          </a:p>
        </p:txBody>
      </p:sp>
      <p:sp>
        <p:nvSpPr>
          <p:cNvPr id="24580" name="Rectangle 2"/>
          <p:cNvSpPr>
            <a:spLocks noGrp="1" noRot="1" noChangeAspect="1" noChangeArrowheads="1" noTextEdit="1"/>
          </p:cNvSpPr>
          <p:nvPr>
            <p:ph type="sldImg"/>
          </p:nvPr>
        </p:nvSpPr>
        <p:spPr>
          <a:xfrm>
            <a:off x="366713" y="685800"/>
            <a:ext cx="6197600" cy="3486150"/>
          </a:xfrm>
          <a:ln/>
        </p:spPr>
      </p:sp>
      <p:sp>
        <p:nvSpPr>
          <p:cNvPr id="24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--impact lipid profile negatively.  Hydrogenation is a process of heating and compressing an oil to make it more saturated. </a:t>
            </a:r>
          </a:p>
          <a:p>
            <a:pPr eaLnBrk="1" hangingPunct="1"/>
            <a:endParaRPr lang="en-US" altLang="en-US" dirty="0"/>
          </a:p>
          <a:p>
            <a:pPr eaLnBrk="1" hangingPunct="1"/>
            <a:r>
              <a:rPr lang="en-US" altLang="en-US" dirty="0"/>
              <a:t>-portion sizes of the foods that will contain trans fatty acids (or any fats for that matter) should be small anyway!  So intake will be low.</a:t>
            </a:r>
          </a:p>
          <a:p>
            <a:pPr eaLnBrk="1" hangingPunct="1"/>
            <a:endParaRPr lang="en-US" altLang="en-US" dirty="0"/>
          </a:p>
          <a:p>
            <a:r>
              <a:rPr lang="en-US" altLang="en-US" dirty="0"/>
              <a:t>Unsaturated oils that have become hardened to make it more stable, saturated, and solid at room temperature.</a:t>
            </a:r>
            <a:endParaRPr lang="en-US" altLang="en-US" sz="300" dirty="0"/>
          </a:p>
          <a:p>
            <a:r>
              <a:rPr lang="en-US" altLang="en-US" dirty="0"/>
              <a:t>Partially hydrogenated means the oils are only partly hardened.</a:t>
            </a:r>
            <a:endParaRPr lang="en-US" altLang="en-US" sz="300" dirty="0"/>
          </a:p>
          <a:p>
            <a:r>
              <a:rPr lang="en-US" altLang="en-US" dirty="0"/>
              <a:t>Manufacturers use hydrogenated fat to extend shelf life.</a:t>
            </a:r>
            <a:endParaRPr lang="en-US" altLang="en-US" sz="300" dirty="0"/>
          </a:p>
          <a:p>
            <a:r>
              <a:rPr lang="en-US" altLang="en-US" dirty="0"/>
              <a:t>Contain high levels of trans fatty acids, which are linked to heart disease.</a:t>
            </a:r>
            <a:endParaRPr lang="en-US" altLang="en-US" sz="300" dirty="0"/>
          </a:p>
          <a:p>
            <a:r>
              <a:rPr lang="en-US" altLang="en-US" dirty="0"/>
              <a:t>Can be found naturally in animal fats, such as dairy products and some meats</a:t>
            </a:r>
            <a:endParaRPr lang="en-US" altLang="en-US" sz="400" dirty="0"/>
          </a:p>
          <a:p>
            <a:r>
              <a:rPr lang="en-US" altLang="en-US" dirty="0"/>
              <a:t>Raise blood cholesterol similarly to saturated fat</a:t>
            </a:r>
            <a:endParaRPr lang="en-US" altLang="en-US" sz="300" dirty="0"/>
          </a:p>
          <a:p>
            <a:r>
              <a:rPr lang="en-US" altLang="en-US" dirty="0"/>
              <a:t>Can raise LDL and lower HDL levels </a:t>
            </a:r>
            <a:endParaRPr lang="en-US" altLang="en-US" sz="300" dirty="0"/>
          </a:p>
          <a:p>
            <a:r>
              <a:rPr lang="en-US" altLang="en-US" b="1" i="1" dirty="0"/>
              <a:t>Not</a:t>
            </a:r>
            <a:r>
              <a:rPr lang="en-US" altLang="en-US" i="1" dirty="0"/>
              <a:t> </a:t>
            </a:r>
            <a:r>
              <a:rPr lang="en-US" altLang="en-US" dirty="0"/>
              <a:t>included in the less than 7 percent of calories you can have from saturated fat</a:t>
            </a:r>
            <a:endParaRPr lang="en-US" altLang="en-US" sz="300" dirty="0"/>
          </a:p>
          <a:p>
            <a:pPr eaLnBrk="1" hangingPunct="1"/>
            <a:endParaRPr lang="en-US" altLang="en-US" dirty="0"/>
          </a:p>
          <a:p>
            <a:pPr eaLnBrk="1" hangingPunct="1"/>
            <a:r>
              <a:rPr lang="en-US" altLang="en-US" dirty="0"/>
              <a:t>Bring an example food label to next class </a:t>
            </a:r>
          </a:p>
        </p:txBody>
      </p:sp>
    </p:spTree>
    <p:extLst>
      <p:ext uri="{BB962C8B-B14F-4D97-AF65-F5344CB8AC3E}">
        <p14:creationId xmlns:p14="http://schemas.microsoft.com/office/powerpoint/2010/main" val="3303573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spcBef>
                <a:spcPct val="30000"/>
              </a:spcBef>
              <a:defRPr sz="1200">
                <a:solidFill>
                  <a:schemeClr val="tx1"/>
                </a:solidFill>
                <a:latin typeface="Times New Roman" panose="02020603050405020304" pitchFamily="18" charset="0"/>
              </a:defRPr>
            </a:lvl1pPr>
            <a:lvl2pPr marL="742950" indent="-285750" defTabSz="925513">
              <a:spcBef>
                <a:spcPct val="30000"/>
              </a:spcBef>
              <a:defRPr sz="1200">
                <a:solidFill>
                  <a:schemeClr val="tx1"/>
                </a:solidFill>
                <a:latin typeface="Times New Roman" panose="02020603050405020304" pitchFamily="18" charset="0"/>
              </a:defRPr>
            </a:lvl2pPr>
            <a:lvl3pPr marL="1143000" indent="-228600" defTabSz="925513">
              <a:spcBef>
                <a:spcPct val="30000"/>
              </a:spcBef>
              <a:defRPr sz="1200">
                <a:solidFill>
                  <a:schemeClr val="tx1"/>
                </a:solidFill>
                <a:latin typeface="Times New Roman" panose="02020603050405020304" pitchFamily="18" charset="0"/>
              </a:defRPr>
            </a:lvl3pPr>
            <a:lvl4pPr marL="1600200" indent="-228600" defTabSz="925513">
              <a:spcBef>
                <a:spcPct val="30000"/>
              </a:spcBef>
              <a:defRPr sz="1200">
                <a:solidFill>
                  <a:schemeClr val="tx1"/>
                </a:solidFill>
                <a:latin typeface="Times New Roman" panose="02020603050405020304" pitchFamily="18" charset="0"/>
              </a:defRPr>
            </a:lvl4pPr>
            <a:lvl5pPr marL="2057400" indent="-228600" defTabSz="925513">
              <a:spcBef>
                <a:spcPct val="30000"/>
              </a:spcBef>
              <a:defRPr sz="1200">
                <a:solidFill>
                  <a:schemeClr val="tx1"/>
                </a:solidFill>
                <a:latin typeface="Times New Roman" panose="02020603050405020304" pitchFamily="18" charset="0"/>
              </a:defRPr>
            </a:lvl5pPr>
            <a:lvl6pPr marL="2514600" indent="-228600" defTabSz="9255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55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55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551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CA9F201-FAE8-4320-8D04-7605D8ECB431}" type="slidenum">
              <a:rPr lang="en-US" altLang="en-US" smtClean="0"/>
              <a:pPr>
                <a:spcBef>
                  <a:spcPct val="0"/>
                </a:spcBef>
              </a:pPr>
              <a:t>18</a:t>
            </a:fld>
            <a:endParaRPr lang="en-US" altLang="en-US"/>
          </a:p>
        </p:txBody>
      </p:sp>
      <p:sp>
        <p:nvSpPr>
          <p:cNvPr id="28675" name="Rectangle 7"/>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565" tIns="46282" rIns="92565" bIns="46282" anchor="b"/>
          <a:lstStyle>
            <a:lvl1pPr defTabSz="925513">
              <a:spcBef>
                <a:spcPct val="30000"/>
              </a:spcBef>
              <a:defRPr sz="1200">
                <a:solidFill>
                  <a:schemeClr val="tx1"/>
                </a:solidFill>
                <a:latin typeface="Times New Roman" panose="02020603050405020304" pitchFamily="18" charset="0"/>
              </a:defRPr>
            </a:lvl1pPr>
            <a:lvl2pPr marL="742950" indent="-285750" defTabSz="925513">
              <a:spcBef>
                <a:spcPct val="30000"/>
              </a:spcBef>
              <a:defRPr sz="1200">
                <a:solidFill>
                  <a:schemeClr val="tx1"/>
                </a:solidFill>
                <a:latin typeface="Times New Roman" panose="02020603050405020304" pitchFamily="18" charset="0"/>
              </a:defRPr>
            </a:lvl2pPr>
            <a:lvl3pPr marL="1143000" indent="-228600" defTabSz="925513">
              <a:spcBef>
                <a:spcPct val="30000"/>
              </a:spcBef>
              <a:defRPr sz="1200">
                <a:solidFill>
                  <a:schemeClr val="tx1"/>
                </a:solidFill>
                <a:latin typeface="Times New Roman" panose="02020603050405020304" pitchFamily="18" charset="0"/>
              </a:defRPr>
            </a:lvl3pPr>
            <a:lvl4pPr marL="1600200" indent="-228600" defTabSz="925513">
              <a:spcBef>
                <a:spcPct val="30000"/>
              </a:spcBef>
              <a:defRPr sz="1200">
                <a:solidFill>
                  <a:schemeClr val="tx1"/>
                </a:solidFill>
                <a:latin typeface="Times New Roman" panose="02020603050405020304" pitchFamily="18" charset="0"/>
              </a:defRPr>
            </a:lvl4pPr>
            <a:lvl5pPr marL="2057400" indent="-228600" defTabSz="925513">
              <a:spcBef>
                <a:spcPct val="30000"/>
              </a:spcBef>
              <a:defRPr sz="1200">
                <a:solidFill>
                  <a:schemeClr val="tx1"/>
                </a:solidFill>
                <a:latin typeface="Times New Roman" panose="02020603050405020304" pitchFamily="18" charset="0"/>
              </a:defRPr>
            </a:lvl5pPr>
            <a:lvl6pPr marL="2514600" indent="-228600" defTabSz="9255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55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55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55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F735F11-9CC8-42F6-B2AC-ED2C2F6EC86A}" type="slidenum">
              <a:rPr lang="en-US" altLang="en-US"/>
              <a:pPr algn="r" eaLnBrk="1" hangingPunct="1">
                <a:spcBef>
                  <a:spcPct val="0"/>
                </a:spcBef>
              </a:pPr>
              <a:t>18</a:t>
            </a:fld>
            <a:endParaRPr lang="en-US" altLang="en-US"/>
          </a:p>
        </p:txBody>
      </p:sp>
      <p:sp>
        <p:nvSpPr>
          <p:cNvPr id="28676" name="Rectangle 2"/>
          <p:cNvSpPr>
            <a:spLocks noGrp="1" noRot="1" noChangeAspect="1" noChangeArrowheads="1" noTextEdit="1"/>
          </p:cNvSpPr>
          <p:nvPr>
            <p:ph type="sldImg"/>
          </p:nvPr>
        </p:nvSpPr>
        <p:spPr>
          <a:xfrm>
            <a:off x="366713" y="685800"/>
            <a:ext cx="6197600" cy="3486150"/>
          </a:xfrm>
          <a:ln/>
        </p:spPr>
      </p:sp>
      <p:sp>
        <p:nvSpPr>
          <p:cNvPr id="286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--impact lipid profile negatively.  Hydrogenation is a process of heating and compressing an oil to make it more saturated. </a:t>
            </a:r>
          </a:p>
          <a:p>
            <a:pPr eaLnBrk="1" hangingPunct="1"/>
            <a:endParaRPr lang="en-US" altLang="en-US"/>
          </a:p>
          <a:p>
            <a:pPr eaLnBrk="1" hangingPunct="1"/>
            <a:r>
              <a:rPr lang="en-US" altLang="en-US"/>
              <a:t>-portion sizes of the foods that will contain trans fatty acids (or any fats for that matter) should be small anyway!  So intake will be low.</a:t>
            </a:r>
          </a:p>
        </p:txBody>
      </p:sp>
    </p:spTree>
    <p:extLst>
      <p:ext uri="{BB962C8B-B14F-4D97-AF65-F5344CB8AC3E}">
        <p14:creationId xmlns:p14="http://schemas.microsoft.com/office/powerpoint/2010/main" val="2703768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spcBef>
                <a:spcPct val="30000"/>
              </a:spcBef>
              <a:defRPr sz="1200">
                <a:solidFill>
                  <a:schemeClr val="tx1"/>
                </a:solidFill>
                <a:latin typeface="Times New Roman" panose="02020603050405020304" pitchFamily="18" charset="0"/>
              </a:defRPr>
            </a:lvl1pPr>
            <a:lvl2pPr marL="742950" indent="-285750" defTabSz="925513">
              <a:spcBef>
                <a:spcPct val="30000"/>
              </a:spcBef>
              <a:defRPr sz="1200">
                <a:solidFill>
                  <a:schemeClr val="tx1"/>
                </a:solidFill>
                <a:latin typeface="Times New Roman" panose="02020603050405020304" pitchFamily="18" charset="0"/>
              </a:defRPr>
            </a:lvl2pPr>
            <a:lvl3pPr marL="1143000" indent="-228600" defTabSz="925513">
              <a:spcBef>
                <a:spcPct val="30000"/>
              </a:spcBef>
              <a:defRPr sz="1200">
                <a:solidFill>
                  <a:schemeClr val="tx1"/>
                </a:solidFill>
                <a:latin typeface="Times New Roman" panose="02020603050405020304" pitchFamily="18" charset="0"/>
              </a:defRPr>
            </a:lvl3pPr>
            <a:lvl4pPr marL="1600200" indent="-228600" defTabSz="925513">
              <a:spcBef>
                <a:spcPct val="30000"/>
              </a:spcBef>
              <a:defRPr sz="1200">
                <a:solidFill>
                  <a:schemeClr val="tx1"/>
                </a:solidFill>
                <a:latin typeface="Times New Roman" panose="02020603050405020304" pitchFamily="18" charset="0"/>
              </a:defRPr>
            </a:lvl4pPr>
            <a:lvl5pPr marL="2057400" indent="-228600" defTabSz="925513">
              <a:spcBef>
                <a:spcPct val="30000"/>
              </a:spcBef>
              <a:defRPr sz="1200">
                <a:solidFill>
                  <a:schemeClr val="tx1"/>
                </a:solidFill>
                <a:latin typeface="Times New Roman" panose="02020603050405020304" pitchFamily="18" charset="0"/>
              </a:defRPr>
            </a:lvl5pPr>
            <a:lvl6pPr marL="2514600" indent="-228600" defTabSz="9255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55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55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551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F36794-1FC6-4965-8013-5CBA19D857A8}" type="slidenum">
              <a:rPr lang="en-US" altLang="en-US" smtClean="0"/>
              <a:pPr>
                <a:spcBef>
                  <a:spcPct val="0"/>
                </a:spcBef>
              </a:pPr>
              <a:t>19</a:t>
            </a:fld>
            <a:endParaRPr lang="en-US" altLang="en-US"/>
          </a:p>
        </p:txBody>
      </p:sp>
      <p:sp>
        <p:nvSpPr>
          <p:cNvPr id="26627" name="Rectangle 7"/>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565" tIns="46282" rIns="92565" bIns="46282" anchor="b"/>
          <a:lstStyle>
            <a:lvl1pPr defTabSz="925513">
              <a:spcBef>
                <a:spcPct val="30000"/>
              </a:spcBef>
              <a:defRPr sz="1200">
                <a:solidFill>
                  <a:schemeClr val="tx1"/>
                </a:solidFill>
                <a:latin typeface="Times New Roman" panose="02020603050405020304" pitchFamily="18" charset="0"/>
              </a:defRPr>
            </a:lvl1pPr>
            <a:lvl2pPr marL="742950" indent="-285750" defTabSz="925513">
              <a:spcBef>
                <a:spcPct val="30000"/>
              </a:spcBef>
              <a:defRPr sz="1200">
                <a:solidFill>
                  <a:schemeClr val="tx1"/>
                </a:solidFill>
                <a:latin typeface="Times New Roman" panose="02020603050405020304" pitchFamily="18" charset="0"/>
              </a:defRPr>
            </a:lvl2pPr>
            <a:lvl3pPr marL="1143000" indent="-228600" defTabSz="925513">
              <a:spcBef>
                <a:spcPct val="30000"/>
              </a:spcBef>
              <a:defRPr sz="1200">
                <a:solidFill>
                  <a:schemeClr val="tx1"/>
                </a:solidFill>
                <a:latin typeface="Times New Roman" panose="02020603050405020304" pitchFamily="18" charset="0"/>
              </a:defRPr>
            </a:lvl3pPr>
            <a:lvl4pPr marL="1600200" indent="-228600" defTabSz="925513">
              <a:spcBef>
                <a:spcPct val="30000"/>
              </a:spcBef>
              <a:defRPr sz="1200">
                <a:solidFill>
                  <a:schemeClr val="tx1"/>
                </a:solidFill>
                <a:latin typeface="Times New Roman" panose="02020603050405020304" pitchFamily="18" charset="0"/>
              </a:defRPr>
            </a:lvl4pPr>
            <a:lvl5pPr marL="2057400" indent="-228600" defTabSz="925513">
              <a:spcBef>
                <a:spcPct val="30000"/>
              </a:spcBef>
              <a:defRPr sz="1200">
                <a:solidFill>
                  <a:schemeClr val="tx1"/>
                </a:solidFill>
                <a:latin typeface="Times New Roman" panose="02020603050405020304" pitchFamily="18" charset="0"/>
              </a:defRPr>
            </a:lvl5pPr>
            <a:lvl6pPr marL="2514600" indent="-228600" defTabSz="9255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55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55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55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BBD48408-28B3-46C0-B339-683051738000}" type="slidenum">
              <a:rPr lang="en-US" altLang="en-US"/>
              <a:pPr algn="r" eaLnBrk="1" hangingPunct="1">
                <a:spcBef>
                  <a:spcPct val="0"/>
                </a:spcBef>
              </a:pPr>
              <a:t>19</a:t>
            </a:fld>
            <a:endParaRPr lang="en-US" altLang="en-US"/>
          </a:p>
        </p:txBody>
      </p:sp>
      <p:sp>
        <p:nvSpPr>
          <p:cNvPr id="26628" name="Rectangle 2"/>
          <p:cNvSpPr>
            <a:spLocks noGrp="1" noRot="1" noChangeAspect="1" noChangeArrowheads="1" noTextEdit="1"/>
          </p:cNvSpPr>
          <p:nvPr>
            <p:ph type="sldImg"/>
          </p:nvPr>
        </p:nvSpPr>
        <p:spPr>
          <a:xfrm>
            <a:off x="366713" y="685800"/>
            <a:ext cx="6197600" cy="3486150"/>
          </a:xfrm>
          <a:ln/>
        </p:spPr>
      </p:sp>
      <p:sp>
        <p:nvSpPr>
          <p:cNvPr id="266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--impact lipid profile negatively.  Hydrogenation is a process of heating and compressing an oil to make it more saturated. </a:t>
            </a:r>
          </a:p>
          <a:p>
            <a:pPr eaLnBrk="1" hangingPunct="1"/>
            <a:endParaRPr lang="en-US" altLang="en-US"/>
          </a:p>
          <a:p>
            <a:pPr eaLnBrk="1" hangingPunct="1"/>
            <a:r>
              <a:rPr lang="en-US" altLang="en-US"/>
              <a:t>-portion sizes of the foods that will contain trans fatty acids (or any fats for that matter) should be small anyway!  So intake will be low.</a:t>
            </a:r>
          </a:p>
        </p:txBody>
      </p:sp>
    </p:spTree>
    <p:extLst>
      <p:ext uri="{BB962C8B-B14F-4D97-AF65-F5344CB8AC3E}">
        <p14:creationId xmlns:p14="http://schemas.microsoft.com/office/powerpoint/2010/main" val="471926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C16E9-30A2-482D-B7F5-82A1124E6C84}" type="slidenum">
              <a:rPr lang="en-US" smtClean="0"/>
              <a:t>20</a:t>
            </a:fld>
            <a:endParaRPr lang="en-US"/>
          </a:p>
        </p:txBody>
      </p:sp>
    </p:spTree>
    <p:extLst>
      <p:ext uri="{BB962C8B-B14F-4D97-AF65-F5344CB8AC3E}">
        <p14:creationId xmlns:p14="http://schemas.microsoft.com/office/powerpoint/2010/main" val="1443681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spcBef>
                <a:spcPct val="30000"/>
              </a:spcBef>
              <a:defRPr sz="1200">
                <a:solidFill>
                  <a:schemeClr val="tx1"/>
                </a:solidFill>
                <a:latin typeface="Times New Roman" panose="02020603050405020304" pitchFamily="18" charset="0"/>
              </a:defRPr>
            </a:lvl1pPr>
            <a:lvl2pPr marL="742950" indent="-285750" defTabSz="925513">
              <a:spcBef>
                <a:spcPct val="30000"/>
              </a:spcBef>
              <a:defRPr sz="1200">
                <a:solidFill>
                  <a:schemeClr val="tx1"/>
                </a:solidFill>
                <a:latin typeface="Times New Roman" panose="02020603050405020304" pitchFamily="18" charset="0"/>
              </a:defRPr>
            </a:lvl2pPr>
            <a:lvl3pPr marL="1143000" indent="-228600" defTabSz="925513">
              <a:spcBef>
                <a:spcPct val="30000"/>
              </a:spcBef>
              <a:defRPr sz="1200">
                <a:solidFill>
                  <a:schemeClr val="tx1"/>
                </a:solidFill>
                <a:latin typeface="Times New Roman" panose="02020603050405020304" pitchFamily="18" charset="0"/>
              </a:defRPr>
            </a:lvl3pPr>
            <a:lvl4pPr marL="1600200" indent="-228600" defTabSz="925513">
              <a:spcBef>
                <a:spcPct val="30000"/>
              </a:spcBef>
              <a:defRPr sz="1200">
                <a:solidFill>
                  <a:schemeClr val="tx1"/>
                </a:solidFill>
                <a:latin typeface="Times New Roman" panose="02020603050405020304" pitchFamily="18" charset="0"/>
              </a:defRPr>
            </a:lvl4pPr>
            <a:lvl5pPr marL="2057400" indent="-228600" defTabSz="925513">
              <a:spcBef>
                <a:spcPct val="30000"/>
              </a:spcBef>
              <a:defRPr sz="1200">
                <a:solidFill>
                  <a:schemeClr val="tx1"/>
                </a:solidFill>
                <a:latin typeface="Times New Roman" panose="02020603050405020304" pitchFamily="18" charset="0"/>
              </a:defRPr>
            </a:lvl5pPr>
            <a:lvl6pPr marL="2514600" indent="-228600" defTabSz="9255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55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55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551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4F2F3B7-409F-414B-8E3B-5DD15FFADE26}" type="slidenum">
              <a:rPr lang="en-US" altLang="en-US" smtClean="0"/>
              <a:pPr>
                <a:spcBef>
                  <a:spcPct val="0"/>
                </a:spcBef>
              </a:pPr>
              <a:t>21</a:t>
            </a:fld>
            <a:endParaRPr lang="en-US" altLang="en-US"/>
          </a:p>
        </p:txBody>
      </p:sp>
      <p:sp>
        <p:nvSpPr>
          <p:cNvPr id="30723" name="Rectangle 7"/>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565" tIns="46282" rIns="92565" bIns="46282" anchor="b"/>
          <a:lstStyle>
            <a:lvl1pPr defTabSz="925513">
              <a:spcBef>
                <a:spcPct val="30000"/>
              </a:spcBef>
              <a:defRPr sz="1200">
                <a:solidFill>
                  <a:schemeClr val="tx1"/>
                </a:solidFill>
                <a:latin typeface="Times New Roman" panose="02020603050405020304" pitchFamily="18" charset="0"/>
              </a:defRPr>
            </a:lvl1pPr>
            <a:lvl2pPr marL="742950" indent="-285750" defTabSz="925513">
              <a:spcBef>
                <a:spcPct val="30000"/>
              </a:spcBef>
              <a:defRPr sz="1200">
                <a:solidFill>
                  <a:schemeClr val="tx1"/>
                </a:solidFill>
                <a:latin typeface="Times New Roman" panose="02020603050405020304" pitchFamily="18" charset="0"/>
              </a:defRPr>
            </a:lvl2pPr>
            <a:lvl3pPr marL="1143000" indent="-228600" defTabSz="925513">
              <a:spcBef>
                <a:spcPct val="30000"/>
              </a:spcBef>
              <a:defRPr sz="1200">
                <a:solidFill>
                  <a:schemeClr val="tx1"/>
                </a:solidFill>
                <a:latin typeface="Times New Roman" panose="02020603050405020304" pitchFamily="18" charset="0"/>
              </a:defRPr>
            </a:lvl3pPr>
            <a:lvl4pPr marL="1600200" indent="-228600" defTabSz="925513">
              <a:spcBef>
                <a:spcPct val="30000"/>
              </a:spcBef>
              <a:defRPr sz="1200">
                <a:solidFill>
                  <a:schemeClr val="tx1"/>
                </a:solidFill>
                <a:latin typeface="Times New Roman" panose="02020603050405020304" pitchFamily="18" charset="0"/>
              </a:defRPr>
            </a:lvl4pPr>
            <a:lvl5pPr marL="2057400" indent="-228600" defTabSz="925513">
              <a:spcBef>
                <a:spcPct val="30000"/>
              </a:spcBef>
              <a:defRPr sz="1200">
                <a:solidFill>
                  <a:schemeClr val="tx1"/>
                </a:solidFill>
                <a:latin typeface="Times New Roman" panose="02020603050405020304" pitchFamily="18" charset="0"/>
              </a:defRPr>
            </a:lvl5pPr>
            <a:lvl6pPr marL="2514600" indent="-228600" defTabSz="92551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551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551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5513"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0D823FE6-DA70-440A-99C1-0AB3A3746A93}" type="slidenum">
              <a:rPr lang="en-US" altLang="en-US"/>
              <a:pPr algn="r" eaLnBrk="1" hangingPunct="1">
                <a:spcBef>
                  <a:spcPct val="0"/>
                </a:spcBef>
              </a:pPr>
              <a:t>21</a:t>
            </a:fld>
            <a:endParaRPr lang="en-US" altLang="en-US"/>
          </a:p>
        </p:txBody>
      </p:sp>
      <p:sp>
        <p:nvSpPr>
          <p:cNvPr id="30724" name="Rectangle 2"/>
          <p:cNvSpPr>
            <a:spLocks noGrp="1" noRot="1" noChangeAspect="1" noChangeArrowheads="1" noTextEdit="1"/>
          </p:cNvSpPr>
          <p:nvPr>
            <p:ph type="sldImg"/>
          </p:nvPr>
        </p:nvSpPr>
        <p:spPr>
          <a:xfrm>
            <a:off x="366713" y="685800"/>
            <a:ext cx="6197600" cy="3486150"/>
          </a:xfrm>
          <a:ln/>
        </p:spPr>
      </p:sp>
      <p:sp>
        <p:nvSpPr>
          <p:cNvPr id="307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May help prevent blood clots from forming and inflammation from affecting artery walls </a:t>
            </a:r>
          </a:p>
          <a:p>
            <a:endParaRPr lang="en-US" altLang="en-US"/>
          </a:p>
          <a:p>
            <a:r>
              <a:rPr lang="en-US" altLang="en-US"/>
              <a:t>Give handout for sources and amount of omega-3 fatty acids. </a:t>
            </a:r>
          </a:p>
        </p:txBody>
      </p:sp>
    </p:spTree>
    <p:extLst>
      <p:ext uri="{BB962C8B-B14F-4D97-AF65-F5344CB8AC3E}">
        <p14:creationId xmlns:p14="http://schemas.microsoft.com/office/powerpoint/2010/main" val="7908914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BC16E9-30A2-482D-B7F5-82A1124E6C84}" type="slidenum">
              <a:rPr lang="en-US" smtClean="0"/>
              <a:t>24</a:t>
            </a:fld>
            <a:endParaRPr lang="en-US"/>
          </a:p>
        </p:txBody>
      </p:sp>
    </p:spTree>
    <p:extLst>
      <p:ext uri="{BB962C8B-B14F-4D97-AF65-F5344CB8AC3E}">
        <p14:creationId xmlns:p14="http://schemas.microsoft.com/office/powerpoint/2010/main" val="617011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540DFF03-AC64-4C36-96AD-7303914C2ECA}" type="datetimeFigureOut">
              <a:rPr lang="en-US" smtClean="0">
                <a:solidFill>
                  <a:prstClr val="black">
                    <a:tint val="75000"/>
                  </a:prstClr>
                </a:solidFill>
              </a:rPr>
              <a:pPr>
                <a:defRPr/>
              </a:pPr>
              <a:t>10/5/2026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a:xfrm>
            <a:off x="531812" y="4529540"/>
            <a:ext cx="779767" cy="365125"/>
          </a:xfrm>
        </p:spPr>
        <p:txBody>
          <a:bodyPr/>
          <a:lstStyle/>
          <a:p>
            <a:fld id="{2329CE20-ED4F-4563-8547-77984D9E4CF9}" type="slidenum">
              <a:rPr lang="en-US" altLang="en-US" smtClean="0"/>
              <a:pPr/>
              <a:t>‹#›</a:t>
            </a:fld>
            <a:endParaRPr lang="en-US" altLang="en-US"/>
          </a:p>
        </p:txBody>
      </p:sp>
    </p:spTree>
    <p:extLst>
      <p:ext uri="{BB962C8B-B14F-4D97-AF65-F5344CB8AC3E}">
        <p14:creationId xmlns:p14="http://schemas.microsoft.com/office/powerpoint/2010/main" val="3463306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085A8A64-8F4D-4DD3-B67B-92173DBDE480}" type="datetimeFigureOut">
              <a:rPr lang="en-US" smtClean="0">
                <a:solidFill>
                  <a:prstClr val="black">
                    <a:tint val="75000"/>
                  </a:prstClr>
                </a:solidFill>
              </a:rPr>
              <a:pPr>
                <a:defRPr/>
              </a:pPr>
              <a:t>10/5/2026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53E6346-C60E-4820-AB5C-D5A6CA193536}" type="slidenum">
              <a:rPr lang="en-US" altLang="en-US" smtClean="0"/>
              <a:pPr/>
              <a:t>‹#›</a:t>
            </a:fld>
            <a:endParaRPr lang="en-US" altLang="en-US"/>
          </a:p>
        </p:txBody>
      </p:sp>
    </p:spTree>
    <p:extLst>
      <p:ext uri="{BB962C8B-B14F-4D97-AF65-F5344CB8AC3E}">
        <p14:creationId xmlns:p14="http://schemas.microsoft.com/office/powerpoint/2010/main" val="2903843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EF0A19F8-2F82-4D01-84EE-24EDFDC1F906}" type="datetimeFigureOut">
              <a:rPr lang="en-US" smtClean="0">
                <a:solidFill>
                  <a:prstClr val="black">
                    <a:tint val="75000"/>
                  </a:prstClr>
                </a:solidFill>
              </a:rPr>
              <a:pPr>
                <a:defRPr/>
              </a:pPr>
              <a:t>10/5/2026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91808C8-B9AD-45B8-8CD6-CFB539AE16E6}" type="slidenum">
              <a:rPr lang="en-US" altLang="en-US" smtClean="0"/>
              <a:pPr/>
              <a:t>‹#›</a:t>
            </a:fld>
            <a:endParaRPr lang="en-US" altLang="en-US"/>
          </a:p>
        </p:txBody>
      </p:sp>
    </p:spTree>
    <p:extLst>
      <p:ext uri="{BB962C8B-B14F-4D97-AF65-F5344CB8AC3E}">
        <p14:creationId xmlns:p14="http://schemas.microsoft.com/office/powerpoint/2010/main" val="2614056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4D96F26A-3841-4259-96EF-493AE29E730E}" type="datetimeFigureOut">
              <a:rPr lang="en-US" smtClean="0">
                <a:solidFill>
                  <a:prstClr val="black">
                    <a:tint val="75000"/>
                  </a:prstClr>
                </a:solidFill>
              </a:rPr>
              <a:pPr>
                <a:defRPr/>
              </a:pPr>
              <a:t>10/5/2026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AFCAE5B-9481-4208-8DCA-9F385334B329}" type="slidenum">
              <a:rPr lang="en-US" altLang="en-US" smtClean="0"/>
              <a:pPr/>
              <a:t>‹#›</a:t>
            </a:fld>
            <a:endParaRPr lang="en-US" altLang="en-US"/>
          </a:p>
        </p:txBody>
      </p:sp>
    </p:spTree>
    <p:extLst>
      <p:ext uri="{BB962C8B-B14F-4D97-AF65-F5344CB8AC3E}">
        <p14:creationId xmlns:p14="http://schemas.microsoft.com/office/powerpoint/2010/main" val="3383658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E5A22B91-76A9-4E4F-8C93-31970EDC4EA0}" type="datetimeFigureOut">
              <a:rPr lang="en-US" smtClean="0">
                <a:solidFill>
                  <a:prstClr val="black">
                    <a:tint val="75000"/>
                  </a:prstClr>
                </a:solidFill>
              </a:rPr>
              <a:pPr>
                <a:defRPr/>
              </a:pPr>
              <a:t>10/5/2026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AF85304-6E19-4DFF-B6A1-0FBD07C91090}" type="slidenum">
              <a:rPr lang="en-US" altLang="en-US" smtClean="0"/>
              <a:pPr/>
              <a:t>‹#›</a:t>
            </a:fld>
            <a:endParaRPr lang="en-US" altLang="en-US"/>
          </a:p>
        </p:txBody>
      </p:sp>
    </p:spTree>
    <p:extLst>
      <p:ext uri="{BB962C8B-B14F-4D97-AF65-F5344CB8AC3E}">
        <p14:creationId xmlns:p14="http://schemas.microsoft.com/office/powerpoint/2010/main" val="1162570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FADA9AFF-78C1-451B-8D92-E6D06A842EE0}" type="datetimeFigureOut">
              <a:rPr lang="en-US" smtClean="0">
                <a:solidFill>
                  <a:prstClr val="black">
                    <a:tint val="75000"/>
                  </a:prstClr>
                </a:solidFill>
              </a:rPr>
              <a:pPr>
                <a:defRPr/>
              </a:pPr>
              <a:t>10/5/2026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FA731B0-E5C4-4486-B5E1-E990156A5E8B}" type="slidenum">
              <a:rPr lang="en-US" altLang="en-US" smtClean="0"/>
              <a:pPr/>
              <a:t>‹#›</a:t>
            </a:fld>
            <a:endParaRPr lang="en-US" altLang="en-US"/>
          </a:p>
        </p:txBody>
      </p:sp>
    </p:spTree>
    <p:extLst>
      <p:ext uri="{BB962C8B-B14F-4D97-AF65-F5344CB8AC3E}">
        <p14:creationId xmlns:p14="http://schemas.microsoft.com/office/powerpoint/2010/main" val="29272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ECB92DE1-DBC1-491F-859D-EF979AA7B0CD}" type="datetimeFigureOut">
              <a:rPr lang="en-US" smtClean="0">
                <a:solidFill>
                  <a:prstClr val="black">
                    <a:tint val="75000"/>
                  </a:prstClr>
                </a:solidFill>
              </a:rPr>
              <a:pPr>
                <a:defRPr/>
              </a:pPr>
              <a:t>10/5/2026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7A36DEB-AAE8-45CD-AE8A-14499ADA7C49}" type="slidenum">
              <a:rPr lang="en-US" altLang="en-US" smtClean="0"/>
              <a:pPr/>
              <a:t>‹#›</a:t>
            </a:fld>
            <a:endParaRPr lang="en-US" altLang="en-US"/>
          </a:p>
        </p:txBody>
      </p:sp>
    </p:spTree>
    <p:extLst>
      <p:ext uri="{BB962C8B-B14F-4D97-AF65-F5344CB8AC3E}">
        <p14:creationId xmlns:p14="http://schemas.microsoft.com/office/powerpoint/2010/main" val="2286764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A6D9052-9D2F-4C68-953C-20C7B00E55F8}" type="datetimeFigureOut">
              <a:rPr lang="en-US" smtClean="0">
                <a:solidFill>
                  <a:prstClr val="black">
                    <a:tint val="75000"/>
                  </a:prstClr>
                </a:solidFill>
              </a:rPr>
              <a:pPr>
                <a:defRPr/>
              </a:pPr>
              <a:t>10/5/2026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51F13ED-8D6E-43B0-93A7-BCA47FBC6091}" type="slidenum">
              <a:rPr lang="en-US" altLang="en-US" smtClean="0"/>
              <a:pPr/>
              <a:t>‹#›</a:t>
            </a:fld>
            <a:endParaRPr lang="en-US" altLang="en-US"/>
          </a:p>
        </p:txBody>
      </p:sp>
    </p:spTree>
    <p:extLst>
      <p:ext uri="{BB962C8B-B14F-4D97-AF65-F5344CB8AC3E}">
        <p14:creationId xmlns:p14="http://schemas.microsoft.com/office/powerpoint/2010/main" val="2414118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DBEAB8F-DE2B-40C3-ABC5-A42B80A05F36}" type="datetimeFigureOut">
              <a:rPr lang="en-US" smtClean="0">
                <a:solidFill>
                  <a:prstClr val="black">
                    <a:tint val="75000"/>
                  </a:prstClr>
                </a:solidFill>
              </a:rPr>
              <a:pPr>
                <a:defRPr/>
              </a:pPr>
              <a:t>10/5/2026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E1C0684-1785-4336-9063-2E70FB383B00}" type="slidenum">
              <a:rPr lang="en-US" altLang="en-US" smtClean="0"/>
              <a:pPr/>
              <a:t>‹#›</a:t>
            </a:fld>
            <a:endParaRPr lang="en-US" altLang="en-US"/>
          </a:p>
        </p:txBody>
      </p:sp>
    </p:spTree>
    <p:extLst>
      <p:ext uri="{BB962C8B-B14F-4D97-AF65-F5344CB8AC3E}">
        <p14:creationId xmlns:p14="http://schemas.microsoft.com/office/powerpoint/2010/main" val="3210286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A41DD101-6754-4454-9ECA-E71DAF99D67B}" type="datetimeFigureOut">
              <a:rPr lang="en-US" smtClean="0">
                <a:solidFill>
                  <a:prstClr val="black">
                    <a:tint val="75000"/>
                  </a:prstClr>
                </a:solidFill>
              </a:rPr>
              <a:pPr>
                <a:defRPr/>
              </a:pPr>
              <a:t>10/5/2026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fontAlgn="base">
              <a:spcBef>
                <a:spcPct val="0"/>
              </a:spcBef>
              <a:spcAft>
                <a:spcPct val="0"/>
              </a:spcAft>
            </a:pPr>
            <a:fld id="{966227A8-572C-40B8-8E3C-196EAD0C31F0}" type="slidenum">
              <a:rPr lang="en-US" altLang="en-US" smtClean="0">
                <a:cs typeface="Arial" panose="020B0604020202020204" pitchFamily="34" charset="0"/>
              </a:rPr>
              <a:pPr fontAlgn="base">
                <a:spcBef>
                  <a:spcPct val="0"/>
                </a:spcBef>
                <a:spcAft>
                  <a:spcPct val="0"/>
                </a:spcAft>
              </a:pPr>
              <a:t>‹#›</a:t>
            </a:fld>
            <a:endParaRPr lang="en-US" altLang="en-US">
              <a:cs typeface="Arial" panose="020B0604020202020204" pitchFamily="34" charset="0"/>
            </a:endParaRPr>
          </a:p>
        </p:txBody>
      </p:sp>
    </p:spTree>
    <p:extLst>
      <p:ext uri="{BB962C8B-B14F-4D97-AF65-F5344CB8AC3E}">
        <p14:creationId xmlns:p14="http://schemas.microsoft.com/office/powerpoint/2010/main" val="2456551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A41DD101-6754-4454-9ECA-E71DAF99D67B}" type="datetimeFigureOut">
              <a:rPr lang="en-US" smtClean="0">
                <a:solidFill>
                  <a:prstClr val="black">
                    <a:tint val="75000"/>
                  </a:prstClr>
                </a:solidFill>
              </a:rPr>
              <a:pPr>
                <a:defRPr/>
              </a:pPr>
              <a:t>10/5/2026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fontAlgn="base">
              <a:spcBef>
                <a:spcPct val="0"/>
              </a:spcBef>
              <a:spcAft>
                <a:spcPct val="0"/>
              </a:spcAft>
            </a:pPr>
            <a:fld id="{966227A8-572C-40B8-8E3C-196EAD0C31F0}" type="slidenum">
              <a:rPr lang="en-US" altLang="en-US" smtClean="0">
                <a:cs typeface="Arial" panose="020B0604020202020204" pitchFamily="34" charset="0"/>
              </a:rPr>
              <a:pPr fontAlgn="base">
                <a:spcBef>
                  <a:spcPct val="0"/>
                </a:spcBef>
                <a:spcAft>
                  <a:spcPct val="0"/>
                </a:spcAft>
              </a:pPr>
              <a:t>‹#›</a:t>
            </a:fld>
            <a:endParaRPr lang="en-US" altLang="en-US">
              <a:cs typeface="Arial" panose="020B0604020202020204" pitchFamily="34" charset="0"/>
            </a:endParaRP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314290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pPr>
              <a:defRPr/>
            </a:pPr>
            <a:fld id="{A41DD101-6754-4454-9ECA-E71DAF99D67B}" type="datetimeFigureOut">
              <a:rPr lang="en-US" smtClean="0">
                <a:solidFill>
                  <a:prstClr val="black">
                    <a:tint val="75000"/>
                  </a:prstClr>
                </a:solidFill>
              </a:rPr>
              <a:pPr>
                <a:defRPr/>
              </a:pPr>
              <a:t>10/5/2026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fontAlgn="base">
              <a:spcBef>
                <a:spcPct val="0"/>
              </a:spcBef>
              <a:spcAft>
                <a:spcPct val="0"/>
              </a:spcAft>
            </a:pPr>
            <a:fld id="{966227A8-572C-40B8-8E3C-196EAD0C31F0}" type="slidenum">
              <a:rPr lang="en-US" altLang="en-US" smtClean="0">
                <a:cs typeface="Arial" panose="020B0604020202020204" pitchFamily="34" charset="0"/>
              </a:rPr>
              <a:pPr fontAlgn="base">
                <a:spcBef>
                  <a:spcPct val="0"/>
                </a:spcBef>
                <a:spcAft>
                  <a:spcPct val="0"/>
                </a:spcAft>
              </a:pPr>
              <a:t>‹#›</a:t>
            </a:fld>
            <a:endParaRPr lang="en-US" altLang="en-US">
              <a:cs typeface="Arial" panose="020B0604020202020204" pitchFamily="34" charset="0"/>
            </a:endParaRPr>
          </a:p>
        </p:txBody>
      </p:sp>
    </p:spTree>
    <p:extLst>
      <p:ext uri="{BB962C8B-B14F-4D97-AF65-F5344CB8AC3E}">
        <p14:creationId xmlns:p14="http://schemas.microsoft.com/office/powerpoint/2010/main" val="1840028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pPr>
              <a:defRPr/>
            </a:pPr>
            <a:fld id="{A41DD101-6754-4454-9ECA-E71DAF99D67B}" type="datetimeFigureOut">
              <a:rPr lang="en-US" smtClean="0">
                <a:solidFill>
                  <a:prstClr val="black">
                    <a:tint val="75000"/>
                  </a:prstClr>
                </a:solidFill>
              </a:rPr>
              <a:pPr>
                <a:defRPr/>
              </a:pPr>
              <a:t>10/5/2026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fontAlgn="base">
              <a:spcBef>
                <a:spcPct val="0"/>
              </a:spcBef>
              <a:spcAft>
                <a:spcPct val="0"/>
              </a:spcAft>
            </a:pPr>
            <a:fld id="{966227A8-572C-40B8-8E3C-196EAD0C31F0}" type="slidenum">
              <a:rPr lang="en-US" altLang="en-US" smtClean="0">
                <a:cs typeface="Arial" panose="020B0604020202020204" pitchFamily="34" charset="0"/>
              </a:rPr>
              <a:pPr fontAlgn="base">
                <a:spcBef>
                  <a:spcPct val="0"/>
                </a:spcBef>
                <a:spcAft>
                  <a:spcPct val="0"/>
                </a:spcAft>
              </a:pPr>
              <a:t>‹#›</a:t>
            </a:fld>
            <a:endParaRPr lang="en-US" altLang="en-US">
              <a:cs typeface="Arial" panose="020B0604020202020204" pitchFamily="34" charset="0"/>
            </a:endParaRP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59448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pPr>
              <a:defRPr/>
            </a:pPr>
            <a:fld id="{A41DD101-6754-4454-9ECA-E71DAF99D67B}" type="datetimeFigureOut">
              <a:rPr lang="en-US" smtClean="0">
                <a:solidFill>
                  <a:prstClr val="black">
                    <a:tint val="75000"/>
                  </a:prstClr>
                </a:solidFill>
              </a:rPr>
              <a:pPr>
                <a:defRPr/>
              </a:pPr>
              <a:t>10/5/2026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fontAlgn="base">
              <a:spcBef>
                <a:spcPct val="0"/>
              </a:spcBef>
              <a:spcAft>
                <a:spcPct val="0"/>
              </a:spcAft>
            </a:pPr>
            <a:fld id="{966227A8-572C-40B8-8E3C-196EAD0C31F0}" type="slidenum">
              <a:rPr lang="en-US" altLang="en-US" smtClean="0">
                <a:cs typeface="Arial" panose="020B0604020202020204" pitchFamily="34" charset="0"/>
              </a:rPr>
              <a:pPr fontAlgn="base">
                <a:spcBef>
                  <a:spcPct val="0"/>
                </a:spcBef>
                <a:spcAft>
                  <a:spcPct val="0"/>
                </a:spcAft>
              </a:pPr>
              <a:t>‹#›</a:t>
            </a:fld>
            <a:endParaRPr lang="en-US" altLang="en-US">
              <a:cs typeface="Arial" panose="020B0604020202020204" pitchFamily="34" charset="0"/>
            </a:endParaRPr>
          </a:p>
        </p:txBody>
      </p:sp>
    </p:spTree>
    <p:extLst>
      <p:ext uri="{BB962C8B-B14F-4D97-AF65-F5344CB8AC3E}">
        <p14:creationId xmlns:p14="http://schemas.microsoft.com/office/powerpoint/2010/main" val="6892165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5EE63EB0-D92A-44F4-A31E-251B0F3606CC}" type="datetimeFigureOut">
              <a:rPr lang="en-US" smtClean="0">
                <a:solidFill>
                  <a:prstClr val="black">
                    <a:tint val="75000"/>
                  </a:prstClr>
                </a:solidFill>
              </a:rPr>
              <a:pPr>
                <a:defRPr/>
              </a:pPr>
              <a:t>10/5/2026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CD9A654-A0FE-4A8D-9955-20A3D1BB0755}" type="slidenum">
              <a:rPr lang="en-US" altLang="en-US" smtClean="0"/>
              <a:pPr/>
              <a:t>‹#›</a:t>
            </a:fld>
            <a:endParaRPr lang="en-US" altLang="en-US"/>
          </a:p>
        </p:txBody>
      </p:sp>
    </p:spTree>
    <p:extLst>
      <p:ext uri="{BB962C8B-B14F-4D97-AF65-F5344CB8AC3E}">
        <p14:creationId xmlns:p14="http://schemas.microsoft.com/office/powerpoint/2010/main" val="2822700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733B2F1A-2191-41F3-966E-86AD0AA94691}" type="datetimeFigureOut">
              <a:rPr lang="en-US" smtClean="0">
                <a:solidFill>
                  <a:prstClr val="black">
                    <a:tint val="75000"/>
                  </a:prstClr>
                </a:solidFill>
              </a:rPr>
              <a:pPr>
                <a:defRPr/>
              </a:pPr>
              <a:t>10/5/2026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2493561-352E-4F83-9882-6270B15575D6}" type="slidenum">
              <a:rPr lang="en-US" altLang="en-US" smtClean="0"/>
              <a:pPr/>
              <a:t>‹#›</a:t>
            </a:fld>
            <a:endParaRPr lang="en-US" altLang="en-US"/>
          </a:p>
        </p:txBody>
      </p:sp>
    </p:spTree>
    <p:extLst>
      <p:ext uri="{BB962C8B-B14F-4D97-AF65-F5344CB8AC3E}">
        <p14:creationId xmlns:p14="http://schemas.microsoft.com/office/powerpoint/2010/main" val="25876450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0" baseline="0">
                <a:solidFill>
                  <a:schemeClr val="bg2">
                    <a:lumMod val="10000"/>
                  </a:schemeClr>
                </a:solidFill>
                <a:latin typeface="Franklin Gothic Medium" panose="020B0603020102020204" pitchFamily="34" charset="0"/>
              </a:defRPr>
            </a:lvl1pPr>
          </a:lstStyle>
          <a:p>
            <a:r>
              <a:rPr lang="en-US"/>
              <a:t>Click to edit Master title style</a:t>
            </a:r>
            <a:endParaRPr lang="en-CA" dirty="0"/>
          </a:p>
        </p:txBody>
      </p:sp>
      <p:sp>
        <p:nvSpPr>
          <p:cNvPr id="7" name="Content Placeholder 2"/>
          <p:cNvSpPr>
            <a:spLocks noGrp="1"/>
          </p:cNvSpPr>
          <p:nvPr>
            <p:ph idx="1"/>
          </p:nvPr>
        </p:nvSpPr>
        <p:spPr>
          <a:xfrm>
            <a:off x="838200" y="1690689"/>
            <a:ext cx="10515600" cy="4525963"/>
          </a:xfrm>
        </p:spPr>
        <p:txBody>
          <a:bodyPr/>
          <a:lstStyle>
            <a:lvl1pPr>
              <a:defRPr baseline="0">
                <a:latin typeface="Arial" panose="020B0604020202020204" pitchFamily="34" charset="0"/>
                <a:cs typeface="Arial" panose="020B0604020202020204" pitchFamily="34" charset="0"/>
              </a:defRPr>
            </a:lvl1pPr>
            <a:lvl2pPr>
              <a:defRPr baseline="0">
                <a:solidFill>
                  <a:srgbClr val="F24529"/>
                </a:solidFill>
                <a:latin typeface="Arial" panose="020B0604020202020204" pitchFamily="34" charset="0"/>
                <a:cs typeface="Arial" panose="020B0604020202020204" pitchFamily="34" charset="0"/>
              </a:defRPr>
            </a:lvl2pPr>
            <a:lvl3pPr>
              <a:defRPr baseline="0">
                <a:solidFill>
                  <a:srgbClr val="895736"/>
                </a:solidFill>
                <a:latin typeface="Arial" panose="020B0604020202020204" pitchFamily="34" charset="0"/>
                <a:cs typeface="Arial" panose="020B0604020202020204" pitchFamily="34" charset="0"/>
              </a:defRPr>
            </a:lvl3pPr>
            <a:lvl4pPr>
              <a:defRPr baseline="0">
                <a:latin typeface="Arial" panose="020B0604020202020204" pitchFamily="34" charset="0"/>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2"/>
          <p:cNvSpPr>
            <a:spLocks noGrp="1"/>
          </p:cNvSpPr>
          <p:nvPr>
            <p:ph type="dt" sz="half" idx="10"/>
          </p:nvPr>
        </p:nvSpPr>
        <p:spPr/>
        <p:txBody>
          <a:bodyPr/>
          <a:lstStyle>
            <a:lvl1pPr>
              <a:defRPr/>
            </a:lvl1pPr>
          </a:lstStyle>
          <a:p>
            <a:pPr>
              <a:defRPr/>
            </a:pPr>
            <a:fld id="{0B33BD4F-EAFC-40D4-8C25-07F609CCA931}" type="datetime1">
              <a:rPr lang="en-CA" smtClean="0"/>
              <a:pPr>
                <a:defRPr/>
              </a:pPr>
              <a:t>2026-10-05</a:t>
            </a:fld>
            <a:endParaRPr lang="en-CA"/>
          </a:p>
        </p:txBody>
      </p:sp>
      <p:sp>
        <p:nvSpPr>
          <p:cNvPr id="5" name="Footer Placeholder 3"/>
          <p:cNvSpPr>
            <a:spLocks noGrp="1"/>
          </p:cNvSpPr>
          <p:nvPr>
            <p:ph type="ftr" sz="quarter" idx="11"/>
          </p:nvPr>
        </p:nvSpPr>
        <p:spPr/>
        <p:txBody>
          <a:bodyPr/>
          <a:lstStyle>
            <a:lvl1pPr>
              <a:defRPr/>
            </a:lvl1pPr>
          </a:lstStyle>
          <a:p>
            <a:pPr>
              <a:defRPr/>
            </a:pPr>
            <a:r>
              <a:rPr lang="en-CA"/>
              <a:t>Copyright © John Wiley &amp; Sons Canada, Ltd.</a:t>
            </a:r>
          </a:p>
        </p:txBody>
      </p:sp>
      <p:sp>
        <p:nvSpPr>
          <p:cNvPr id="6" name="Slide Number Placeholder 4"/>
          <p:cNvSpPr>
            <a:spLocks noGrp="1"/>
          </p:cNvSpPr>
          <p:nvPr>
            <p:ph type="sldNum" sz="quarter" idx="12"/>
          </p:nvPr>
        </p:nvSpPr>
        <p:spPr/>
        <p:txBody>
          <a:bodyPr/>
          <a:lstStyle>
            <a:lvl1pPr>
              <a:defRPr/>
            </a:lvl1pPr>
          </a:lstStyle>
          <a:p>
            <a:pPr>
              <a:defRPr/>
            </a:pPr>
            <a:fld id="{971D57CF-5DF0-40A3-AF54-68B1717BE4D7}" type="slidenum">
              <a:rPr lang="en-CA"/>
              <a:pPr>
                <a:defRPr/>
              </a:pPr>
              <a:t>‹#›</a:t>
            </a:fld>
            <a:endParaRPr lang="en-CA"/>
          </a:p>
        </p:txBody>
      </p:sp>
    </p:spTree>
    <p:extLst>
      <p:ext uri="{BB962C8B-B14F-4D97-AF65-F5344CB8AC3E}">
        <p14:creationId xmlns:p14="http://schemas.microsoft.com/office/powerpoint/2010/main" val="32573200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0" baseline="0">
                <a:solidFill>
                  <a:schemeClr val="bg2">
                    <a:lumMod val="10000"/>
                  </a:schemeClr>
                </a:solidFill>
                <a:latin typeface="Franklin Gothic Medium" panose="020B0603020102020204" pitchFamily="34" charset="0"/>
              </a:defRPr>
            </a:lvl1pPr>
          </a:lstStyle>
          <a:p>
            <a:r>
              <a:rPr lang="en-US"/>
              <a:t>Click to edit Master title style</a:t>
            </a:r>
            <a:endParaRPr lang="en-CA" dirty="0"/>
          </a:p>
        </p:txBody>
      </p:sp>
      <p:sp>
        <p:nvSpPr>
          <p:cNvPr id="7" name="Content Placeholder 2"/>
          <p:cNvSpPr>
            <a:spLocks noGrp="1"/>
          </p:cNvSpPr>
          <p:nvPr>
            <p:ph idx="1"/>
          </p:nvPr>
        </p:nvSpPr>
        <p:spPr>
          <a:xfrm>
            <a:off x="838200" y="1690689"/>
            <a:ext cx="10515600" cy="4525963"/>
          </a:xfrm>
        </p:spPr>
        <p:txBody>
          <a:bodyPr/>
          <a:lstStyle>
            <a:lvl1pPr>
              <a:defRPr baseline="0">
                <a:latin typeface="Arial" panose="020B0604020202020204" pitchFamily="34" charset="0"/>
                <a:cs typeface="Arial" panose="020B0604020202020204" pitchFamily="34" charset="0"/>
              </a:defRPr>
            </a:lvl1pPr>
            <a:lvl2pPr>
              <a:defRPr baseline="0">
                <a:solidFill>
                  <a:srgbClr val="F24529"/>
                </a:solidFill>
                <a:latin typeface="Arial" panose="020B0604020202020204" pitchFamily="34" charset="0"/>
                <a:cs typeface="Arial" panose="020B0604020202020204" pitchFamily="34" charset="0"/>
              </a:defRPr>
            </a:lvl2pPr>
            <a:lvl3pPr>
              <a:defRPr baseline="0">
                <a:solidFill>
                  <a:srgbClr val="895736"/>
                </a:solidFill>
                <a:latin typeface="Arial" panose="020B0604020202020204" pitchFamily="34" charset="0"/>
                <a:cs typeface="Arial" panose="020B0604020202020204" pitchFamily="34" charset="0"/>
              </a:defRPr>
            </a:lvl3pPr>
            <a:lvl4pPr>
              <a:defRPr baseline="0">
                <a:latin typeface="Arial" panose="020B0604020202020204" pitchFamily="34" charset="0"/>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2"/>
          <p:cNvSpPr>
            <a:spLocks noGrp="1"/>
          </p:cNvSpPr>
          <p:nvPr>
            <p:ph type="dt" sz="half" idx="10"/>
          </p:nvPr>
        </p:nvSpPr>
        <p:spPr/>
        <p:txBody>
          <a:bodyPr/>
          <a:lstStyle>
            <a:lvl1pPr>
              <a:defRPr/>
            </a:lvl1pPr>
          </a:lstStyle>
          <a:p>
            <a:pPr>
              <a:defRPr/>
            </a:pPr>
            <a:fld id="{5C3B0C3C-218A-4068-A51E-AEECC1FBE256}" type="datetime1">
              <a:rPr lang="en-CA" smtClean="0"/>
              <a:pPr>
                <a:defRPr/>
              </a:pPr>
              <a:t>2026-10-05</a:t>
            </a:fld>
            <a:endParaRPr lang="en-CA"/>
          </a:p>
        </p:txBody>
      </p:sp>
      <p:sp>
        <p:nvSpPr>
          <p:cNvPr id="5" name="Footer Placeholder 3"/>
          <p:cNvSpPr>
            <a:spLocks noGrp="1"/>
          </p:cNvSpPr>
          <p:nvPr>
            <p:ph type="ftr" sz="quarter" idx="11"/>
          </p:nvPr>
        </p:nvSpPr>
        <p:spPr/>
        <p:txBody>
          <a:bodyPr/>
          <a:lstStyle>
            <a:lvl1pPr>
              <a:defRPr/>
            </a:lvl1pPr>
          </a:lstStyle>
          <a:p>
            <a:pPr>
              <a:defRPr/>
            </a:pPr>
            <a:r>
              <a:rPr lang="en-CA"/>
              <a:t>Copyright © John Wiley &amp; Sons Canada, Ltd.</a:t>
            </a:r>
          </a:p>
        </p:txBody>
      </p:sp>
      <p:sp>
        <p:nvSpPr>
          <p:cNvPr id="6" name="Slide Number Placeholder 4"/>
          <p:cNvSpPr>
            <a:spLocks noGrp="1"/>
          </p:cNvSpPr>
          <p:nvPr>
            <p:ph type="sldNum" sz="quarter" idx="12"/>
          </p:nvPr>
        </p:nvSpPr>
        <p:spPr/>
        <p:txBody>
          <a:bodyPr/>
          <a:lstStyle>
            <a:lvl1pPr>
              <a:defRPr/>
            </a:lvl1pPr>
          </a:lstStyle>
          <a:p>
            <a:pPr>
              <a:defRPr/>
            </a:pPr>
            <a:fld id="{1F171811-D03F-4A3D-A8E2-DCF7CE33B96E}" type="slidenum">
              <a:rPr lang="en-CA"/>
              <a:pPr>
                <a:defRPr/>
              </a:pPr>
              <a:t>‹#›</a:t>
            </a:fld>
            <a:endParaRPr lang="en-CA"/>
          </a:p>
        </p:txBody>
      </p:sp>
    </p:spTree>
    <p:extLst>
      <p:ext uri="{BB962C8B-B14F-4D97-AF65-F5344CB8AC3E}">
        <p14:creationId xmlns:p14="http://schemas.microsoft.com/office/powerpoint/2010/main" val="11304189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0" baseline="0">
                <a:solidFill>
                  <a:schemeClr val="bg2">
                    <a:lumMod val="10000"/>
                  </a:schemeClr>
                </a:solidFill>
                <a:latin typeface="Franklin Gothic Medium" panose="020B0603020102020204" pitchFamily="34" charset="0"/>
              </a:defRPr>
            </a:lvl1pPr>
          </a:lstStyle>
          <a:p>
            <a:r>
              <a:rPr lang="en-US"/>
              <a:t>Click to edit Master title style</a:t>
            </a:r>
            <a:endParaRPr lang="en-CA" dirty="0"/>
          </a:p>
        </p:txBody>
      </p:sp>
      <p:sp>
        <p:nvSpPr>
          <p:cNvPr id="7" name="Content Placeholder 2"/>
          <p:cNvSpPr>
            <a:spLocks noGrp="1"/>
          </p:cNvSpPr>
          <p:nvPr>
            <p:ph idx="1"/>
          </p:nvPr>
        </p:nvSpPr>
        <p:spPr>
          <a:xfrm>
            <a:off x="838200" y="1690689"/>
            <a:ext cx="10515600" cy="4525963"/>
          </a:xfrm>
        </p:spPr>
        <p:txBody>
          <a:bodyPr/>
          <a:lstStyle>
            <a:lvl1pPr>
              <a:defRPr baseline="0">
                <a:latin typeface="Arial" panose="020B0604020202020204" pitchFamily="34" charset="0"/>
                <a:cs typeface="Arial" panose="020B0604020202020204" pitchFamily="34" charset="0"/>
              </a:defRPr>
            </a:lvl1pPr>
            <a:lvl2pPr>
              <a:defRPr baseline="0">
                <a:solidFill>
                  <a:srgbClr val="F24529"/>
                </a:solidFill>
                <a:latin typeface="Arial" panose="020B0604020202020204" pitchFamily="34" charset="0"/>
                <a:cs typeface="Arial" panose="020B0604020202020204" pitchFamily="34" charset="0"/>
              </a:defRPr>
            </a:lvl2pPr>
            <a:lvl3pPr>
              <a:defRPr baseline="0">
                <a:solidFill>
                  <a:srgbClr val="895736"/>
                </a:solidFill>
                <a:latin typeface="Arial" panose="020B0604020202020204" pitchFamily="34" charset="0"/>
                <a:cs typeface="Arial" panose="020B0604020202020204" pitchFamily="34" charset="0"/>
              </a:defRPr>
            </a:lvl3pPr>
            <a:lvl4pPr>
              <a:defRPr baseline="0">
                <a:latin typeface="Arial" panose="020B0604020202020204" pitchFamily="34" charset="0"/>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2"/>
          <p:cNvSpPr>
            <a:spLocks noGrp="1"/>
          </p:cNvSpPr>
          <p:nvPr>
            <p:ph type="dt" sz="half" idx="10"/>
          </p:nvPr>
        </p:nvSpPr>
        <p:spPr/>
        <p:txBody>
          <a:bodyPr/>
          <a:lstStyle>
            <a:lvl1pPr>
              <a:defRPr/>
            </a:lvl1pPr>
          </a:lstStyle>
          <a:p>
            <a:pPr>
              <a:defRPr/>
            </a:pPr>
            <a:fld id="{F691CD3A-C39B-40C7-A27E-9D35553F5B24}" type="datetime1">
              <a:rPr lang="en-CA" smtClean="0"/>
              <a:pPr>
                <a:defRPr/>
              </a:pPr>
              <a:t>2026-10-05</a:t>
            </a:fld>
            <a:endParaRPr lang="en-CA"/>
          </a:p>
        </p:txBody>
      </p:sp>
      <p:sp>
        <p:nvSpPr>
          <p:cNvPr id="5" name="Footer Placeholder 3"/>
          <p:cNvSpPr>
            <a:spLocks noGrp="1"/>
          </p:cNvSpPr>
          <p:nvPr>
            <p:ph type="ftr" sz="quarter" idx="11"/>
          </p:nvPr>
        </p:nvSpPr>
        <p:spPr/>
        <p:txBody>
          <a:bodyPr/>
          <a:lstStyle>
            <a:lvl1pPr>
              <a:defRPr/>
            </a:lvl1pPr>
          </a:lstStyle>
          <a:p>
            <a:pPr>
              <a:defRPr/>
            </a:pPr>
            <a:r>
              <a:rPr lang="en-CA"/>
              <a:t>Copyright © John Wiley &amp; Sons Canada, Ltd.</a:t>
            </a:r>
          </a:p>
        </p:txBody>
      </p:sp>
      <p:sp>
        <p:nvSpPr>
          <p:cNvPr id="6" name="Slide Number Placeholder 4"/>
          <p:cNvSpPr>
            <a:spLocks noGrp="1"/>
          </p:cNvSpPr>
          <p:nvPr>
            <p:ph type="sldNum" sz="quarter" idx="12"/>
          </p:nvPr>
        </p:nvSpPr>
        <p:spPr/>
        <p:txBody>
          <a:bodyPr/>
          <a:lstStyle>
            <a:lvl1pPr>
              <a:defRPr/>
            </a:lvl1pPr>
          </a:lstStyle>
          <a:p>
            <a:pPr>
              <a:defRPr/>
            </a:pPr>
            <a:fld id="{D69EF10B-79A1-45FB-8956-7794F988E19D}" type="slidenum">
              <a:rPr lang="en-CA"/>
              <a:pPr>
                <a:defRPr/>
              </a:pPr>
              <a:t>‹#›</a:t>
            </a:fld>
            <a:endParaRPr lang="en-CA"/>
          </a:p>
        </p:txBody>
      </p:sp>
    </p:spTree>
    <p:extLst>
      <p:ext uri="{BB962C8B-B14F-4D97-AF65-F5344CB8AC3E}">
        <p14:creationId xmlns:p14="http://schemas.microsoft.com/office/powerpoint/2010/main" val="7498486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0" baseline="0">
                <a:solidFill>
                  <a:schemeClr val="bg2">
                    <a:lumMod val="10000"/>
                  </a:schemeClr>
                </a:solidFill>
                <a:latin typeface="Franklin Gothic Medium" panose="020B0603020102020204" pitchFamily="34" charset="0"/>
              </a:defRPr>
            </a:lvl1pPr>
          </a:lstStyle>
          <a:p>
            <a:r>
              <a:rPr lang="en-US"/>
              <a:t>Click to edit Master title style</a:t>
            </a:r>
            <a:endParaRPr lang="en-CA" dirty="0"/>
          </a:p>
        </p:txBody>
      </p:sp>
      <p:sp>
        <p:nvSpPr>
          <p:cNvPr id="7" name="Content Placeholder 2"/>
          <p:cNvSpPr>
            <a:spLocks noGrp="1"/>
          </p:cNvSpPr>
          <p:nvPr>
            <p:ph idx="1"/>
          </p:nvPr>
        </p:nvSpPr>
        <p:spPr>
          <a:xfrm>
            <a:off x="838200" y="1690689"/>
            <a:ext cx="10515600" cy="4525963"/>
          </a:xfrm>
        </p:spPr>
        <p:txBody>
          <a:bodyPr/>
          <a:lstStyle>
            <a:lvl1pPr>
              <a:defRPr baseline="0">
                <a:latin typeface="Arial" panose="020B0604020202020204" pitchFamily="34" charset="0"/>
                <a:cs typeface="Arial" panose="020B0604020202020204" pitchFamily="34" charset="0"/>
              </a:defRPr>
            </a:lvl1pPr>
            <a:lvl2pPr>
              <a:defRPr baseline="0">
                <a:solidFill>
                  <a:srgbClr val="F24529"/>
                </a:solidFill>
                <a:latin typeface="Arial" panose="020B0604020202020204" pitchFamily="34" charset="0"/>
                <a:cs typeface="Arial" panose="020B0604020202020204" pitchFamily="34" charset="0"/>
              </a:defRPr>
            </a:lvl2pPr>
            <a:lvl3pPr>
              <a:defRPr baseline="0">
                <a:solidFill>
                  <a:srgbClr val="895736"/>
                </a:solidFill>
                <a:latin typeface="Arial" panose="020B0604020202020204" pitchFamily="34" charset="0"/>
                <a:cs typeface="Arial" panose="020B0604020202020204" pitchFamily="34" charset="0"/>
              </a:defRPr>
            </a:lvl3pPr>
            <a:lvl4pPr>
              <a:defRPr baseline="0">
                <a:latin typeface="Arial" panose="020B0604020202020204" pitchFamily="34" charset="0"/>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2"/>
          <p:cNvSpPr>
            <a:spLocks noGrp="1"/>
          </p:cNvSpPr>
          <p:nvPr>
            <p:ph type="dt" sz="half" idx="10"/>
          </p:nvPr>
        </p:nvSpPr>
        <p:spPr/>
        <p:txBody>
          <a:bodyPr/>
          <a:lstStyle>
            <a:lvl1pPr>
              <a:defRPr/>
            </a:lvl1pPr>
          </a:lstStyle>
          <a:p>
            <a:pPr>
              <a:defRPr/>
            </a:pPr>
            <a:fld id="{C9398D35-0E59-46AF-A076-FDB8AD5C1EA9}" type="datetime1">
              <a:rPr lang="en-CA" smtClean="0"/>
              <a:pPr>
                <a:defRPr/>
              </a:pPr>
              <a:t>2026-10-05</a:t>
            </a:fld>
            <a:endParaRPr lang="en-CA"/>
          </a:p>
        </p:txBody>
      </p:sp>
      <p:sp>
        <p:nvSpPr>
          <p:cNvPr id="5" name="Footer Placeholder 3"/>
          <p:cNvSpPr>
            <a:spLocks noGrp="1"/>
          </p:cNvSpPr>
          <p:nvPr>
            <p:ph type="ftr" sz="quarter" idx="11"/>
          </p:nvPr>
        </p:nvSpPr>
        <p:spPr/>
        <p:txBody>
          <a:bodyPr/>
          <a:lstStyle>
            <a:lvl1pPr>
              <a:defRPr/>
            </a:lvl1pPr>
          </a:lstStyle>
          <a:p>
            <a:pPr>
              <a:defRPr/>
            </a:pPr>
            <a:r>
              <a:rPr lang="en-CA"/>
              <a:t>Copyright © John Wiley &amp; Sons Canada, Ltd.</a:t>
            </a:r>
          </a:p>
        </p:txBody>
      </p:sp>
      <p:sp>
        <p:nvSpPr>
          <p:cNvPr id="6" name="Slide Number Placeholder 4"/>
          <p:cNvSpPr>
            <a:spLocks noGrp="1"/>
          </p:cNvSpPr>
          <p:nvPr>
            <p:ph type="sldNum" sz="quarter" idx="12"/>
          </p:nvPr>
        </p:nvSpPr>
        <p:spPr/>
        <p:txBody>
          <a:bodyPr/>
          <a:lstStyle>
            <a:lvl1pPr>
              <a:defRPr/>
            </a:lvl1pPr>
          </a:lstStyle>
          <a:p>
            <a:pPr>
              <a:defRPr/>
            </a:pPr>
            <a:fld id="{0974D71C-DAAC-4279-80E7-986FFB19D276}" type="slidenum">
              <a:rPr lang="en-CA"/>
              <a:pPr>
                <a:defRPr/>
              </a:pPr>
              <a:t>‹#›</a:t>
            </a:fld>
            <a:endParaRPr lang="en-CA"/>
          </a:p>
        </p:txBody>
      </p:sp>
    </p:spTree>
    <p:extLst>
      <p:ext uri="{BB962C8B-B14F-4D97-AF65-F5344CB8AC3E}">
        <p14:creationId xmlns:p14="http://schemas.microsoft.com/office/powerpoint/2010/main" val="1109456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0" baseline="0">
                <a:solidFill>
                  <a:schemeClr val="bg2">
                    <a:lumMod val="10000"/>
                  </a:schemeClr>
                </a:solidFill>
                <a:latin typeface="Franklin Gothic Medium" panose="020B0603020102020204" pitchFamily="34" charset="0"/>
              </a:defRPr>
            </a:lvl1pPr>
          </a:lstStyle>
          <a:p>
            <a:r>
              <a:rPr lang="en-US"/>
              <a:t>Click to edit Master title style</a:t>
            </a:r>
            <a:endParaRPr lang="en-CA" dirty="0"/>
          </a:p>
        </p:txBody>
      </p:sp>
      <p:sp>
        <p:nvSpPr>
          <p:cNvPr id="7" name="Content Placeholder 2"/>
          <p:cNvSpPr>
            <a:spLocks noGrp="1"/>
          </p:cNvSpPr>
          <p:nvPr>
            <p:ph idx="1"/>
          </p:nvPr>
        </p:nvSpPr>
        <p:spPr>
          <a:xfrm>
            <a:off x="838200" y="1690689"/>
            <a:ext cx="10515600" cy="4525963"/>
          </a:xfrm>
        </p:spPr>
        <p:txBody>
          <a:bodyPr/>
          <a:lstStyle>
            <a:lvl1pPr>
              <a:defRPr baseline="0">
                <a:latin typeface="Arial" panose="020B0604020202020204" pitchFamily="34" charset="0"/>
                <a:cs typeface="Arial" panose="020B0604020202020204" pitchFamily="34" charset="0"/>
              </a:defRPr>
            </a:lvl1pPr>
            <a:lvl2pPr>
              <a:defRPr baseline="0">
                <a:solidFill>
                  <a:srgbClr val="F24529"/>
                </a:solidFill>
                <a:latin typeface="Arial" panose="020B0604020202020204" pitchFamily="34" charset="0"/>
                <a:cs typeface="Arial" panose="020B0604020202020204" pitchFamily="34" charset="0"/>
              </a:defRPr>
            </a:lvl2pPr>
            <a:lvl3pPr>
              <a:defRPr baseline="0">
                <a:solidFill>
                  <a:srgbClr val="895736"/>
                </a:solidFill>
                <a:latin typeface="Arial" panose="020B0604020202020204" pitchFamily="34" charset="0"/>
                <a:cs typeface="Arial" panose="020B0604020202020204" pitchFamily="34" charset="0"/>
              </a:defRPr>
            </a:lvl3pPr>
            <a:lvl4pPr>
              <a:defRPr baseline="0">
                <a:latin typeface="Arial" panose="020B0604020202020204" pitchFamily="34" charset="0"/>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2"/>
          <p:cNvSpPr>
            <a:spLocks noGrp="1"/>
          </p:cNvSpPr>
          <p:nvPr>
            <p:ph type="dt" sz="half" idx="10"/>
          </p:nvPr>
        </p:nvSpPr>
        <p:spPr/>
        <p:txBody>
          <a:bodyPr/>
          <a:lstStyle>
            <a:lvl1pPr>
              <a:defRPr/>
            </a:lvl1pPr>
          </a:lstStyle>
          <a:p>
            <a:pPr>
              <a:defRPr/>
            </a:pPr>
            <a:fld id="{1A1ED57F-C9C3-46C5-B85E-51A1DEBBFCBC}" type="datetime1">
              <a:rPr lang="en-CA" smtClean="0"/>
              <a:pPr>
                <a:defRPr/>
              </a:pPr>
              <a:t>2026-10-05</a:t>
            </a:fld>
            <a:endParaRPr lang="en-CA"/>
          </a:p>
        </p:txBody>
      </p:sp>
      <p:sp>
        <p:nvSpPr>
          <p:cNvPr id="5" name="Footer Placeholder 3"/>
          <p:cNvSpPr>
            <a:spLocks noGrp="1"/>
          </p:cNvSpPr>
          <p:nvPr>
            <p:ph type="ftr" sz="quarter" idx="11"/>
          </p:nvPr>
        </p:nvSpPr>
        <p:spPr/>
        <p:txBody>
          <a:bodyPr/>
          <a:lstStyle>
            <a:lvl1pPr>
              <a:defRPr/>
            </a:lvl1pPr>
          </a:lstStyle>
          <a:p>
            <a:pPr>
              <a:defRPr/>
            </a:pPr>
            <a:r>
              <a:rPr lang="en-CA"/>
              <a:t>Copyright © John Wiley &amp; Sons Canada, Ltd.</a:t>
            </a:r>
          </a:p>
        </p:txBody>
      </p:sp>
      <p:sp>
        <p:nvSpPr>
          <p:cNvPr id="6" name="Slide Number Placeholder 4"/>
          <p:cNvSpPr>
            <a:spLocks noGrp="1"/>
          </p:cNvSpPr>
          <p:nvPr>
            <p:ph type="sldNum" sz="quarter" idx="12"/>
          </p:nvPr>
        </p:nvSpPr>
        <p:spPr/>
        <p:txBody>
          <a:bodyPr/>
          <a:lstStyle>
            <a:lvl1pPr>
              <a:defRPr/>
            </a:lvl1pPr>
          </a:lstStyle>
          <a:p>
            <a:pPr>
              <a:defRPr/>
            </a:pPr>
            <a:fld id="{9FFCE37C-68A8-4F1D-8C9F-75CD8CEB37BF}" type="slidenum">
              <a:rPr lang="en-CA"/>
              <a:pPr>
                <a:defRPr/>
              </a:pPr>
              <a:t>‹#›</a:t>
            </a:fld>
            <a:endParaRPr lang="en-CA"/>
          </a:p>
        </p:txBody>
      </p:sp>
    </p:spTree>
    <p:extLst>
      <p:ext uri="{BB962C8B-B14F-4D97-AF65-F5344CB8AC3E}">
        <p14:creationId xmlns:p14="http://schemas.microsoft.com/office/powerpoint/2010/main" val="31534833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0" baseline="0">
                <a:solidFill>
                  <a:schemeClr val="bg2">
                    <a:lumMod val="10000"/>
                  </a:schemeClr>
                </a:solidFill>
                <a:latin typeface="Franklin Gothic Medium" panose="020B0603020102020204" pitchFamily="34" charset="0"/>
              </a:defRPr>
            </a:lvl1pPr>
          </a:lstStyle>
          <a:p>
            <a:r>
              <a:rPr lang="en-US"/>
              <a:t>Click to edit Master title style</a:t>
            </a:r>
            <a:endParaRPr lang="en-CA" dirty="0"/>
          </a:p>
        </p:txBody>
      </p:sp>
      <p:sp>
        <p:nvSpPr>
          <p:cNvPr id="7" name="Content Placeholder 2"/>
          <p:cNvSpPr>
            <a:spLocks noGrp="1"/>
          </p:cNvSpPr>
          <p:nvPr>
            <p:ph idx="1"/>
          </p:nvPr>
        </p:nvSpPr>
        <p:spPr>
          <a:xfrm>
            <a:off x="838200" y="1690689"/>
            <a:ext cx="10515600" cy="4525963"/>
          </a:xfrm>
        </p:spPr>
        <p:txBody>
          <a:bodyPr/>
          <a:lstStyle>
            <a:lvl1pPr>
              <a:defRPr baseline="0">
                <a:latin typeface="Arial" panose="020B0604020202020204" pitchFamily="34" charset="0"/>
                <a:cs typeface="Arial" panose="020B0604020202020204" pitchFamily="34" charset="0"/>
              </a:defRPr>
            </a:lvl1pPr>
            <a:lvl2pPr>
              <a:defRPr baseline="0">
                <a:solidFill>
                  <a:srgbClr val="F24529"/>
                </a:solidFill>
                <a:latin typeface="Arial" panose="020B0604020202020204" pitchFamily="34" charset="0"/>
                <a:cs typeface="Arial" panose="020B0604020202020204" pitchFamily="34" charset="0"/>
              </a:defRPr>
            </a:lvl2pPr>
            <a:lvl3pPr>
              <a:defRPr baseline="0">
                <a:solidFill>
                  <a:srgbClr val="895736"/>
                </a:solidFill>
                <a:latin typeface="Arial" panose="020B0604020202020204" pitchFamily="34" charset="0"/>
                <a:cs typeface="Arial" panose="020B0604020202020204" pitchFamily="34" charset="0"/>
              </a:defRPr>
            </a:lvl3pPr>
            <a:lvl4pPr>
              <a:defRPr baseline="0">
                <a:latin typeface="Arial" panose="020B0604020202020204" pitchFamily="34" charset="0"/>
                <a:cs typeface="Arial" panose="020B06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2"/>
          <p:cNvSpPr>
            <a:spLocks noGrp="1"/>
          </p:cNvSpPr>
          <p:nvPr>
            <p:ph type="dt" sz="half" idx="10"/>
          </p:nvPr>
        </p:nvSpPr>
        <p:spPr/>
        <p:txBody>
          <a:bodyPr/>
          <a:lstStyle>
            <a:lvl1pPr>
              <a:defRPr/>
            </a:lvl1pPr>
          </a:lstStyle>
          <a:p>
            <a:pPr>
              <a:defRPr/>
            </a:pPr>
            <a:fld id="{E4D56D08-E34C-46C0-A8B4-A60ECDF0D5B1}" type="datetime1">
              <a:rPr lang="en-CA" smtClean="0"/>
              <a:pPr>
                <a:defRPr/>
              </a:pPr>
              <a:t>2026-10-05</a:t>
            </a:fld>
            <a:endParaRPr lang="en-CA"/>
          </a:p>
        </p:txBody>
      </p:sp>
      <p:sp>
        <p:nvSpPr>
          <p:cNvPr id="5" name="Footer Placeholder 3"/>
          <p:cNvSpPr>
            <a:spLocks noGrp="1"/>
          </p:cNvSpPr>
          <p:nvPr>
            <p:ph type="ftr" sz="quarter" idx="11"/>
          </p:nvPr>
        </p:nvSpPr>
        <p:spPr/>
        <p:txBody>
          <a:bodyPr/>
          <a:lstStyle>
            <a:lvl1pPr>
              <a:defRPr/>
            </a:lvl1pPr>
          </a:lstStyle>
          <a:p>
            <a:pPr>
              <a:defRPr/>
            </a:pPr>
            <a:r>
              <a:rPr lang="en-CA"/>
              <a:t>Copyright © John Wiley &amp; Sons Canada, Ltd.</a:t>
            </a:r>
          </a:p>
        </p:txBody>
      </p:sp>
      <p:sp>
        <p:nvSpPr>
          <p:cNvPr id="6" name="Slide Number Placeholder 4"/>
          <p:cNvSpPr>
            <a:spLocks noGrp="1"/>
          </p:cNvSpPr>
          <p:nvPr>
            <p:ph type="sldNum" sz="quarter" idx="12"/>
          </p:nvPr>
        </p:nvSpPr>
        <p:spPr/>
        <p:txBody>
          <a:bodyPr/>
          <a:lstStyle>
            <a:lvl1pPr>
              <a:defRPr/>
            </a:lvl1pPr>
          </a:lstStyle>
          <a:p>
            <a:pPr>
              <a:defRPr/>
            </a:pPr>
            <a:fld id="{FFA76078-ADB1-4278-BC92-FBCAECCB34FB}" type="slidenum">
              <a:rPr lang="en-CA"/>
              <a:pPr>
                <a:defRPr/>
              </a:pPr>
              <a:t>‹#›</a:t>
            </a:fld>
            <a:endParaRPr lang="en-CA"/>
          </a:p>
        </p:txBody>
      </p:sp>
    </p:spTree>
    <p:extLst>
      <p:ext uri="{BB962C8B-B14F-4D97-AF65-F5344CB8AC3E}">
        <p14:creationId xmlns:p14="http://schemas.microsoft.com/office/powerpoint/2010/main" val="916164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A41DD101-6754-4454-9ECA-E71DAF99D67B}" type="datetimeFigureOut">
              <a:rPr lang="en-US" smtClean="0">
                <a:solidFill>
                  <a:prstClr val="black">
                    <a:tint val="75000"/>
                  </a:prstClr>
                </a:solidFill>
              </a:rPr>
              <a:pPr>
                <a:defRPr/>
              </a:pPr>
              <a:t>10/5/2026</a:t>
            </a:fld>
            <a:endParaRPr lang="en-US">
              <a:solidFill>
                <a:prstClr val="black">
                  <a:tint val="75000"/>
                </a:prstClr>
              </a:solidFill>
            </a:endParaRP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pPr fontAlgn="base">
              <a:spcBef>
                <a:spcPct val="0"/>
              </a:spcBef>
              <a:spcAft>
                <a:spcPct val="0"/>
              </a:spcAft>
            </a:pPr>
            <a:fld id="{966227A8-572C-40B8-8E3C-196EAD0C31F0}" type="slidenum">
              <a:rPr lang="en-US" altLang="en-US" smtClean="0">
                <a:cs typeface="Arial" panose="020B0604020202020204" pitchFamily="34" charset="0"/>
              </a:rPr>
              <a:pPr fontAlgn="base">
                <a:spcBef>
                  <a:spcPct val="0"/>
                </a:spcBef>
                <a:spcAft>
                  <a:spcPct val="0"/>
                </a:spcAft>
              </a:pPr>
              <a:t>‹#›</a:t>
            </a:fld>
            <a:endParaRPr lang="en-US" altLang="en-US">
              <a:cs typeface="Arial" panose="020B0604020202020204" pitchFamily="34" charset="0"/>
            </a:endParaRPr>
          </a:p>
        </p:txBody>
      </p:sp>
    </p:spTree>
    <p:extLst>
      <p:ext uri="{BB962C8B-B14F-4D97-AF65-F5344CB8AC3E}">
        <p14:creationId xmlns:p14="http://schemas.microsoft.com/office/powerpoint/2010/main" val="3185800488"/>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0" r:id="rId17"/>
    <p:sldLayoutId id="2147483751" r:id="rId18"/>
    <p:sldLayoutId id="2147483755" r:id="rId19"/>
    <p:sldLayoutId id="2147483756" r:id="rId20"/>
    <p:sldLayoutId id="2147483759" r:id="rId21"/>
    <p:sldLayoutId id="2147483760" r:id="rId22"/>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google.com/url?sa=i&amp;rct=j&amp;q=&amp;esrc=s&amp;source=images&amp;cd=&amp;docid=AHhcoNzwCcuI4M&amp;tbnid=zpf2z_EkmH9QAM:&amp;ved=0CAcQjRw&amp;url=http://www.seriouseats.com/2009/10/gadgets-rival-crock-pot.html&amp;ei=nEsiVPnpAaT-8AGM4oHACg&amp;bvm=bv.75775273,d.b2U&amp;psig=AFQjCNHpvydTQeax_H8ck4iwGjmnTt4dFg&amp;ust=1411620119768371"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760157" y="2746248"/>
            <a:ext cx="8915399" cy="2262781"/>
          </a:xfrm>
        </p:spPr>
        <p:txBody>
          <a:bodyPr>
            <a:normAutofit fontScale="90000"/>
          </a:bodyPr>
          <a:lstStyle/>
          <a:p>
            <a:r>
              <a:rPr lang="en-US" dirty="0">
                <a:latin typeface="Arial" panose="020B0604020202020204" pitchFamily="34" charset="0"/>
                <a:cs typeface="Arial" panose="020B0604020202020204" pitchFamily="34" charset="0"/>
              </a:rPr>
              <a:t>Let’s lower cholesterol with our forks</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2" name="Content Placeholder 1"/>
          <p:cNvSpPr>
            <a:spLocks noGrp="1"/>
          </p:cNvSpPr>
          <p:nvPr>
            <p:ph type="subTitle" idx="1"/>
          </p:nvPr>
        </p:nvSpPr>
        <p:spPr/>
        <p:txBody>
          <a:bodyPr>
            <a:normAutofit lnSpcReduction="10000"/>
          </a:bodyPr>
          <a:lstStyle/>
          <a:p>
            <a:pPr marL="0" indent="0">
              <a:buNone/>
            </a:pPr>
            <a:r>
              <a:rPr lang="en-US" dirty="0">
                <a:latin typeface="Arial" panose="020B0604020202020204" pitchFamily="34" charset="0"/>
                <a:cs typeface="Arial" panose="020B0604020202020204" pitchFamily="34" charset="0"/>
              </a:rPr>
              <a:t>Debbie </a:t>
            </a:r>
            <a:r>
              <a:rPr lang="en-US" dirty="0" err="1">
                <a:latin typeface="Arial" panose="020B0604020202020204" pitchFamily="34" charset="0"/>
                <a:cs typeface="Arial" panose="020B0604020202020204" pitchFamily="34" charset="0"/>
              </a:rPr>
              <a:t>Lucus</a:t>
            </a:r>
            <a:r>
              <a:rPr lang="en-US" dirty="0">
                <a:latin typeface="Arial" panose="020B0604020202020204" pitchFamily="34" charset="0"/>
                <a:cs typeface="Arial" panose="020B0604020202020204" pitchFamily="34" charset="0"/>
              </a:rPr>
              <a:t>, MS, RD, CDCES</a:t>
            </a:r>
          </a:p>
          <a:p>
            <a:pPr marL="0" indent="0">
              <a:buNone/>
            </a:pPr>
            <a:r>
              <a:rPr lang="en-US" dirty="0">
                <a:latin typeface="Arial" panose="020B0604020202020204" pitchFamily="34" charset="0"/>
                <a:cs typeface="Arial" panose="020B0604020202020204" pitchFamily="34" charset="0"/>
              </a:rPr>
              <a:t>10.06.26</a:t>
            </a:r>
          </a:p>
          <a:p>
            <a:pPr marL="0" indent="0">
              <a:buNone/>
            </a:pPr>
            <a:r>
              <a:rPr lang="en-US" dirty="0">
                <a:latin typeface="Arial" panose="020B0604020202020204" pitchFamily="34" charset="0"/>
                <a:cs typeface="Arial" panose="020B0604020202020204" pitchFamily="34" charset="0"/>
              </a:rPr>
              <a:t>dlucusrd@gmail.com</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9772" y="3508978"/>
            <a:ext cx="4347972" cy="3000101"/>
          </a:xfrm>
          <a:prstGeom prst="rect">
            <a:avLst/>
          </a:prstGeom>
        </p:spPr>
      </p:pic>
    </p:spTree>
    <p:extLst>
      <p:ext uri="{BB962C8B-B14F-4D97-AF65-F5344CB8AC3E}">
        <p14:creationId xmlns:p14="http://schemas.microsoft.com/office/powerpoint/2010/main" val="1823028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DDDFB-C5D3-C444-221A-81B3E0FEDD51}"/>
              </a:ext>
            </a:extLst>
          </p:cNvPr>
          <p:cNvSpPr>
            <a:spLocks noGrp="1"/>
          </p:cNvSpPr>
          <p:nvPr>
            <p:ph type="title"/>
          </p:nvPr>
        </p:nvSpPr>
        <p:spPr/>
        <p:txBody>
          <a:bodyPr/>
          <a:lstStyle/>
          <a:p>
            <a:endParaRPr lang="en-US"/>
          </a:p>
        </p:txBody>
      </p:sp>
      <p:pic>
        <p:nvPicPr>
          <p:cNvPr id="4" name="Content Placeholder 3" descr="Managing cholesterol isn't just about treating high numbers. It's about  identifying risk early and a lifetime prevention strategy. The 2026 AHA/ACC  Cholesterol Guidelines just dropped, and there's a lot to unpack. Here's">
            <a:extLst>
              <a:ext uri="{FF2B5EF4-FFF2-40B4-BE49-F238E27FC236}">
                <a16:creationId xmlns:a16="http://schemas.microsoft.com/office/drawing/2014/main" id="{74BEDB55-A9B1-DD33-A494-46669CD2A5EC}"/>
              </a:ext>
            </a:extLst>
          </p:cNvPr>
          <p:cNvPicPr>
            <a:picLocks noGrp="1" noChangeAspect="1"/>
          </p:cNvPicPr>
          <p:nvPr>
            <p:ph idx="1"/>
          </p:nvPr>
        </p:nvPicPr>
        <p:blipFill>
          <a:blip r:embed="rId3"/>
          <a:srcRect l="6159" t="26264" r="8156" b="27818"/>
          <a:stretch>
            <a:fillRect/>
          </a:stretch>
        </p:blipFill>
        <p:spPr>
          <a:xfrm>
            <a:off x="859808" y="709684"/>
            <a:ext cx="11129215" cy="5964072"/>
          </a:xfrm>
          <a:prstGeom prst="rect">
            <a:avLst/>
          </a:prstGeom>
        </p:spPr>
      </p:pic>
    </p:spTree>
    <p:extLst>
      <p:ext uri="{BB962C8B-B14F-4D97-AF65-F5344CB8AC3E}">
        <p14:creationId xmlns:p14="http://schemas.microsoft.com/office/powerpoint/2010/main" val="1286312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2033" y="258350"/>
            <a:ext cx="8911687" cy="1280890"/>
          </a:xfrm>
        </p:spPr>
        <p:txBody>
          <a:bodyPr/>
          <a:lstStyle/>
          <a:p>
            <a:r>
              <a:rPr lang="en-US" dirty="0">
                <a:latin typeface="Arial" panose="020B0604020202020204" pitchFamily="34" charset="0"/>
                <a:cs typeface="Arial" panose="020B0604020202020204" pitchFamily="34" charset="0"/>
              </a:rPr>
              <a:t>And more info….</a:t>
            </a:r>
          </a:p>
        </p:txBody>
      </p:sp>
      <p:sp>
        <p:nvSpPr>
          <p:cNvPr id="3" name="Content Placeholder 2"/>
          <p:cNvSpPr>
            <a:spLocks noGrp="1"/>
          </p:cNvSpPr>
          <p:nvPr>
            <p:ph idx="1"/>
          </p:nvPr>
        </p:nvSpPr>
        <p:spPr>
          <a:xfrm>
            <a:off x="1987150" y="1071413"/>
            <a:ext cx="10091119" cy="5602341"/>
          </a:xfrm>
        </p:spPr>
        <p:txBody>
          <a:bodyPr>
            <a:noAutofit/>
          </a:bodyPr>
          <a:lstStyle/>
          <a:p>
            <a:r>
              <a:rPr lang="en-US" sz="3200" dirty="0">
                <a:latin typeface="Arial" panose="020B0604020202020204" pitchFamily="34" charset="0"/>
                <a:cs typeface="Arial" panose="020B0604020202020204" pitchFamily="34" charset="0"/>
              </a:rPr>
              <a:t>Further LDL lowering with  vegetarian diet</a:t>
            </a:r>
          </a:p>
          <a:p>
            <a:r>
              <a:rPr lang="en-US" sz="3200" dirty="0">
                <a:latin typeface="Arial" panose="020B0604020202020204" pitchFamily="34" charset="0"/>
                <a:cs typeface="Arial" panose="020B0604020202020204" pitchFamily="34" charset="0"/>
              </a:rPr>
              <a:t>Especially if it has added:</a:t>
            </a:r>
          </a:p>
          <a:p>
            <a:pPr lvl="1"/>
            <a:r>
              <a:rPr lang="en-US" sz="3200" dirty="0">
                <a:latin typeface="Arial" panose="020B0604020202020204" pitchFamily="34" charset="0"/>
                <a:cs typeface="Arial" panose="020B0604020202020204" pitchFamily="34" charset="0"/>
              </a:rPr>
              <a:t>Fiber</a:t>
            </a:r>
          </a:p>
          <a:p>
            <a:pPr lvl="1"/>
            <a:r>
              <a:rPr lang="en-US" sz="3200" dirty="0">
                <a:latin typeface="Arial" panose="020B0604020202020204" pitchFamily="34" charset="0"/>
                <a:cs typeface="Arial" panose="020B0604020202020204" pitchFamily="34" charset="0"/>
              </a:rPr>
              <a:t>Soy protein</a:t>
            </a:r>
          </a:p>
          <a:p>
            <a:pPr lvl="1"/>
            <a:r>
              <a:rPr lang="en-US" sz="3200" dirty="0">
                <a:latin typeface="Arial" panose="020B0604020202020204" pitchFamily="34" charset="0"/>
                <a:cs typeface="Arial" panose="020B0604020202020204" pitchFamily="34" charset="0"/>
              </a:rPr>
              <a:t>Nuts</a:t>
            </a:r>
          </a:p>
          <a:p>
            <a:r>
              <a:rPr lang="en-US" sz="3200" dirty="0">
                <a:latin typeface="Arial" panose="020B0604020202020204" pitchFamily="34" charset="0"/>
                <a:cs typeface="Arial" panose="020B0604020202020204" pitchFamily="34" charset="0"/>
              </a:rPr>
              <a:t>Important factor to lower LDL is </a:t>
            </a:r>
            <a:r>
              <a:rPr lang="en-US" sz="3200" b="1" dirty="0">
                <a:latin typeface="Arial" panose="020B0604020202020204" pitchFamily="34" charset="0"/>
                <a:cs typeface="Arial" panose="020B0604020202020204" pitchFamily="34" charset="0"/>
              </a:rPr>
              <a:t>avoiding saturated fat, trans fat and cholesterol</a:t>
            </a:r>
          </a:p>
          <a:p>
            <a:r>
              <a:rPr lang="en-US" sz="3200" dirty="0">
                <a:latin typeface="Arial" panose="020B0604020202020204" pitchFamily="34" charset="0"/>
                <a:cs typeface="Arial" panose="020B0604020202020204" pitchFamily="34" charset="0"/>
              </a:rPr>
              <a:t>Reducing refined carbs, sugary drinks and sugar helps triglycerides, weight, glucose</a:t>
            </a: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0054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834" y="193036"/>
            <a:ext cx="8911687" cy="1280890"/>
          </a:xfrm>
        </p:spPr>
        <p:txBody>
          <a:bodyPr/>
          <a:lstStyle/>
          <a:p>
            <a:r>
              <a:rPr lang="en-US" dirty="0">
                <a:latin typeface="Arial" panose="020B0604020202020204" pitchFamily="34" charset="0"/>
                <a:cs typeface="Arial" panose="020B0604020202020204" pitchFamily="34" charset="0"/>
              </a:rPr>
              <a:t>2026 AHA updated guidelines</a:t>
            </a:r>
          </a:p>
        </p:txBody>
      </p:sp>
      <p:sp>
        <p:nvSpPr>
          <p:cNvPr id="3" name="Content Placeholder 2"/>
          <p:cNvSpPr>
            <a:spLocks noGrp="1"/>
          </p:cNvSpPr>
          <p:nvPr>
            <p:ph idx="1"/>
          </p:nvPr>
        </p:nvSpPr>
        <p:spPr>
          <a:xfrm>
            <a:off x="1596434" y="1027612"/>
            <a:ext cx="10173200" cy="5327904"/>
          </a:xfrm>
        </p:spPr>
        <p:txBody>
          <a:bodyPr>
            <a:noAutofit/>
          </a:bodyPr>
          <a:lstStyle/>
          <a:p>
            <a:pPr>
              <a:buFont typeface="Arial" panose="020B0604020202020204" pitchFamily="34" charset="0"/>
              <a:buChar char="•"/>
            </a:pPr>
            <a:r>
              <a:rPr lang="en-US" sz="3000" dirty="0">
                <a:solidFill>
                  <a:srgbClr val="494949"/>
                </a:solidFill>
                <a:latin typeface="Arial" panose="020B0604020202020204" pitchFamily="34" charset="0"/>
                <a:cs typeface="Arial" panose="020B0604020202020204" pitchFamily="34" charset="0"/>
              </a:rPr>
              <a:t>Start checking for labs as young as 30 </a:t>
            </a:r>
            <a:r>
              <a:rPr lang="en-US" sz="3000" dirty="0" err="1">
                <a:solidFill>
                  <a:srgbClr val="494949"/>
                </a:solidFill>
                <a:latin typeface="Arial" panose="020B0604020202020204" pitchFamily="34" charset="0"/>
                <a:cs typeface="Arial" panose="020B0604020202020204" pitchFamily="34" charset="0"/>
              </a:rPr>
              <a:t>yo</a:t>
            </a:r>
            <a:endParaRPr lang="en-US" sz="3000" dirty="0">
              <a:solidFill>
                <a:srgbClr val="494949"/>
              </a:solidFill>
              <a:latin typeface="Arial" panose="020B0604020202020204" pitchFamily="34" charset="0"/>
              <a:cs typeface="Arial" panose="020B0604020202020204" pitchFamily="34" charset="0"/>
            </a:endParaRPr>
          </a:p>
          <a:p>
            <a:pPr>
              <a:buFont typeface="Arial" panose="020B0604020202020204" pitchFamily="34" charset="0"/>
              <a:buChar char="•"/>
            </a:pPr>
            <a:r>
              <a:rPr lang="en-US" sz="3000" dirty="0">
                <a:solidFill>
                  <a:srgbClr val="494949"/>
                </a:solidFill>
                <a:latin typeface="Arial" panose="020B0604020202020204" pitchFamily="34" charset="0"/>
                <a:cs typeface="Arial" panose="020B0604020202020204" pitchFamily="34" charset="0"/>
              </a:rPr>
              <a:t>The longer LDL stays elevated, the greater the impact</a:t>
            </a:r>
          </a:p>
          <a:p>
            <a:pPr>
              <a:buFont typeface="Arial" panose="020B0604020202020204" pitchFamily="34" charset="0"/>
              <a:buChar char="•"/>
            </a:pPr>
            <a:r>
              <a:rPr lang="en-US" sz="3000" dirty="0">
                <a:solidFill>
                  <a:srgbClr val="494949"/>
                </a:solidFill>
                <a:latin typeface="Arial" panose="020B0604020202020204" pitchFamily="34" charset="0"/>
                <a:cs typeface="Arial" panose="020B0604020202020204" pitchFamily="34" charset="0"/>
              </a:rPr>
              <a:t>Clear LDL targets are back: under 100 for most, under 70 for higher risk, under 55 for those with existing disease</a:t>
            </a:r>
          </a:p>
          <a:p>
            <a:pPr>
              <a:buFont typeface="Arial" panose="020B0604020202020204" pitchFamily="34" charset="0"/>
              <a:buChar char="•"/>
            </a:pPr>
            <a:r>
              <a:rPr lang="en-US" sz="3000" dirty="0" err="1">
                <a:solidFill>
                  <a:srgbClr val="494949"/>
                </a:solidFill>
                <a:latin typeface="Arial" panose="020B0604020202020204" pitchFamily="34" charset="0"/>
                <a:cs typeface="Arial" panose="020B0604020202020204" pitchFamily="34" charset="0"/>
              </a:rPr>
              <a:t>ApoB</a:t>
            </a:r>
            <a:r>
              <a:rPr lang="en-US" sz="3000" dirty="0">
                <a:solidFill>
                  <a:srgbClr val="494949"/>
                </a:solidFill>
                <a:latin typeface="Arial" panose="020B0604020202020204" pitchFamily="34" charset="0"/>
                <a:cs typeface="Arial" panose="020B0604020202020204" pitchFamily="34" charset="0"/>
              </a:rPr>
              <a:t> is being used more often to better understand risk </a:t>
            </a:r>
          </a:p>
          <a:p>
            <a:pPr>
              <a:buFont typeface="Arial" panose="020B0604020202020204" pitchFamily="34" charset="0"/>
              <a:buChar char="•"/>
            </a:pPr>
            <a:r>
              <a:rPr lang="en-US" sz="3000" dirty="0">
                <a:solidFill>
                  <a:srgbClr val="494949"/>
                </a:solidFill>
                <a:latin typeface="Arial" panose="020B0604020202020204" pitchFamily="34" charset="0"/>
                <a:cs typeface="Arial" panose="020B0604020202020204" pitchFamily="34" charset="0"/>
              </a:rPr>
              <a:t>Lipoprotein(a) is now recommended to be tested at least once, since it can significantly increase risk</a:t>
            </a:r>
          </a:p>
          <a:p>
            <a:pPr>
              <a:buFont typeface="Arial" panose="020B0604020202020204" pitchFamily="34" charset="0"/>
              <a:buChar char="•"/>
            </a:pPr>
            <a:r>
              <a:rPr lang="en-US" sz="3000" dirty="0">
                <a:solidFill>
                  <a:srgbClr val="494949"/>
                </a:solidFill>
                <a:latin typeface="Arial" panose="020B0604020202020204" pitchFamily="34" charset="0"/>
                <a:cs typeface="Arial" panose="020B0604020202020204" pitchFamily="34" charset="0"/>
              </a:rPr>
              <a:t>Coronary artery calcium scoring is playing a larger role in guiding treatment decisions</a:t>
            </a:r>
          </a:p>
          <a:p>
            <a:pPr>
              <a:buFont typeface="Arial" panose="020B0604020202020204" pitchFamily="34" charset="0"/>
              <a:buChar char="•"/>
            </a:pPr>
            <a:endParaRPr lang="en-US" sz="3000" dirty="0">
              <a:solidFill>
                <a:srgbClr val="494949"/>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396589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1932" y="258010"/>
            <a:ext cx="9144000" cy="1325563"/>
          </a:xfrm>
        </p:spPr>
        <p:txBody>
          <a:bodyPr rtlCol="0">
            <a:normAutofit/>
          </a:bodyPr>
          <a:lstStyle/>
          <a:p>
            <a:pPr>
              <a:defRPr/>
            </a:pPr>
            <a:r>
              <a:rPr lang="en-US" b="1" dirty="0">
                <a:latin typeface="Arial" panose="020B0604020202020204" pitchFamily="34" charset="0"/>
                <a:cs typeface="Arial" panose="020B0604020202020204" pitchFamily="34" charset="0"/>
              </a:rPr>
              <a:t>Sources of dietary fats</a:t>
            </a:r>
            <a:endParaRPr lang="en-CA" b="1" dirty="0">
              <a:latin typeface="Arial" panose="020B0604020202020204" pitchFamily="34" charset="0"/>
              <a:cs typeface="Arial" panose="020B0604020202020204" pitchFamily="34" charset="0"/>
            </a:endParaRPr>
          </a:p>
        </p:txBody>
      </p:sp>
      <p:sp>
        <p:nvSpPr>
          <p:cNvPr id="635907" name="Content Placeholder 2"/>
          <p:cNvSpPr>
            <a:spLocks noGrp="1"/>
          </p:cNvSpPr>
          <p:nvPr>
            <p:ph idx="1"/>
          </p:nvPr>
        </p:nvSpPr>
        <p:spPr>
          <a:xfrm>
            <a:off x="1617072" y="998356"/>
            <a:ext cx="9682299" cy="2463301"/>
          </a:xfrm>
        </p:spPr>
        <p:txBody>
          <a:bodyPr>
            <a:noAutofit/>
          </a:bodyPr>
          <a:lstStyle/>
          <a:p>
            <a:r>
              <a:rPr lang="en-US" sz="3200" dirty="0">
                <a:solidFill>
                  <a:srgbClr val="C00000"/>
                </a:solidFill>
                <a:latin typeface="Arial" panose="020B0604020202020204" pitchFamily="34" charset="0"/>
                <a:cs typeface="Arial" panose="020B0604020202020204" pitchFamily="34" charset="0"/>
              </a:rPr>
              <a:t>Animal sources</a:t>
            </a:r>
            <a:r>
              <a:rPr lang="en-US" sz="3200" dirty="0">
                <a:latin typeface="Arial" panose="020B0604020202020204" pitchFamily="34" charset="0"/>
                <a:cs typeface="Arial" panose="020B0604020202020204" pitchFamily="34" charset="0"/>
              </a:rPr>
              <a:t>: meat, cheese, dairy</a:t>
            </a:r>
          </a:p>
          <a:p>
            <a:endParaRPr lang="en-US" sz="3200" dirty="0">
              <a:latin typeface="Arial" panose="020B0604020202020204" pitchFamily="34" charset="0"/>
              <a:cs typeface="Arial" panose="020B0604020202020204" pitchFamily="34" charset="0"/>
            </a:endParaRPr>
          </a:p>
          <a:p>
            <a:r>
              <a:rPr lang="en-US" sz="3200" dirty="0">
                <a:solidFill>
                  <a:srgbClr val="C00000"/>
                </a:solidFill>
                <a:latin typeface="Arial" panose="020B0604020202020204" pitchFamily="34" charset="0"/>
                <a:cs typeface="Arial" panose="020B0604020202020204" pitchFamily="34" charset="0"/>
              </a:rPr>
              <a:t>Plant sources</a:t>
            </a:r>
            <a:r>
              <a:rPr lang="en-US" sz="3200" dirty="0">
                <a:latin typeface="Arial" panose="020B0604020202020204" pitchFamily="34" charset="0"/>
                <a:cs typeface="Arial" panose="020B0604020202020204" pitchFamily="34" charset="0"/>
              </a:rPr>
              <a:t>: vegetable oils, nuts, avocados, seeds</a:t>
            </a:r>
          </a:p>
          <a:p>
            <a:endParaRPr lang="en-US" sz="32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0452" y="3048435"/>
            <a:ext cx="4759704" cy="3522181"/>
          </a:xfrm>
          <a:prstGeom prst="rect">
            <a:avLst/>
          </a:prstGeom>
        </p:spPr>
      </p:pic>
      <p:sp>
        <p:nvSpPr>
          <p:cNvPr id="3" name="TextBox 2">
            <a:extLst>
              <a:ext uri="{FF2B5EF4-FFF2-40B4-BE49-F238E27FC236}">
                <a16:creationId xmlns:a16="http://schemas.microsoft.com/office/drawing/2014/main" id="{25B9A51F-8BF4-5519-3DF9-1C922F22C5E9}"/>
              </a:ext>
            </a:extLst>
          </p:cNvPr>
          <p:cNvSpPr txBox="1"/>
          <p:nvPr/>
        </p:nvSpPr>
        <p:spPr>
          <a:xfrm>
            <a:off x="1606731" y="3605349"/>
            <a:ext cx="6374675" cy="1846659"/>
          </a:xfrm>
          <a:prstGeom prst="rect">
            <a:avLst/>
          </a:prstGeom>
          <a:noFill/>
        </p:spPr>
        <p:txBody>
          <a:bodyPr wrap="square" rtlCol="0">
            <a:spAutoFit/>
          </a:bodyPr>
          <a:lstStyle/>
          <a:p>
            <a:pPr marL="342900" indent="-342900" defTabSz="457200">
              <a:spcBef>
                <a:spcPts val="1000"/>
              </a:spcBef>
              <a:buClr>
                <a:schemeClr val="accent1"/>
              </a:buClr>
              <a:buFont typeface="Wingdings 3" charset="2"/>
              <a:buChar char=""/>
            </a:pPr>
            <a:r>
              <a:rPr lang="ja-JP" altLang="en-US" sz="3200" dirty="0">
                <a:solidFill>
                  <a:srgbClr val="C00000"/>
                </a:solidFill>
                <a:latin typeface="Arial" panose="020B0604020202020204" pitchFamily="34" charset="0"/>
                <a:cs typeface="Arial" panose="020B0604020202020204" pitchFamily="34" charset="0"/>
              </a:rPr>
              <a:t>“</a:t>
            </a:r>
            <a:r>
              <a:rPr lang="en-US" altLang="ja-JP" sz="3200" dirty="0">
                <a:solidFill>
                  <a:srgbClr val="C00000"/>
                </a:solidFill>
                <a:latin typeface="Arial" panose="020B0604020202020204" pitchFamily="34" charset="0"/>
                <a:cs typeface="Arial" panose="020B0604020202020204" pitchFamily="34" charset="0"/>
              </a:rPr>
              <a:t>Hidden</a:t>
            </a:r>
            <a:r>
              <a:rPr lang="en-CA" altLang="ja-JP" sz="3200" dirty="0">
                <a:solidFill>
                  <a:srgbClr val="C00000"/>
                </a:solidFill>
                <a:latin typeface="Arial" panose="020B0604020202020204" pitchFamily="34" charset="0"/>
                <a:cs typeface="Arial" panose="020B0604020202020204" pitchFamily="34" charset="0"/>
              </a:rPr>
              <a:t>” </a:t>
            </a:r>
            <a:r>
              <a:rPr lang="en-US" altLang="ja-JP" sz="3200" dirty="0">
                <a:solidFill>
                  <a:srgbClr val="C00000"/>
                </a:solidFill>
                <a:latin typeface="Arial" panose="020B0604020202020204" pitchFamily="34" charset="0"/>
                <a:cs typeface="Arial" panose="020B0604020202020204" pitchFamily="34" charset="0"/>
              </a:rPr>
              <a:t>dietary fat: French fries, pizza, pasta dishes, baked goods, salad dressings</a:t>
            </a:r>
          </a:p>
          <a:p>
            <a:endParaRPr lang="en-US" dirty="0"/>
          </a:p>
        </p:txBody>
      </p:sp>
    </p:spTree>
    <p:extLst>
      <p:ext uri="{BB962C8B-B14F-4D97-AF65-F5344CB8AC3E}">
        <p14:creationId xmlns:p14="http://schemas.microsoft.com/office/powerpoint/2010/main" val="2274687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536192" y="487681"/>
            <a:ext cx="9144000" cy="1325563"/>
          </a:xfrm>
        </p:spPr>
        <p:txBody>
          <a:bodyPr rtlCol="0">
            <a:normAutofit/>
          </a:bodyPr>
          <a:lstStyle/>
          <a:p>
            <a:pPr>
              <a:defRPr/>
            </a:pPr>
            <a:r>
              <a:rPr lang="en-US" b="1" dirty="0">
                <a:latin typeface="Arial" panose="020B0604020202020204" pitchFamily="34" charset="0"/>
                <a:cs typeface="Arial" panose="020B0604020202020204" pitchFamily="34" charset="0"/>
              </a:rPr>
              <a:t>Visible and hidden fats</a:t>
            </a:r>
            <a:endParaRPr lang="en-CA" b="1" dirty="0">
              <a:latin typeface="Arial" panose="020B0604020202020204" pitchFamily="34" charset="0"/>
              <a:cs typeface="Arial" panose="020B0604020202020204" pitchFamily="34" charset="0"/>
            </a:endParaRPr>
          </a:p>
        </p:txBody>
      </p:sp>
      <p:pic>
        <p:nvPicPr>
          <p:cNvPr id="636931" name="Picture 5" descr="gvn2_fig_05_01"/>
          <p:cNvPicPr>
            <a:picLocks noChangeAspect="1" noChangeArrowheads="1"/>
          </p:cNvPicPr>
          <p:nvPr/>
        </p:nvPicPr>
        <p:blipFill>
          <a:blip r:embed="rId2" cstate="print"/>
          <a:srcRect t="7279"/>
          <a:stretch>
            <a:fillRect/>
          </a:stretch>
        </p:blipFill>
        <p:spPr bwMode="auto">
          <a:xfrm>
            <a:off x="6156142" y="1815737"/>
            <a:ext cx="5875337" cy="3769673"/>
          </a:xfrm>
          <a:prstGeom prst="rect">
            <a:avLst/>
          </a:prstGeom>
          <a:noFill/>
          <a:ln w="9525">
            <a:noFill/>
            <a:miter lim="800000"/>
            <a:headEnd/>
            <a:tailEnd/>
          </a:ln>
        </p:spPr>
      </p:pic>
      <p:sp>
        <p:nvSpPr>
          <p:cNvPr id="636932" name="Rectangle 2"/>
          <p:cNvSpPr>
            <a:spLocks noChangeArrowheads="1"/>
          </p:cNvSpPr>
          <p:nvPr/>
        </p:nvSpPr>
        <p:spPr bwMode="auto">
          <a:xfrm>
            <a:off x="1426029" y="1156291"/>
            <a:ext cx="8458200" cy="5386090"/>
          </a:xfrm>
          <a:prstGeom prst="rect">
            <a:avLst/>
          </a:prstGeom>
          <a:noFill/>
          <a:ln w="9525">
            <a:noFill/>
            <a:miter lim="800000"/>
            <a:headEnd/>
            <a:tailEnd/>
          </a:ln>
        </p:spPr>
        <p:txBody>
          <a:bodyPr wrap="square">
            <a:spAutoFit/>
          </a:bodyPr>
          <a:lstStyle/>
          <a:p>
            <a:r>
              <a:rPr lang="en-CA" sz="3200" dirty="0">
                <a:latin typeface="Arial" panose="020B0604020202020204" pitchFamily="34" charset="0"/>
                <a:cs typeface="Arial" panose="020B0604020202020204" pitchFamily="34" charset="0"/>
              </a:rPr>
              <a:t>Which food on this plate has the most fat?</a:t>
            </a:r>
          </a:p>
          <a:p>
            <a:r>
              <a:rPr lang="en-CA" sz="3200" dirty="0">
                <a:latin typeface="Arial" panose="020B0604020202020204" pitchFamily="34" charset="0"/>
                <a:cs typeface="Arial" panose="020B0604020202020204" pitchFamily="34" charset="0"/>
              </a:rPr>
              <a:t>Bacon?</a:t>
            </a:r>
          </a:p>
          <a:p>
            <a:r>
              <a:rPr lang="en-CA" sz="3200" dirty="0">
                <a:latin typeface="Arial" panose="020B0604020202020204" pitchFamily="34" charset="0"/>
                <a:cs typeface="Arial" panose="020B0604020202020204" pitchFamily="34" charset="0"/>
              </a:rPr>
              <a:t>Eggs? </a:t>
            </a:r>
          </a:p>
          <a:p>
            <a:r>
              <a:rPr lang="en-CA" sz="3200" dirty="0">
                <a:latin typeface="Arial" panose="020B0604020202020204" pitchFamily="34" charset="0"/>
                <a:cs typeface="Arial" panose="020B0604020202020204" pitchFamily="34" charset="0"/>
              </a:rPr>
              <a:t>Hashed Browns?</a:t>
            </a:r>
          </a:p>
          <a:p>
            <a:r>
              <a:rPr lang="en-CA" sz="3200" dirty="0">
                <a:latin typeface="Arial" panose="020B0604020202020204" pitchFamily="34" charset="0"/>
                <a:cs typeface="Arial" panose="020B0604020202020204" pitchFamily="34" charset="0"/>
              </a:rPr>
              <a:t>Muffin?</a:t>
            </a:r>
          </a:p>
          <a:p>
            <a:endParaRPr lang="en-CA" sz="3200" dirty="0">
              <a:latin typeface="Arial" panose="020B0604020202020204" pitchFamily="34" charset="0"/>
              <a:cs typeface="Arial" panose="020B0604020202020204" pitchFamily="34" charset="0"/>
            </a:endParaRPr>
          </a:p>
          <a:p>
            <a:r>
              <a:rPr lang="en-CA" sz="3200" dirty="0">
                <a:latin typeface="Arial" panose="020B0604020202020204" pitchFamily="34" charset="0"/>
                <a:cs typeface="Arial" panose="020B0604020202020204" pitchFamily="34" charset="0"/>
              </a:rPr>
              <a:t>Bacon = 7 g</a:t>
            </a:r>
          </a:p>
          <a:p>
            <a:r>
              <a:rPr lang="en-CA" sz="3200" dirty="0">
                <a:latin typeface="Arial" panose="020B0604020202020204" pitchFamily="34" charset="0"/>
                <a:cs typeface="Arial" panose="020B0604020202020204" pitchFamily="34" charset="0"/>
              </a:rPr>
              <a:t>Eggs = 14 g</a:t>
            </a:r>
          </a:p>
          <a:p>
            <a:r>
              <a:rPr lang="en-CA" sz="3200" dirty="0">
                <a:latin typeface="Arial" panose="020B0604020202020204" pitchFamily="34" charset="0"/>
                <a:cs typeface="Arial" panose="020B0604020202020204" pitchFamily="34" charset="0"/>
              </a:rPr>
              <a:t>Hashed Browns = 15 g</a:t>
            </a:r>
          </a:p>
          <a:p>
            <a:r>
              <a:rPr lang="en-CA" sz="3200" dirty="0">
                <a:latin typeface="Arial" panose="020B0604020202020204" pitchFamily="34" charset="0"/>
                <a:cs typeface="Arial" panose="020B0604020202020204" pitchFamily="34" charset="0"/>
              </a:rPr>
              <a:t>Muffin = 32 g (600 kcal)</a:t>
            </a:r>
          </a:p>
          <a:p>
            <a:endParaRPr lang="en-CA" sz="2400" dirty="0"/>
          </a:p>
        </p:txBody>
      </p:sp>
    </p:spTree>
    <p:extLst>
      <p:ext uri="{BB962C8B-B14F-4D97-AF65-F5344CB8AC3E}">
        <p14:creationId xmlns:p14="http://schemas.microsoft.com/office/powerpoint/2010/main" val="159382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6932">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36932">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36932">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3693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1">
            <a:extLst>
              <a:ext uri="{FF2B5EF4-FFF2-40B4-BE49-F238E27FC236}">
                <a16:creationId xmlns:a16="http://schemas.microsoft.com/office/drawing/2014/main" id="{8585EA93-A08E-3B8B-09DE-EB5ED1357D53}"/>
              </a:ext>
            </a:extLst>
          </p:cNvPr>
          <p:cNvPicPr>
            <a:picLocks noChangeAspect="1"/>
          </p:cNvPicPr>
          <p:nvPr/>
        </p:nvPicPr>
        <p:blipFill>
          <a:blip r:embed="rId2" cstate="print"/>
          <a:srcRect l="-1" t="28674" r="64166" b="53409"/>
          <a:stretch>
            <a:fillRect/>
          </a:stretch>
        </p:blipFill>
        <p:spPr bwMode="auto">
          <a:xfrm>
            <a:off x="708061" y="3603008"/>
            <a:ext cx="6478290" cy="2115403"/>
          </a:xfrm>
          <a:prstGeom prst="rect">
            <a:avLst/>
          </a:prstGeom>
          <a:noFill/>
          <a:ln w="9525">
            <a:noFill/>
            <a:miter lim="800000"/>
            <a:headEnd/>
            <a:tailEnd/>
          </a:ln>
        </p:spPr>
      </p:pic>
      <p:sp>
        <p:nvSpPr>
          <p:cNvPr id="4" name="Title 1"/>
          <p:cNvSpPr>
            <a:spLocks noGrp="1"/>
          </p:cNvSpPr>
          <p:nvPr>
            <p:ph type="title"/>
          </p:nvPr>
        </p:nvSpPr>
        <p:spPr>
          <a:xfrm>
            <a:off x="1483057" y="330641"/>
            <a:ext cx="9144000" cy="1325563"/>
          </a:xfrm>
        </p:spPr>
        <p:txBody>
          <a:bodyPr rtlCol="0">
            <a:normAutofit/>
          </a:bodyPr>
          <a:lstStyle/>
          <a:p>
            <a:pPr>
              <a:defRPr/>
            </a:pPr>
            <a:r>
              <a:rPr lang="en-US" b="1" dirty="0">
                <a:latin typeface="Arial" panose="020B0604020202020204" pitchFamily="34" charset="0"/>
                <a:cs typeface="Arial" panose="020B0604020202020204" pitchFamily="34" charset="0"/>
              </a:rPr>
              <a:t>Triglycerides and fatty acids</a:t>
            </a:r>
            <a:endParaRPr lang="en-CA" b="1" dirty="0">
              <a:latin typeface="Arial" panose="020B0604020202020204" pitchFamily="34" charset="0"/>
              <a:cs typeface="Arial" panose="020B0604020202020204" pitchFamily="34" charset="0"/>
            </a:endParaRPr>
          </a:p>
        </p:txBody>
      </p:sp>
      <p:pic>
        <p:nvPicPr>
          <p:cNvPr id="649219" name="Image 1"/>
          <p:cNvPicPr>
            <a:picLocks noChangeAspect="1"/>
          </p:cNvPicPr>
          <p:nvPr/>
        </p:nvPicPr>
        <p:blipFill>
          <a:blip r:embed="rId2" cstate="print"/>
          <a:srcRect l="478" t="4573" r="67846" b="73123"/>
          <a:stretch>
            <a:fillRect/>
          </a:stretch>
        </p:blipFill>
        <p:spPr bwMode="auto">
          <a:xfrm>
            <a:off x="992385" y="1023581"/>
            <a:ext cx="5965017" cy="2743200"/>
          </a:xfrm>
          <a:prstGeom prst="rect">
            <a:avLst/>
          </a:prstGeom>
          <a:noFill/>
          <a:ln w="9525">
            <a:noFill/>
            <a:miter lim="800000"/>
            <a:headEnd/>
            <a:tailEnd/>
          </a:ln>
        </p:spPr>
      </p:pic>
      <p:pic>
        <p:nvPicPr>
          <p:cNvPr id="3" name="Image 1">
            <a:extLst>
              <a:ext uri="{FF2B5EF4-FFF2-40B4-BE49-F238E27FC236}">
                <a16:creationId xmlns:a16="http://schemas.microsoft.com/office/drawing/2014/main" id="{5B4B164A-BE0D-9DDD-4BE7-9DFA0E26E662}"/>
              </a:ext>
            </a:extLst>
          </p:cNvPr>
          <p:cNvPicPr>
            <a:picLocks noChangeAspect="1"/>
          </p:cNvPicPr>
          <p:nvPr/>
        </p:nvPicPr>
        <p:blipFill>
          <a:blip r:embed="rId2" cstate="print"/>
          <a:srcRect l="38114" b="75361"/>
          <a:stretch>
            <a:fillRect/>
          </a:stretch>
        </p:blipFill>
        <p:spPr bwMode="auto">
          <a:xfrm>
            <a:off x="6751936" y="1282891"/>
            <a:ext cx="6088338" cy="1583140"/>
          </a:xfrm>
          <a:prstGeom prst="rect">
            <a:avLst/>
          </a:prstGeom>
          <a:noFill/>
          <a:ln w="9525">
            <a:noFill/>
            <a:miter lim="800000"/>
            <a:headEnd/>
            <a:tailEnd/>
          </a:ln>
        </p:spPr>
      </p:pic>
      <p:pic>
        <p:nvPicPr>
          <p:cNvPr id="7" name="Image 1">
            <a:extLst>
              <a:ext uri="{FF2B5EF4-FFF2-40B4-BE49-F238E27FC236}">
                <a16:creationId xmlns:a16="http://schemas.microsoft.com/office/drawing/2014/main" id="{EE6FFD15-D1D0-B490-FFE6-08BA18088605}"/>
              </a:ext>
            </a:extLst>
          </p:cNvPr>
          <p:cNvPicPr>
            <a:picLocks noChangeAspect="1"/>
          </p:cNvPicPr>
          <p:nvPr/>
        </p:nvPicPr>
        <p:blipFill>
          <a:blip r:embed="rId2" cstate="print"/>
          <a:srcRect l="38114" t="24045" b="55114"/>
          <a:stretch>
            <a:fillRect/>
          </a:stretch>
        </p:blipFill>
        <p:spPr bwMode="auto">
          <a:xfrm>
            <a:off x="7122700" y="3616656"/>
            <a:ext cx="5956666" cy="1310186"/>
          </a:xfrm>
          <a:prstGeom prst="rect">
            <a:avLst/>
          </a:prstGeom>
          <a:noFill/>
          <a:ln w="9525">
            <a:noFill/>
            <a:miter lim="800000"/>
            <a:headEnd/>
            <a:tailEnd/>
          </a:ln>
        </p:spPr>
      </p:pic>
    </p:spTree>
    <p:extLst>
      <p:ext uri="{BB962C8B-B14F-4D97-AF65-F5344CB8AC3E}">
        <p14:creationId xmlns:p14="http://schemas.microsoft.com/office/powerpoint/2010/main" val="146748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6476C-9E90-53C4-96D2-D39D03F9C15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9D742F49-40D9-70E4-7A34-A3C65270DB5A}"/>
              </a:ext>
            </a:extLst>
          </p:cNvPr>
          <p:cNvSpPr>
            <a:spLocks noGrp="1"/>
          </p:cNvSpPr>
          <p:nvPr>
            <p:ph idx="1"/>
          </p:nvPr>
        </p:nvSpPr>
        <p:spPr/>
        <p:txBody>
          <a:bodyPr/>
          <a:lstStyle/>
          <a:p>
            <a:endParaRPr lang="en-US" dirty="0"/>
          </a:p>
        </p:txBody>
      </p:sp>
      <p:pic>
        <p:nvPicPr>
          <p:cNvPr id="5" name="Image 1">
            <a:extLst>
              <a:ext uri="{FF2B5EF4-FFF2-40B4-BE49-F238E27FC236}">
                <a16:creationId xmlns:a16="http://schemas.microsoft.com/office/drawing/2014/main" id="{2ED062D5-48DC-53B3-CB74-E3E8F1306F3A}"/>
              </a:ext>
            </a:extLst>
          </p:cNvPr>
          <p:cNvPicPr>
            <a:picLocks noChangeAspect="1"/>
          </p:cNvPicPr>
          <p:nvPr/>
        </p:nvPicPr>
        <p:blipFill>
          <a:blip r:embed="rId2" cstate="print"/>
          <a:srcRect l="140" t="76494" r="61803" b="911"/>
          <a:stretch>
            <a:fillRect/>
          </a:stretch>
        </p:blipFill>
        <p:spPr bwMode="auto">
          <a:xfrm>
            <a:off x="419183" y="3862316"/>
            <a:ext cx="7162670" cy="2777319"/>
          </a:xfrm>
          <a:prstGeom prst="rect">
            <a:avLst/>
          </a:prstGeom>
          <a:noFill/>
          <a:ln w="9525">
            <a:noFill/>
            <a:miter lim="800000"/>
            <a:headEnd/>
            <a:tailEnd/>
          </a:ln>
        </p:spPr>
      </p:pic>
      <p:pic>
        <p:nvPicPr>
          <p:cNvPr id="7" name="Image 1">
            <a:extLst>
              <a:ext uri="{FF2B5EF4-FFF2-40B4-BE49-F238E27FC236}">
                <a16:creationId xmlns:a16="http://schemas.microsoft.com/office/drawing/2014/main" id="{4C33C8EA-4BA0-875A-F4AC-15DBB6012FBF}"/>
              </a:ext>
            </a:extLst>
          </p:cNvPr>
          <p:cNvPicPr>
            <a:picLocks noChangeAspect="1"/>
          </p:cNvPicPr>
          <p:nvPr/>
        </p:nvPicPr>
        <p:blipFill>
          <a:blip r:embed="rId2" cstate="print"/>
          <a:srcRect l="67343" t="43788" r="-4315" b="-10420"/>
          <a:stretch>
            <a:fillRect/>
          </a:stretch>
        </p:blipFill>
        <p:spPr bwMode="auto">
          <a:xfrm>
            <a:off x="7560860" y="3002506"/>
            <a:ext cx="2817221" cy="3316146"/>
          </a:xfrm>
          <a:prstGeom prst="rect">
            <a:avLst/>
          </a:prstGeom>
          <a:noFill/>
          <a:ln w="9525">
            <a:noFill/>
            <a:miter lim="800000"/>
            <a:headEnd/>
            <a:tailEnd/>
          </a:ln>
        </p:spPr>
      </p:pic>
      <p:pic>
        <p:nvPicPr>
          <p:cNvPr id="9" name="Image 1">
            <a:extLst>
              <a:ext uri="{FF2B5EF4-FFF2-40B4-BE49-F238E27FC236}">
                <a16:creationId xmlns:a16="http://schemas.microsoft.com/office/drawing/2014/main" id="{1F2EB58E-BE28-4377-B3E9-02545C35A4DF}"/>
              </a:ext>
            </a:extLst>
          </p:cNvPr>
          <p:cNvPicPr>
            <a:picLocks noChangeAspect="1"/>
          </p:cNvPicPr>
          <p:nvPr/>
        </p:nvPicPr>
        <p:blipFill>
          <a:blip r:embed="rId2" cstate="print"/>
          <a:srcRect l="38114" t="44566" r="32165" b="13204"/>
          <a:stretch>
            <a:fillRect/>
          </a:stretch>
        </p:blipFill>
        <p:spPr bwMode="auto">
          <a:xfrm>
            <a:off x="7507113" y="1069632"/>
            <a:ext cx="2715061" cy="2519728"/>
          </a:xfrm>
          <a:prstGeom prst="rect">
            <a:avLst/>
          </a:prstGeom>
          <a:noFill/>
          <a:ln w="9525">
            <a:noFill/>
            <a:miter lim="800000"/>
            <a:headEnd/>
            <a:tailEnd/>
          </a:ln>
        </p:spPr>
      </p:pic>
      <p:pic>
        <p:nvPicPr>
          <p:cNvPr id="11" name="Image 1">
            <a:extLst>
              <a:ext uri="{FF2B5EF4-FFF2-40B4-BE49-F238E27FC236}">
                <a16:creationId xmlns:a16="http://schemas.microsoft.com/office/drawing/2014/main" id="{3D17AA26-ECBA-EC1E-14D5-6F48CAF89C71}"/>
              </a:ext>
            </a:extLst>
          </p:cNvPr>
          <p:cNvPicPr>
            <a:picLocks noChangeAspect="1"/>
          </p:cNvPicPr>
          <p:nvPr/>
        </p:nvPicPr>
        <p:blipFill>
          <a:blip r:embed="rId2" cstate="print"/>
          <a:srcRect l="358" t="46072" r="61585" b="27854"/>
          <a:stretch>
            <a:fillRect/>
          </a:stretch>
        </p:blipFill>
        <p:spPr bwMode="auto">
          <a:xfrm>
            <a:off x="435104" y="655093"/>
            <a:ext cx="7162670" cy="3204951"/>
          </a:xfrm>
          <a:prstGeom prst="rect">
            <a:avLst/>
          </a:prstGeom>
          <a:noFill/>
          <a:ln w="9525">
            <a:noFill/>
            <a:miter lim="800000"/>
            <a:headEnd/>
            <a:tailEnd/>
          </a:ln>
        </p:spPr>
      </p:pic>
    </p:spTree>
    <p:extLst>
      <p:ext uri="{BB962C8B-B14F-4D97-AF65-F5344CB8AC3E}">
        <p14:creationId xmlns:p14="http://schemas.microsoft.com/office/powerpoint/2010/main" val="1764884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Content Placeholder 2"/>
          <p:cNvSpPr>
            <a:spLocks noGrp="1"/>
          </p:cNvSpPr>
          <p:nvPr>
            <p:ph idx="1"/>
          </p:nvPr>
        </p:nvSpPr>
        <p:spPr>
          <a:xfrm>
            <a:off x="2803170" y="1046459"/>
            <a:ext cx="9551669" cy="4525962"/>
          </a:xfrm>
        </p:spPr>
        <p:txBody>
          <a:bodyPr>
            <a:noAutofit/>
          </a:bodyPr>
          <a:lstStyle/>
          <a:p>
            <a:pPr lvl="1"/>
            <a:r>
              <a:rPr lang="en-US" sz="3200" dirty="0">
                <a:solidFill>
                  <a:schemeClr val="tx1"/>
                </a:solidFill>
                <a:latin typeface="Arial" panose="020B0604020202020204" pitchFamily="34" charset="0"/>
                <a:cs typeface="Arial" panose="020B0604020202020204" pitchFamily="34" charset="0"/>
              </a:rPr>
              <a:t>Solid at room temperature (lard, butter)</a:t>
            </a:r>
          </a:p>
          <a:p>
            <a:pPr lvl="1"/>
            <a:r>
              <a:rPr lang="en-US" sz="3200" dirty="0">
                <a:solidFill>
                  <a:schemeClr val="tx1"/>
                </a:solidFill>
                <a:latin typeface="Arial" panose="020B0604020202020204" pitchFamily="34" charset="0"/>
                <a:cs typeface="Arial" panose="020B0604020202020204" pitchFamily="34" charset="0"/>
              </a:rPr>
              <a:t>Mostly in animal foods: meat, dairy</a:t>
            </a:r>
            <a:endParaRPr lang="fr-FR" sz="3200" dirty="0">
              <a:solidFill>
                <a:schemeClr val="tx1"/>
              </a:solidFill>
              <a:latin typeface="Arial" panose="020B0604020202020204" pitchFamily="34" charset="0"/>
              <a:cs typeface="Arial" panose="020B0604020202020204" pitchFamily="34" charset="0"/>
            </a:endParaRPr>
          </a:p>
          <a:p>
            <a:pPr lvl="1"/>
            <a:r>
              <a:rPr lang="fr-FR" sz="3200" dirty="0">
                <a:solidFill>
                  <a:schemeClr val="tx1"/>
                </a:solidFill>
                <a:latin typeface="Arial" panose="020B0604020202020204" pitchFamily="34" charset="0"/>
                <a:cs typeface="Arial" panose="020B0604020202020204" pitchFamily="34" charset="0"/>
              </a:rPr>
              <a:t>Tropical </a:t>
            </a:r>
            <a:r>
              <a:rPr lang="fr-FR" sz="3200" dirty="0" err="1">
                <a:solidFill>
                  <a:schemeClr val="tx1"/>
                </a:solidFill>
                <a:latin typeface="Arial" panose="020B0604020202020204" pitchFamily="34" charset="0"/>
                <a:cs typeface="Arial" panose="020B0604020202020204" pitchFamily="34" charset="0"/>
              </a:rPr>
              <a:t>oils</a:t>
            </a:r>
            <a:r>
              <a:rPr lang="fr-FR" sz="3200" dirty="0">
                <a:solidFill>
                  <a:schemeClr val="tx1"/>
                </a:solidFill>
                <a:latin typeface="Arial" panose="020B0604020202020204" pitchFamily="34" charset="0"/>
                <a:cs typeface="Arial" panose="020B0604020202020204" pitchFamily="34" charset="0"/>
              </a:rPr>
              <a:t> (</a:t>
            </a:r>
            <a:r>
              <a:rPr lang="fr-FR" sz="3200" dirty="0" err="1">
                <a:solidFill>
                  <a:schemeClr val="tx1"/>
                </a:solidFill>
                <a:latin typeface="Arial" panose="020B0604020202020204" pitchFamily="34" charset="0"/>
                <a:cs typeface="Arial" panose="020B0604020202020204" pitchFamily="34" charset="0"/>
              </a:rPr>
              <a:t>coconut</a:t>
            </a:r>
            <a:r>
              <a:rPr lang="fr-FR" sz="3200" dirty="0">
                <a:solidFill>
                  <a:schemeClr val="tx1"/>
                </a:solidFill>
                <a:latin typeface="Arial" panose="020B0604020202020204" pitchFamily="34" charset="0"/>
                <a:cs typeface="Arial" panose="020B0604020202020204" pitchFamily="34" charset="0"/>
              </a:rPr>
              <a:t>, palm </a:t>
            </a:r>
            <a:r>
              <a:rPr lang="fr-FR" sz="3200" dirty="0" err="1">
                <a:solidFill>
                  <a:schemeClr val="tx1"/>
                </a:solidFill>
                <a:latin typeface="Arial" panose="020B0604020202020204" pitchFamily="34" charset="0"/>
                <a:cs typeface="Arial" panose="020B0604020202020204" pitchFamily="34" charset="0"/>
              </a:rPr>
              <a:t>kernel</a:t>
            </a:r>
            <a:r>
              <a:rPr lang="fr-FR" sz="3200" dirty="0">
                <a:solidFill>
                  <a:schemeClr val="tx1"/>
                </a:solidFill>
                <a:latin typeface="Arial" panose="020B0604020202020204" pitchFamily="34" charset="0"/>
                <a:cs typeface="Arial" panose="020B0604020202020204" pitchFamily="34" charset="0"/>
              </a:rPr>
              <a:t>)</a:t>
            </a:r>
          </a:p>
          <a:p>
            <a:pPr lvl="1"/>
            <a:r>
              <a:rPr lang="fr-FR" sz="3200" dirty="0">
                <a:solidFill>
                  <a:schemeClr val="tx1"/>
                </a:solidFill>
                <a:latin typeface="Arial" panose="020B0604020202020204" pitchFamily="34" charset="0"/>
                <a:cs typeface="Arial" panose="020B0604020202020204" pitchFamily="34" charset="0"/>
              </a:rPr>
              <a:t>Long-</a:t>
            </a:r>
            <a:r>
              <a:rPr lang="fr-FR" sz="3200" dirty="0" err="1">
                <a:solidFill>
                  <a:schemeClr val="tx1"/>
                </a:solidFill>
                <a:latin typeface="Arial" panose="020B0604020202020204" pitchFamily="34" charset="0"/>
                <a:cs typeface="Arial" panose="020B0604020202020204" pitchFamily="34" charset="0"/>
              </a:rPr>
              <a:t>chain</a:t>
            </a:r>
            <a:r>
              <a:rPr lang="fr-FR" sz="3200" dirty="0">
                <a:solidFill>
                  <a:schemeClr val="tx1"/>
                </a:solidFill>
                <a:latin typeface="Arial" panose="020B0604020202020204" pitchFamily="34" charset="0"/>
                <a:cs typeface="Arial" panose="020B0604020202020204" pitchFamily="34" charset="0"/>
              </a:rPr>
              <a:t> </a:t>
            </a:r>
            <a:r>
              <a:rPr lang="fr-FR" sz="3200" dirty="0" err="1">
                <a:solidFill>
                  <a:schemeClr val="tx1"/>
                </a:solidFill>
                <a:latin typeface="Arial" panose="020B0604020202020204" pitchFamily="34" charset="0"/>
                <a:cs typeface="Arial" panose="020B0604020202020204" pitchFamily="34" charset="0"/>
              </a:rPr>
              <a:t>saturated</a:t>
            </a:r>
            <a:r>
              <a:rPr lang="fr-FR" sz="3200" dirty="0">
                <a:solidFill>
                  <a:schemeClr val="tx1"/>
                </a:solidFill>
                <a:latin typeface="Arial" panose="020B0604020202020204" pitchFamily="34" charset="0"/>
                <a:cs typeface="Arial" panose="020B0604020202020204" pitchFamily="34" charset="0"/>
              </a:rPr>
              <a:t> fats:</a:t>
            </a:r>
          </a:p>
          <a:p>
            <a:pPr lvl="2"/>
            <a:r>
              <a:rPr lang="fr-FR" sz="3200" dirty="0" err="1">
                <a:solidFill>
                  <a:schemeClr val="tx1"/>
                </a:solidFill>
                <a:latin typeface="Arial" panose="020B0604020202020204" pitchFamily="34" charset="0"/>
                <a:cs typeface="Arial" panose="020B0604020202020204" pitchFamily="34" charset="0"/>
              </a:rPr>
              <a:t>Increase</a:t>
            </a:r>
            <a:r>
              <a:rPr lang="fr-FR" sz="3200" dirty="0">
                <a:solidFill>
                  <a:schemeClr val="tx1"/>
                </a:solidFill>
                <a:latin typeface="Arial" panose="020B0604020202020204" pitchFamily="34" charset="0"/>
                <a:cs typeface="Arial" panose="020B0604020202020204" pitchFamily="34" charset="0"/>
              </a:rPr>
              <a:t> LDL</a:t>
            </a:r>
          </a:p>
        </p:txBody>
      </p:sp>
      <p:sp>
        <p:nvSpPr>
          <p:cNvPr id="4" name="Title 1"/>
          <p:cNvSpPr>
            <a:spLocks noGrp="1"/>
          </p:cNvSpPr>
          <p:nvPr>
            <p:ph type="title"/>
          </p:nvPr>
        </p:nvSpPr>
        <p:spPr>
          <a:xfrm>
            <a:off x="1524000" y="365125"/>
            <a:ext cx="9144000" cy="1325563"/>
          </a:xfrm>
        </p:spPr>
        <p:txBody>
          <a:bodyPr rtlCol="0">
            <a:normAutofit/>
          </a:bodyPr>
          <a:lstStyle/>
          <a:p>
            <a:pPr>
              <a:defRPr/>
            </a:pPr>
            <a:r>
              <a:rPr lang="en-CA" b="1" dirty="0">
                <a:latin typeface="Arial" panose="020B0604020202020204" pitchFamily="34" charset="0"/>
                <a:cs typeface="Arial" panose="020B0604020202020204" pitchFamily="34" charset="0"/>
              </a:rPr>
              <a:t>Saturated Fats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7198" y="3574970"/>
            <a:ext cx="3316224" cy="186412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109" y="534308"/>
            <a:ext cx="1895671" cy="4103006"/>
          </a:xfrm>
          <a:prstGeom prst="rect">
            <a:avLst/>
          </a:prstGeom>
        </p:spPr>
      </p:pic>
      <p:sp>
        <p:nvSpPr>
          <p:cNvPr id="3" name="TextBox 2">
            <a:extLst>
              <a:ext uri="{FF2B5EF4-FFF2-40B4-BE49-F238E27FC236}">
                <a16:creationId xmlns:a16="http://schemas.microsoft.com/office/drawing/2014/main" id="{CC9451E0-1814-FB64-7EF1-16FE84310CA9}"/>
              </a:ext>
            </a:extLst>
          </p:cNvPr>
          <p:cNvSpPr txBox="1"/>
          <p:nvPr/>
        </p:nvSpPr>
        <p:spPr>
          <a:xfrm>
            <a:off x="2818356" y="5553887"/>
            <a:ext cx="7928975" cy="861774"/>
          </a:xfrm>
          <a:prstGeom prst="rect">
            <a:avLst/>
          </a:prstGeom>
          <a:noFill/>
        </p:spPr>
        <p:txBody>
          <a:bodyPr wrap="square" rtlCol="0">
            <a:spAutoFit/>
          </a:bodyPr>
          <a:lstStyle/>
          <a:p>
            <a:pPr marL="1143000" lvl="2" indent="-228600">
              <a:buClr>
                <a:schemeClr val="accent1"/>
              </a:buClr>
              <a:buFont typeface="Wingdings 3" charset="2"/>
              <a:buChar char=""/>
            </a:pPr>
            <a:r>
              <a:rPr lang="fr-FR" sz="3200" dirty="0">
                <a:latin typeface="Arial" panose="020B0604020202020204" pitchFamily="34" charset="0"/>
                <a:cs typeface="Arial" panose="020B0604020202020204" pitchFamily="34" charset="0"/>
              </a:rPr>
              <a:t>Associated </a:t>
            </a:r>
            <a:r>
              <a:rPr lang="fr-FR" sz="3200" dirty="0" err="1">
                <a:latin typeface="Arial" panose="020B0604020202020204" pitchFamily="34" charset="0"/>
                <a:cs typeface="Arial" panose="020B0604020202020204" pitchFamily="34" charset="0"/>
              </a:rPr>
              <a:t>with</a:t>
            </a:r>
            <a:r>
              <a:rPr lang="fr-FR" sz="3200" dirty="0">
                <a:latin typeface="Arial" panose="020B0604020202020204" pitchFamily="34" charset="0"/>
                <a:cs typeface="Arial" panose="020B0604020202020204" pitchFamily="34" charset="0"/>
              </a:rPr>
              <a:t> </a:t>
            </a:r>
            <a:r>
              <a:rPr lang="fr-FR" sz="3200" dirty="0" err="1">
                <a:latin typeface="Arial" panose="020B0604020202020204" pitchFamily="34" charset="0"/>
                <a:cs typeface="Arial" panose="020B0604020202020204" pitchFamily="34" charset="0"/>
              </a:rPr>
              <a:t>heart</a:t>
            </a:r>
            <a:r>
              <a:rPr lang="fr-FR" sz="3200" dirty="0">
                <a:latin typeface="Arial" panose="020B0604020202020204" pitchFamily="34" charset="0"/>
                <a:cs typeface="Arial" panose="020B0604020202020204" pitchFamily="34" charset="0"/>
              </a:rPr>
              <a:t> </a:t>
            </a:r>
            <a:r>
              <a:rPr lang="fr-FR" sz="3200" dirty="0" err="1">
                <a:latin typeface="Arial" panose="020B0604020202020204" pitchFamily="34" charset="0"/>
                <a:cs typeface="Arial" panose="020B0604020202020204" pitchFamily="34" charset="0"/>
              </a:rPr>
              <a:t>disease</a:t>
            </a:r>
            <a:endParaRPr lang="fr-FR" sz="32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583542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3576" y="537284"/>
            <a:ext cx="3257160" cy="2168338"/>
          </a:xfrm>
          <a:prstGeom prst="rect">
            <a:avLst/>
          </a:prstGeom>
        </p:spPr>
      </p:pic>
      <p:sp>
        <p:nvSpPr>
          <p:cNvPr id="646146" name="Content Placeholder 2"/>
          <p:cNvSpPr>
            <a:spLocks noGrp="1"/>
          </p:cNvSpPr>
          <p:nvPr>
            <p:ph idx="1"/>
          </p:nvPr>
        </p:nvSpPr>
        <p:spPr>
          <a:xfrm>
            <a:off x="1656261" y="1246551"/>
            <a:ext cx="10361568" cy="4525962"/>
          </a:xfrm>
        </p:spPr>
        <p:txBody>
          <a:bodyPr>
            <a:noAutofit/>
          </a:bodyPr>
          <a:lstStyle/>
          <a:p>
            <a:r>
              <a:rPr lang="en-US" sz="3200" dirty="0">
                <a:solidFill>
                  <a:srgbClr val="C00000"/>
                </a:solidFill>
                <a:latin typeface="Arial" panose="020B0604020202020204" pitchFamily="34" charset="0"/>
                <a:ea typeface="MS PGothic" pitchFamily="34" charset="-128"/>
                <a:cs typeface="Arial" panose="020B0604020202020204" pitchFamily="34" charset="0"/>
              </a:rPr>
              <a:t>Medium-chain saturated fats:</a:t>
            </a:r>
          </a:p>
          <a:p>
            <a:pPr lvl="1"/>
            <a:r>
              <a:rPr lang="fr-FR" sz="3200" dirty="0">
                <a:solidFill>
                  <a:srgbClr val="C00000"/>
                </a:solidFill>
                <a:ea typeface="MS PGothic" pitchFamily="34" charset="-128"/>
              </a:rPr>
              <a:t>M</a:t>
            </a:r>
            <a:r>
              <a:rPr lang="fr-FR" sz="3200" dirty="0">
                <a:solidFill>
                  <a:srgbClr val="C00000"/>
                </a:solidFill>
                <a:latin typeface="Arial" panose="020B0604020202020204" pitchFamily="34" charset="0"/>
                <a:ea typeface="MS PGothic" pitchFamily="34" charset="-128"/>
                <a:cs typeface="Arial" panose="020B0604020202020204" pitchFamily="34" charset="0"/>
              </a:rPr>
              <a:t>ay not have </a:t>
            </a:r>
            <a:r>
              <a:rPr lang="fr-FR" sz="3200" u="sng" dirty="0">
                <a:solidFill>
                  <a:srgbClr val="C00000"/>
                </a:solidFill>
                <a:latin typeface="Arial" panose="020B0604020202020204" pitchFamily="34" charset="0"/>
                <a:ea typeface="MS PGothic" pitchFamily="34" charset="-128"/>
                <a:cs typeface="Arial" panose="020B0604020202020204" pitchFamily="34" charset="0"/>
              </a:rPr>
              <a:t>all</a:t>
            </a:r>
            <a:r>
              <a:rPr lang="fr-FR" sz="3200" dirty="0">
                <a:solidFill>
                  <a:srgbClr val="C00000"/>
                </a:solidFill>
                <a:latin typeface="Arial" panose="020B0604020202020204" pitchFamily="34" charset="0"/>
                <a:ea typeface="MS PGothic" pitchFamily="34" charset="-128"/>
                <a:cs typeface="Arial" panose="020B0604020202020204" pitchFamily="34" charset="0"/>
              </a:rPr>
              <a:t> </a:t>
            </a:r>
            <a:r>
              <a:rPr lang="fr-FR" sz="3200" dirty="0" err="1">
                <a:solidFill>
                  <a:srgbClr val="C00000"/>
                </a:solidFill>
                <a:latin typeface="Arial" panose="020B0604020202020204" pitchFamily="34" charset="0"/>
                <a:ea typeface="MS PGothic" pitchFamily="34" charset="-128"/>
                <a:cs typeface="Arial" panose="020B0604020202020204" pitchFamily="34" charset="0"/>
              </a:rPr>
              <a:t>negative</a:t>
            </a:r>
            <a:r>
              <a:rPr lang="fr-FR" sz="3200" dirty="0">
                <a:solidFill>
                  <a:srgbClr val="C00000"/>
                </a:solidFill>
                <a:latin typeface="Arial" panose="020B0604020202020204" pitchFamily="34" charset="0"/>
                <a:ea typeface="MS PGothic" pitchFamily="34" charset="-128"/>
                <a:cs typeface="Arial" panose="020B0604020202020204" pitchFamily="34" charset="0"/>
              </a:rPr>
              <a:t> </a:t>
            </a:r>
            <a:r>
              <a:rPr lang="fr-FR" sz="3200" dirty="0" err="1">
                <a:solidFill>
                  <a:srgbClr val="C00000"/>
                </a:solidFill>
                <a:latin typeface="Arial" panose="020B0604020202020204" pitchFamily="34" charset="0"/>
                <a:ea typeface="MS PGothic" pitchFamily="34" charset="-128"/>
                <a:cs typeface="Arial" panose="020B0604020202020204" pitchFamily="34" charset="0"/>
              </a:rPr>
              <a:t>effects</a:t>
            </a:r>
            <a:endParaRPr lang="fr-FR" sz="3200" dirty="0">
              <a:solidFill>
                <a:srgbClr val="C00000"/>
              </a:solidFill>
              <a:latin typeface="Arial" panose="020B0604020202020204" pitchFamily="34" charset="0"/>
              <a:ea typeface="MS PGothic" pitchFamily="34" charset="-128"/>
              <a:cs typeface="Arial" panose="020B0604020202020204" pitchFamily="34" charset="0"/>
            </a:endParaRPr>
          </a:p>
          <a:p>
            <a:pPr lvl="2"/>
            <a:r>
              <a:rPr lang="fr-FR" sz="3200" dirty="0" err="1">
                <a:solidFill>
                  <a:schemeClr val="tx1"/>
                </a:solidFill>
                <a:latin typeface="Arial" panose="020B0604020202020204" pitchFamily="34" charset="0"/>
                <a:ea typeface="MS PGothic" pitchFamily="34" charset="-128"/>
                <a:cs typeface="Arial" panose="020B0604020202020204" pitchFamily="34" charset="0"/>
              </a:rPr>
              <a:t>Shorter</a:t>
            </a:r>
            <a:r>
              <a:rPr lang="fr-FR" sz="3200" dirty="0">
                <a:solidFill>
                  <a:schemeClr val="tx1"/>
                </a:solidFill>
                <a:latin typeface="Arial" panose="020B0604020202020204" pitchFamily="34" charset="0"/>
                <a:ea typeface="MS PGothic" pitchFamily="34" charset="-128"/>
                <a:cs typeface="Arial" panose="020B0604020202020204" pitchFamily="34" charset="0"/>
              </a:rPr>
              <a:t> </a:t>
            </a:r>
            <a:r>
              <a:rPr lang="fr-FR" sz="3200" dirty="0" err="1">
                <a:solidFill>
                  <a:schemeClr val="tx1"/>
                </a:solidFill>
                <a:latin typeface="Arial" panose="020B0604020202020204" pitchFamily="34" charset="0"/>
                <a:ea typeface="MS PGothic" pitchFamily="34" charset="-128"/>
                <a:cs typeface="Arial" panose="020B0604020202020204" pitchFamily="34" charset="0"/>
              </a:rPr>
              <a:t>chain</a:t>
            </a:r>
            <a:endParaRPr lang="fr-FR" sz="3200" dirty="0">
              <a:solidFill>
                <a:schemeClr val="tx1"/>
              </a:solidFill>
              <a:latin typeface="Arial" panose="020B0604020202020204" pitchFamily="34" charset="0"/>
              <a:ea typeface="MS PGothic" pitchFamily="34" charset="-128"/>
              <a:cs typeface="Arial" panose="020B0604020202020204" pitchFamily="34" charset="0"/>
            </a:endParaRPr>
          </a:p>
          <a:p>
            <a:pPr lvl="2"/>
            <a:r>
              <a:rPr lang="fr-FR" sz="3200" dirty="0" err="1">
                <a:solidFill>
                  <a:schemeClr val="tx1"/>
                </a:solidFill>
                <a:ea typeface="MS PGothic" pitchFamily="34" charset="-128"/>
              </a:rPr>
              <a:t>Q</a:t>
            </a:r>
            <a:r>
              <a:rPr lang="fr-FR" sz="3200" dirty="0" err="1">
                <a:solidFill>
                  <a:schemeClr val="tx1"/>
                </a:solidFill>
                <a:latin typeface="Arial" panose="020B0604020202020204" pitchFamily="34" charset="0"/>
                <a:ea typeface="MS PGothic" pitchFamily="34" charset="-128"/>
                <a:cs typeface="Arial" panose="020B0604020202020204" pitchFamily="34" charset="0"/>
              </a:rPr>
              <a:t>uickly</a:t>
            </a:r>
            <a:r>
              <a:rPr lang="fr-FR" sz="3200" dirty="0">
                <a:solidFill>
                  <a:schemeClr val="tx1"/>
                </a:solidFill>
                <a:latin typeface="Arial" panose="020B0604020202020204" pitchFamily="34" charset="0"/>
                <a:ea typeface="MS PGothic" pitchFamily="34" charset="-128"/>
                <a:cs typeface="Arial" panose="020B0604020202020204" pitchFamily="34" charset="0"/>
              </a:rPr>
              <a:t> </a:t>
            </a:r>
            <a:r>
              <a:rPr lang="fr-FR" sz="3200" dirty="0" err="1">
                <a:solidFill>
                  <a:schemeClr val="tx1"/>
                </a:solidFill>
                <a:latin typeface="Arial" panose="020B0604020202020204" pitchFamily="34" charset="0"/>
                <a:ea typeface="MS PGothic" pitchFamily="34" charset="-128"/>
                <a:cs typeface="Arial" panose="020B0604020202020204" pitchFamily="34" charset="0"/>
              </a:rPr>
              <a:t>digested</a:t>
            </a:r>
            <a:r>
              <a:rPr lang="fr-FR" sz="3200" dirty="0">
                <a:solidFill>
                  <a:schemeClr val="tx1"/>
                </a:solidFill>
                <a:latin typeface="Arial" panose="020B0604020202020204" pitchFamily="34" charset="0"/>
                <a:ea typeface="MS PGothic" pitchFamily="34" charset="-128"/>
                <a:cs typeface="Arial" panose="020B0604020202020204" pitchFamily="34" charset="0"/>
              </a:rPr>
              <a:t> and </a:t>
            </a:r>
            <a:r>
              <a:rPr lang="fr-FR" sz="3200" dirty="0" err="1">
                <a:solidFill>
                  <a:schemeClr val="tx1"/>
                </a:solidFill>
                <a:latin typeface="Arial" panose="020B0604020202020204" pitchFamily="34" charset="0"/>
                <a:ea typeface="MS PGothic" pitchFamily="34" charset="-128"/>
                <a:cs typeface="Arial" panose="020B0604020202020204" pitchFamily="34" charset="0"/>
              </a:rPr>
              <a:t>absorbed</a:t>
            </a:r>
            <a:r>
              <a:rPr lang="fr-FR" sz="3200" dirty="0">
                <a:solidFill>
                  <a:schemeClr val="tx1"/>
                </a:solidFill>
                <a:latin typeface="Arial" panose="020B0604020202020204" pitchFamily="34" charset="0"/>
                <a:ea typeface="MS PGothic" pitchFamily="34" charset="-128"/>
                <a:cs typeface="Arial" panose="020B0604020202020204" pitchFamily="34" charset="0"/>
              </a:rPr>
              <a:t> </a:t>
            </a:r>
            <a:r>
              <a:rPr lang="fr-FR" sz="3200" dirty="0" err="1">
                <a:solidFill>
                  <a:schemeClr val="tx1"/>
                </a:solidFill>
                <a:latin typeface="Arial" panose="020B0604020202020204" pitchFamily="34" charset="0"/>
                <a:ea typeface="MS PGothic" pitchFamily="34" charset="-128"/>
                <a:cs typeface="Arial" panose="020B0604020202020204" pitchFamily="34" charset="0"/>
              </a:rPr>
              <a:t>into</a:t>
            </a:r>
            <a:r>
              <a:rPr lang="fr-FR" sz="3200" dirty="0">
                <a:solidFill>
                  <a:schemeClr val="tx1"/>
                </a:solidFill>
                <a:latin typeface="Arial" panose="020B0604020202020204" pitchFamily="34" charset="0"/>
                <a:ea typeface="MS PGothic" pitchFamily="34" charset="-128"/>
                <a:cs typeface="Arial" panose="020B0604020202020204" pitchFamily="34" charset="0"/>
              </a:rPr>
              <a:t> the </a:t>
            </a:r>
            <a:r>
              <a:rPr lang="fr-FR" sz="3200" dirty="0" err="1">
                <a:solidFill>
                  <a:schemeClr val="tx1"/>
                </a:solidFill>
                <a:latin typeface="Arial" panose="020B0604020202020204" pitchFamily="34" charset="0"/>
                <a:ea typeface="MS PGothic" pitchFamily="34" charset="-128"/>
                <a:cs typeface="Arial" panose="020B0604020202020204" pitchFamily="34" charset="0"/>
              </a:rPr>
              <a:t>blood</a:t>
            </a:r>
            <a:r>
              <a:rPr lang="fr-FR" sz="3200" dirty="0">
                <a:solidFill>
                  <a:schemeClr val="tx1"/>
                </a:solidFill>
                <a:latin typeface="Arial" panose="020B0604020202020204" pitchFamily="34" charset="0"/>
                <a:ea typeface="MS PGothic" pitchFamily="34" charset="-128"/>
                <a:cs typeface="Arial" panose="020B0604020202020204" pitchFamily="34" charset="0"/>
              </a:rPr>
              <a:t> </a:t>
            </a:r>
            <a:r>
              <a:rPr lang="fr-FR" sz="3200" dirty="0" err="1">
                <a:solidFill>
                  <a:schemeClr val="tx1"/>
                </a:solidFill>
                <a:latin typeface="Arial" panose="020B0604020202020204" pitchFamily="34" charset="0"/>
                <a:ea typeface="MS PGothic" pitchFamily="34" charset="-128"/>
                <a:cs typeface="Arial" panose="020B0604020202020204" pitchFamily="34" charset="0"/>
              </a:rPr>
              <a:t>stream</a:t>
            </a:r>
            <a:endParaRPr lang="fr-FR" sz="3200" dirty="0">
              <a:solidFill>
                <a:schemeClr val="tx1"/>
              </a:solidFill>
              <a:latin typeface="Arial" panose="020B0604020202020204" pitchFamily="34" charset="0"/>
              <a:ea typeface="MS PGothic" pitchFamily="34" charset="-128"/>
              <a:cs typeface="Arial" panose="020B0604020202020204" pitchFamily="34" charset="0"/>
            </a:endParaRPr>
          </a:p>
          <a:p>
            <a:pPr lvl="2"/>
            <a:r>
              <a:rPr lang="fr-FR" sz="3200" dirty="0">
                <a:solidFill>
                  <a:schemeClr val="tx1"/>
                </a:solidFill>
                <a:ea typeface="MS PGothic" pitchFamily="34" charset="-128"/>
              </a:rPr>
              <a:t>B</a:t>
            </a:r>
            <a:r>
              <a:rPr lang="fr-FR" sz="3200" dirty="0">
                <a:solidFill>
                  <a:schemeClr val="tx1"/>
                </a:solidFill>
                <a:latin typeface="Arial" panose="020B0604020202020204" pitchFamily="34" charset="0"/>
                <a:ea typeface="MS PGothic" pitchFamily="34" charset="-128"/>
                <a:cs typeface="Arial" panose="020B0604020202020204" pitchFamily="34" charset="0"/>
              </a:rPr>
              <a:t>ypass </a:t>
            </a:r>
            <a:r>
              <a:rPr lang="fr-FR" sz="3200" dirty="0" err="1">
                <a:solidFill>
                  <a:schemeClr val="tx1"/>
                </a:solidFill>
                <a:latin typeface="Arial" panose="020B0604020202020204" pitchFamily="34" charset="0"/>
                <a:ea typeface="MS PGothic" pitchFamily="34" charset="-128"/>
                <a:cs typeface="Arial" panose="020B0604020202020204" pitchFamily="34" charset="0"/>
              </a:rPr>
              <a:t>peripheral</a:t>
            </a:r>
            <a:r>
              <a:rPr lang="fr-FR" sz="3200" dirty="0">
                <a:solidFill>
                  <a:schemeClr val="tx1"/>
                </a:solidFill>
                <a:latin typeface="Arial" panose="020B0604020202020204" pitchFamily="34" charset="0"/>
                <a:ea typeface="MS PGothic" pitchFamily="34" charset="-128"/>
                <a:cs typeface="Arial" panose="020B0604020202020204" pitchFamily="34" charset="0"/>
              </a:rPr>
              <a:t> fat tissue</a:t>
            </a:r>
          </a:p>
          <a:p>
            <a:pPr lvl="2"/>
            <a:r>
              <a:rPr lang="fr-FR" sz="3200" dirty="0" err="1">
                <a:solidFill>
                  <a:schemeClr val="tx1"/>
                </a:solidFill>
                <a:ea typeface="MS PGothic" pitchFamily="34" charset="-128"/>
              </a:rPr>
              <a:t>L</a:t>
            </a:r>
            <a:r>
              <a:rPr lang="fr-FR" sz="3200" dirty="0" err="1">
                <a:solidFill>
                  <a:schemeClr val="tx1"/>
                </a:solidFill>
                <a:latin typeface="Arial" panose="020B0604020202020204" pitchFamily="34" charset="0"/>
                <a:ea typeface="MS PGothic" pitchFamily="34" charset="-128"/>
                <a:cs typeface="Arial" panose="020B0604020202020204" pitchFamily="34" charset="0"/>
              </a:rPr>
              <a:t>ess</a:t>
            </a:r>
            <a:r>
              <a:rPr lang="fr-FR" sz="3200" dirty="0">
                <a:solidFill>
                  <a:schemeClr val="tx1"/>
                </a:solidFill>
                <a:latin typeface="Arial" panose="020B0604020202020204" pitchFamily="34" charset="0"/>
                <a:ea typeface="MS PGothic" pitchFamily="34" charset="-128"/>
                <a:cs typeface="Arial" panose="020B0604020202020204" pitchFamily="34" charset="0"/>
              </a:rPr>
              <a:t> </a:t>
            </a:r>
            <a:r>
              <a:rPr lang="fr-FR" sz="3200" dirty="0" err="1">
                <a:solidFill>
                  <a:schemeClr val="tx1"/>
                </a:solidFill>
                <a:latin typeface="Arial" panose="020B0604020202020204" pitchFamily="34" charset="0"/>
                <a:ea typeface="MS PGothic" pitchFamily="34" charset="-128"/>
                <a:cs typeface="Arial" panose="020B0604020202020204" pitchFamily="34" charset="0"/>
              </a:rPr>
              <a:t>likely</a:t>
            </a:r>
            <a:r>
              <a:rPr lang="fr-FR" sz="3200" dirty="0">
                <a:solidFill>
                  <a:schemeClr val="tx1"/>
                </a:solidFill>
                <a:latin typeface="Arial" panose="020B0604020202020204" pitchFamily="34" charset="0"/>
                <a:ea typeface="MS PGothic" pitchFamily="34" charset="-128"/>
                <a:cs typeface="Arial" panose="020B0604020202020204" pitchFamily="34" charset="0"/>
              </a:rPr>
              <a:t> to </a:t>
            </a:r>
            <a:r>
              <a:rPr lang="fr-FR" sz="3200" dirty="0" err="1">
                <a:solidFill>
                  <a:schemeClr val="tx1"/>
                </a:solidFill>
                <a:latin typeface="Arial" panose="020B0604020202020204" pitchFamily="34" charset="0"/>
                <a:ea typeface="MS PGothic" pitchFamily="34" charset="-128"/>
                <a:cs typeface="Arial" panose="020B0604020202020204" pitchFamily="34" charset="0"/>
              </a:rPr>
              <a:t>be</a:t>
            </a:r>
            <a:r>
              <a:rPr lang="fr-FR" sz="3200" dirty="0">
                <a:solidFill>
                  <a:schemeClr val="tx1"/>
                </a:solidFill>
                <a:latin typeface="Arial" panose="020B0604020202020204" pitchFamily="34" charset="0"/>
                <a:ea typeface="MS PGothic" pitchFamily="34" charset="-128"/>
                <a:cs typeface="Arial" panose="020B0604020202020204" pitchFamily="34" charset="0"/>
              </a:rPr>
              <a:t> </a:t>
            </a:r>
            <a:r>
              <a:rPr lang="fr-FR" sz="3200" dirty="0" err="1">
                <a:solidFill>
                  <a:schemeClr val="tx1"/>
                </a:solidFill>
                <a:latin typeface="Arial" panose="020B0604020202020204" pitchFamily="34" charset="0"/>
                <a:ea typeface="MS PGothic" pitchFamily="34" charset="-128"/>
                <a:cs typeface="Arial" panose="020B0604020202020204" pitchFamily="34" charset="0"/>
              </a:rPr>
              <a:t>stored</a:t>
            </a:r>
            <a:r>
              <a:rPr lang="fr-FR" sz="3200" dirty="0">
                <a:solidFill>
                  <a:schemeClr val="tx1"/>
                </a:solidFill>
                <a:latin typeface="Arial" panose="020B0604020202020204" pitchFamily="34" charset="0"/>
                <a:ea typeface="MS PGothic" pitchFamily="34" charset="-128"/>
                <a:cs typeface="Arial" panose="020B0604020202020204" pitchFamily="34" charset="0"/>
              </a:rPr>
              <a:t> as fat</a:t>
            </a:r>
          </a:p>
          <a:p>
            <a:pPr lvl="2"/>
            <a:r>
              <a:rPr lang="fr-FR" sz="3200" dirty="0">
                <a:solidFill>
                  <a:schemeClr val="tx1"/>
                </a:solidFill>
                <a:latin typeface="Arial" panose="020B0604020202020204" pitchFamily="34" charset="0"/>
                <a:ea typeface="MS PGothic" pitchFamily="34" charset="-128"/>
                <a:cs typeface="Arial" panose="020B0604020202020204" pitchFamily="34" charset="0"/>
              </a:rPr>
              <a:t>This </a:t>
            </a:r>
            <a:r>
              <a:rPr lang="fr-FR" sz="3200" dirty="0" err="1">
                <a:solidFill>
                  <a:schemeClr val="tx1"/>
                </a:solidFill>
                <a:latin typeface="Arial" panose="020B0604020202020204" pitchFamily="34" charset="0"/>
                <a:ea typeface="MS PGothic" pitchFamily="34" charset="-128"/>
                <a:cs typeface="Arial" panose="020B0604020202020204" pitchFamily="34" charset="0"/>
              </a:rPr>
              <a:t>doesn’t</a:t>
            </a:r>
            <a:r>
              <a:rPr lang="fr-FR" sz="3200" dirty="0">
                <a:solidFill>
                  <a:schemeClr val="tx1"/>
                </a:solidFill>
                <a:latin typeface="Arial" panose="020B0604020202020204" pitchFamily="34" charset="0"/>
                <a:ea typeface="MS PGothic" pitchFamily="34" charset="-128"/>
                <a:cs typeface="Arial" panose="020B0604020202020204" pitchFamily="34" charset="0"/>
              </a:rPr>
              <a:t> </a:t>
            </a:r>
            <a:r>
              <a:rPr lang="fr-FR" sz="3200" dirty="0" err="1">
                <a:solidFill>
                  <a:schemeClr val="tx1"/>
                </a:solidFill>
                <a:latin typeface="Arial" panose="020B0604020202020204" pitchFamily="34" charset="0"/>
                <a:ea typeface="MS PGothic" pitchFamily="34" charset="-128"/>
                <a:cs typeface="Arial" panose="020B0604020202020204" pitchFamily="34" charset="0"/>
              </a:rPr>
              <a:t>make</a:t>
            </a:r>
            <a:r>
              <a:rPr lang="fr-FR" sz="3200" dirty="0">
                <a:solidFill>
                  <a:schemeClr val="tx1"/>
                </a:solidFill>
                <a:latin typeface="Arial" panose="020B0604020202020204" pitchFamily="34" charset="0"/>
                <a:ea typeface="MS PGothic" pitchFamily="34" charset="-128"/>
                <a:cs typeface="Arial" panose="020B0604020202020204" pitchFamily="34" charset="0"/>
              </a:rPr>
              <a:t> </a:t>
            </a:r>
            <a:r>
              <a:rPr lang="fr-FR" sz="3200" dirty="0" err="1">
                <a:solidFill>
                  <a:schemeClr val="tx1"/>
                </a:solidFill>
                <a:latin typeface="Arial" panose="020B0604020202020204" pitchFamily="34" charset="0"/>
                <a:ea typeface="MS PGothic" pitchFamily="34" charset="-128"/>
                <a:cs typeface="Arial" panose="020B0604020202020204" pitchFamily="34" charset="0"/>
              </a:rPr>
              <a:t>it</a:t>
            </a:r>
            <a:r>
              <a:rPr lang="fr-FR" sz="3200" dirty="0">
                <a:solidFill>
                  <a:schemeClr val="tx1"/>
                </a:solidFill>
                <a:latin typeface="Arial" panose="020B0604020202020204" pitchFamily="34" charset="0"/>
                <a:ea typeface="MS PGothic" pitchFamily="34" charset="-128"/>
                <a:cs typeface="Arial" panose="020B0604020202020204" pitchFamily="34" charset="0"/>
              </a:rPr>
              <a:t> a </a:t>
            </a:r>
            <a:r>
              <a:rPr lang="fr-FR" sz="3200" dirty="0" err="1">
                <a:solidFill>
                  <a:schemeClr val="tx1"/>
                </a:solidFill>
                <a:latin typeface="Arial" panose="020B0604020202020204" pitchFamily="34" charset="0"/>
                <a:ea typeface="MS PGothic" pitchFamily="34" charset="-128"/>
                <a:cs typeface="Arial" panose="020B0604020202020204" pitchFamily="34" charset="0"/>
              </a:rPr>
              <a:t>health</a:t>
            </a:r>
            <a:r>
              <a:rPr lang="fr-FR" sz="3200" dirty="0">
                <a:solidFill>
                  <a:schemeClr val="tx1"/>
                </a:solidFill>
                <a:latin typeface="Arial" panose="020B0604020202020204" pitchFamily="34" charset="0"/>
                <a:ea typeface="MS PGothic" pitchFamily="34" charset="-128"/>
                <a:cs typeface="Arial" panose="020B0604020202020204" pitchFamily="34" charset="0"/>
              </a:rPr>
              <a:t> </a:t>
            </a:r>
            <a:r>
              <a:rPr lang="fr-FR" sz="3200" dirty="0" err="1">
                <a:solidFill>
                  <a:schemeClr val="tx1"/>
                </a:solidFill>
                <a:latin typeface="Arial" panose="020B0604020202020204" pitchFamily="34" charset="0"/>
                <a:ea typeface="MS PGothic" pitchFamily="34" charset="-128"/>
                <a:cs typeface="Arial" panose="020B0604020202020204" pitchFamily="34" charset="0"/>
              </a:rPr>
              <a:t>food</a:t>
            </a:r>
            <a:endParaRPr lang="fr-FR" sz="3200" dirty="0">
              <a:solidFill>
                <a:schemeClr val="tx1"/>
              </a:solidFill>
              <a:latin typeface="Arial" panose="020B0604020202020204" pitchFamily="34" charset="0"/>
              <a:ea typeface="MS PGothic" pitchFamily="34" charset="-128"/>
              <a:cs typeface="Arial" panose="020B0604020202020204" pitchFamily="34" charset="0"/>
            </a:endParaRPr>
          </a:p>
        </p:txBody>
      </p:sp>
      <p:sp>
        <p:nvSpPr>
          <p:cNvPr id="4" name="Title 1"/>
          <p:cNvSpPr>
            <a:spLocks noGrp="1"/>
          </p:cNvSpPr>
          <p:nvPr>
            <p:ph type="title"/>
          </p:nvPr>
        </p:nvSpPr>
        <p:spPr>
          <a:xfrm>
            <a:off x="1524000" y="365125"/>
            <a:ext cx="9144000" cy="1325563"/>
          </a:xfrm>
        </p:spPr>
        <p:txBody>
          <a:bodyPr rtlCol="0">
            <a:normAutofit/>
          </a:bodyPr>
          <a:lstStyle/>
          <a:p>
            <a:pPr>
              <a:defRPr/>
            </a:pPr>
            <a:r>
              <a:rPr lang="en-US" b="1" dirty="0">
                <a:latin typeface="Arial" panose="020B0604020202020204" pitchFamily="34" charset="0"/>
                <a:cs typeface="Arial" panose="020B0604020202020204" pitchFamily="34" charset="0"/>
              </a:rPr>
              <a:t>Saturated Fats - Coconut</a:t>
            </a:r>
            <a:endParaRPr lang="en-CA"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3791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1623363" y="203345"/>
            <a:ext cx="8229600" cy="645741"/>
          </a:xfrm>
        </p:spPr>
        <p:txBody>
          <a:bodyPr>
            <a:normAutofit/>
          </a:bodyPr>
          <a:lstStyle/>
          <a:p>
            <a:pPr eaLnBrk="1" hangingPunct="1"/>
            <a:r>
              <a:rPr lang="en-US" altLang="en-US" sz="3200" b="1" dirty="0">
                <a:latin typeface="Arial" panose="020B0604020202020204" pitchFamily="34" charset="0"/>
                <a:cs typeface="Arial" panose="020B0604020202020204" pitchFamily="34" charset="0"/>
              </a:rPr>
              <a:t>Common sources of Saturated Fat</a:t>
            </a:r>
          </a:p>
        </p:txBody>
      </p:sp>
      <p:sp>
        <p:nvSpPr>
          <p:cNvPr id="19460" name="Rectangle 3"/>
          <p:cNvSpPr>
            <a:spLocks noGrp="1" noChangeArrowheads="1"/>
          </p:cNvSpPr>
          <p:nvPr>
            <p:ph type="body" idx="1"/>
          </p:nvPr>
        </p:nvSpPr>
        <p:spPr>
          <a:xfrm>
            <a:off x="1741714" y="1053737"/>
            <a:ext cx="8991600" cy="4525963"/>
          </a:xfrm>
        </p:spPr>
        <p:txBody>
          <a:bodyPr>
            <a:noAutofit/>
          </a:bodyPr>
          <a:lstStyle/>
          <a:p>
            <a:pPr eaLnBrk="1" hangingPunct="1">
              <a:lnSpc>
                <a:spcPct val="90000"/>
              </a:lnSpc>
            </a:pPr>
            <a:r>
              <a:rPr lang="en-US" altLang="en-US" sz="3200" dirty="0">
                <a:latin typeface="Arial" panose="020B0604020202020204" pitchFamily="34" charset="0"/>
                <a:cs typeface="Arial" panose="020B0604020202020204" pitchFamily="34" charset="0"/>
              </a:rPr>
              <a:t>Butter</a:t>
            </a:r>
          </a:p>
          <a:p>
            <a:pPr eaLnBrk="1" hangingPunct="1">
              <a:lnSpc>
                <a:spcPct val="90000"/>
              </a:lnSpc>
            </a:pPr>
            <a:r>
              <a:rPr lang="en-US" altLang="en-US" sz="3200" dirty="0">
                <a:latin typeface="Arial" panose="020B0604020202020204" pitchFamily="34" charset="0"/>
                <a:cs typeface="Arial" panose="020B0604020202020204" pitchFamily="34" charset="0"/>
              </a:rPr>
              <a:t>Ground meat / sausage / fried meat / steaks </a:t>
            </a:r>
          </a:p>
          <a:p>
            <a:pPr eaLnBrk="1" hangingPunct="1">
              <a:lnSpc>
                <a:spcPct val="90000"/>
              </a:lnSpc>
            </a:pPr>
            <a:r>
              <a:rPr lang="en-US" altLang="en-US" sz="3200" dirty="0">
                <a:latin typeface="Arial" panose="020B0604020202020204" pitchFamily="34" charset="0"/>
                <a:cs typeface="Arial" panose="020B0604020202020204" pitchFamily="34" charset="0"/>
              </a:rPr>
              <a:t>High-fat milk, cheese, yogurt, cottage cheese</a:t>
            </a:r>
          </a:p>
          <a:p>
            <a:pPr eaLnBrk="1" hangingPunct="1">
              <a:lnSpc>
                <a:spcPct val="90000"/>
              </a:lnSpc>
            </a:pPr>
            <a:r>
              <a:rPr lang="en-US" altLang="en-US" sz="3200" dirty="0">
                <a:latin typeface="Arial" panose="020B0604020202020204" pitchFamily="34" charset="0"/>
                <a:cs typeface="Arial" panose="020B0604020202020204" pitchFamily="34" charset="0"/>
              </a:rPr>
              <a:t>Egg yolks</a:t>
            </a:r>
          </a:p>
          <a:p>
            <a:pPr eaLnBrk="1" hangingPunct="1">
              <a:lnSpc>
                <a:spcPct val="90000"/>
              </a:lnSpc>
            </a:pPr>
            <a:r>
              <a:rPr lang="en-US" altLang="en-US" sz="3200" dirty="0">
                <a:latin typeface="Arial" panose="020B0604020202020204" pitchFamily="34" charset="0"/>
                <a:cs typeface="Arial" panose="020B0604020202020204" pitchFamily="34" charset="0"/>
              </a:rPr>
              <a:t>Fried foods </a:t>
            </a:r>
          </a:p>
          <a:p>
            <a:pPr eaLnBrk="1" hangingPunct="1">
              <a:lnSpc>
                <a:spcPct val="90000"/>
              </a:lnSpc>
            </a:pPr>
            <a:r>
              <a:rPr lang="en-US" altLang="en-US" sz="3200" dirty="0">
                <a:latin typeface="Arial" panose="020B0604020202020204" pitchFamily="34" charset="0"/>
                <a:cs typeface="Arial" panose="020B0604020202020204" pitchFamily="34" charset="0"/>
              </a:rPr>
              <a:t>Sour cream </a:t>
            </a:r>
          </a:p>
          <a:p>
            <a:pPr eaLnBrk="1" hangingPunct="1">
              <a:lnSpc>
                <a:spcPct val="90000"/>
              </a:lnSpc>
            </a:pPr>
            <a:r>
              <a:rPr lang="en-US" altLang="en-US" sz="3200" dirty="0">
                <a:latin typeface="Arial" panose="020B0604020202020204" pitchFamily="34" charset="0"/>
                <a:cs typeface="Arial" panose="020B0604020202020204" pitchFamily="34" charset="0"/>
              </a:rPr>
              <a:t>Chips / Crackers </a:t>
            </a:r>
          </a:p>
          <a:p>
            <a:pPr eaLnBrk="1" hangingPunct="1">
              <a:lnSpc>
                <a:spcPct val="90000"/>
              </a:lnSpc>
            </a:pPr>
            <a:r>
              <a:rPr lang="en-US" altLang="en-US" sz="3200" dirty="0">
                <a:latin typeface="Arial" panose="020B0604020202020204" pitchFamily="34" charset="0"/>
                <a:cs typeface="Arial" panose="020B0604020202020204" pitchFamily="34" charset="0"/>
              </a:rPr>
              <a:t>Pizza </a:t>
            </a:r>
          </a:p>
          <a:p>
            <a:pPr eaLnBrk="1" hangingPunct="1">
              <a:lnSpc>
                <a:spcPct val="90000"/>
              </a:lnSpc>
            </a:pPr>
            <a:r>
              <a:rPr lang="en-US" altLang="en-US" sz="3200" dirty="0">
                <a:latin typeface="Arial" panose="020B0604020202020204" pitchFamily="34" charset="0"/>
                <a:cs typeface="Arial" panose="020B0604020202020204" pitchFamily="34" charset="0"/>
              </a:rPr>
              <a:t>Ice cream / Desserts / Candy</a:t>
            </a:r>
          </a:p>
          <a:p>
            <a:pPr eaLnBrk="1" hangingPunct="1">
              <a:lnSpc>
                <a:spcPct val="90000"/>
              </a:lnSpc>
            </a:pPr>
            <a:endParaRPr lang="en-US" altLang="en-US" sz="3200" dirty="0">
              <a:latin typeface="Arial" panose="020B0604020202020204" pitchFamily="34" charset="0"/>
              <a:cs typeface="Arial" panose="020B0604020202020204" pitchFamily="34" charset="0"/>
            </a:endParaRPr>
          </a:p>
          <a:p>
            <a:pPr eaLnBrk="1" hangingPunct="1">
              <a:lnSpc>
                <a:spcPct val="90000"/>
              </a:lnSpc>
            </a:pPr>
            <a:endParaRPr lang="en-US" altLang="en-US" sz="2800" dirty="0">
              <a:latin typeface="Arial" panose="020B0604020202020204" pitchFamily="34" charset="0"/>
              <a:cs typeface="Arial" panose="020B0604020202020204" pitchFamily="34" charset="0"/>
            </a:endParaRPr>
          </a:p>
          <a:p>
            <a:pPr eaLnBrk="1" hangingPunct="1">
              <a:lnSpc>
                <a:spcPct val="90000"/>
              </a:lnSpc>
            </a:pPr>
            <a:endParaRPr lang="en-US" altLang="en-US" sz="28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l="-2258" t="14345" r="6886" b="8176"/>
          <a:stretch>
            <a:fillRect/>
          </a:stretch>
        </p:blipFill>
        <p:spPr>
          <a:xfrm>
            <a:off x="7022384" y="2847704"/>
            <a:ext cx="4642747" cy="2599508"/>
          </a:xfrm>
          <a:prstGeom prst="rect">
            <a:avLst/>
          </a:prstGeom>
        </p:spPr>
      </p:pic>
    </p:spTree>
    <p:extLst>
      <p:ext uri="{BB962C8B-B14F-4D97-AF65-F5344CB8AC3E}">
        <p14:creationId xmlns:p14="http://schemas.microsoft.com/office/powerpoint/2010/main" val="1435016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3473" y="362853"/>
            <a:ext cx="8911687" cy="1280890"/>
          </a:xfrm>
        </p:spPr>
        <p:txBody>
          <a:bodyPr/>
          <a:lstStyle/>
          <a:p>
            <a:r>
              <a:rPr lang="en-US" b="1" dirty="0">
                <a:latin typeface="Arial" panose="020B0604020202020204" pitchFamily="34" charset="0"/>
                <a:cs typeface="Arial" panose="020B0604020202020204" pitchFamily="34" charset="0"/>
              </a:rPr>
              <a:t>How to reduce saturated fats</a:t>
            </a:r>
          </a:p>
        </p:txBody>
      </p:sp>
      <p:sp>
        <p:nvSpPr>
          <p:cNvPr id="3" name="Content Placeholder 2"/>
          <p:cNvSpPr>
            <a:spLocks noGrp="1"/>
          </p:cNvSpPr>
          <p:nvPr>
            <p:ph idx="1"/>
          </p:nvPr>
        </p:nvSpPr>
        <p:spPr>
          <a:xfrm>
            <a:off x="1613211" y="1238792"/>
            <a:ext cx="10352366" cy="5109309"/>
          </a:xfrm>
        </p:spPr>
        <p:txBody>
          <a:bodyPr>
            <a:noAutofit/>
          </a:bodyPr>
          <a:lstStyle/>
          <a:p>
            <a:r>
              <a:rPr lang="en-US" sz="3200" dirty="0">
                <a:latin typeface="Arial" panose="020B0604020202020204" pitchFamily="34" charset="0"/>
                <a:cs typeface="Arial" panose="020B0604020202020204" pitchFamily="34" charset="0"/>
              </a:rPr>
              <a:t>Switch to plant-based milks (or use non-fat dairy)</a:t>
            </a:r>
          </a:p>
          <a:p>
            <a:r>
              <a:rPr lang="en-US" sz="3200" dirty="0">
                <a:latin typeface="Arial" panose="020B0604020202020204" pitchFamily="34" charset="0"/>
                <a:cs typeface="Arial" panose="020B0604020202020204" pitchFamily="34" charset="0"/>
              </a:rPr>
              <a:t>Limit animal foods – substitute beans/lentils, meat alternatives, nuts, soy</a:t>
            </a:r>
          </a:p>
          <a:p>
            <a:r>
              <a:rPr lang="en-US" sz="3200" dirty="0">
                <a:latin typeface="Arial" panose="020B0604020202020204" pitchFamily="34" charset="0"/>
                <a:cs typeface="Arial" panose="020B0604020202020204" pitchFamily="34" charset="0"/>
              </a:rPr>
              <a:t>Don’t add fat to recipes</a:t>
            </a:r>
          </a:p>
          <a:p>
            <a:r>
              <a:rPr lang="en-US" altLang="en-US" sz="3200" dirty="0">
                <a:latin typeface="Arial" panose="020B0604020202020204" pitchFamily="34" charset="0"/>
                <a:cs typeface="Arial" panose="020B0604020202020204" pitchFamily="34" charset="0"/>
              </a:rPr>
              <a:t>Swap eggs with plant foods: scrambled tofu, flax in place of eggs in recipes</a:t>
            </a:r>
          </a:p>
          <a:p>
            <a:r>
              <a:rPr lang="en-US" altLang="en-US" sz="3200" dirty="0">
                <a:latin typeface="Arial" panose="020B0604020202020204" pitchFamily="34" charset="0"/>
                <a:cs typeface="Arial" panose="020B0604020202020204" pitchFamily="34" charset="0"/>
              </a:rPr>
              <a:t>If having fat – choose whole foods that have healthy fat</a:t>
            </a:r>
          </a:p>
          <a:p>
            <a:endParaRPr lang="en-US" sz="2800" dirty="0">
              <a:latin typeface="Arial" panose="020B0604020202020204" pitchFamily="34" charset="0"/>
              <a:cs typeface="Arial" panose="020B0604020202020204" pitchFamily="34" charset="0"/>
            </a:endParaRPr>
          </a:p>
        </p:txBody>
      </p:sp>
      <p:sp>
        <p:nvSpPr>
          <p:cNvPr id="4" name="AutoShape 2" descr="data:image/jpeg;base64,/9j/4AAQSkZJRgABAQAAAQABAAD/2wCEAAkGBxQSEhQUEhQUFBQUFRQUFBUVGBQUFxUUFBQXFhQUFxgYHSggGBolHBQUITEhJSkrLi4uGB8zODMsNygtLisBCgoKDg0MFA8QFSsZFBkrLCwsLCwsLCwsLCwrNzcsNywsNywsLCwrLCsrKysrLCssLCsrLCwrKysrKysrKysrK//AABEIAMEBBQMBIgACEQEDEQH/xAAcAAACAgMBAQAAAAAAAAAAAAAABQQGAQMHAgj/xABHEAABAwICBQgGBwYFBAMAAAABAAIDBBEFIQYSMUFRBzJhcYGRobETIlJywdEUIzNCYoKSFUNTstLhc4OTovEkZJTwFhdj/8QAFgEBAQEAAAAAAAAAAAAAAAAAAAEC/8QAFhEBAQEAAAAAAAAAAAAAAAAAABEB/9oADAMBAAIRAxEAPwDuKEIQCEIQCEIQCEIQCEIQCEIQCELBQeZJA0EuIAAuScgAN5XPNJ+VGCAkRubbc5wLi73IxnbpNkj5ZtMnMvTQmwabSH2pCLhnU0Zla+Tbkra9ravEml73+uyB+4Hmvl9px9nYMlFKn8tD9a4ExaN4bAB3WPmrVovytRTuDZd+8DVeOktuQ4e6exdFjwuEN1RFEG7NUMZa3VZc25RuSyOVjqigb6KoYNb0bPVZLbP1R92TLIjI7+KDqFNUNka17HBzXC7XA3BB3grauJcjmmjtf6NMec7VN8rSbnW3axyI49q7aqgQhCAQhCAQhCAQhCAQhCAQhCAQhCAQhCAQhCAQhRqqujj572t6yL9yCShVTE9PqWHYS89GQ8UjqNPamT7GBrAdjpTqg9V7E9gUqx0e6w5wG3Jc6j/aNRm6pdGD/CYGD9T7HwW9ui8ZzqJZpjv15XkdzbBKRb6rG6eP7SeJvW9vzSubTqibsm1zwY1z/IJbBg9FHzYIustBPebqY2riZzWsb1ADyQA02Y77Onq5OkREDxWnENMZWRPk+hTNaxpOs90bQOBIvfbZbX4uFUNOdIC5noG7zG918i4Nfrao/SEFCwqndWYq0OaJW0310oe4Rh77hzruPGQty4NsuxTaYSt2x0w/zyfJi4BQvq6eaSRjL+kJ1xe9xrFwzGY2pmMalPOp5b9FirB2b/527/tv1y/0LLNNJnc2OmP+c4ebFxk4tKebTy9uq1a3VVa7YGRdN9Z3ySDZpi11NivpQxsIqLS6rHh4aXkhxBH4xrW6V2yh0xndGx/0GZ4c0HXY5hDssyBe4zXBf2IZH608rnG4JO05dLr/AAXWdDtIPqxCM2xNy3nMk5ntUFldp21v2lJVs647jwXuHlEojznvYfxscPJeW4ysSVcT+exjutoPmiGlNpdRP5tRH2nV802gq438x7Xe64HyVJmwaik2wsHSBq+SXzaEwHOCSSI7tV5+KVXS7rK5TJRYjTZx1UhA2B+s4d41h4BbKbT2sh+3hbI0bXt+bLgdoCVI6khU/CeUOlmtra0Z6fWHeFaKStjlF43teOggqiQhCEAhCEAhCEAhCEGCUhxTSeOO4Z9Y4cD6o6zv7FC01xYs1YWm2sNZxHs3sB5qll6m6uYaYrpXM4H1tUcGZeO1VD6XLVOdquIaDqufm71/4bAM3v6Bs3kLTpT6RxZDFkXi7ncG5/JW3AqFlO1rWDKNjWMPvNDnv63Em5UVjCNFWss+Q+jPE2fMes82PqaL9KfQehizjYNb23es4/mOaX1FXbablQpqzpViU6mxJx3qI6rJ3pK6rWl9YeKsQ9dMtL6kBJHVRO8rU6cqwN5K08Ulx6jZUss/nDNjt7XbiFh0q8+kSCgMxSank9HKGmxtd19l7XuFbBJMWgsjhIOw67iO7VXvFMMjnFpG36d6Tw4LUQfYT+r7LwSAglufXk5R0wHU8la66aaJutM+Fv4WtzPesPZXOy9JG3pAK1Q6MhzteokdK7hsHcgkYP8A9S61wGDnOAt2A2VxwuCKBurHlfaSbk9ZSiBrWABoAA3BbfSoLEKgcR3rP0jpVebKs+mSCwiqW6Outvsq02oPFbBVKQW6DFHDYV6lEMub26rvbYdU9ttqq0VX0qXHXWUivOMaKhwL2evv1o7NlHW3myeB6VWW1slLI0F5AcSI5W3DXEbWXyLXjew59au9PWXzBSvSihZURTB9gHxuLjuD2C8UnvA2F94KgaYPprM2wfaQfiyd3hXTCdIIZ7AHVf7Dsj2cVwzRB8lpIZufCbA7SW9PHaLFWRstt57FasdlQq3oZi7p2Oa83dHbM7S07L9ysirIQhCAQhCCg8qOHS6jaqFjpPRAtlY0Xd6O99do36udxwPQqDh2kMcm9d7K5jyjcn7HtdU0zLPHrSRtAzG9zBx6BtU1c0pETZCHtILg0t6wc7daV4BpY1p9BU3jcwlrHvuABc2jk4dDtiq0dTNAfUc4W3Ov/wAhT349HMA2rhD7bHjJw6njNRVurZ3A579h3EcQd4UF06R0DfR5UVUNQ7aeqGvH+Vw5vZZMvpeX18EsX/6QWq4T02addvbdaxnUgyrwZF7poWy/YTQzHe1rwJB1xvs4dyxNRyM57Hs95rh5haHnXWC9Yay69+jVRr1kXW4RLIgKDQSsXUr6OVn6MghrCm/Rl5NOgiEo1lJdAvBhRGnXRrrZ6JeXRFB511kSLw5tlKpcLml+zikf0ta63fsQahKvbZrKVUYS2EXq6mmph7MkjXSdjGXN1E/a9OB/0lNU1z9z5GmngHTbnEddlm41DCgkcTrDJrc3OJs1o3lzjkFX9I9LWyvZBT3dGZGBz8x6UhwyaNuoLXvvtwWjE2VFVYVlRHHGDdtPTgOA6mN9XW6XFykUz46cfURBhtb0kvrSdNuCyp+2BsZfIbBzw0Z5Wa3j0n4BQJ8VaOZdx47Ak08z5DtL3E2F88+AC6boLoP6PVnqxd+1kR2M/E4e10blIU15O8KkjidLMLOmtqt3tYL2v0m6t6wFlaQIQhB4lkDQS4gAZknYAudac8qTaNoFPH6V7r2c8lrBbacszt2ZXUvlbrZYoItRrjG55Erm/dy9TW4DauRyVQkFnAEbw4fNRcxpxPlSxSckCoMY9mFjWW7bF3ilTMUr3uEkstW9ozJe+UgDcbE2yNlYKSIN5jWDqFlFxfFZ42uY6AFrwW64c45HfayRpYsIr4cSja2YiKqAtrZBshGWRO/o7lAxfRaWA5g24jMd+7tSWnpOA+8wi3SAbrqeGV72NDSddttjs/HaojmH0a20dv8AcKXTsI5r3N7V0yfBqSozdGY3e0zLySmq0AvnBOOp4+IsrSKrIHvFpBHKOEjA7tuQbKXRVk0X2Zmj6I5pNT/Tc4s/2qVPovXRfuxIOLHA+BsVAkmkjP1sErfym3fZVDMY48/aBjzxmgjPe5gYfFe2Ys07YKdx/BJNF3Al4SgYzFvJHWh1bE/e09YVFgbiEJ208w92Zjv5mBbPp9P/AA6odkDvJ4VVdDGebqDqIHkos8TxzXyDqkf80FyfitMNv0j/AEb/AMryvH7ZpeM/+g/5qgVFVVN5s8w7Q7zal8uOV7dk7j1sZ/Sg6f8Atml4z/8Ajyry7F6XjP8A+PJ8Vyl2lFeP3p/RF/SvDtLa7+Mf0R/0oOrftamJtaoPVDbzetn02D+FVO6hAz+Z5K5I3SqvdsmkPU1vwavRxvEXfvajxHkEqOs/TI/u0k7vfmjb4MYVg1zt1FA3/EfUP8DqhckL69+19Qf8xw8LoZhdS7ntcfedf+YqDq/7bmZe0tJT/wCDDA1w/NI5x8ErxDFfTC09bNMOBmk1f0QhjVSoMMLecYx+ZvzTzD8Ne7JjHv8AcY9w7wLIJ1MaePOKMNPtNjYD+p93L3PWF21pPvuc7w2JjS6K1LtrAzpkc1vgLnwTqj0KbtlkL/wxg2/U75IqkyVbjk3uYLeSYUGjM8nrSERM4u2921XyHD4ofs42tPE+s7vUHGD6hO1Qc90oxBsJEFJcnVLny7JHHYxrLcwXN8szYZqt0ukuJ0/NqatnQXyOb3OuFMrMRa2Z8hYTqPYDYgEho3E9KaYdWS1JJZTuDPaLr9mzMoN2Ccs+IxECUx1Ld4kaGO/UwDyXadEdO4K6NjrGJzxk1xyuDYgO61xWpwbWN3wtJ6lvjEjLfdAtbdbhYIsfR10JVou+Q0sJlvrlgvfbb7pPTayyqyZSxBwLXAEHIg5ghVLEeT+leS5jAw8BkPl4K4IQc2qOTy3Nv2ap+SVVmgMtjqvkb1MJ+K68gotfPOF0wEz2u2tAHa3L4K2UqrlG3WrKt25spb2mR/yVkpwsqbUid0gSSkTujQM4oAf7Er2aEHee0AhZgUlqqaUVWjsT+dFC7rYB5JRVaA0rttMwe4dVXFCqOc1PJnTnmsmb7r7pdPybMHNknb1gFdWKjzKK5DNoA4bJ39rR8kvn0Df/ABz3NC6zWJBXBWjnTtBXfxv5UM0McP3zO0R/FWOvjSSWEXSgboo7fUADo9H8l6Gi7fvVLuxzR5BT6SEWGQU1kQ4KUhZFovT/AHpXu/O/4JpRaLUh2Rh3S67vMqQGbMk0w5qDfh+AxN5scbepjbp5Dh7QM7ntt5LTSplGg1ima3Y0eaiVaYvS2sUUmqktroNeNzd+7rTGqUaNByrBcGnmleIXNY7WcXF7NcGxI2K50ei+IHJ1SLcGQkJhyaU+rXTt4Of/ADOI8HBdZVRy+k0Fndz5ZT2NZ/dWbBNB4IXB72+keMxrkuAPHNWtCFYshZQqgQhCAWCsoQcnm0fdStkMlteaofKbG/qnmi/eswKz6cjm9Y8iqxCstGlIndGktInNGgcQKU1RYFKaqmvSEIVRhyjzLe5aJUUrqwkVande8NBJNgNpVXrMSY4HUDnbr2AbfhdxCgW1oSaUZqUyolEYFQ363PXMYGrtNrAOJ2WUNsrX5tN+8eaBlStyCmMCjUjMgprAg2W2Jhh6g2U+gQO6VMY0spkyjQe3pbWJi5Lq0qKSVSjRKRVlRoTmgZaJ4K9tbLUAD0b2DO+evYAi35b9qvKUaNj6s+98E3VxkIQhUCEIQCEIQCEIQVHTgc3r+BVXhVq03HM6/gqtEstGdKnNIk1KnNIgbwKW1Q4FLaqmvaysBCqMFLsXrWwxPkcCQ0XsNpJNg0X3kkBMHKBi1MJInscCQ4WIGR2ixB3EbexAnqcQDC0TmOJzuYNfW1rAF1jYbLi6qEuG0rc/SawLnc4g3Ja/WbsuBaUm27Iqw4ph7pD9a5z/AKqaLJur6krQHH1QfW9TdtukMmGObL6YO+tJIcS12qWFjBqhv3TaJud9t+pQV+mw+OVrJQ+T0lg65c1zmkuIN8rHWDQMxzQLbEtw3EowNVznNa1jC0yanMJcAPV3gMN77s00gwhsVue6ztdty8arnN1XbPukWyOyx4pbJhdo2tbkWCRpcBm4SBzX5W222Ho6VQ/wiuEpeGtNo3FhdsBcADlxGe1NmBK8AovRscBezn6wB3eqGkXsL81OGBZV7UygUZzclKolQ4pkxiS2mTGJQbHJdXJi5Lq1AiqlGh2qTVqNAc0F30dH1XaU1SzR77IdZTNXECEIVAhCEAhCEAhCEFV02/d9qqsSs2mMt3hvsgHsdf8ApVbjWVMKVOKVJ6VOKVVTaBS2qJTqW1EbAhYCyqjyVolW9y0SoFVa+wJJsOPWQAkFVMDexBtwN+pP68ixvs/9/sqliVYyO5Ja3zPYMyoIVc8AEk2HEpWJWk2BB38cuK81GMMOxspH+G8jyWqjqI3E6hbtz436VRYKRvqhSmBaaUeqFKaFFenNyW+iGa1uGS2Um1A3gTCIpfTqdEg3OS+t2KeVArNiBDVKLT7VLq1Eg5ygvmAfYjrPmmST6M1GtG8bmPLR+lrj4uKcK4gQhCoEIQgEIQgEIQgpWn5LHRSAXAa5rgN7bg36wc+0pDC8GxBuDmCOCvmk2E/SYXNGTx6zD+LgegrjTa+Slkc1zTYOOvGcrHeRwPgVFxeqVN6VVrBcWim5jhrb2nJw7N/YrLSoptTlTGqFApjERsCysBZVR4colRBc31nC1sgbA24qWVplRVH0/wAcNM1oaLkgk552B3eK5HjmLmZx1XEm2ZJItfc1q6lynYe17YZMw9rnNB3FpbrFp7jZc3qsJhcQ7WEbjkC/Jjjw1tx60wUqSoex12vcDfIhzge9N8K0ieZG+ldrOyAky1h0OI5zetSsZwMsb60Z6CM+5w2hVt1I5pyv3Zqo7pQxmRjHtkc0OaDYWPXa6aQx2Frk9J/sk2hZJpIidufddP2hZUOGS90ozWXDJFMM1A0gU2MqDCpsaDcVCrAppUOrVCGrCVz1Yiz2uOTW73O3D5lece0gjiJa0+kf7IOQP4nbupKdGKOWtqRfPe51smMvmBw+Kg6pofT6lKwHNzi57jxc5xLj3+Fk6XiGINaGjINAA6gva0gQhCAQhCAQhCAQhCAKpun2igqW+ljH1rRnba5o8yFclhB80zwOjdncEbxcW+IVgwjTCoiABLZWjc/b+ofFdH0u0JZVXfFZkv8Atd8iuR4vhU1K8tlYW9mR6Qd6iumYRp1Tvt6QOiPSC5ve3PvCttFXxSi8cjH+64Hw2r5/p6sf8JjTztJyIv3FIO+AIXHaPG6iLmTSAcCdYdzrptFpvVN2mN/W23kQqOlOWmVUePlDeOfA0+64jzC2/wD2JD96GQdRa75IGek2HCohdHezucwnYHjZfoOYPQVxitY6IuimaWlvq+sMtXcHfA7DxXTJuUClO0Sj8oPkUhxfSrD5xaRr3cCYzcdRBuEFBhlEWTJHxjgDrM/STaya0EJmtYg57Qwty7V7krcMabtbJfpa4rbDpZStItrge6iL7h0AZG1rcg0WCmNCqUGnNNqiwkPY0fFYk0+iHNieetzAsquLwinGaoNVygvsdWFg63F3gAEjl5RKlxszVZ0ho8LkqjtkK81GLwQi8ssbOguF+4ZriMuPVMvPmkIO7WIHcLIhhdtIt0nLzQdSxDT+FtxCx0h3E+o3xz8FUMX0mqKi4L9Rp+4zIHrO0pXDF29XzVlwHRSaoOTdRm9xuPHf2IhJguByVEgY0HPdvtxPAdJXbNHcFZSRCNgF9rj7TkYDgUdKzVYLuPOcdp+QTVAIQhUCEIQCEIQCEIQCEIQCEIQCjV1BHM3UlY17eDhfu4KShBzjHeSqKS7qZ5idua71m9+0Kj4pobX01yYjI0feZ648M/Bd/Qg+Z2V5YbPa5h7R4KbFibT9+3WAV36twqGYWlijf7zQVXa/k4oZNkboz+BxHgboOVenvsLT3haZb9HeugVHJJF+7qJG+80O8rKBJyUzjmVLD7zXD5q0c+qIyl09OeIXR5uTKtGx8TuokeYUV3JrW7wzsI+aK5pLSH2m+PyWkYcXG2uz/cfguojkxqt7f9zR8VJh5NKgbGNH5mqUc1p8H1RnJ3AhTI6Fo+849n910yDkzm+85je0nyCYwcmXtSjsBPmojlBo2nIhx7QPJbKfCWDmxN7bu8yu0UvJ7Tt5znO7gnNJozTR7Igel2aDi1FgUshs1p6mi3krVhXJ3I6xk9Qfi29y6nFC1os0Bo6AAtioruE6H08Fjq67uLtncrC1oGQyHBZQgEIQgEIQgEIQgEIQgEIQgEIQgEIQgEIQgEIQgEIQgEIQgFgoQgyFhCEGUIQoBCEKgQhCAQhCAQhCAQhCAQhCAQhCD//Z">
            <a:hlinkClick r:id="rId2"/>
          </p:cNvPr>
          <p:cNvSpPr>
            <a:spLocks noChangeAspect="1" noChangeArrowheads="1"/>
          </p:cNvSpPr>
          <p:nvPr/>
        </p:nvSpPr>
        <p:spPr bwMode="auto">
          <a:xfrm flipH="1" flipV="1">
            <a:off x="10241117" y="1068072"/>
            <a:ext cx="163755" cy="12150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384192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0"/>
            <a:ext cx="96996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78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5908" y="323665"/>
            <a:ext cx="8911687" cy="930370"/>
          </a:xfrm>
        </p:spPr>
        <p:txBody>
          <a:bodyPr/>
          <a:lstStyle/>
          <a:p>
            <a:r>
              <a:rPr lang="en-US" dirty="0">
                <a:latin typeface="Arial" panose="020B0604020202020204" pitchFamily="34" charset="0"/>
                <a:cs typeface="Arial" panose="020B0604020202020204" pitchFamily="34" charset="0"/>
              </a:rPr>
              <a:t>Dietary Cholesterol</a:t>
            </a:r>
          </a:p>
        </p:txBody>
      </p:sp>
      <p:sp>
        <p:nvSpPr>
          <p:cNvPr id="3" name="Content Placeholder 2"/>
          <p:cNvSpPr>
            <a:spLocks noGrp="1"/>
          </p:cNvSpPr>
          <p:nvPr>
            <p:ph idx="1"/>
          </p:nvPr>
        </p:nvSpPr>
        <p:spPr>
          <a:xfrm>
            <a:off x="1909943" y="1506583"/>
            <a:ext cx="8915400" cy="3777622"/>
          </a:xfrm>
        </p:spPr>
        <p:txBody>
          <a:bodyPr>
            <a:noAutofit/>
          </a:bodyPr>
          <a:lstStyle/>
          <a:p>
            <a:r>
              <a:rPr lang="en-US" sz="3200" dirty="0">
                <a:latin typeface="Arial" panose="020B0604020202020204" pitchFamily="34" charset="0"/>
                <a:cs typeface="Arial" panose="020B0604020202020204" pitchFamily="34" charset="0"/>
              </a:rPr>
              <a:t>The less you eat the better</a:t>
            </a:r>
          </a:p>
          <a:p>
            <a:r>
              <a:rPr lang="en-US" sz="3200" dirty="0">
                <a:latin typeface="Arial" panose="020B0604020202020204" pitchFamily="34" charset="0"/>
                <a:cs typeface="Arial" panose="020B0604020202020204" pitchFamily="34" charset="0"/>
              </a:rPr>
              <a:t>Get rid of:</a:t>
            </a:r>
          </a:p>
          <a:p>
            <a:pPr lvl="1"/>
            <a:r>
              <a:rPr lang="en-US" sz="3200" dirty="0">
                <a:latin typeface="Arial" panose="020B0604020202020204" pitchFamily="34" charset="0"/>
                <a:cs typeface="Arial" panose="020B0604020202020204" pitchFamily="34" charset="0"/>
              </a:rPr>
              <a:t>Meat</a:t>
            </a:r>
          </a:p>
          <a:p>
            <a:pPr lvl="1"/>
            <a:r>
              <a:rPr lang="en-US" sz="3200" dirty="0">
                <a:latin typeface="Arial" panose="020B0604020202020204" pitchFamily="34" charset="0"/>
                <a:cs typeface="Arial" panose="020B0604020202020204" pitchFamily="34" charset="0"/>
              </a:rPr>
              <a:t>Dairy</a:t>
            </a:r>
          </a:p>
          <a:p>
            <a:pPr lvl="1"/>
            <a:r>
              <a:rPr lang="en-US" sz="3200" dirty="0">
                <a:latin typeface="Arial" panose="020B0604020202020204" pitchFamily="34" charset="0"/>
                <a:cs typeface="Arial" panose="020B0604020202020204" pitchFamily="34" charset="0"/>
              </a:rPr>
              <a:t>Eggs</a:t>
            </a:r>
          </a:p>
          <a:p>
            <a:r>
              <a:rPr lang="en-US" sz="3200" dirty="0">
                <a:latin typeface="Arial" panose="020B0604020202020204" pitchFamily="34" charset="0"/>
                <a:cs typeface="Arial" panose="020B0604020202020204" pitchFamily="34" charset="0"/>
              </a:rPr>
              <a:t>Only found in animal products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l="8954"/>
          <a:stretch>
            <a:fillRect/>
          </a:stretch>
        </p:blipFill>
        <p:spPr>
          <a:xfrm>
            <a:off x="7845162" y="1457216"/>
            <a:ext cx="4148474" cy="3023344"/>
          </a:xfrm>
          <a:prstGeom prst="rect">
            <a:avLst/>
          </a:prstGeom>
        </p:spPr>
      </p:pic>
    </p:spTree>
    <p:extLst>
      <p:ext uri="{BB962C8B-B14F-4D97-AF65-F5344CB8AC3E}">
        <p14:creationId xmlns:p14="http://schemas.microsoft.com/office/powerpoint/2010/main" val="2806034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7045" y="0"/>
            <a:ext cx="8911687" cy="1280890"/>
          </a:xfrm>
        </p:spPr>
        <p:txBody>
          <a:bodyPr>
            <a:normAutofit/>
          </a:bodyPr>
          <a:lstStyle/>
          <a:p>
            <a:r>
              <a:rPr lang="en-US" sz="6600" dirty="0">
                <a:solidFill>
                  <a:schemeClr val="tx1"/>
                </a:solidFill>
                <a:latin typeface="Brush Script MT" panose="03060802040406070304" pitchFamily="66" charset="0"/>
                <a:ea typeface="+mn-ea"/>
                <a:cs typeface="+mn-cs"/>
              </a:rPr>
              <a:t>Easy Egg Swaps</a:t>
            </a:r>
          </a:p>
        </p:txBody>
      </p:sp>
      <p:pic>
        <p:nvPicPr>
          <p:cNvPr id="1026" name="Picture 2" descr="No photo description available."/>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40199" t="17585" r="31927" b="77343"/>
          <a:stretch>
            <a:fillRect/>
          </a:stretch>
        </p:blipFill>
        <p:spPr bwMode="auto">
          <a:xfrm>
            <a:off x="8623535" y="193964"/>
            <a:ext cx="3402210" cy="73429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A7E5B28-64DE-7D6D-63C6-FEB6A8673A8D}"/>
              </a:ext>
            </a:extLst>
          </p:cNvPr>
          <p:cNvSpPr txBox="1"/>
          <p:nvPr/>
        </p:nvSpPr>
        <p:spPr>
          <a:xfrm>
            <a:off x="1210095" y="1056509"/>
            <a:ext cx="11355977" cy="6352508"/>
          </a:xfrm>
          <a:prstGeom prst="rect">
            <a:avLst/>
          </a:prstGeom>
          <a:noFill/>
        </p:spPr>
        <p:txBody>
          <a:bodyPr wrap="square" rtlCol="0">
            <a:spAutoFit/>
          </a:bodyPr>
          <a:lstStyle/>
          <a:p>
            <a:pPr>
              <a:lnSpc>
                <a:spcPct val="90000"/>
              </a:lnSpc>
            </a:pPr>
            <a:r>
              <a:rPr lang="en-US" sz="2800" dirty="0">
                <a:latin typeface="Arial" panose="020B0604020202020204" pitchFamily="34" charset="0"/>
                <a:cs typeface="Arial" panose="020B0604020202020204" pitchFamily="34" charset="0"/>
              </a:rPr>
              <a:t>Each item swaps for one egg when baking</a:t>
            </a:r>
          </a:p>
          <a:p>
            <a:pPr>
              <a:lnSpc>
                <a:spcPct val="90000"/>
              </a:lnSpc>
            </a:pPr>
            <a:r>
              <a:rPr lang="en-US" sz="4000" dirty="0">
                <a:latin typeface="Brush Script MT" panose="03060802040406070304" pitchFamily="66" charset="0"/>
              </a:rPr>
              <a:t>Applesauce </a:t>
            </a:r>
            <a:r>
              <a:rPr lang="en-US" dirty="0"/>
              <a:t>  </a:t>
            </a:r>
            <a:r>
              <a:rPr lang="en-US" sz="32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¼ cup unsweetened applesauce or mashed banana</a:t>
            </a:r>
          </a:p>
          <a:p>
            <a:pPr>
              <a:lnSpc>
                <a:spcPct val="90000"/>
              </a:lnSpc>
            </a:pPr>
            <a:r>
              <a:rPr lang="en-US" sz="4000" dirty="0">
                <a:latin typeface="Brush Script MT" panose="03060802040406070304" pitchFamily="66" charset="0"/>
              </a:rPr>
              <a:t>Aquafaba – </a:t>
            </a:r>
            <a:r>
              <a:rPr lang="en-US" sz="2800" dirty="0">
                <a:latin typeface="Arial" panose="020B0604020202020204" pitchFamily="34" charset="0"/>
                <a:cs typeface="Arial" panose="020B0604020202020204" pitchFamily="34" charset="0"/>
              </a:rPr>
              <a:t>3 Tbsp canned chickpea liquid, whisked until frothy</a:t>
            </a:r>
          </a:p>
          <a:p>
            <a:pPr>
              <a:lnSpc>
                <a:spcPct val="85000"/>
              </a:lnSpc>
            </a:pPr>
            <a:r>
              <a:rPr lang="en-US" sz="4000" dirty="0">
                <a:latin typeface="Brush Script MT" panose="03060802040406070304" pitchFamily="66" charset="0"/>
              </a:rPr>
              <a:t>Chia Seeds </a:t>
            </a:r>
            <a:r>
              <a:rPr lang="en-US" sz="2800" dirty="0">
                <a:latin typeface="Arial" panose="020B0604020202020204" pitchFamily="34" charset="0"/>
                <a:cs typeface="Arial" panose="020B0604020202020204" pitchFamily="34" charset="0"/>
              </a:rPr>
              <a:t>– 1 Tbsp whole or ground chia seeds + 3 Tbsp water, stirred together and allowed to gel ~10 minutes</a:t>
            </a:r>
          </a:p>
          <a:p>
            <a:pPr>
              <a:lnSpc>
                <a:spcPct val="85000"/>
              </a:lnSpc>
            </a:pPr>
            <a:r>
              <a:rPr lang="en-US" sz="4000" dirty="0">
                <a:latin typeface="Brush Script MT" panose="03060802040406070304" pitchFamily="66" charset="0"/>
              </a:rPr>
              <a:t>Flaxseed </a:t>
            </a:r>
            <a:r>
              <a:rPr lang="en-US" sz="2800" dirty="0">
                <a:latin typeface="Arial" panose="020B0604020202020204" pitchFamily="34" charset="0"/>
                <a:cs typeface="Arial" panose="020B0604020202020204" pitchFamily="34" charset="0"/>
              </a:rPr>
              <a:t>– 1 tbsp ground flaxseed + 3 tbsp water, whisked and allowed to thicken, ~ 5 minutes</a:t>
            </a:r>
          </a:p>
          <a:p>
            <a:pPr>
              <a:lnSpc>
                <a:spcPct val="85000"/>
              </a:lnSpc>
            </a:pPr>
            <a:r>
              <a:rPr lang="en-US" sz="4000" dirty="0">
                <a:latin typeface="Brush Script MT" panose="03060802040406070304" pitchFamily="66" charset="0"/>
              </a:rPr>
              <a:t>Prune Puree </a:t>
            </a:r>
            <a:r>
              <a:rPr lang="en-US" sz="2800" dirty="0">
                <a:latin typeface="Arial" panose="020B0604020202020204" pitchFamily="34" charset="0"/>
                <a:cs typeface="Arial" panose="020B0604020202020204" pitchFamily="34" charset="0"/>
              </a:rPr>
              <a:t>– ¼ cup prune or apricot puree </a:t>
            </a:r>
          </a:p>
          <a:p>
            <a:pPr>
              <a:lnSpc>
                <a:spcPct val="85000"/>
              </a:lnSpc>
            </a:pPr>
            <a:r>
              <a:rPr lang="en-US" sz="2800" dirty="0">
                <a:latin typeface="Arial" panose="020B0604020202020204" pitchFamily="34" charset="0"/>
                <a:cs typeface="Arial" panose="020B0604020202020204" pitchFamily="34" charset="0"/>
              </a:rPr>
              <a:t>(could be baby food)</a:t>
            </a:r>
          </a:p>
          <a:p>
            <a:r>
              <a:rPr lang="en-US" sz="4000" dirty="0">
                <a:latin typeface="Brush Script MT" panose="03060802040406070304" pitchFamily="66" charset="0"/>
              </a:rPr>
              <a:t>Pumpkin </a:t>
            </a:r>
            <a:r>
              <a:rPr lang="en-US" sz="2800" dirty="0">
                <a:latin typeface="Arial" panose="020B0604020202020204" pitchFamily="34" charset="0"/>
                <a:cs typeface="Arial" panose="020B0604020202020204" pitchFamily="34" charset="0"/>
              </a:rPr>
              <a:t>– ¼ cup pumpkin or squash puree</a:t>
            </a:r>
          </a:p>
          <a:p>
            <a:r>
              <a:rPr lang="en-US" sz="4000" dirty="0">
                <a:latin typeface="Brush Script MT" panose="03060802040406070304" pitchFamily="66" charset="0"/>
              </a:rPr>
              <a:t>Tofu – </a:t>
            </a:r>
            <a:r>
              <a:rPr lang="en-US" sz="2800" dirty="0">
                <a:latin typeface="Arial" panose="020B0604020202020204" pitchFamily="34" charset="0"/>
                <a:cs typeface="Arial" panose="020B0604020202020204" pitchFamily="34" charset="0"/>
              </a:rPr>
              <a:t>¼ cup </a:t>
            </a:r>
            <a:r>
              <a:rPr lang="en-US" sz="2800" dirty="0" err="1">
                <a:latin typeface="Arial" panose="020B0604020202020204" pitchFamily="34" charset="0"/>
                <a:cs typeface="Arial" panose="020B0604020202020204" pitchFamily="34" charset="0"/>
              </a:rPr>
              <a:t>silkin</a:t>
            </a:r>
            <a:r>
              <a:rPr lang="en-US" sz="2800" dirty="0">
                <a:latin typeface="Arial" panose="020B0604020202020204" pitchFamily="34" charset="0"/>
                <a:cs typeface="Arial" panose="020B0604020202020204" pitchFamily="34" charset="0"/>
              </a:rPr>
              <a:t> tofu, whisked until smooth</a:t>
            </a:r>
          </a:p>
          <a:p>
            <a:r>
              <a:rPr lang="en-US" sz="2800" dirty="0">
                <a:latin typeface="Arial" panose="020B0604020202020204" pitchFamily="34" charset="0"/>
                <a:cs typeface="Arial" panose="020B0604020202020204" pitchFamily="34" charset="0"/>
              </a:rPr>
              <a:t> </a:t>
            </a:r>
          </a:p>
          <a:p>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rcRect l="27410" r="32114" b="8718"/>
          <a:stretch>
            <a:fillRect/>
          </a:stretch>
        </p:blipFill>
        <p:spPr>
          <a:xfrm>
            <a:off x="9960626" y="4205896"/>
            <a:ext cx="1663338" cy="2339387"/>
          </a:xfrm>
          <a:prstGeom prst="rect">
            <a:avLst/>
          </a:prstGeom>
        </p:spPr>
      </p:pic>
    </p:spTree>
    <p:extLst>
      <p:ext uri="{BB962C8B-B14F-4D97-AF65-F5344CB8AC3E}">
        <p14:creationId xmlns:p14="http://schemas.microsoft.com/office/powerpoint/2010/main" val="422024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223554" y="195944"/>
            <a:ext cx="9144000" cy="1325563"/>
          </a:xfrm>
        </p:spPr>
        <p:txBody>
          <a:bodyPr rtlCol="0">
            <a:normAutofit/>
          </a:bodyPr>
          <a:lstStyle/>
          <a:p>
            <a:pPr algn="l">
              <a:defRPr/>
            </a:pPr>
            <a:r>
              <a:rPr lang="en-US" sz="4000" b="1" dirty="0">
                <a:solidFill>
                  <a:schemeClr val="tx1">
                    <a:lumMod val="85000"/>
                    <a:lumOff val="15000"/>
                  </a:schemeClr>
                </a:solidFill>
                <a:latin typeface="Arial" panose="020B0604020202020204" pitchFamily="34" charset="0"/>
                <a:cs typeface="Arial" panose="020B0604020202020204" pitchFamily="34" charset="0"/>
              </a:rPr>
              <a:t>Trans fatty acids</a:t>
            </a:r>
            <a:endParaRPr lang="en-CA" sz="4000" b="1" dirty="0">
              <a:solidFill>
                <a:schemeClr val="tx1">
                  <a:lumMod val="85000"/>
                  <a:lumOff val="15000"/>
                </a:schemeClr>
              </a:solidFill>
              <a:latin typeface="Arial" panose="020B0604020202020204" pitchFamily="34" charset="0"/>
              <a:cs typeface="Arial" panose="020B0604020202020204" pitchFamily="34" charset="0"/>
            </a:endParaRPr>
          </a:p>
        </p:txBody>
      </p:sp>
      <p:pic>
        <p:nvPicPr>
          <p:cNvPr id="656387" name="Image 1"/>
          <p:cNvPicPr>
            <a:picLocks noChangeAspect="1"/>
          </p:cNvPicPr>
          <p:nvPr/>
        </p:nvPicPr>
        <p:blipFill>
          <a:blip r:embed="rId2" cstate="print"/>
          <a:srcRect/>
          <a:stretch>
            <a:fillRect/>
          </a:stretch>
        </p:blipFill>
        <p:spPr bwMode="auto">
          <a:xfrm>
            <a:off x="1981201" y="1325563"/>
            <a:ext cx="4791075" cy="4762500"/>
          </a:xfrm>
          <a:prstGeom prst="rect">
            <a:avLst/>
          </a:prstGeom>
          <a:noFill/>
          <a:ln w="9525">
            <a:noFill/>
            <a:miter lim="800000"/>
            <a:headEnd/>
            <a:tailEnd/>
          </a:ln>
        </p:spPr>
      </p:pic>
      <p:sp>
        <p:nvSpPr>
          <p:cNvPr id="656388" name="Rectangle 1"/>
          <p:cNvSpPr>
            <a:spLocks noChangeArrowheads="1"/>
          </p:cNvSpPr>
          <p:nvPr/>
        </p:nvSpPr>
        <p:spPr bwMode="auto">
          <a:xfrm>
            <a:off x="7112000" y="1600200"/>
            <a:ext cx="3276600" cy="4154984"/>
          </a:xfrm>
          <a:prstGeom prst="rect">
            <a:avLst/>
          </a:prstGeom>
          <a:noFill/>
          <a:ln w="9525">
            <a:noFill/>
            <a:miter lim="800000"/>
            <a:headEnd/>
            <a:tailEnd/>
          </a:ln>
        </p:spPr>
        <p:txBody>
          <a:bodyPr wrap="square">
            <a:spAutoFit/>
          </a:bodyPr>
          <a:lstStyle/>
          <a:p>
            <a:r>
              <a:rPr lang="en-CA" sz="2400" b="1" dirty="0"/>
              <a:t>a. </a:t>
            </a:r>
            <a:r>
              <a:rPr lang="en-CA" sz="2400" dirty="0"/>
              <a:t>The orientation of hydrogen atoms around the double bond distinguishes </a:t>
            </a:r>
            <a:r>
              <a:rPr lang="en-CA" sz="2400" i="1" dirty="0" err="1"/>
              <a:t>cis</a:t>
            </a:r>
            <a:r>
              <a:rPr lang="en-CA" sz="2400" i="1" dirty="0"/>
              <a:t> </a:t>
            </a:r>
            <a:r>
              <a:rPr lang="en-CA" sz="2400" dirty="0"/>
              <a:t>fatty acids from </a:t>
            </a:r>
            <a:r>
              <a:rPr lang="en-CA" sz="2400" b="1" i="1" dirty="0"/>
              <a:t>trans </a:t>
            </a:r>
            <a:r>
              <a:rPr lang="en-CA" sz="2400" b="1" dirty="0"/>
              <a:t>fatty acids</a:t>
            </a:r>
            <a:r>
              <a:rPr lang="en-CA" sz="2400" dirty="0"/>
              <a:t>. Most unsaturated fatty acids found in nature have double bonds in the </a:t>
            </a:r>
            <a:r>
              <a:rPr lang="en-CA" sz="2400" i="1" dirty="0" err="1"/>
              <a:t>cis</a:t>
            </a:r>
            <a:r>
              <a:rPr lang="en-CA" sz="2400" i="1" dirty="0"/>
              <a:t> </a:t>
            </a:r>
            <a:r>
              <a:rPr lang="en-CA" sz="2400" dirty="0"/>
              <a:t>configuration.</a:t>
            </a:r>
          </a:p>
        </p:txBody>
      </p:sp>
    </p:spTree>
    <p:extLst>
      <p:ext uri="{BB962C8B-B14F-4D97-AF65-F5344CB8AC3E}">
        <p14:creationId xmlns:p14="http://schemas.microsoft.com/office/powerpoint/2010/main" val="3067867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ChangeArrowheads="1"/>
          </p:cNvSpPr>
          <p:nvPr/>
        </p:nvSpPr>
        <p:spPr bwMode="auto">
          <a:xfrm>
            <a:off x="1752600" y="2286001"/>
            <a:ext cx="7772400" cy="3763963"/>
          </a:xfrm>
          <a:prstGeom prst="rect">
            <a:avLst/>
          </a:prstGeom>
          <a:noFill/>
          <a:ln w="9525">
            <a:noFill/>
            <a:miter lim="800000"/>
            <a:headEnd/>
            <a:tailEnd/>
          </a:ln>
        </p:spPr>
        <p:txBody>
          <a:bodyPr/>
          <a:lstStyle/>
          <a:p>
            <a:pPr marL="342900" indent="-342900">
              <a:lnSpc>
                <a:spcPct val="90000"/>
              </a:lnSpc>
              <a:spcBef>
                <a:spcPct val="20000"/>
              </a:spcBef>
              <a:buClr>
                <a:schemeClr val="hlink"/>
              </a:buClr>
              <a:buSzPct val="70000"/>
              <a:buFont typeface="Wingdings" pitchFamily="2" charset="2"/>
              <a:buChar char="n"/>
              <a:defRPr/>
            </a:pPr>
            <a:endParaRPr lang="en-US" sz="2800">
              <a:effectLst>
                <a:outerShdw blurRad="38100" dist="38100" dir="2700000" algn="tl">
                  <a:srgbClr val="C0C0C0"/>
                </a:outerShdw>
              </a:effectLst>
              <a:latin typeface="Arial" charset="0"/>
            </a:endParaRPr>
          </a:p>
        </p:txBody>
      </p:sp>
      <p:sp>
        <p:nvSpPr>
          <p:cNvPr id="88066" name="Rectangle 2"/>
          <p:cNvSpPr>
            <a:spLocks noRot="1" noChangeArrowheads="1"/>
          </p:cNvSpPr>
          <p:nvPr/>
        </p:nvSpPr>
        <p:spPr bwMode="auto">
          <a:xfrm>
            <a:off x="2133600" y="284163"/>
            <a:ext cx="7772400" cy="944562"/>
          </a:xfrm>
          <a:prstGeom prst="rect">
            <a:avLst/>
          </a:prstGeom>
          <a:noFill/>
          <a:ln w="9525">
            <a:noFill/>
            <a:miter lim="800000"/>
            <a:headEnd/>
            <a:tailEnd/>
          </a:ln>
          <a:effectLst/>
        </p:spPr>
        <p:txBody>
          <a:bodyPr anchor="ctr"/>
          <a:lstStyle/>
          <a:p>
            <a:pPr algn="ctr" eaLnBrk="1" hangingPunct="1">
              <a:defRPr/>
            </a:pPr>
            <a:endParaRPr lang="en-US" sz="4400" b="1">
              <a:effectLst>
                <a:outerShdw blurRad="38100" dist="38100" dir="2700000" algn="tl">
                  <a:srgbClr val="C0C0C0"/>
                </a:outerShdw>
              </a:effectLst>
              <a:latin typeface="Arial" charset="0"/>
            </a:endParaRPr>
          </a:p>
        </p:txBody>
      </p:sp>
      <p:sp>
        <p:nvSpPr>
          <p:cNvPr id="23559" name="Rectangle 7"/>
          <p:cNvSpPr>
            <a:spLocks noGrp="1" noChangeArrowheads="1"/>
          </p:cNvSpPr>
          <p:nvPr>
            <p:ph type="title"/>
          </p:nvPr>
        </p:nvSpPr>
        <p:spPr>
          <a:xfrm>
            <a:off x="2122661" y="219161"/>
            <a:ext cx="8911687" cy="708301"/>
          </a:xfrm>
        </p:spPr>
        <p:txBody>
          <a:bodyPr>
            <a:normAutofit/>
          </a:bodyPr>
          <a:lstStyle/>
          <a:p>
            <a:r>
              <a:rPr lang="en-US" altLang="en-US" sz="4000" b="1" dirty="0">
                <a:latin typeface="Arial" panose="020B0604020202020204" pitchFamily="34" charset="0"/>
                <a:cs typeface="Arial" panose="020B0604020202020204" pitchFamily="34" charset="0"/>
              </a:rPr>
              <a:t>Trans Fats</a:t>
            </a:r>
          </a:p>
        </p:txBody>
      </p:sp>
      <p:sp>
        <p:nvSpPr>
          <p:cNvPr id="23560" name="Rectangle 8"/>
          <p:cNvSpPr>
            <a:spLocks noGrp="1" noChangeArrowheads="1"/>
          </p:cNvSpPr>
          <p:nvPr>
            <p:ph type="body" sz="half" idx="1"/>
          </p:nvPr>
        </p:nvSpPr>
        <p:spPr>
          <a:xfrm>
            <a:off x="1527668" y="847597"/>
            <a:ext cx="10529348" cy="4876800"/>
          </a:xfrm>
        </p:spPr>
        <p:txBody>
          <a:bodyPr>
            <a:noAutofit/>
          </a:bodyPr>
          <a:lstStyle/>
          <a:p>
            <a:pPr eaLnBrk="1" hangingPunct="1"/>
            <a:r>
              <a:rPr lang="en-US" altLang="en-US" sz="3200" b="1" dirty="0">
                <a:latin typeface="Arial" panose="020B0604020202020204" pitchFamily="34" charset="0"/>
                <a:cs typeface="Arial" panose="020B0604020202020204" pitchFamily="34" charset="0"/>
              </a:rPr>
              <a:t>Sources: </a:t>
            </a:r>
            <a:endParaRPr lang="en-US" altLang="en-US" sz="3200" dirty="0">
              <a:latin typeface="Arial" panose="020B0604020202020204" pitchFamily="34" charset="0"/>
              <a:cs typeface="Arial" panose="020B0604020202020204" pitchFamily="34" charset="0"/>
            </a:endParaRPr>
          </a:p>
          <a:p>
            <a:pPr lvl="1" eaLnBrk="1" hangingPunct="1"/>
            <a:r>
              <a:rPr lang="en-US" altLang="en-US" sz="3200" dirty="0">
                <a:latin typeface="Arial" panose="020B0604020202020204" pitchFamily="34" charset="0"/>
                <a:cs typeface="Arial" panose="020B0604020202020204" pitchFamily="34" charset="0"/>
              </a:rPr>
              <a:t>Processed baked products</a:t>
            </a:r>
          </a:p>
          <a:p>
            <a:pPr lvl="2" eaLnBrk="1" hangingPunct="1"/>
            <a:r>
              <a:rPr lang="en-US" altLang="en-US" sz="3200" dirty="0">
                <a:latin typeface="Arial" panose="020B0604020202020204" pitchFamily="34" charset="0"/>
                <a:cs typeface="Arial" panose="020B0604020202020204" pitchFamily="34" charset="0"/>
              </a:rPr>
              <a:t>Crackers, cookies, pastries, doughnuts, cupcakes, pie crusts, cake frosting, baking mixes, biscuits and dough</a:t>
            </a:r>
          </a:p>
          <a:p>
            <a:pPr lvl="1" eaLnBrk="1" hangingPunct="1"/>
            <a:r>
              <a:rPr lang="en-US" altLang="en-US" sz="3200" dirty="0">
                <a:latin typeface="Arial" panose="020B0604020202020204" pitchFamily="34" charset="0"/>
                <a:cs typeface="Arial" panose="020B0604020202020204" pitchFamily="34" charset="0"/>
              </a:rPr>
              <a:t>Hard margarines, shortening </a:t>
            </a:r>
          </a:p>
          <a:p>
            <a:pPr lvl="1" eaLnBrk="1" hangingPunct="1"/>
            <a:r>
              <a:rPr lang="en-US" altLang="en-US" sz="3200" dirty="0">
                <a:latin typeface="Arial" panose="020B0604020202020204" pitchFamily="34" charset="0"/>
                <a:cs typeface="Arial" panose="020B0604020202020204" pitchFamily="34" charset="0"/>
              </a:rPr>
              <a:t>Fried foods </a:t>
            </a:r>
          </a:p>
          <a:p>
            <a:pPr lvl="2" eaLnBrk="1" hangingPunct="1"/>
            <a:r>
              <a:rPr lang="en-US" altLang="en-US" sz="3200" dirty="0">
                <a:latin typeface="Arial" panose="020B0604020202020204" pitchFamily="34" charset="0"/>
                <a:cs typeface="Arial" panose="020B0604020202020204" pitchFamily="34" charset="0"/>
              </a:rPr>
              <a:t>French fries, Fried chicken,</a:t>
            </a:r>
          </a:p>
          <a:p>
            <a:pPr lvl="1" eaLnBrk="1" hangingPunct="1"/>
            <a:r>
              <a:rPr lang="en-US" altLang="en-US" sz="3200" dirty="0">
                <a:latin typeface="Arial" panose="020B0604020202020204" pitchFamily="34" charset="0"/>
                <a:cs typeface="Arial" panose="020B0604020202020204" pitchFamily="34" charset="0"/>
              </a:rPr>
              <a:t>Check ingredient lists for hydrogenated or partially hydrogenated oil -  put it back!</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5040" y="3117627"/>
            <a:ext cx="2635224" cy="2433377"/>
          </a:xfrm>
          <a:prstGeom prst="rect">
            <a:avLst/>
          </a:prstGeom>
        </p:spPr>
      </p:pic>
    </p:spTree>
    <p:extLst>
      <p:ext uri="{BB962C8B-B14F-4D97-AF65-F5344CB8AC3E}">
        <p14:creationId xmlns:p14="http://schemas.microsoft.com/office/powerpoint/2010/main" val="373245132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ChangeArrowheads="1"/>
          </p:cNvSpPr>
          <p:nvPr/>
        </p:nvSpPr>
        <p:spPr bwMode="auto">
          <a:xfrm>
            <a:off x="1752600" y="2286001"/>
            <a:ext cx="3429000" cy="3763963"/>
          </a:xfrm>
          <a:prstGeom prst="rect">
            <a:avLst/>
          </a:prstGeom>
          <a:noFill/>
          <a:ln w="9525">
            <a:noFill/>
            <a:miter lim="800000"/>
            <a:headEnd/>
            <a:tailEnd/>
          </a:ln>
        </p:spPr>
        <p:txBody>
          <a:bodyPr/>
          <a:lstStyle/>
          <a:p>
            <a:pPr marL="342900" indent="-342900">
              <a:lnSpc>
                <a:spcPct val="90000"/>
              </a:lnSpc>
              <a:spcBef>
                <a:spcPct val="20000"/>
              </a:spcBef>
              <a:buClr>
                <a:schemeClr val="hlink"/>
              </a:buClr>
              <a:buSzPct val="70000"/>
              <a:buFont typeface="Wingdings" pitchFamily="2" charset="2"/>
              <a:buChar char="n"/>
              <a:defRPr/>
            </a:pPr>
            <a:endParaRPr lang="en-US" sz="2800">
              <a:effectLst>
                <a:outerShdw blurRad="38100" dist="38100" dir="2700000" algn="tl">
                  <a:srgbClr val="C0C0C0"/>
                </a:outerShdw>
              </a:effectLst>
              <a:latin typeface="Arial" charset="0"/>
            </a:endParaRPr>
          </a:p>
        </p:txBody>
      </p:sp>
      <p:sp>
        <p:nvSpPr>
          <p:cNvPr id="88066" name="Rectangle 2"/>
          <p:cNvSpPr>
            <a:spLocks noRot="1" noChangeArrowheads="1"/>
          </p:cNvSpPr>
          <p:nvPr/>
        </p:nvSpPr>
        <p:spPr bwMode="auto">
          <a:xfrm>
            <a:off x="2133600" y="284163"/>
            <a:ext cx="7772400" cy="944562"/>
          </a:xfrm>
          <a:prstGeom prst="rect">
            <a:avLst/>
          </a:prstGeom>
          <a:noFill/>
          <a:ln w="9525">
            <a:noFill/>
            <a:miter lim="800000"/>
            <a:headEnd/>
            <a:tailEnd/>
          </a:ln>
          <a:effectLst/>
        </p:spPr>
        <p:txBody>
          <a:bodyPr anchor="ctr"/>
          <a:lstStyle/>
          <a:p>
            <a:pPr algn="ctr" eaLnBrk="1" hangingPunct="1">
              <a:defRPr/>
            </a:pPr>
            <a:endParaRPr lang="en-US" sz="4400" b="1">
              <a:effectLst>
                <a:outerShdw blurRad="38100" dist="38100" dir="2700000" algn="tl">
                  <a:srgbClr val="C0C0C0"/>
                </a:outerShdw>
              </a:effectLst>
              <a:latin typeface="Arial" charset="0"/>
            </a:endParaRPr>
          </a:p>
        </p:txBody>
      </p:sp>
      <p:sp>
        <p:nvSpPr>
          <p:cNvPr id="27655" name="Rectangle 7"/>
          <p:cNvSpPr>
            <a:spLocks noGrp="1" noChangeArrowheads="1"/>
          </p:cNvSpPr>
          <p:nvPr>
            <p:ph type="title"/>
          </p:nvPr>
        </p:nvSpPr>
        <p:spPr>
          <a:xfrm>
            <a:off x="1828800" y="304800"/>
            <a:ext cx="8229600" cy="1143000"/>
          </a:xfrm>
        </p:spPr>
        <p:txBody>
          <a:bodyPr>
            <a:normAutofit/>
          </a:bodyPr>
          <a:lstStyle/>
          <a:p>
            <a:pPr eaLnBrk="1" hangingPunct="1"/>
            <a:r>
              <a:rPr lang="en-US" altLang="en-US" sz="4000" b="1" dirty="0">
                <a:latin typeface="Arial" panose="020B0604020202020204" pitchFamily="34" charset="0"/>
                <a:cs typeface="Arial" panose="020B0604020202020204" pitchFamily="34" charset="0"/>
              </a:rPr>
              <a:t>Unsaturated Fat</a:t>
            </a:r>
          </a:p>
        </p:txBody>
      </p:sp>
      <p:sp>
        <p:nvSpPr>
          <p:cNvPr id="27656" name="Rectangle 8"/>
          <p:cNvSpPr>
            <a:spLocks noGrp="1" noChangeArrowheads="1"/>
          </p:cNvSpPr>
          <p:nvPr>
            <p:ph type="body" sz="half" idx="1"/>
          </p:nvPr>
        </p:nvSpPr>
        <p:spPr>
          <a:xfrm>
            <a:off x="1860369" y="1174569"/>
            <a:ext cx="7848600" cy="4326636"/>
          </a:xfrm>
        </p:spPr>
        <p:txBody>
          <a:bodyPr>
            <a:noAutofit/>
          </a:bodyPr>
          <a:lstStyle/>
          <a:p>
            <a:pPr>
              <a:buFontTx/>
              <a:buNone/>
            </a:pPr>
            <a:r>
              <a:rPr lang="en-US" altLang="en-US" sz="3000" b="1" dirty="0">
                <a:latin typeface="Arial" panose="020B0604020202020204" pitchFamily="34" charset="0"/>
                <a:cs typeface="Arial" panose="020B0604020202020204" pitchFamily="34" charset="0"/>
              </a:rPr>
              <a:t>Nuts and Seeds</a:t>
            </a:r>
          </a:p>
          <a:p>
            <a:pPr eaLnBrk="1" hangingPunct="1"/>
            <a:endParaRPr lang="en-US" altLang="en-US" sz="2400" dirty="0">
              <a:latin typeface="Arial" panose="020B0604020202020204" pitchFamily="34" charset="0"/>
              <a:cs typeface="Arial" panose="020B0604020202020204" pitchFamily="34" charset="0"/>
            </a:endParaRPr>
          </a:p>
          <a:p>
            <a:pPr eaLnBrk="1" hangingPunct="1"/>
            <a:r>
              <a:rPr lang="en-US" altLang="en-US" sz="3200" dirty="0">
                <a:latin typeface="Arial" panose="020B0604020202020204" pitchFamily="34" charset="0"/>
                <a:cs typeface="Arial" panose="020B0604020202020204" pitchFamily="34" charset="0"/>
              </a:rPr>
              <a:t>Very healthy</a:t>
            </a:r>
          </a:p>
          <a:p>
            <a:pPr eaLnBrk="1" hangingPunct="1"/>
            <a:r>
              <a:rPr lang="en-US" altLang="en-US" sz="3200" dirty="0">
                <a:latin typeface="Arial" panose="020B0604020202020204" pitchFamily="34" charset="0"/>
                <a:cs typeface="Arial" panose="020B0604020202020204" pitchFamily="34" charset="0"/>
              </a:rPr>
              <a:t>Eat 1 serving daily</a:t>
            </a:r>
          </a:p>
          <a:p>
            <a:pPr eaLnBrk="1" hangingPunct="1"/>
            <a:r>
              <a:rPr lang="en-US" altLang="en-US" sz="3200" dirty="0">
                <a:latin typeface="Arial" panose="020B0604020202020204" pitchFamily="34" charset="0"/>
                <a:cs typeface="Arial" panose="020B0604020202020204" pitchFamily="34" charset="0"/>
              </a:rPr>
              <a:t>1 serving = 2-4 Tablespoons</a:t>
            </a:r>
          </a:p>
          <a:p>
            <a:pPr eaLnBrk="1" hangingPunct="1"/>
            <a:r>
              <a:rPr lang="en-US" altLang="en-US" sz="3200" dirty="0">
                <a:latin typeface="Arial" panose="020B0604020202020204" pitchFamily="34" charset="0"/>
                <a:cs typeface="Arial" panose="020B0604020202020204" pitchFamily="34" charset="0"/>
              </a:rPr>
              <a:t>Good source of plant </a:t>
            </a:r>
            <a:r>
              <a:rPr lang="en-US" altLang="en-US" sz="3200" dirty="0" err="1">
                <a:latin typeface="Arial" panose="020B0604020202020204" pitchFamily="34" charset="0"/>
                <a:cs typeface="Arial" panose="020B0604020202020204" pitchFamily="34" charset="0"/>
              </a:rPr>
              <a:t>stanols</a:t>
            </a:r>
            <a:r>
              <a:rPr lang="en-US" altLang="en-US" sz="3200" dirty="0">
                <a:latin typeface="Arial" panose="020B0604020202020204" pitchFamily="34" charset="0"/>
                <a:cs typeface="Arial" panose="020B0604020202020204" pitchFamily="34" charset="0"/>
              </a:rPr>
              <a:t> and sterols</a:t>
            </a:r>
          </a:p>
          <a:p>
            <a:pPr eaLnBrk="1" hangingPunct="1"/>
            <a:r>
              <a:rPr lang="en-US" altLang="en-US" sz="3200" dirty="0">
                <a:latin typeface="Arial" panose="020B0604020202020204" pitchFamily="34" charset="0"/>
                <a:cs typeface="Arial" panose="020B0604020202020204" pitchFamily="34" charset="0"/>
              </a:rPr>
              <a:t>Caution: high in calories!</a:t>
            </a:r>
          </a:p>
        </p:txBody>
      </p:sp>
      <p:sp>
        <p:nvSpPr>
          <p:cNvPr id="27657" name="Rectangle 11"/>
          <p:cNvSpPr>
            <a:spLocks noGrp="1" noChangeArrowheads="1"/>
          </p:cNvSpPr>
          <p:nvPr>
            <p:ph type="body" sz="half" idx="2"/>
          </p:nvPr>
        </p:nvSpPr>
        <p:spPr>
          <a:xfrm>
            <a:off x="8610600" y="5715000"/>
            <a:ext cx="2057400" cy="914400"/>
          </a:xfrm>
        </p:spPr>
        <p:txBody>
          <a:bodyPr/>
          <a:lstStyle/>
          <a:p>
            <a:pPr lvl="1" eaLnBrk="1" hangingPunct="1">
              <a:buFontTx/>
              <a:buNone/>
            </a:pPr>
            <a:endParaRPr lang="en-US" altLang="en-US">
              <a:latin typeface="Arial" panose="020B0604020202020204" pitchFamily="34" charset="0"/>
              <a:cs typeface="Arial" panose="020B0604020202020204" pitchFamily="34" charset="0"/>
            </a:endParaRPr>
          </a:p>
          <a:p>
            <a:pPr eaLnBrk="1" hangingPunct="1"/>
            <a:endParaRPr lang="en-US" altLang="en-US">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l="3946" t="14269" r="5065" b="13717"/>
          <a:stretch>
            <a:fillRect/>
          </a:stretch>
        </p:blipFill>
        <p:spPr>
          <a:xfrm>
            <a:off x="6405159" y="248196"/>
            <a:ext cx="5573482" cy="2926078"/>
          </a:xfrm>
          <a:prstGeom prst="rect">
            <a:avLst/>
          </a:prstGeom>
        </p:spPr>
      </p:pic>
    </p:spTree>
    <p:extLst>
      <p:ext uri="{BB962C8B-B14F-4D97-AF65-F5344CB8AC3E}">
        <p14:creationId xmlns:p14="http://schemas.microsoft.com/office/powerpoint/2010/main" val="88348741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ChangeArrowheads="1"/>
          </p:cNvSpPr>
          <p:nvPr/>
        </p:nvSpPr>
        <p:spPr bwMode="auto">
          <a:xfrm>
            <a:off x="1752600" y="2286001"/>
            <a:ext cx="3429000" cy="3763963"/>
          </a:xfrm>
          <a:prstGeom prst="rect">
            <a:avLst/>
          </a:prstGeom>
          <a:noFill/>
          <a:ln w="9525">
            <a:noFill/>
            <a:miter lim="800000"/>
            <a:headEnd/>
            <a:tailEnd/>
          </a:ln>
        </p:spPr>
        <p:txBody>
          <a:bodyPr/>
          <a:lstStyle/>
          <a:p>
            <a:pPr marL="342900" indent="-342900">
              <a:lnSpc>
                <a:spcPct val="90000"/>
              </a:lnSpc>
              <a:spcBef>
                <a:spcPct val="20000"/>
              </a:spcBef>
              <a:buClr>
                <a:schemeClr val="hlink"/>
              </a:buClr>
              <a:buSzPct val="70000"/>
              <a:buFont typeface="Wingdings" pitchFamily="2" charset="2"/>
              <a:buChar char="n"/>
              <a:defRPr/>
            </a:pPr>
            <a:endParaRPr lang="en-US" sz="2800">
              <a:effectLst>
                <a:outerShdw blurRad="38100" dist="38100" dir="2700000" algn="tl">
                  <a:srgbClr val="C0C0C0"/>
                </a:outerShdw>
              </a:effectLst>
              <a:latin typeface="Arial" charset="0"/>
            </a:endParaRPr>
          </a:p>
        </p:txBody>
      </p:sp>
      <p:sp>
        <p:nvSpPr>
          <p:cNvPr id="88066" name="Rectangle 2"/>
          <p:cNvSpPr>
            <a:spLocks noRot="1" noChangeArrowheads="1"/>
          </p:cNvSpPr>
          <p:nvPr/>
        </p:nvSpPr>
        <p:spPr bwMode="auto">
          <a:xfrm>
            <a:off x="2133600" y="284163"/>
            <a:ext cx="7772400" cy="944562"/>
          </a:xfrm>
          <a:prstGeom prst="rect">
            <a:avLst/>
          </a:prstGeom>
          <a:noFill/>
          <a:ln w="9525">
            <a:noFill/>
            <a:miter lim="800000"/>
            <a:headEnd/>
            <a:tailEnd/>
          </a:ln>
          <a:effectLst/>
        </p:spPr>
        <p:txBody>
          <a:bodyPr anchor="ctr"/>
          <a:lstStyle/>
          <a:p>
            <a:pPr algn="ctr" eaLnBrk="1" hangingPunct="1">
              <a:defRPr/>
            </a:pPr>
            <a:endParaRPr lang="en-US" sz="4400" b="1">
              <a:effectLst>
                <a:outerShdw blurRad="38100" dist="38100" dir="2700000" algn="tl">
                  <a:srgbClr val="C0C0C0"/>
                </a:outerShdw>
              </a:effectLst>
              <a:latin typeface="Arial" charset="0"/>
            </a:endParaRPr>
          </a:p>
        </p:txBody>
      </p:sp>
      <p:sp>
        <p:nvSpPr>
          <p:cNvPr id="25607" name="Rectangle 7"/>
          <p:cNvSpPr>
            <a:spLocks noGrp="1" noChangeArrowheads="1"/>
          </p:cNvSpPr>
          <p:nvPr>
            <p:ph type="title"/>
          </p:nvPr>
        </p:nvSpPr>
        <p:spPr>
          <a:xfrm>
            <a:off x="1828800" y="304800"/>
            <a:ext cx="8229600" cy="1143000"/>
          </a:xfrm>
        </p:spPr>
        <p:txBody>
          <a:bodyPr>
            <a:normAutofit/>
          </a:bodyPr>
          <a:lstStyle/>
          <a:p>
            <a:pPr eaLnBrk="1" hangingPunct="1"/>
            <a:r>
              <a:rPr lang="en-US" altLang="en-US" sz="4000" b="1" dirty="0">
                <a:latin typeface="Arial" panose="020B0604020202020204" pitchFamily="34" charset="0"/>
                <a:cs typeface="Arial" panose="020B0604020202020204" pitchFamily="34" charset="0"/>
              </a:rPr>
              <a:t>Unsaturated Fat</a:t>
            </a:r>
          </a:p>
        </p:txBody>
      </p:sp>
      <p:sp>
        <p:nvSpPr>
          <p:cNvPr id="25608" name="Rectangle 8"/>
          <p:cNvSpPr>
            <a:spLocks noGrp="1" noChangeArrowheads="1"/>
          </p:cNvSpPr>
          <p:nvPr>
            <p:ph type="body" sz="half" idx="1"/>
          </p:nvPr>
        </p:nvSpPr>
        <p:spPr>
          <a:xfrm>
            <a:off x="1854926" y="1194816"/>
            <a:ext cx="3733800" cy="4072128"/>
          </a:xfrm>
        </p:spPr>
        <p:txBody>
          <a:bodyPr>
            <a:noAutofit/>
          </a:bodyPr>
          <a:lstStyle/>
          <a:p>
            <a:pPr eaLnBrk="1" hangingPunct="1"/>
            <a:r>
              <a:rPr lang="en-US" altLang="en-US" sz="3200" dirty="0">
                <a:latin typeface="Arial" panose="020B0604020202020204" pitchFamily="34" charset="0"/>
                <a:cs typeface="Arial" panose="020B0604020202020204" pitchFamily="34" charset="0"/>
              </a:rPr>
              <a:t>Polyunsaturated</a:t>
            </a:r>
          </a:p>
          <a:p>
            <a:pPr lvl="1" eaLnBrk="1" hangingPunct="1"/>
            <a:r>
              <a:rPr lang="en-US" altLang="en-US" sz="3200" dirty="0">
                <a:latin typeface="Arial" panose="020B0604020202020204" pitchFamily="34" charset="0"/>
                <a:cs typeface="Arial" panose="020B0604020202020204" pitchFamily="34" charset="0"/>
              </a:rPr>
              <a:t>Safflower oil </a:t>
            </a:r>
          </a:p>
          <a:p>
            <a:pPr lvl="1" eaLnBrk="1" hangingPunct="1"/>
            <a:r>
              <a:rPr lang="en-US" altLang="en-US" sz="3200" dirty="0">
                <a:latin typeface="Arial" panose="020B0604020202020204" pitchFamily="34" charset="0"/>
                <a:cs typeface="Arial" panose="020B0604020202020204" pitchFamily="34" charset="0"/>
              </a:rPr>
              <a:t>Sunflower oil </a:t>
            </a:r>
          </a:p>
          <a:p>
            <a:pPr lvl="1" eaLnBrk="1" hangingPunct="1"/>
            <a:r>
              <a:rPr lang="en-US" altLang="en-US" sz="3200" dirty="0">
                <a:latin typeface="Arial" panose="020B0604020202020204" pitchFamily="34" charset="0"/>
                <a:cs typeface="Arial" panose="020B0604020202020204" pitchFamily="34" charset="0"/>
              </a:rPr>
              <a:t>Corn oil </a:t>
            </a:r>
          </a:p>
          <a:p>
            <a:pPr lvl="1" eaLnBrk="1" hangingPunct="1"/>
            <a:r>
              <a:rPr lang="en-US" altLang="en-US" sz="3200" dirty="0">
                <a:latin typeface="Arial" panose="020B0604020202020204" pitchFamily="34" charset="0"/>
                <a:cs typeface="Arial" panose="020B0604020202020204" pitchFamily="34" charset="0"/>
              </a:rPr>
              <a:t>Soybean oil</a:t>
            </a:r>
          </a:p>
          <a:p>
            <a:pPr lvl="1" eaLnBrk="1" hangingPunct="1"/>
            <a:r>
              <a:rPr lang="en-US" altLang="en-US" sz="3200" dirty="0">
                <a:latin typeface="Arial" panose="020B0604020202020204" pitchFamily="34" charset="0"/>
                <a:cs typeface="Arial" panose="020B0604020202020204" pitchFamily="34" charset="0"/>
              </a:rPr>
              <a:t>Nuts</a:t>
            </a:r>
          </a:p>
          <a:p>
            <a:pPr lvl="1" eaLnBrk="1" hangingPunct="1"/>
            <a:r>
              <a:rPr lang="en-US" altLang="en-US" sz="3200" dirty="0">
                <a:latin typeface="Arial" panose="020B0604020202020204" pitchFamily="34" charset="0"/>
                <a:cs typeface="Arial" panose="020B0604020202020204" pitchFamily="34" charset="0"/>
              </a:rPr>
              <a:t>Seeds</a:t>
            </a:r>
          </a:p>
          <a:p>
            <a:pPr lvl="1" eaLnBrk="1" hangingPunct="1"/>
            <a:endParaRPr lang="en-US" altLang="en-US" dirty="0">
              <a:latin typeface="Arial" panose="020B0604020202020204" pitchFamily="34" charset="0"/>
              <a:cs typeface="Arial" panose="020B0604020202020204" pitchFamily="34" charset="0"/>
            </a:endParaRPr>
          </a:p>
        </p:txBody>
      </p:sp>
      <p:sp>
        <p:nvSpPr>
          <p:cNvPr id="25609" name="Rectangle 11"/>
          <p:cNvSpPr>
            <a:spLocks noGrp="1" noChangeArrowheads="1"/>
          </p:cNvSpPr>
          <p:nvPr>
            <p:ph type="body" sz="half" idx="2"/>
          </p:nvPr>
        </p:nvSpPr>
        <p:spPr>
          <a:xfrm>
            <a:off x="6474823" y="1273193"/>
            <a:ext cx="3962400" cy="4206240"/>
          </a:xfrm>
        </p:spPr>
        <p:txBody>
          <a:bodyPr>
            <a:normAutofit lnSpcReduction="10000"/>
          </a:bodyPr>
          <a:lstStyle/>
          <a:p>
            <a:pPr eaLnBrk="1" hangingPunct="1"/>
            <a:r>
              <a:rPr lang="en-US" altLang="en-US" sz="3200" dirty="0">
                <a:latin typeface="Arial" panose="020B0604020202020204" pitchFamily="34" charset="0"/>
                <a:cs typeface="Arial" panose="020B0604020202020204" pitchFamily="34" charset="0"/>
              </a:rPr>
              <a:t>Monounsaturated</a:t>
            </a:r>
          </a:p>
          <a:p>
            <a:pPr lvl="1" eaLnBrk="1" hangingPunct="1"/>
            <a:r>
              <a:rPr lang="en-US" altLang="en-US" sz="3200" dirty="0">
                <a:latin typeface="Arial" panose="020B0604020202020204" pitchFamily="34" charset="0"/>
                <a:cs typeface="Arial" panose="020B0604020202020204" pitchFamily="34" charset="0"/>
              </a:rPr>
              <a:t>Olive oil</a:t>
            </a:r>
          </a:p>
          <a:p>
            <a:pPr lvl="1" eaLnBrk="1" hangingPunct="1"/>
            <a:r>
              <a:rPr lang="en-US" altLang="en-US" sz="3200" dirty="0">
                <a:latin typeface="Arial" panose="020B0604020202020204" pitchFamily="34" charset="0"/>
                <a:cs typeface="Arial" panose="020B0604020202020204" pitchFamily="34" charset="0"/>
              </a:rPr>
              <a:t>Peanut oil</a:t>
            </a:r>
          </a:p>
          <a:p>
            <a:pPr lvl="1" eaLnBrk="1" hangingPunct="1"/>
            <a:r>
              <a:rPr lang="en-US" altLang="en-US" sz="3200" dirty="0">
                <a:latin typeface="Arial" panose="020B0604020202020204" pitchFamily="34" charset="0"/>
                <a:cs typeface="Arial" panose="020B0604020202020204" pitchFamily="34" charset="0"/>
              </a:rPr>
              <a:t>Canola oil</a:t>
            </a:r>
          </a:p>
          <a:p>
            <a:pPr lvl="1" eaLnBrk="1" hangingPunct="1"/>
            <a:r>
              <a:rPr lang="en-US" altLang="en-US" sz="3200" dirty="0">
                <a:latin typeface="Arial" panose="020B0604020202020204" pitchFamily="34" charset="0"/>
                <a:cs typeface="Arial" panose="020B0604020202020204" pitchFamily="34" charset="0"/>
              </a:rPr>
              <a:t>Nuts </a:t>
            </a:r>
          </a:p>
          <a:p>
            <a:pPr lvl="1" eaLnBrk="1" hangingPunct="1"/>
            <a:r>
              <a:rPr lang="en-US" altLang="en-US" sz="3200" dirty="0">
                <a:latin typeface="Arial" panose="020B0604020202020204" pitchFamily="34" charset="0"/>
                <a:cs typeface="Arial" panose="020B0604020202020204" pitchFamily="34" charset="0"/>
              </a:rPr>
              <a:t>Seeds</a:t>
            </a:r>
          </a:p>
          <a:p>
            <a:pPr lvl="1" eaLnBrk="1" hangingPunct="1"/>
            <a:r>
              <a:rPr lang="en-US" altLang="en-US" sz="3200" dirty="0">
                <a:latin typeface="Arial" panose="020B0604020202020204" pitchFamily="34" charset="0"/>
                <a:cs typeface="Arial" panose="020B0604020202020204" pitchFamily="34" charset="0"/>
              </a:rPr>
              <a:t>Avocados</a:t>
            </a:r>
          </a:p>
          <a:p>
            <a:pPr lvl="1" eaLnBrk="1" hangingPunct="1"/>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891080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cdn.foodrevolution.org/foodrevolution.org/wp-content/uploads/Are-Seed-Oils-Unhealthy-scaled.png">
            <a:extLst>
              <a:ext uri="{FF2B5EF4-FFF2-40B4-BE49-F238E27FC236}">
                <a16:creationId xmlns:a16="http://schemas.microsoft.com/office/drawing/2014/main" id="{D430FCBD-876B-3385-6C31-6ECF8E526EF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34" t="-2603" r="6839" b="9108"/>
          <a:stretch>
            <a:fillRect/>
          </a:stretch>
        </p:blipFill>
        <p:spPr bwMode="auto">
          <a:xfrm>
            <a:off x="304144" y="177163"/>
            <a:ext cx="3810656" cy="6302015"/>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2"/>
          </p:nvPr>
        </p:nvSpPr>
        <p:spPr>
          <a:xfrm>
            <a:off x="4153989" y="114659"/>
            <a:ext cx="8038011" cy="6834781"/>
          </a:xfrm>
        </p:spPr>
        <p:txBody>
          <a:bodyPr>
            <a:noAutofit/>
          </a:bodyPr>
          <a:lstStyle/>
          <a:p>
            <a:pPr>
              <a:spcBef>
                <a:spcPts val="0"/>
              </a:spcBef>
            </a:pPr>
            <a:r>
              <a:rPr lang="en-US" sz="3200" dirty="0">
                <a:latin typeface="Arial" panose="020B0604020202020204" pitchFamily="34" charset="0"/>
                <a:cs typeface="Arial" panose="020B0604020202020204" pitchFamily="34" charset="0"/>
              </a:rPr>
              <a:t>Omega 6 to Omega 3 ratio</a:t>
            </a:r>
          </a:p>
          <a:p>
            <a:pPr lvl="1">
              <a:spcBef>
                <a:spcPts val="0"/>
              </a:spcBef>
            </a:pPr>
            <a:r>
              <a:rPr lang="en-US" sz="3200" dirty="0">
                <a:latin typeface="Arial" panose="020B0604020202020204" pitchFamily="34" charset="0"/>
                <a:cs typeface="Arial" panose="020B0604020202020204" pitchFamily="34" charset="0"/>
              </a:rPr>
              <a:t>Soy &amp; Canola are okay</a:t>
            </a:r>
          </a:p>
          <a:p>
            <a:pPr lvl="1">
              <a:spcBef>
                <a:spcPts val="0"/>
              </a:spcBef>
            </a:pPr>
            <a:r>
              <a:rPr lang="en-US" sz="3200" dirty="0">
                <a:latin typeface="Arial" panose="020B0604020202020204" pitchFamily="34" charset="0"/>
                <a:cs typeface="Arial" panose="020B0604020202020204" pitchFamily="34" charset="0"/>
              </a:rPr>
              <a:t>Most in </a:t>
            </a:r>
            <a:r>
              <a:rPr lang="en-US" sz="3200" dirty="0" err="1">
                <a:latin typeface="Arial" panose="020B0604020202020204" pitchFamily="34" charset="0"/>
                <a:cs typeface="Arial" panose="020B0604020202020204" pitchFamily="34" charset="0"/>
              </a:rPr>
              <a:t>ultraprocessed</a:t>
            </a:r>
            <a:r>
              <a:rPr lang="en-US" sz="3200" dirty="0">
                <a:latin typeface="Arial" panose="020B0604020202020204" pitchFamily="34" charset="0"/>
                <a:cs typeface="Arial" panose="020B0604020202020204" pitchFamily="34" charset="0"/>
              </a:rPr>
              <a:t> foods</a:t>
            </a:r>
          </a:p>
          <a:p>
            <a:pPr lvl="1">
              <a:spcBef>
                <a:spcPts val="0"/>
              </a:spcBef>
            </a:pPr>
            <a:r>
              <a:rPr lang="en-US" sz="3200" dirty="0">
                <a:latin typeface="Arial" panose="020B0604020202020204" pitchFamily="34" charset="0"/>
                <a:cs typeface="Arial" panose="020B0604020202020204" pitchFamily="34" charset="0"/>
              </a:rPr>
              <a:t>Hempseed oil = 3:1</a:t>
            </a:r>
          </a:p>
          <a:p>
            <a:pPr lvl="1">
              <a:spcBef>
                <a:spcPts val="0"/>
              </a:spcBef>
            </a:pPr>
            <a:r>
              <a:rPr lang="en-US" sz="3200" dirty="0">
                <a:latin typeface="Arial" panose="020B0604020202020204" pitchFamily="34" charset="0"/>
                <a:cs typeface="Arial" panose="020B0604020202020204" pitchFamily="34" charset="0"/>
              </a:rPr>
              <a:t>Flaxseed oil = 1:5</a:t>
            </a:r>
          </a:p>
          <a:p>
            <a:pPr>
              <a:spcBef>
                <a:spcPts val="0"/>
              </a:spcBef>
            </a:pPr>
            <a:r>
              <a:rPr lang="en-US" sz="3200" dirty="0">
                <a:latin typeface="Arial" panose="020B0604020202020204" pitchFamily="34" charset="0"/>
                <a:cs typeface="Arial" panose="020B0604020202020204" pitchFamily="34" charset="0"/>
              </a:rPr>
              <a:t>Chemicals in processing</a:t>
            </a:r>
          </a:p>
          <a:p>
            <a:pPr lvl="1">
              <a:spcBef>
                <a:spcPts val="0"/>
              </a:spcBef>
            </a:pPr>
            <a:r>
              <a:rPr lang="en-US" sz="3200" dirty="0">
                <a:latin typeface="Arial" panose="020B0604020202020204" pitchFamily="34" charset="0"/>
                <a:cs typeface="Arial" panose="020B0604020202020204" pitchFamily="34" charset="0"/>
              </a:rPr>
              <a:t>True</a:t>
            </a:r>
          </a:p>
          <a:p>
            <a:pPr lvl="1">
              <a:spcBef>
                <a:spcPts val="0"/>
              </a:spcBef>
            </a:pPr>
            <a:r>
              <a:rPr lang="en-US" sz="3200" dirty="0">
                <a:latin typeface="Arial" panose="020B0604020202020204" pitchFamily="34" charset="0"/>
                <a:cs typeface="Arial" panose="020B0604020202020204" pitchFamily="34" charset="0"/>
              </a:rPr>
              <a:t>Small batches &amp; cold pressed don’t have this issue</a:t>
            </a:r>
          </a:p>
          <a:p>
            <a:pPr>
              <a:lnSpc>
                <a:spcPct val="85000"/>
              </a:lnSpc>
              <a:spcBef>
                <a:spcPts val="0"/>
              </a:spcBef>
            </a:pPr>
            <a:r>
              <a:rPr lang="en-US" sz="3200" dirty="0">
                <a:latin typeface="Arial" panose="020B0604020202020204" pitchFamily="34" charset="0"/>
                <a:cs typeface="Arial" panose="020B0604020202020204" pitchFamily="34" charset="0"/>
              </a:rPr>
              <a:t>Linked to CVD</a:t>
            </a:r>
          </a:p>
          <a:p>
            <a:pPr lvl="1">
              <a:lnSpc>
                <a:spcPct val="85000"/>
              </a:lnSpc>
            </a:pPr>
            <a:r>
              <a:rPr lang="en-US" sz="3200" dirty="0">
                <a:latin typeface="Arial" panose="020B0604020202020204" pitchFamily="34" charset="0"/>
                <a:cs typeface="Arial" panose="020B0604020202020204" pitchFamily="34" charset="0"/>
              </a:rPr>
              <a:t>No – especially if compared to saturated and trans fats</a:t>
            </a:r>
          </a:p>
          <a:p>
            <a:pPr lvl="1">
              <a:lnSpc>
                <a:spcPct val="85000"/>
              </a:lnSpc>
            </a:pPr>
            <a:r>
              <a:rPr lang="en-US" sz="3200" dirty="0">
                <a:latin typeface="Arial" panose="020B0604020202020204" pitchFamily="34" charset="0"/>
                <a:cs typeface="Arial" panose="020B0604020202020204" pitchFamily="34" charset="0"/>
              </a:rPr>
              <a:t>Replace animal fats with these and lowers risks</a:t>
            </a:r>
          </a:p>
        </p:txBody>
      </p:sp>
    </p:spTree>
    <p:extLst>
      <p:ext uri="{BB962C8B-B14F-4D97-AF65-F5344CB8AC3E}">
        <p14:creationId xmlns:p14="http://schemas.microsoft.com/office/powerpoint/2010/main" val="1356549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ChangeArrowheads="1"/>
          </p:cNvSpPr>
          <p:nvPr/>
        </p:nvSpPr>
        <p:spPr bwMode="auto">
          <a:xfrm>
            <a:off x="1801368" y="1670304"/>
            <a:ext cx="9025128" cy="4274979"/>
          </a:xfrm>
          <a:prstGeom prst="rect">
            <a:avLst/>
          </a:prstGeom>
          <a:noFill/>
          <a:ln w="9525">
            <a:noFill/>
            <a:miter lim="800000"/>
            <a:headEnd/>
            <a:tailEnd/>
          </a:ln>
        </p:spPr>
        <p:txBody>
          <a:bodyPr/>
          <a:lstStyle/>
          <a:p>
            <a:pPr marL="342900" indent="-342900">
              <a:lnSpc>
                <a:spcPct val="90000"/>
              </a:lnSpc>
              <a:spcBef>
                <a:spcPct val="20000"/>
              </a:spcBef>
              <a:buClr>
                <a:schemeClr val="hlink"/>
              </a:buClr>
              <a:buSzPct val="70000"/>
              <a:buFont typeface="Wingdings" pitchFamily="2" charset="2"/>
              <a:buChar char="n"/>
              <a:defRPr/>
            </a:pPr>
            <a:endParaRPr lang="en-US" sz="2800">
              <a:effectLst>
                <a:outerShdw blurRad="38100" dist="38100" dir="2700000" algn="tl">
                  <a:srgbClr val="C0C0C0"/>
                </a:outerShdw>
              </a:effectLst>
              <a:latin typeface="Arial" charset="0"/>
            </a:endParaRPr>
          </a:p>
        </p:txBody>
      </p:sp>
      <p:sp>
        <p:nvSpPr>
          <p:cNvPr id="88066" name="Rectangle 2"/>
          <p:cNvSpPr>
            <a:spLocks noRot="1" noChangeArrowheads="1"/>
          </p:cNvSpPr>
          <p:nvPr/>
        </p:nvSpPr>
        <p:spPr bwMode="auto">
          <a:xfrm>
            <a:off x="2133600" y="284163"/>
            <a:ext cx="7772400" cy="944562"/>
          </a:xfrm>
          <a:prstGeom prst="rect">
            <a:avLst/>
          </a:prstGeom>
          <a:noFill/>
          <a:ln w="9525">
            <a:noFill/>
            <a:miter lim="800000"/>
            <a:headEnd/>
            <a:tailEnd/>
          </a:ln>
          <a:effectLst/>
        </p:spPr>
        <p:txBody>
          <a:bodyPr anchor="ctr"/>
          <a:lstStyle/>
          <a:p>
            <a:pPr algn="ctr" eaLnBrk="1" hangingPunct="1">
              <a:defRPr/>
            </a:pPr>
            <a:endParaRPr lang="en-US" sz="4400" b="1">
              <a:effectLst>
                <a:outerShdw blurRad="38100" dist="38100" dir="2700000" algn="tl">
                  <a:srgbClr val="C0C0C0"/>
                </a:outerShdw>
              </a:effectLst>
              <a:latin typeface="Arial" charset="0"/>
            </a:endParaRPr>
          </a:p>
        </p:txBody>
      </p:sp>
      <p:sp>
        <p:nvSpPr>
          <p:cNvPr id="29703" name="Rectangle 7"/>
          <p:cNvSpPr>
            <a:spLocks noGrp="1" noChangeArrowheads="1"/>
          </p:cNvSpPr>
          <p:nvPr>
            <p:ph type="title"/>
          </p:nvPr>
        </p:nvSpPr>
        <p:spPr>
          <a:xfrm>
            <a:off x="1796089" y="140785"/>
            <a:ext cx="8911687" cy="1280890"/>
          </a:xfrm>
        </p:spPr>
        <p:txBody>
          <a:bodyPr/>
          <a:lstStyle/>
          <a:p>
            <a:pPr eaLnBrk="1" hangingPunct="1"/>
            <a:r>
              <a:rPr lang="en-US" altLang="en-US" sz="3900" b="1" dirty="0">
                <a:latin typeface="Arial" panose="020B0604020202020204" pitchFamily="34" charset="0"/>
                <a:cs typeface="Arial" panose="020B0604020202020204" pitchFamily="34" charset="0"/>
              </a:rPr>
              <a:t>Omega-3 Fatty Acids</a:t>
            </a:r>
          </a:p>
        </p:txBody>
      </p:sp>
      <p:sp>
        <p:nvSpPr>
          <p:cNvPr id="29704" name="Rectangle 8"/>
          <p:cNvSpPr>
            <a:spLocks noGrp="1" noChangeArrowheads="1"/>
          </p:cNvSpPr>
          <p:nvPr>
            <p:ph type="body" sz="half" idx="1"/>
          </p:nvPr>
        </p:nvSpPr>
        <p:spPr>
          <a:xfrm>
            <a:off x="1590669" y="861414"/>
            <a:ext cx="10309594" cy="2848437"/>
          </a:xfrm>
        </p:spPr>
        <p:txBody>
          <a:bodyPr>
            <a:noAutofit/>
          </a:bodyPr>
          <a:lstStyle/>
          <a:p>
            <a:pPr eaLnBrk="1" hangingPunct="1">
              <a:lnSpc>
                <a:spcPct val="90000"/>
              </a:lnSpc>
              <a:spcBef>
                <a:spcPct val="25000"/>
              </a:spcBef>
            </a:pPr>
            <a:r>
              <a:rPr lang="en-US" altLang="en-US" sz="3200" dirty="0">
                <a:latin typeface="Arial" panose="020B0604020202020204" pitchFamily="34" charset="0"/>
                <a:cs typeface="Arial" panose="020B0604020202020204" pitchFamily="34" charset="0"/>
              </a:rPr>
              <a:t>May help prevent heart disease</a:t>
            </a:r>
          </a:p>
          <a:p>
            <a:pPr eaLnBrk="1" hangingPunct="1">
              <a:lnSpc>
                <a:spcPct val="90000"/>
              </a:lnSpc>
              <a:spcBef>
                <a:spcPct val="25000"/>
              </a:spcBef>
            </a:pPr>
            <a:r>
              <a:rPr lang="en-US" altLang="en-US" sz="3200" dirty="0">
                <a:latin typeface="Arial" panose="020B0604020202020204" pitchFamily="34" charset="0"/>
                <a:cs typeface="Arial" panose="020B0604020202020204" pitchFamily="34" charset="0"/>
              </a:rPr>
              <a:t>Reduce triglyceride levels</a:t>
            </a:r>
          </a:p>
          <a:p>
            <a:pPr eaLnBrk="1" hangingPunct="1">
              <a:lnSpc>
                <a:spcPct val="90000"/>
              </a:lnSpc>
              <a:spcBef>
                <a:spcPct val="25000"/>
              </a:spcBef>
            </a:pPr>
            <a:r>
              <a:rPr lang="en-US" altLang="en-US" sz="3200" dirty="0">
                <a:latin typeface="Arial" panose="020B0604020202020204" pitchFamily="34" charset="0"/>
                <a:cs typeface="Arial" panose="020B0604020202020204" pitchFamily="34" charset="0"/>
              </a:rPr>
              <a:t>Help brain health</a:t>
            </a:r>
          </a:p>
          <a:p>
            <a:pPr eaLnBrk="1" hangingPunct="1">
              <a:lnSpc>
                <a:spcPct val="90000"/>
              </a:lnSpc>
              <a:spcBef>
                <a:spcPct val="25000"/>
              </a:spcBef>
            </a:pPr>
            <a:r>
              <a:rPr lang="en-US" altLang="en-US" sz="3200" dirty="0">
                <a:latin typeface="Arial" panose="020B0604020202020204" pitchFamily="34" charset="0"/>
                <a:cs typeface="Arial" panose="020B0604020202020204" pitchFamily="34" charset="0"/>
              </a:rPr>
              <a:t>Rec: 250 mg/day yeast or algae-derived EPA/DHA </a:t>
            </a:r>
          </a:p>
          <a:p>
            <a:pPr eaLnBrk="1" hangingPunct="1">
              <a:lnSpc>
                <a:spcPct val="90000"/>
              </a:lnSpc>
              <a:spcBef>
                <a:spcPct val="25000"/>
              </a:spcBef>
              <a:buFontTx/>
              <a:buNone/>
            </a:pPr>
            <a:endParaRPr lang="en-US" altLang="en-US" sz="3200" dirty="0">
              <a:latin typeface="Arial" panose="020B0604020202020204" pitchFamily="34" charset="0"/>
              <a:cs typeface="Arial" panose="020B0604020202020204" pitchFamily="34" charset="0"/>
            </a:endParaRPr>
          </a:p>
        </p:txBody>
      </p:sp>
      <p:sp>
        <p:nvSpPr>
          <p:cNvPr id="29705" name="Rectangle 9"/>
          <p:cNvSpPr>
            <a:spLocks noGrp="1" noChangeArrowheads="1"/>
          </p:cNvSpPr>
          <p:nvPr>
            <p:ph type="body" sz="half" idx="2"/>
          </p:nvPr>
        </p:nvSpPr>
        <p:spPr>
          <a:xfrm>
            <a:off x="6128733" y="3396970"/>
            <a:ext cx="5575588" cy="2899327"/>
          </a:xfrm>
        </p:spPr>
        <p:txBody>
          <a:bodyPr>
            <a:normAutofit/>
          </a:bodyPr>
          <a:lstStyle/>
          <a:p>
            <a:pPr eaLnBrk="1" hangingPunct="1">
              <a:lnSpc>
                <a:spcPct val="90000"/>
              </a:lnSpc>
              <a:spcBef>
                <a:spcPts val="0"/>
              </a:spcBef>
            </a:pPr>
            <a:r>
              <a:rPr lang="en-US" altLang="en-US" sz="3200" u="sng" dirty="0">
                <a:latin typeface="Arial" panose="020B0604020202020204" pitchFamily="34" charset="0"/>
                <a:cs typeface="Arial" panose="020B0604020202020204" pitchFamily="34" charset="0"/>
              </a:rPr>
              <a:t>Plant sources</a:t>
            </a:r>
          </a:p>
          <a:p>
            <a:pPr lvl="1" eaLnBrk="1" hangingPunct="1">
              <a:lnSpc>
                <a:spcPct val="90000"/>
              </a:lnSpc>
              <a:spcBef>
                <a:spcPts val="0"/>
              </a:spcBef>
            </a:pPr>
            <a:r>
              <a:rPr lang="en-US" altLang="en-US" sz="3200" dirty="0">
                <a:latin typeface="Arial" panose="020B0604020202020204" pitchFamily="34" charset="0"/>
                <a:cs typeface="Arial" panose="020B0604020202020204" pitchFamily="34" charset="0"/>
              </a:rPr>
              <a:t>Walnuts</a:t>
            </a:r>
          </a:p>
          <a:p>
            <a:pPr lvl="1" eaLnBrk="1" hangingPunct="1">
              <a:lnSpc>
                <a:spcPct val="90000"/>
              </a:lnSpc>
              <a:spcBef>
                <a:spcPts val="0"/>
              </a:spcBef>
            </a:pPr>
            <a:r>
              <a:rPr lang="en-US" altLang="en-US" sz="3200" dirty="0">
                <a:latin typeface="Arial" panose="020B0604020202020204" pitchFamily="34" charset="0"/>
                <a:cs typeface="Arial" panose="020B0604020202020204" pitchFamily="34" charset="0"/>
              </a:rPr>
              <a:t>Canola oil</a:t>
            </a:r>
          </a:p>
          <a:p>
            <a:pPr lvl="1" eaLnBrk="1" hangingPunct="1">
              <a:lnSpc>
                <a:spcPct val="90000"/>
              </a:lnSpc>
              <a:spcBef>
                <a:spcPts val="0"/>
              </a:spcBef>
            </a:pPr>
            <a:r>
              <a:rPr lang="en-US" altLang="en-US" sz="3200" dirty="0">
                <a:latin typeface="Arial" panose="020B0604020202020204" pitchFamily="34" charset="0"/>
                <a:cs typeface="Arial" panose="020B0604020202020204" pitchFamily="34" charset="0"/>
              </a:rPr>
              <a:t>Ground Flaxseed</a:t>
            </a:r>
          </a:p>
          <a:p>
            <a:pPr lvl="1" eaLnBrk="1" hangingPunct="1">
              <a:lnSpc>
                <a:spcPct val="90000"/>
              </a:lnSpc>
              <a:spcBef>
                <a:spcPts val="0"/>
              </a:spcBef>
            </a:pPr>
            <a:r>
              <a:rPr lang="en-US" altLang="en-US" sz="3200" dirty="0">
                <a:latin typeface="Arial" panose="020B0604020202020204" pitchFamily="34" charset="0"/>
                <a:cs typeface="Arial" panose="020B0604020202020204" pitchFamily="34" charset="0"/>
              </a:rPr>
              <a:t>Flaxseed oil</a:t>
            </a:r>
          </a:p>
          <a:p>
            <a:pPr lvl="1" eaLnBrk="1" hangingPunct="1">
              <a:lnSpc>
                <a:spcPct val="90000"/>
              </a:lnSpc>
              <a:spcBef>
                <a:spcPts val="0"/>
              </a:spcBef>
            </a:pPr>
            <a:r>
              <a:rPr lang="en-US" altLang="en-US" sz="3200" dirty="0">
                <a:latin typeface="Arial" panose="020B0604020202020204" pitchFamily="34" charset="0"/>
                <a:cs typeface="Arial" panose="020B0604020202020204" pitchFamily="34" charset="0"/>
              </a:rPr>
              <a:t>Chia &amp; hemp seeds</a:t>
            </a:r>
          </a:p>
        </p:txBody>
      </p:sp>
      <p:sp>
        <p:nvSpPr>
          <p:cNvPr id="4" name="TextBox 3">
            <a:extLst>
              <a:ext uri="{FF2B5EF4-FFF2-40B4-BE49-F238E27FC236}">
                <a16:creationId xmlns:a16="http://schemas.microsoft.com/office/drawing/2014/main" id="{3FB014B5-84F5-E176-B3DF-C900AF870280}"/>
              </a:ext>
            </a:extLst>
          </p:cNvPr>
          <p:cNvSpPr txBox="1"/>
          <p:nvPr/>
        </p:nvSpPr>
        <p:spPr>
          <a:xfrm>
            <a:off x="2050868" y="3344091"/>
            <a:ext cx="5473338" cy="3028521"/>
          </a:xfrm>
          <a:prstGeom prst="rect">
            <a:avLst/>
          </a:prstGeom>
          <a:noFill/>
        </p:spPr>
        <p:txBody>
          <a:bodyPr wrap="square" rtlCol="0">
            <a:spAutoFit/>
          </a:bodyPr>
          <a:lstStyle/>
          <a:p>
            <a:pPr marL="342900" indent="-342900">
              <a:lnSpc>
                <a:spcPct val="90000"/>
              </a:lnSpc>
              <a:buClr>
                <a:schemeClr val="accent1"/>
              </a:buClr>
              <a:buFont typeface="Wingdings 3" charset="2"/>
              <a:buChar char=""/>
            </a:pPr>
            <a:r>
              <a:rPr lang="en-US" altLang="en-US" sz="3200" u="sng" dirty="0">
                <a:latin typeface="Arial" panose="020B0604020202020204" pitchFamily="34" charset="0"/>
                <a:cs typeface="Arial" panose="020B0604020202020204" pitchFamily="34" charset="0"/>
              </a:rPr>
              <a:t>Fish sources</a:t>
            </a:r>
          </a:p>
          <a:p>
            <a:pPr marL="742950" lvl="1" indent="-285750">
              <a:lnSpc>
                <a:spcPct val="90000"/>
              </a:lnSpc>
              <a:buClr>
                <a:schemeClr val="accent1"/>
              </a:buClr>
              <a:buFont typeface="Wingdings 3" charset="2"/>
              <a:buChar char=""/>
            </a:pPr>
            <a:r>
              <a:rPr lang="en-US" altLang="en-US" sz="3200" dirty="0">
                <a:latin typeface="Arial" panose="020B0604020202020204" pitchFamily="34" charset="0"/>
                <a:cs typeface="Arial" panose="020B0604020202020204" pitchFamily="34" charset="0"/>
              </a:rPr>
              <a:t>Salmon</a:t>
            </a:r>
          </a:p>
          <a:p>
            <a:pPr marL="742950" lvl="1" indent="-285750">
              <a:lnSpc>
                <a:spcPct val="90000"/>
              </a:lnSpc>
              <a:buClr>
                <a:schemeClr val="accent1"/>
              </a:buClr>
              <a:buFont typeface="Wingdings 3" charset="2"/>
              <a:buChar char=""/>
            </a:pPr>
            <a:r>
              <a:rPr lang="en-US" altLang="en-US" sz="3200" dirty="0">
                <a:latin typeface="Arial" panose="020B0604020202020204" pitchFamily="34" charset="0"/>
                <a:cs typeface="Arial" panose="020B0604020202020204" pitchFamily="34" charset="0"/>
              </a:rPr>
              <a:t>Lake trout</a:t>
            </a:r>
          </a:p>
          <a:p>
            <a:pPr marL="742950" lvl="1" indent="-285750">
              <a:lnSpc>
                <a:spcPct val="90000"/>
              </a:lnSpc>
              <a:buClr>
                <a:schemeClr val="accent1"/>
              </a:buClr>
              <a:buFont typeface="Wingdings 3" charset="2"/>
              <a:buChar char=""/>
            </a:pPr>
            <a:r>
              <a:rPr lang="en-US" altLang="en-US" sz="3200" dirty="0">
                <a:latin typeface="Arial" panose="020B0604020202020204" pitchFamily="34" charset="0"/>
                <a:cs typeface="Arial" panose="020B0604020202020204" pitchFamily="34" charset="0"/>
              </a:rPr>
              <a:t>Mackerel		</a:t>
            </a:r>
          </a:p>
          <a:p>
            <a:pPr marL="742950" lvl="1" indent="-285750">
              <a:lnSpc>
                <a:spcPct val="90000"/>
              </a:lnSpc>
              <a:buClr>
                <a:schemeClr val="accent1"/>
              </a:buClr>
              <a:buFont typeface="Wingdings 3" charset="2"/>
              <a:buChar char=""/>
            </a:pPr>
            <a:r>
              <a:rPr lang="en-US" altLang="en-US" sz="3200" dirty="0">
                <a:latin typeface="Arial" panose="020B0604020202020204" pitchFamily="34" charset="0"/>
                <a:cs typeface="Arial" panose="020B0604020202020204" pitchFamily="34" charset="0"/>
              </a:rPr>
              <a:t>Tuna 		</a:t>
            </a:r>
          </a:p>
          <a:p>
            <a:pPr marL="742950" lvl="1" indent="-285750">
              <a:lnSpc>
                <a:spcPct val="90000"/>
              </a:lnSpc>
              <a:buClr>
                <a:schemeClr val="accent1"/>
              </a:buClr>
              <a:buFont typeface="Wingdings 3" charset="2"/>
              <a:buChar char=""/>
            </a:pPr>
            <a:r>
              <a:rPr lang="en-US" altLang="en-US" sz="3200" dirty="0">
                <a:latin typeface="Arial" panose="020B0604020202020204" pitchFamily="34" charset="0"/>
                <a:cs typeface="Arial" panose="020B0604020202020204" pitchFamily="34" charset="0"/>
              </a:rPr>
              <a:t>Sardines</a:t>
            </a:r>
          </a:p>
          <a:p>
            <a:endParaRPr lang="en-US" dirty="0"/>
          </a:p>
        </p:txBody>
      </p:sp>
    </p:spTree>
    <p:extLst>
      <p:ext uri="{BB962C8B-B14F-4D97-AF65-F5344CB8AC3E}">
        <p14:creationId xmlns:p14="http://schemas.microsoft.com/office/powerpoint/2010/main" val="168132481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6274" y="297539"/>
            <a:ext cx="8911687" cy="1280890"/>
          </a:xfrm>
        </p:spPr>
        <p:txBody>
          <a:bodyPr>
            <a:normAutofit/>
          </a:bodyPr>
          <a:lstStyle/>
          <a:p>
            <a:r>
              <a:rPr lang="en-US" sz="4000" dirty="0">
                <a:latin typeface="Arial" panose="020B0604020202020204" pitchFamily="34" charset="0"/>
                <a:cs typeface="Arial" panose="020B0604020202020204" pitchFamily="34" charset="0"/>
              </a:rPr>
              <a:t>Omega-3 seeds</a:t>
            </a:r>
          </a:p>
        </p:txBody>
      </p:sp>
      <p:sp>
        <p:nvSpPr>
          <p:cNvPr id="3" name="Content Placeholder 2"/>
          <p:cNvSpPr>
            <a:spLocks noGrp="1"/>
          </p:cNvSpPr>
          <p:nvPr>
            <p:ph idx="1"/>
          </p:nvPr>
        </p:nvSpPr>
        <p:spPr>
          <a:xfrm>
            <a:off x="1779316" y="1154757"/>
            <a:ext cx="9820502" cy="5266944"/>
          </a:xfrm>
        </p:spPr>
        <p:txBody>
          <a:bodyPr>
            <a:noAutofit/>
          </a:bodyPr>
          <a:lstStyle/>
          <a:p>
            <a:pPr>
              <a:lnSpc>
                <a:spcPct val="90000"/>
              </a:lnSpc>
              <a:spcBef>
                <a:spcPts val="0"/>
              </a:spcBef>
            </a:pPr>
            <a:r>
              <a:rPr lang="en-US" sz="3200" dirty="0">
                <a:latin typeface="Arial" panose="020B0604020202020204" pitchFamily="34" charset="0"/>
                <a:cs typeface="Arial" panose="020B0604020202020204" pitchFamily="34" charset="0"/>
              </a:rPr>
              <a:t>Flax:</a:t>
            </a:r>
          </a:p>
          <a:p>
            <a:pPr lvl="1">
              <a:lnSpc>
                <a:spcPct val="90000"/>
              </a:lnSpc>
              <a:spcBef>
                <a:spcPts val="0"/>
              </a:spcBef>
            </a:pPr>
            <a:r>
              <a:rPr lang="en-US" sz="3200" dirty="0">
                <a:latin typeface="Arial" panose="020B0604020202020204" pitchFamily="34" charset="0"/>
                <a:cs typeface="Arial" panose="020B0604020202020204" pitchFamily="34" charset="0"/>
              </a:rPr>
              <a:t>Reduce inflammation, high blood pressure, blood sugars, improve survival of breast and prostate cancer</a:t>
            </a:r>
          </a:p>
          <a:p>
            <a:pPr>
              <a:lnSpc>
                <a:spcPct val="90000"/>
              </a:lnSpc>
              <a:spcBef>
                <a:spcPts val="0"/>
              </a:spcBef>
            </a:pPr>
            <a:r>
              <a:rPr lang="en-US" sz="3200" dirty="0">
                <a:latin typeface="Arial" panose="020B0604020202020204" pitchFamily="34" charset="0"/>
                <a:cs typeface="Arial" panose="020B0604020202020204" pitchFamily="34" charset="0"/>
              </a:rPr>
              <a:t>Chia:</a:t>
            </a:r>
          </a:p>
          <a:p>
            <a:pPr lvl="1">
              <a:lnSpc>
                <a:spcPct val="90000"/>
              </a:lnSpc>
              <a:spcBef>
                <a:spcPts val="0"/>
              </a:spcBef>
            </a:pPr>
            <a:r>
              <a:rPr lang="en-US" sz="3200" dirty="0">
                <a:latin typeface="Arial" panose="020B0604020202020204" pitchFamily="34" charset="0"/>
                <a:cs typeface="Arial" panose="020B0604020202020204" pitchFamily="34" charset="0"/>
              </a:rPr>
              <a:t>Good source of protein, fiber, magnesium, iron</a:t>
            </a:r>
          </a:p>
          <a:p>
            <a:pPr lvl="1">
              <a:lnSpc>
                <a:spcPct val="90000"/>
              </a:lnSpc>
              <a:spcBef>
                <a:spcPts val="0"/>
              </a:spcBef>
            </a:pPr>
            <a:r>
              <a:rPr lang="en-US" sz="3200" dirty="0">
                <a:latin typeface="Arial" panose="020B0604020202020204" pitchFamily="34" charset="0"/>
                <a:cs typeface="Arial" panose="020B0604020202020204" pitchFamily="34" charset="0"/>
              </a:rPr>
              <a:t>Powerful antioxidant</a:t>
            </a:r>
          </a:p>
          <a:p>
            <a:pPr>
              <a:lnSpc>
                <a:spcPct val="90000"/>
              </a:lnSpc>
              <a:spcBef>
                <a:spcPts val="0"/>
              </a:spcBef>
            </a:pPr>
            <a:r>
              <a:rPr lang="en-US" sz="3200" dirty="0">
                <a:latin typeface="Arial" panose="020B0604020202020204" pitchFamily="34" charset="0"/>
                <a:cs typeface="Arial" panose="020B0604020202020204" pitchFamily="34" charset="0"/>
              </a:rPr>
              <a:t>Hemp:</a:t>
            </a:r>
          </a:p>
          <a:p>
            <a:pPr lvl="1">
              <a:lnSpc>
                <a:spcPct val="90000"/>
              </a:lnSpc>
              <a:spcBef>
                <a:spcPts val="0"/>
              </a:spcBef>
            </a:pPr>
            <a:r>
              <a:rPr lang="en-US" sz="3200" dirty="0">
                <a:latin typeface="Arial" panose="020B0604020202020204" pitchFamily="34" charset="0"/>
                <a:cs typeface="Arial" panose="020B0604020202020204" pitchFamily="34" charset="0"/>
              </a:rPr>
              <a:t>Protein, fiber, nutrients</a:t>
            </a:r>
          </a:p>
          <a:p>
            <a:pPr lvl="1">
              <a:lnSpc>
                <a:spcPct val="90000"/>
              </a:lnSpc>
              <a:spcBef>
                <a:spcPts val="0"/>
              </a:spcBef>
            </a:pPr>
            <a:r>
              <a:rPr lang="en-US" sz="3200" dirty="0">
                <a:latin typeface="Arial" panose="020B0604020202020204" pitchFamily="34" charset="0"/>
                <a:cs typeface="Arial" panose="020B0604020202020204" pitchFamily="34" charset="0"/>
              </a:rPr>
              <a:t>Anti-inflammatory</a:t>
            </a:r>
          </a:p>
        </p:txBody>
      </p:sp>
    </p:spTree>
    <p:extLst>
      <p:ext uri="{BB962C8B-B14F-4D97-AF65-F5344CB8AC3E}">
        <p14:creationId xmlns:p14="http://schemas.microsoft.com/office/powerpoint/2010/main" val="4071620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588" y="310602"/>
            <a:ext cx="8911687" cy="1280890"/>
          </a:xfrm>
        </p:spPr>
        <p:txBody>
          <a:bodyPr>
            <a:normAutofit/>
          </a:bodyPr>
          <a:lstStyle/>
          <a:p>
            <a:r>
              <a:rPr lang="en-US" sz="4000" dirty="0">
                <a:latin typeface="Arial" panose="020B0604020202020204" pitchFamily="34" charset="0"/>
                <a:cs typeface="Arial" panose="020B0604020202020204" pitchFamily="34" charset="0"/>
              </a:rPr>
              <a:t>What to do with Flax/Hemp/Chia?</a:t>
            </a:r>
          </a:p>
        </p:txBody>
      </p:sp>
      <p:sp>
        <p:nvSpPr>
          <p:cNvPr id="3" name="Content Placeholder 2"/>
          <p:cNvSpPr>
            <a:spLocks noGrp="1"/>
          </p:cNvSpPr>
          <p:nvPr>
            <p:ph idx="1"/>
          </p:nvPr>
        </p:nvSpPr>
        <p:spPr>
          <a:xfrm>
            <a:off x="2301830" y="1297577"/>
            <a:ext cx="8915400" cy="4509142"/>
          </a:xfrm>
        </p:spPr>
        <p:txBody>
          <a:bodyPr>
            <a:noAutofit/>
          </a:bodyPr>
          <a:lstStyle/>
          <a:p>
            <a:r>
              <a:rPr lang="en-US" sz="3200" dirty="0">
                <a:latin typeface="Arial" panose="020B0604020202020204" pitchFamily="34" charset="0"/>
                <a:cs typeface="Arial" panose="020B0604020202020204" pitchFamily="34" charset="0"/>
              </a:rPr>
              <a:t>Put on oatmeal</a:t>
            </a:r>
          </a:p>
          <a:p>
            <a:r>
              <a:rPr lang="en-US" sz="3200" dirty="0">
                <a:latin typeface="Arial" panose="020B0604020202020204" pitchFamily="34" charset="0"/>
                <a:cs typeface="Arial" panose="020B0604020202020204" pitchFamily="34" charset="0"/>
              </a:rPr>
              <a:t>Shake onto salads</a:t>
            </a:r>
          </a:p>
          <a:p>
            <a:r>
              <a:rPr lang="en-US" sz="3200" dirty="0">
                <a:latin typeface="Arial" panose="020B0604020202020204" pitchFamily="34" charset="0"/>
                <a:cs typeface="Arial" panose="020B0604020202020204" pitchFamily="34" charset="0"/>
              </a:rPr>
              <a:t>Add to smoothies</a:t>
            </a:r>
          </a:p>
          <a:p>
            <a:r>
              <a:rPr lang="en-US" sz="3200" dirty="0">
                <a:latin typeface="Arial" panose="020B0604020202020204" pitchFamily="34" charset="0"/>
                <a:cs typeface="Arial" panose="020B0604020202020204" pitchFamily="34" charset="0"/>
              </a:rPr>
              <a:t>Use as a binder in recipes</a:t>
            </a:r>
          </a:p>
          <a:p>
            <a:r>
              <a:rPr lang="en-US" sz="3200" dirty="0">
                <a:latin typeface="Arial" panose="020B0604020202020204" pitchFamily="34" charset="0"/>
                <a:cs typeface="Arial" panose="020B0604020202020204" pitchFamily="34" charset="0"/>
              </a:rPr>
              <a:t>Make crackers</a:t>
            </a:r>
          </a:p>
          <a:p>
            <a:r>
              <a:rPr lang="en-US" sz="3200" dirty="0">
                <a:latin typeface="Arial" panose="020B0604020202020204" pitchFamily="34" charset="0"/>
                <a:cs typeface="Arial" panose="020B0604020202020204" pitchFamily="34" charset="0"/>
              </a:rPr>
              <a:t>Add to breakfast bites</a:t>
            </a:r>
          </a:p>
          <a:p>
            <a:r>
              <a:rPr lang="en-US" sz="3200" dirty="0">
                <a:latin typeface="Arial" panose="020B0604020202020204" pitchFamily="34" charset="0"/>
                <a:cs typeface="Arial" panose="020B0604020202020204" pitchFamily="34" charset="0"/>
              </a:rPr>
              <a:t>Sprinkle on soups or grain dishes</a:t>
            </a:r>
          </a:p>
          <a:p>
            <a:r>
              <a:rPr lang="en-US" sz="3200" dirty="0">
                <a:latin typeface="Arial" panose="020B0604020202020204" pitchFamily="34" charset="0"/>
                <a:cs typeface="Arial" panose="020B0604020202020204" pitchFamily="34" charset="0"/>
              </a:rPr>
              <a:t>Use as thickener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024290" y="2259043"/>
            <a:ext cx="4956118" cy="2559942"/>
          </a:xfrm>
          <a:prstGeom prst="rect">
            <a:avLst/>
          </a:prstGeom>
        </p:spPr>
      </p:pic>
    </p:spTree>
    <p:extLst>
      <p:ext uri="{BB962C8B-B14F-4D97-AF65-F5344CB8AC3E}">
        <p14:creationId xmlns:p14="http://schemas.microsoft.com/office/powerpoint/2010/main" val="3541242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8946" y="5289999"/>
            <a:ext cx="8911687" cy="1280890"/>
          </a:xfrm>
        </p:spPr>
        <p:txBody>
          <a:bodyPr/>
          <a:lstStyle/>
          <a:p>
            <a:r>
              <a:rPr lang="en-US" dirty="0">
                <a:latin typeface="Arial" panose="020B0604020202020204" pitchFamily="34" charset="0"/>
                <a:cs typeface="Arial" panose="020B0604020202020204" pitchFamily="34" charset="0"/>
              </a:rPr>
              <a:t>Foods to lower cholesterol</a:t>
            </a:r>
          </a:p>
        </p:txBody>
      </p:sp>
      <p:pic>
        <p:nvPicPr>
          <p:cNvPr id="4" name="Content Placeholder 3"/>
          <p:cNvPicPr>
            <a:picLocks noChangeAspect="1"/>
          </p:cNvPicPr>
          <p:nvPr/>
        </p:nvPicPr>
        <p:blipFill>
          <a:blip r:embed="rId3"/>
          <a:stretch>
            <a:fillRect/>
          </a:stretch>
        </p:blipFill>
        <p:spPr>
          <a:xfrm rot="763219">
            <a:off x="8363494" y="395399"/>
            <a:ext cx="3137943" cy="4693271"/>
          </a:xfrm>
          <a:prstGeom prst="rect">
            <a:avLst/>
          </a:prstGeom>
        </p:spPr>
      </p:pic>
      <p:sp>
        <p:nvSpPr>
          <p:cNvPr id="6" name="Content Placeholder 5">
            <a:extLst>
              <a:ext uri="{FF2B5EF4-FFF2-40B4-BE49-F238E27FC236}">
                <a16:creationId xmlns:a16="http://schemas.microsoft.com/office/drawing/2014/main" id="{A8F934BB-654A-4A9A-764D-32E2586202CD}"/>
              </a:ext>
            </a:extLst>
          </p:cNvPr>
          <p:cNvSpPr>
            <a:spLocks noGrp="1"/>
          </p:cNvSpPr>
          <p:nvPr>
            <p:ph idx="1"/>
          </p:nvPr>
        </p:nvSpPr>
        <p:spPr/>
        <p:txBody>
          <a:bodyPr/>
          <a:lstStyle/>
          <a:p>
            <a:endParaRPr lang="en-US" dirty="0"/>
          </a:p>
        </p:txBody>
      </p:sp>
      <p:pic>
        <p:nvPicPr>
          <p:cNvPr id="8" name="Picture 7">
            <a:extLst>
              <a:ext uri="{FF2B5EF4-FFF2-40B4-BE49-F238E27FC236}">
                <a16:creationId xmlns:a16="http://schemas.microsoft.com/office/drawing/2014/main" id="{460E9AA2-0773-2E55-D4F1-BCC1C7485D11}"/>
              </a:ext>
            </a:extLst>
          </p:cNvPr>
          <p:cNvPicPr>
            <a:picLocks noChangeAspect="1"/>
          </p:cNvPicPr>
          <p:nvPr/>
        </p:nvPicPr>
        <p:blipFill>
          <a:blip r:embed="rId4"/>
          <a:srcRect r="30234" b="19714"/>
          <a:stretch>
            <a:fillRect/>
          </a:stretch>
        </p:blipFill>
        <p:spPr>
          <a:xfrm>
            <a:off x="257739" y="0"/>
            <a:ext cx="4214249" cy="6792457"/>
          </a:xfrm>
          <a:prstGeom prst="rect">
            <a:avLst/>
          </a:prstGeom>
        </p:spPr>
      </p:pic>
      <p:pic>
        <p:nvPicPr>
          <p:cNvPr id="10" name="Picture 9">
            <a:extLst>
              <a:ext uri="{FF2B5EF4-FFF2-40B4-BE49-F238E27FC236}">
                <a16:creationId xmlns:a16="http://schemas.microsoft.com/office/drawing/2014/main" id="{52B793C0-9993-8B0C-985E-FF69A387C728}"/>
              </a:ext>
            </a:extLst>
          </p:cNvPr>
          <p:cNvPicPr>
            <a:picLocks noChangeAspect="1"/>
          </p:cNvPicPr>
          <p:nvPr/>
        </p:nvPicPr>
        <p:blipFill>
          <a:blip r:embed="rId4"/>
          <a:srcRect l="73342" t="2526" b="32756"/>
          <a:stretch>
            <a:fillRect/>
          </a:stretch>
        </p:blipFill>
        <p:spPr>
          <a:xfrm>
            <a:off x="4600578" y="0"/>
            <a:ext cx="2045696" cy="6955751"/>
          </a:xfrm>
          <a:prstGeom prst="rect">
            <a:avLst/>
          </a:prstGeom>
        </p:spPr>
      </p:pic>
    </p:spTree>
    <p:extLst>
      <p:ext uri="{BB962C8B-B14F-4D97-AF65-F5344CB8AC3E}">
        <p14:creationId xmlns:p14="http://schemas.microsoft.com/office/powerpoint/2010/main" val="879750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8613" y="0"/>
            <a:ext cx="8911687" cy="1280890"/>
          </a:xfrm>
        </p:spPr>
        <p:txBody>
          <a:bodyPr/>
          <a:lstStyle/>
          <a:p>
            <a:r>
              <a:rPr lang="en-US" dirty="0"/>
              <a:t>Health Behavior Interventions </a:t>
            </a:r>
            <a:br>
              <a:rPr lang="en-US" dirty="0"/>
            </a:br>
            <a:r>
              <a:rPr lang="en-US" dirty="0"/>
              <a:t>in patients with hypertriglyceridemia</a:t>
            </a:r>
          </a:p>
        </p:txBody>
      </p:sp>
      <p:pic>
        <p:nvPicPr>
          <p:cNvPr id="4" name="Content Placeholder 3"/>
          <p:cNvPicPr>
            <a:picLocks noGrp="1" noChangeAspect="1"/>
          </p:cNvPicPr>
          <p:nvPr>
            <p:ph idx="1"/>
          </p:nvPr>
        </p:nvPicPr>
        <p:blipFill>
          <a:blip r:embed="rId2"/>
          <a:srcRect t="87835" r="36646" b="1"/>
          <a:stretch>
            <a:fillRect/>
          </a:stretch>
        </p:blipFill>
        <p:spPr>
          <a:xfrm>
            <a:off x="5070071" y="6215826"/>
            <a:ext cx="5416954" cy="642174"/>
          </a:xfrm>
          <a:prstGeom prst="rect">
            <a:avLst/>
          </a:prstGeom>
        </p:spPr>
      </p:pic>
      <p:pic>
        <p:nvPicPr>
          <p:cNvPr id="5" name="Content Placeholder 3">
            <a:extLst>
              <a:ext uri="{FF2B5EF4-FFF2-40B4-BE49-F238E27FC236}">
                <a16:creationId xmlns:a16="http://schemas.microsoft.com/office/drawing/2014/main" id="{24F7939E-6FD9-2AE3-AF8F-D78F3CCCF344}"/>
              </a:ext>
            </a:extLst>
          </p:cNvPr>
          <p:cNvPicPr>
            <a:picLocks noChangeAspect="1"/>
          </p:cNvPicPr>
          <p:nvPr/>
        </p:nvPicPr>
        <p:blipFill>
          <a:blip r:embed="rId2"/>
          <a:srcRect l="14449" t="22701" r="13530" b="22359"/>
          <a:stretch>
            <a:fillRect/>
          </a:stretch>
        </p:blipFill>
        <p:spPr>
          <a:xfrm>
            <a:off x="1210353" y="1198108"/>
            <a:ext cx="10465418" cy="4929189"/>
          </a:xfrm>
          <a:prstGeom prst="rect">
            <a:avLst/>
          </a:prstGeom>
        </p:spPr>
      </p:pic>
    </p:spTree>
    <p:extLst>
      <p:ext uri="{BB962C8B-B14F-4D97-AF65-F5344CB8AC3E}">
        <p14:creationId xmlns:p14="http://schemas.microsoft.com/office/powerpoint/2010/main" val="5997260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8500" y="266922"/>
            <a:ext cx="8911687" cy="1280890"/>
          </a:xfrm>
        </p:spPr>
        <p:txBody>
          <a:bodyPr/>
          <a:lstStyle/>
          <a:p>
            <a:r>
              <a:rPr lang="en-US" dirty="0">
                <a:latin typeface="Arial" panose="020B0604020202020204" pitchFamily="34" charset="0"/>
                <a:cs typeface="Arial" panose="020B0604020202020204" pitchFamily="34" charset="0"/>
              </a:rPr>
              <a:t>How can </a:t>
            </a:r>
            <a:r>
              <a:rPr lang="en-US" u="sng" dirty="0">
                <a:latin typeface="Arial" panose="020B0604020202020204" pitchFamily="34" charset="0"/>
                <a:cs typeface="Arial" panose="020B0604020202020204" pitchFamily="34" charset="0"/>
              </a:rPr>
              <a:t>you</a:t>
            </a:r>
            <a:r>
              <a:rPr lang="en-US" dirty="0">
                <a:latin typeface="Arial" panose="020B0604020202020204" pitchFamily="34" charset="0"/>
                <a:cs typeface="Arial" panose="020B0604020202020204" pitchFamily="34" charset="0"/>
              </a:rPr>
              <a:t> lower saturated &amp; trans fats?</a:t>
            </a:r>
          </a:p>
        </p:txBody>
      </p:sp>
      <p:sp>
        <p:nvSpPr>
          <p:cNvPr id="3" name="Content Placeholder 2"/>
          <p:cNvSpPr>
            <a:spLocks noGrp="1"/>
          </p:cNvSpPr>
          <p:nvPr>
            <p:ph idx="1"/>
          </p:nvPr>
        </p:nvSpPr>
        <p:spPr>
          <a:xfrm>
            <a:off x="1818502" y="1008452"/>
            <a:ext cx="10373497" cy="5010912"/>
          </a:xfrm>
        </p:spPr>
        <p:txBody>
          <a:bodyPr>
            <a:noAutofit/>
          </a:bodyPr>
          <a:lstStyle/>
          <a:p>
            <a:r>
              <a:rPr lang="en-US" sz="3200" dirty="0">
                <a:latin typeface="Arial" panose="020B0604020202020204" pitchFamily="34" charset="0"/>
                <a:cs typeface="Arial" panose="020B0604020202020204" pitchFamily="34" charset="0"/>
              </a:rPr>
              <a:t>Less or no meat</a:t>
            </a:r>
          </a:p>
          <a:p>
            <a:r>
              <a:rPr lang="en-US" sz="3200" dirty="0">
                <a:latin typeface="Arial" panose="020B0604020202020204" pitchFamily="34" charset="0"/>
                <a:cs typeface="Arial" panose="020B0604020202020204" pitchFamily="34" charset="0"/>
              </a:rPr>
              <a:t>No or non-fat dairy</a:t>
            </a:r>
          </a:p>
          <a:p>
            <a:r>
              <a:rPr lang="en-US" sz="3200" dirty="0">
                <a:latin typeface="Arial" panose="020B0604020202020204" pitchFamily="34" charset="0"/>
                <a:cs typeface="Arial" panose="020B0604020202020204" pitchFamily="34" charset="0"/>
              </a:rPr>
              <a:t>Limit high fat condiments  - </a:t>
            </a:r>
            <a:r>
              <a:rPr lang="en-US" sz="3200" dirty="0" err="1">
                <a:latin typeface="Arial" panose="020B0604020202020204" pitchFamily="34" charset="0"/>
                <a:cs typeface="Arial" panose="020B0604020202020204" pitchFamily="34" charset="0"/>
              </a:rPr>
              <a:t>ie</a:t>
            </a:r>
            <a:r>
              <a:rPr lang="en-US" sz="3200" dirty="0">
                <a:latin typeface="Arial" panose="020B0604020202020204" pitchFamily="34" charset="0"/>
                <a:cs typeface="Arial" panose="020B0604020202020204" pitchFamily="34" charset="0"/>
              </a:rPr>
              <a:t>. secret sauce, mayo </a:t>
            </a:r>
          </a:p>
          <a:p>
            <a:r>
              <a:rPr lang="en-US" sz="3200" dirty="0">
                <a:latin typeface="Arial" panose="020B0604020202020204" pitchFamily="34" charset="0"/>
                <a:cs typeface="Arial" panose="020B0604020202020204" pitchFamily="34" charset="0"/>
              </a:rPr>
              <a:t>Bake, broil, grill instead of fry</a:t>
            </a:r>
          </a:p>
          <a:p>
            <a:r>
              <a:rPr lang="en-US" sz="3200" dirty="0">
                <a:latin typeface="Arial" panose="020B0604020202020204" pitchFamily="34" charset="0"/>
                <a:cs typeface="Arial" panose="020B0604020202020204" pitchFamily="34" charset="0"/>
              </a:rPr>
              <a:t>Cut added fats in recipes</a:t>
            </a:r>
          </a:p>
          <a:p>
            <a:r>
              <a:rPr lang="en-US" sz="3200" dirty="0">
                <a:latin typeface="Arial" panose="020B0604020202020204" pitchFamily="34" charset="0"/>
                <a:cs typeface="Arial" panose="020B0604020202020204" pitchFamily="34" charset="0"/>
              </a:rPr>
              <a:t>Swap high fat toppings for low fat or plant sources(sour cream, cream cheese, butter/margarine)</a:t>
            </a:r>
          </a:p>
          <a:p>
            <a:r>
              <a:rPr lang="en-US" sz="3200" dirty="0">
                <a:latin typeface="Arial" panose="020B0604020202020204" pitchFamily="34" charset="0"/>
                <a:cs typeface="Arial" panose="020B0604020202020204" pitchFamily="34" charset="0"/>
              </a:rPr>
              <a:t>Limit </a:t>
            </a:r>
            <a:r>
              <a:rPr lang="en-US" sz="3200" dirty="0" err="1">
                <a:latin typeface="Arial" panose="020B0604020202020204" pitchFamily="34" charset="0"/>
                <a:cs typeface="Arial" panose="020B0604020202020204" pitchFamily="34" charset="0"/>
              </a:rPr>
              <a:t>ultraprocessed</a:t>
            </a:r>
            <a:r>
              <a:rPr lang="en-US" sz="3200" dirty="0">
                <a:latin typeface="Arial" panose="020B0604020202020204" pitchFamily="34" charset="0"/>
                <a:cs typeface="Arial" panose="020B0604020202020204" pitchFamily="34" charset="0"/>
              </a:rPr>
              <a:t> foods</a:t>
            </a:r>
          </a:p>
          <a:p>
            <a:r>
              <a:rPr lang="en-US" sz="3200" dirty="0">
                <a:latin typeface="Arial" panose="020B0604020202020204" pitchFamily="34" charset="0"/>
                <a:cs typeface="Arial" panose="020B0604020202020204" pitchFamily="34" charset="0"/>
              </a:rPr>
              <a:t>Other ideas?</a:t>
            </a:r>
          </a:p>
        </p:txBody>
      </p:sp>
    </p:spTree>
    <p:extLst>
      <p:ext uri="{BB962C8B-B14F-4D97-AF65-F5344CB8AC3E}">
        <p14:creationId xmlns:p14="http://schemas.microsoft.com/office/powerpoint/2010/main" val="1763293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6273" y="323664"/>
            <a:ext cx="8911687" cy="1280890"/>
          </a:xfrm>
        </p:spPr>
        <p:txBody>
          <a:bodyPr/>
          <a:lstStyle/>
          <a:p>
            <a:r>
              <a:rPr lang="en-US" dirty="0">
                <a:latin typeface="Arial" panose="020B0604020202020204" pitchFamily="34" charset="0"/>
                <a:cs typeface="Arial" panose="020B0604020202020204" pitchFamily="34" charset="0"/>
              </a:rPr>
              <a:t>Bottom line</a:t>
            </a:r>
          </a:p>
        </p:txBody>
      </p:sp>
      <p:sp>
        <p:nvSpPr>
          <p:cNvPr id="4" name="Content Placeholder 3"/>
          <p:cNvSpPr>
            <a:spLocks noGrp="1"/>
          </p:cNvSpPr>
          <p:nvPr>
            <p:ph sz="half" idx="2"/>
          </p:nvPr>
        </p:nvSpPr>
        <p:spPr>
          <a:xfrm>
            <a:off x="1417267" y="1081335"/>
            <a:ext cx="10509122" cy="5112223"/>
          </a:xfrm>
        </p:spPr>
        <p:txBody>
          <a:bodyPr>
            <a:noAutofit/>
          </a:bodyPr>
          <a:lstStyle/>
          <a:p>
            <a:r>
              <a:rPr lang="en-US" sz="3200" dirty="0">
                <a:latin typeface="Arial" panose="020B0604020202020204" pitchFamily="34" charset="0"/>
                <a:cs typeface="Arial" panose="020B0604020202020204" pitchFamily="34" charset="0"/>
              </a:rPr>
              <a:t>Choose healthy fats</a:t>
            </a:r>
          </a:p>
          <a:p>
            <a:r>
              <a:rPr lang="en-US" sz="3200" dirty="0">
                <a:latin typeface="Arial" panose="020B0604020202020204" pitchFamily="34" charset="0"/>
                <a:cs typeface="Arial" panose="020B0604020202020204" pitchFamily="34" charset="0"/>
              </a:rPr>
              <a:t>Limit saturated and trans fats</a:t>
            </a:r>
          </a:p>
          <a:p>
            <a:pPr lvl="1"/>
            <a:r>
              <a:rPr lang="en-US" sz="3200" dirty="0">
                <a:latin typeface="Arial" panose="020B0604020202020204" pitchFamily="34" charset="0"/>
                <a:cs typeface="Arial" panose="020B0604020202020204" pitchFamily="34" charset="0"/>
              </a:rPr>
              <a:t>Animal foods</a:t>
            </a:r>
          </a:p>
          <a:p>
            <a:pPr lvl="1"/>
            <a:r>
              <a:rPr lang="en-US" sz="3200" dirty="0">
                <a:latin typeface="Arial" panose="020B0604020202020204" pitchFamily="34" charset="0"/>
                <a:cs typeface="Arial" panose="020B0604020202020204" pitchFamily="34" charset="0"/>
              </a:rPr>
              <a:t>Processed foods</a:t>
            </a:r>
          </a:p>
          <a:p>
            <a:pPr lvl="1"/>
            <a:r>
              <a:rPr lang="en-US" sz="3200" dirty="0">
                <a:latin typeface="Arial" panose="020B0604020202020204" pitchFamily="34" charset="0"/>
                <a:cs typeface="Arial" panose="020B0604020202020204" pitchFamily="34" charset="0"/>
              </a:rPr>
              <a:t>Fast foods</a:t>
            </a:r>
          </a:p>
          <a:p>
            <a:r>
              <a:rPr lang="en-US" sz="3200" dirty="0">
                <a:latin typeface="Arial" panose="020B0604020202020204" pitchFamily="34" charset="0"/>
                <a:cs typeface="Arial" panose="020B0604020202020204" pitchFamily="34" charset="0"/>
              </a:rPr>
              <a:t>Avoid refined sugars and carbs, sugary drinks</a:t>
            </a:r>
          </a:p>
          <a:p>
            <a:r>
              <a:rPr lang="en-US" sz="3200" dirty="0">
                <a:latin typeface="Arial" panose="020B0604020202020204" pitchFamily="34" charset="0"/>
                <a:cs typeface="Arial" panose="020B0604020202020204" pitchFamily="34" charset="0"/>
              </a:rPr>
              <a:t>Add cholesterol-lowering foods</a:t>
            </a:r>
          </a:p>
        </p:txBody>
      </p:sp>
      <p:pic>
        <p:nvPicPr>
          <p:cNvPr id="6" name="Content Placeholder 5"/>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7439860" y="393590"/>
            <a:ext cx="4530029" cy="3695083"/>
          </a:xfrm>
          <a:prstGeom prst="rect">
            <a:avLst/>
          </a:prstGeom>
        </p:spPr>
      </p:pic>
    </p:spTree>
    <p:extLst>
      <p:ext uri="{BB962C8B-B14F-4D97-AF65-F5344CB8AC3E}">
        <p14:creationId xmlns:p14="http://schemas.microsoft.com/office/powerpoint/2010/main" val="1522997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4205" y="101596"/>
            <a:ext cx="8911687" cy="1280890"/>
          </a:xfrm>
        </p:spPr>
        <p:txBody>
          <a:bodyPr/>
          <a:lstStyle/>
          <a:p>
            <a:r>
              <a:rPr lang="en-US" dirty="0">
                <a:latin typeface="Arial" panose="020B0604020202020204" pitchFamily="34" charset="0"/>
                <a:cs typeface="Arial" panose="020B0604020202020204" pitchFamily="34" charset="0"/>
              </a:rPr>
              <a:t>What will you do?</a:t>
            </a:r>
          </a:p>
        </p:txBody>
      </p:sp>
      <p:sp>
        <p:nvSpPr>
          <p:cNvPr id="3" name="Content Placeholder 2"/>
          <p:cNvSpPr>
            <a:spLocks noGrp="1"/>
          </p:cNvSpPr>
          <p:nvPr>
            <p:ph idx="1"/>
          </p:nvPr>
        </p:nvSpPr>
        <p:spPr>
          <a:xfrm>
            <a:off x="1454227" y="988224"/>
            <a:ext cx="10432972" cy="5092099"/>
          </a:xfrm>
        </p:spPr>
        <p:txBody>
          <a:bodyPr>
            <a:noAutofit/>
          </a:bodyPr>
          <a:lstStyle/>
          <a:p>
            <a:r>
              <a:rPr lang="en-US" sz="3200" dirty="0">
                <a:latin typeface="Arial" panose="020B0604020202020204" pitchFamily="34" charset="0"/>
                <a:cs typeface="Arial" panose="020B0604020202020204" pitchFamily="34" charset="0"/>
              </a:rPr>
              <a:t>What do you eat right now that you could eat less of or substitute with a healthier choice?</a:t>
            </a:r>
          </a:p>
          <a:p>
            <a:r>
              <a:rPr lang="en-US" sz="3200" dirty="0">
                <a:latin typeface="Arial" panose="020B0604020202020204" pitchFamily="34" charset="0"/>
                <a:cs typeface="Arial" panose="020B0604020202020204" pitchFamily="34" charset="0"/>
              </a:rPr>
              <a:t>How will you use healthy fats?</a:t>
            </a:r>
          </a:p>
          <a:p>
            <a:pPr lvl="1"/>
            <a:r>
              <a:rPr lang="en-US" sz="3200" dirty="0">
                <a:latin typeface="Arial" panose="020B0604020202020204" pitchFamily="34" charset="0"/>
                <a:cs typeface="Arial" panose="020B0604020202020204" pitchFamily="34" charset="0"/>
              </a:rPr>
              <a:t>Sprinkle nuts and seeds on cereal, salads, bowls?</a:t>
            </a:r>
          </a:p>
          <a:p>
            <a:pPr lvl="1"/>
            <a:r>
              <a:rPr lang="en-US" sz="3200" dirty="0">
                <a:latin typeface="Arial" panose="020B0604020202020204" pitchFamily="34" charset="0"/>
                <a:cs typeface="Arial" panose="020B0604020202020204" pitchFamily="34" charset="0"/>
              </a:rPr>
              <a:t>Cashew cream instead of cream to thicken soup?</a:t>
            </a:r>
          </a:p>
          <a:p>
            <a:r>
              <a:rPr lang="en-US" sz="3200" dirty="0">
                <a:latin typeface="Arial" panose="020B0604020202020204" pitchFamily="34" charset="0"/>
                <a:cs typeface="Arial" panose="020B0604020202020204" pitchFamily="34" charset="0"/>
              </a:rPr>
              <a:t>What sugary foods could you change</a:t>
            </a:r>
          </a:p>
          <a:p>
            <a:r>
              <a:rPr lang="en-US" sz="3200" dirty="0">
                <a:latin typeface="Arial" panose="020B0604020202020204" pitchFamily="34" charset="0"/>
                <a:cs typeface="Arial" panose="020B0604020202020204" pitchFamily="34" charset="0"/>
              </a:rPr>
              <a:t>What foods can you add to lower LDL?</a:t>
            </a:r>
          </a:p>
          <a:p>
            <a:r>
              <a:rPr lang="en-US" sz="3200" dirty="0">
                <a:latin typeface="Arial" panose="020B0604020202020204" pitchFamily="34" charset="0"/>
                <a:cs typeface="Arial" panose="020B0604020202020204" pitchFamily="34" charset="0"/>
              </a:rPr>
              <a:t>Make a goal today of one change to your intake </a:t>
            </a:r>
            <a:r>
              <a:rPr lang="en-US" sz="2800" dirty="0">
                <a:latin typeface="Arial" panose="020B0604020202020204" pitchFamily="34" charset="0"/>
                <a:cs typeface="Arial" panose="020B0604020202020204" pitchFamily="34" charset="0"/>
                <a:sym typeface="Wingdings" panose="05000000000000000000" pitchFamily="2" charset="2"/>
              </a:rPr>
              <a:t></a:t>
            </a:r>
            <a:endParaRPr lang="en-US" sz="2800" dirty="0">
              <a:latin typeface="Arial" panose="020B0604020202020204" pitchFamily="34" charset="0"/>
              <a:cs typeface="Arial" panose="020B0604020202020204" pitchFamily="34" charset="0"/>
            </a:endParaRPr>
          </a:p>
          <a:p>
            <a:pPr lvl="1"/>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32829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47896" y="114659"/>
            <a:ext cx="8911687" cy="1280890"/>
          </a:xfrm>
        </p:spPr>
        <p:txBody>
          <a:bodyPr/>
          <a:lstStyle/>
          <a:p>
            <a:r>
              <a:rPr lang="en-US" dirty="0">
                <a:latin typeface="Arial" panose="020B0604020202020204" pitchFamily="34" charset="0"/>
                <a:cs typeface="Arial" panose="020B0604020202020204" pitchFamily="34" charset="0"/>
              </a:rPr>
              <a:t>Our dish today: No Chop Chili</a:t>
            </a:r>
          </a:p>
        </p:txBody>
      </p:sp>
      <p:pic>
        <p:nvPicPr>
          <p:cNvPr id="2" name="Content Placeholder 1"/>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8020594" y="397646"/>
            <a:ext cx="3859675" cy="5789513"/>
          </a:xfrm>
        </p:spPr>
      </p:pic>
      <p:sp>
        <p:nvSpPr>
          <p:cNvPr id="6" name="Content Placeholder 5"/>
          <p:cNvSpPr>
            <a:spLocks noGrp="1"/>
          </p:cNvSpPr>
          <p:nvPr>
            <p:ph sz="half" idx="1"/>
          </p:nvPr>
        </p:nvSpPr>
        <p:spPr>
          <a:xfrm>
            <a:off x="1517186" y="997130"/>
            <a:ext cx="6490345" cy="5429795"/>
          </a:xfrm>
        </p:spPr>
        <p:txBody>
          <a:bodyPr>
            <a:noAutofit/>
          </a:bodyPr>
          <a:lstStyle/>
          <a:p>
            <a:pPr>
              <a:lnSpc>
                <a:spcPct val="90000"/>
              </a:lnSpc>
              <a:spcBef>
                <a:spcPts val="0"/>
              </a:spcBef>
            </a:pPr>
            <a:r>
              <a:rPr lang="en-US" sz="2800" dirty="0">
                <a:latin typeface="Arial" panose="020B0604020202020204" pitchFamily="34" charset="0"/>
                <a:cs typeface="Arial" panose="020B0604020202020204" pitchFamily="34" charset="0"/>
              </a:rPr>
              <a:t>Plant-based meat of your choice</a:t>
            </a:r>
          </a:p>
          <a:p>
            <a:pPr>
              <a:lnSpc>
                <a:spcPct val="90000"/>
              </a:lnSpc>
              <a:spcBef>
                <a:spcPts val="0"/>
              </a:spcBef>
            </a:pPr>
            <a:r>
              <a:rPr lang="en-US" sz="2800" dirty="0">
                <a:latin typeface="Arial" panose="020B0604020202020204" pitchFamily="34" charset="0"/>
                <a:cs typeface="Arial" panose="020B0604020202020204" pitchFamily="34" charset="0"/>
              </a:rPr>
              <a:t>2 cans beans of choice, rinsed and drained</a:t>
            </a:r>
          </a:p>
          <a:p>
            <a:pPr>
              <a:lnSpc>
                <a:spcPct val="90000"/>
              </a:lnSpc>
              <a:spcBef>
                <a:spcPts val="0"/>
              </a:spcBef>
            </a:pPr>
            <a:r>
              <a:rPr lang="en-US" sz="2800" dirty="0">
                <a:latin typeface="Arial" panose="020B0604020202020204" pitchFamily="34" charset="0"/>
                <a:cs typeface="Arial" panose="020B0604020202020204" pitchFamily="34" charset="0"/>
              </a:rPr>
              <a:t>1 can no salt added corn kernels (or frozen)</a:t>
            </a:r>
          </a:p>
          <a:p>
            <a:pPr>
              <a:lnSpc>
                <a:spcPct val="90000"/>
              </a:lnSpc>
              <a:spcBef>
                <a:spcPts val="0"/>
              </a:spcBef>
            </a:pPr>
            <a:r>
              <a:rPr lang="en-US" sz="2800" dirty="0">
                <a:latin typeface="Arial" panose="020B0604020202020204" pitchFamily="34" charset="0"/>
                <a:cs typeface="Arial" panose="020B0604020202020204" pitchFamily="34" charset="0"/>
              </a:rPr>
              <a:t>1 can low sodium diced tomatoes</a:t>
            </a:r>
          </a:p>
          <a:p>
            <a:pPr>
              <a:lnSpc>
                <a:spcPct val="90000"/>
              </a:lnSpc>
              <a:spcBef>
                <a:spcPts val="0"/>
              </a:spcBef>
            </a:pPr>
            <a:r>
              <a:rPr lang="en-US" sz="2800" dirty="0">
                <a:latin typeface="Arial" panose="020B0604020202020204" pitchFamily="34" charset="0"/>
                <a:cs typeface="Arial" panose="020B0604020202020204" pitchFamily="34" charset="0"/>
              </a:rPr>
              <a:t>1 small can green </a:t>
            </a:r>
            <a:r>
              <a:rPr lang="en-US" sz="2800" dirty="0" err="1">
                <a:latin typeface="Arial" panose="020B0604020202020204" pitchFamily="34" charset="0"/>
                <a:cs typeface="Arial" panose="020B0604020202020204" pitchFamily="34" charset="0"/>
              </a:rPr>
              <a:t>chiles</a:t>
            </a:r>
            <a:endParaRPr lang="en-US" sz="2800" dirty="0">
              <a:latin typeface="Arial" panose="020B0604020202020204" pitchFamily="34" charset="0"/>
              <a:cs typeface="Arial" panose="020B0604020202020204" pitchFamily="34" charset="0"/>
            </a:endParaRPr>
          </a:p>
          <a:p>
            <a:pPr>
              <a:lnSpc>
                <a:spcPct val="90000"/>
              </a:lnSpc>
              <a:spcBef>
                <a:spcPts val="0"/>
              </a:spcBef>
            </a:pPr>
            <a:r>
              <a:rPr lang="en-US" sz="2800" dirty="0">
                <a:latin typeface="Arial" panose="020B0604020202020204" pitchFamily="34" charset="0"/>
                <a:cs typeface="Arial" panose="020B0604020202020204" pitchFamily="34" charset="0"/>
              </a:rPr>
              <a:t>1 cup salsa</a:t>
            </a:r>
          </a:p>
          <a:p>
            <a:pPr>
              <a:lnSpc>
                <a:spcPct val="90000"/>
              </a:lnSpc>
              <a:spcBef>
                <a:spcPts val="0"/>
              </a:spcBef>
            </a:pPr>
            <a:r>
              <a:rPr lang="en-US" sz="2800" dirty="0">
                <a:latin typeface="Arial" panose="020B0604020202020204" pitchFamily="34" charset="0"/>
                <a:cs typeface="Arial" panose="020B0604020202020204" pitchFamily="34" charset="0"/>
              </a:rPr>
              <a:t>2 cups water</a:t>
            </a:r>
          </a:p>
          <a:p>
            <a:pPr>
              <a:lnSpc>
                <a:spcPct val="90000"/>
              </a:lnSpc>
              <a:spcBef>
                <a:spcPts val="0"/>
              </a:spcBef>
            </a:pPr>
            <a:r>
              <a:rPr lang="en-US" sz="2800" dirty="0">
                <a:latin typeface="Arial" panose="020B0604020202020204" pitchFamily="34" charset="0"/>
                <a:cs typeface="Arial" panose="020B0604020202020204" pitchFamily="34" charset="0"/>
              </a:rPr>
              <a:t>2 Tablespoons Chili powder</a:t>
            </a:r>
          </a:p>
          <a:p>
            <a:pPr>
              <a:lnSpc>
                <a:spcPct val="90000"/>
              </a:lnSpc>
              <a:spcBef>
                <a:spcPts val="0"/>
              </a:spcBef>
            </a:pPr>
            <a:r>
              <a:rPr lang="en-US" sz="2800" dirty="0">
                <a:latin typeface="Arial" panose="020B0604020202020204" pitchFamily="34" charset="0"/>
                <a:cs typeface="Arial" panose="020B0604020202020204" pitchFamily="34" charset="0"/>
              </a:rPr>
              <a:t>1 Tablespoon Cumin</a:t>
            </a:r>
          </a:p>
          <a:p>
            <a:pPr>
              <a:lnSpc>
                <a:spcPct val="90000"/>
              </a:lnSpc>
              <a:spcBef>
                <a:spcPts val="0"/>
              </a:spcBef>
            </a:pPr>
            <a:r>
              <a:rPr lang="en-US" sz="2800" dirty="0">
                <a:latin typeface="Arial" panose="020B0604020202020204" pitchFamily="34" charset="0"/>
                <a:cs typeface="Arial" panose="020B0604020202020204" pitchFamily="34" charset="0"/>
              </a:rPr>
              <a:t>1 tsp. oregano</a:t>
            </a:r>
          </a:p>
          <a:p>
            <a:pPr>
              <a:lnSpc>
                <a:spcPct val="90000"/>
              </a:lnSpc>
              <a:spcBef>
                <a:spcPts val="0"/>
              </a:spcBef>
            </a:pPr>
            <a:r>
              <a:rPr lang="en-US" sz="2800" dirty="0">
                <a:latin typeface="Arial" panose="020B0604020202020204" pitchFamily="34" charset="0"/>
                <a:cs typeface="Arial" panose="020B0604020202020204" pitchFamily="34" charset="0"/>
              </a:rPr>
              <a:t>Other seasonings that you like</a:t>
            </a:r>
          </a:p>
        </p:txBody>
      </p:sp>
    </p:spTree>
    <p:extLst>
      <p:ext uri="{BB962C8B-B14F-4D97-AF65-F5344CB8AC3E}">
        <p14:creationId xmlns:p14="http://schemas.microsoft.com/office/powerpoint/2010/main" val="35093087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s1-photo.nextdoor.com/post_photos/42/bb/42bbf38534add27118d95cd3336dfc2e.jpeg?request_version=v2&amp;output_type=jpeg&amp;sizing=linear&amp;clamp=large&amp;x_size=6&amp;resize_type=resize"/>
          <p:cNvPicPr>
            <a:picLocks noChangeAspect="1" noChangeArrowheads="1"/>
          </p:cNvPicPr>
          <p:nvPr/>
        </p:nvPicPr>
        <p:blipFill rotWithShape="1">
          <a:blip r:embed="rId2">
            <a:extLst>
              <a:ext uri="{28A0092B-C50C-407E-A947-70E740481C1C}">
                <a14:useLocalDpi xmlns:a14="http://schemas.microsoft.com/office/drawing/2010/main" val="0"/>
              </a:ext>
            </a:extLst>
          </a:blip>
          <a:srcRect b="6292"/>
          <a:stretch>
            <a:fillRect/>
          </a:stretch>
        </p:blipFill>
        <p:spPr bwMode="auto">
          <a:xfrm>
            <a:off x="3341169" y="209004"/>
            <a:ext cx="5711391" cy="6529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9375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1739237" y="5685205"/>
            <a:ext cx="8915399" cy="860400"/>
          </a:xfrm>
        </p:spPr>
        <p:txBody>
          <a:bodyPr>
            <a:normAutofit fontScale="47500" lnSpcReduction="20000"/>
          </a:bodyPr>
          <a:lstStyle/>
          <a:p>
            <a:pPr algn="ctr"/>
            <a:endParaRPr lang="en-US" sz="3600" dirty="0">
              <a:latin typeface="Arial" panose="020B0604020202020204" pitchFamily="34" charset="0"/>
              <a:cs typeface="Arial" panose="020B0604020202020204" pitchFamily="34" charset="0"/>
            </a:endParaRPr>
          </a:p>
          <a:p>
            <a:pPr algn="ctr"/>
            <a:r>
              <a:rPr lang="en-US" sz="7300" i="1" dirty="0">
                <a:latin typeface="Arial" panose="020B0604020202020204" pitchFamily="34" charset="0"/>
                <a:cs typeface="Arial" panose="020B0604020202020204" pitchFamily="34" charset="0"/>
              </a:rPr>
              <a:t>Thank you!</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4108" y="360148"/>
            <a:ext cx="7446544" cy="5314124"/>
          </a:xfrm>
          <a:prstGeom prst="rect">
            <a:avLst/>
          </a:prstGeom>
        </p:spPr>
      </p:pic>
    </p:spTree>
    <p:extLst>
      <p:ext uri="{BB962C8B-B14F-4D97-AF65-F5344CB8AC3E}">
        <p14:creationId xmlns:p14="http://schemas.microsoft.com/office/powerpoint/2010/main" val="15751703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1267</TotalTime>
  <Words>2232</Words>
  <Application>Microsoft Office PowerPoint</Application>
  <PresentationFormat>Widescreen</PresentationFormat>
  <Paragraphs>263</Paragraphs>
  <Slides>31</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MS PGothic</vt:lpstr>
      <vt:lpstr>Arial</vt:lpstr>
      <vt:lpstr>Brush Script MT</vt:lpstr>
      <vt:lpstr>Calibri</vt:lpstr>
      <vt:lpstr>Century Gothic</vt:lpstr>
      <vt:lpstr>Franklin Gothic Medium</vt:lpstr>
      <vt:lpstr>Inter</vt:lpstr>
      <vt:lpstr>Wingdings</vt:lpstr>
      <vt:lpstr>Wingdings 3</vt:lpstr>
      <vt:lpstr>Wisp</vt:lpstr>
      <vt:lpstr>Let’s lower cholesterol with our forks </vt:lpstr>
      <vt:lpstr>PowerPoint Presentation</vt:lpstr>
      <vt:lpstr>And more info….</vt:lpstr>
      <vt:lpstr>2026 AHA updated guidelines</vt:lpstr>
      <vt:lpstr>Sources of dietary fats</vt:lpstr>
      <vt:lpstr>Visible and hidden fats</vt:lpstr>
      <vt:lpstr>Triglycerides and fatty acids</vt:lpstr>
      <vt:lpstr>PowerPoint Presentation</vt:lpstr>
      <vt:lpstr>Saturated Fats</vt:lpstr>
      <vt:lpstr>Saturated Fats - Coconut</vt:lpstr>
      <vt:lpstr>Common sources of Saturated Fat</vt:lpstr>
      <vt:lpstr>How to reduce saturated fats</vt:lpstr>
      <vt:lpstr>PowerPoint Presentation</vt:lpstr>
      <vt:lpstr>Dietary Cholesterol</vt:lpstr>
      <vt:lpstr>Easy Egg Swaps</vt:lpstr>
      <vt:lpstr>Trans fatty acids</vt:lpstr>
      <vt:lpstr>Trans Fats</vt:lpstr>
      <vt:lpstr>Unsaturated Fat</vt:lpstr>
      <vt:lpstr>Unsaturated Fat</vt:lpstr>
      <vt:lpstr>PowerPoint Presentation</vt:lpstr>
      <vt:lpstr>Omega-3 Fatty Acids</vt:lpstr>
      <vt:lpstr>Omega-3 seeds</vt:lpstr>
      <vt:lpstr>What to do with Flax/Hemp/Chia?</vt:lpstr>
      <vt:lpstr>Foods to lower cholesterol</vt:lpstr>
      <vt:lpstr>Health Behavior Interventions  in patients with hypertriglyceridemia</vt:lpstr>
      <vt:lpstr>How can you lower saturated &amp; trans fats?</vt:lpstr>
      <vt:lpstr>Bottom line</vt:lpstr>
      <vt:lpstr>What will you do?</vt:lpstr>
      <vt:lpstr>Our dish today: No Chop Chili</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Debbie</dc:creator>
  <cp:lastModifiedBy>Linda Paumer</cp:lastModifiedBy>
  <cp:revision>96</cp:revision>
  <dcterms:created xsi:type="dcterms:W3CDTF">2014-07-18T02:26:14Z</dcterms:created>
  <dcterms:modified xsi:type="dcterms:W3CDTF">2026-10-05T21:54:16Z</dcterms:modified>
</cp:coreProperties>
</file>