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8"/>
  </p:notesMasterIdLst>
  <p:sldIdLst>
    <p:sldId id="256" r:id="rId2"/>
    <p:sldId id="308" r:id="rId3"/>
    <p:sldId id="294" r:id="rId4"/>
    <p:sldId id="306" r:id="rId5"/>
    <p:sldId id="307" r:id="rId6"/>
    <p:sldId id="299" r:id="rId7"/>
    <p:sldId id="295" r:id="rId8"/>
    <p:sldId id="260" r:id="rId9"/>
    <p:sldId id="296" r:id="rId10"/>
    <p:sldId id="292" r:id="rId11"/>
    <p:sldId id="291" r:id="rId12"/>
    <p:sldId id="302" r:id="rId13"/>
    <p:sldId id="277" r:id="rId14"/>
    <p:sldId id="279" r:id="rId15"/>
    <p:sldId id="290" r:id="rId16"/>
    <p:sldId id="298" r:id="rId17"/>
    <p:sldId id="262" r:id="rId18"/>
    <p:sldId id="259" r:id="rId19"/>
    <p:sldId id="270" r:id="rId20"/>
    <p:sldId id="263" r:id="rId21"/>
    <p:sldId id="273" r:id="rId22"/>
    <p:sldId id="275" r:id="rId23"/>
    <p:sldId id="264" r:id="rId24"/>
    <p:sldId id="274" r:id="rId25"/>
    <p:sldId id="268" r:id="rId26"/>
    <p:sldId id="269" r:id="rId27"/>
    <p:sldId id="286" r:id="rId28"/>
    <p:sldId id="289" r:id="rId29"/>
    <p:sldId id="301" r:id="rId30"/>
    <p:sldId id="278" r:id="rId31"/>
    <p:sldId id="288" r:id="rId32"/>
    <p:sldId id="304" r:id="rId33"/>
    <p:sldId id="305" r:id="rId34"/>
    <p:sldId id="300" r:id="rId35"/>
    <p:sldId id="303" r:id="rId36"/>
    <p:sldId id="2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2"/>
    <p:restoredTop sz="94679"/>
  </p:normalViewPr>
  <p:slideViewPr>
    <p:cSldViewPr snapToGrid="0">
      <p:cViewPr varScale="1">
        <p:scale>
          <a:sx n="156" d="100"/>
          <a:sy n="156" d="100"/>
        </p:scale>
        <p:origin x="184"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748DA-93D6-CB42-A902-FBCA6DAB73BA}" type="datetimeFigureOut">
              <a:rPr lang="en-US" smtClean="0"/>
              <a:t>7/23/24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1DF3A-69EA-2449-AB0F-3995B1A4BD6A}" type="slidenum">
              <a:rPr lang="en-US" smtClean="0"/>
              <a:t>‹#›</a:t>
            </a:fld>
            <a:endParaRPr lang="en-US"/>
          </a:p>
        </p:txBody>
      </p:sp>
    </p:spTree>
    <p:extLst>
      <p:ext uri="{BB962C8B-B14F-4D97-AF65-F5344CB8AC3E}">
        <p14:creationId xmlns:p14="http://schemas.microsoft.com/office/powerpoint/2010/main" val="410009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1DF3A-69EA-2449-AB0F-3995B1A4BD6A}" type="slidenum">
              <a:rPr lang="en-US" smtClean="0"/>
              <a:t>27</a:t>
            </a:fld>
            <a:endParaRPr lang="en-US"/>
          </a:p>
        </p:txBody>
      </p:sp>
    </p:spTree>
    <p:extLst>
      <p:ext uri="{BB962C8B-B14F-4D97-AF65-F5344CB8AC3E}">
        <p14:creationId xmlns:p14="http://schemas.microsoft.com/office/powerpoint/2010/main" val="392043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3A7AA-04ED-C833-4278-5E4193FAF5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EB7AF4-BD62-2478-85F3-D20D2CC9E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4A133B-2A70-9A10-46DC-9618C0CFD3B0}"/>
              </a:ext>
            </a:extLst>
          </p:cNvPr>
          <p:cNvSpPr>
            <a:spLocks noGrp="1"/>
          </p:cNvSpPr>
          <p:nvPr>
            <p:ph type="dt" sz="half" idx="10"/>
          </p:nvPr>
        </p:nvSpPr>
        <p:spPr/>
        <p:txBody>
          <a:bodyPr/>
          <a:lstStyle/>
          <a:p>
            <a:fld id="{F0DDE5C7-9B22-374D-9AEF-882F4EB9EBC6}" type="datetimeFigureOut">
              <a:rPr lang="en-US" smtClean="0"/>
              <a:t>7/21/24</a:t>
            </a:fld>
            <a:endParaRPr lang="en-US"/>
          </a:p>
        </p:txBody>
      </p:sp>
      <p:sp>
        <p:nvSpPr>
          <p:cNvPr id="5" name="Footer Placeholder 4">
            <a:extLst>
              <a:ext uri="{FF2B5EF4-FFF2-40B4-BE49-F238E27FC236}">
                <a16:creationId xmlns:a16="http://schemas.microsoft.com/office/drawing/2014/main" id="{A5D15B2B-7996-828A-F28D-D5508010E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BDE46-5E9C-5446-76B5-DC4C77A08D8A}"/>
              </a:ext>
            </a:extLst>
          </p:cNvPr>
          <p:cNvSpPr>
            <a:spLocks noGrp="1"/>
          </p:cNvSpPr>
          <p:nvPr>
            <p:ph type="sldNum" sz="quarter" idx="12"/>
          </p:nvPr>
        </p:nvSpPr>
        <p:spPr/>
        <p:txBody>
          <a:bodyPr/>
          <a:lstStyle/>
          <a:p>
            <a:fld id="{1B69C5A3-DE7A-944D-ABFA-201981D8A0BE}" type="slidenum">
              <a:rPr lang="en-US" smtClean="0"/>
              <a:t>‹#›</a:t>
            </a:fld>
            <a:endParaRPr lang="en-US"/>
          </a:p>
        </p:txBody>
      </p:sp>
    </p:spTree>
    <p:extLst>
      <p:ext uri="{BB962C8B-B14F-4D97-AF65-F5344CB8AC3E}">
        <p14:creationId xmlns:p14="http://schemas.microsoft.com/office/powerpoint/2010/main" val="48186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1D1F-D6B0-4AC0-7F72-E399A26D54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B746C-CBBA-58D0-F01D-19D8D0E342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EEDFC-87C3-689E-350F-8A165CE0E147}"/>
              </a:ext>
            </a:extLst>
          </p:cNvPr>
          <p:cNvSpPr>
            <a:spLocks noGrp="1"/>
          </p:cNvSpPr>
          <p:nvPr>
            <p:ph type="dt" sz="half" idx="10"/>
          </p:nvPr>
        </p:nvSpPr>
        <p:spPr/>
        <p:txBody>
          <a:bodyPr/>
          <a:lstStyle/>
          <a:p>
            <a:fld id="{F0DDE5C7-9B22-374D-9AEF-882F4EB9EBC6}" type="datetimeFigureOut">
              <a:rPr lang="en-US" smtClean="0"/>
              <a:t>7/21/24</a:t>
            </a:fld>
            <a:endParaRPr lang="en-US"/>
          </a:p>
        </p:txBody>
      </p:sp>
      <p:sp>
        <p:nvSpPr>
          <p:cNvPr id="5" name="Footer Placeholder 4">
            <a:extLst>
              <a:ext uri="{FF2B5EF4-FFF2-40B4-BE49-F238E27FC236}">
                <a16:creationId xmlns:a16="http://schemas.microsoft.com/office/drawing/2014/main" id="{1CBAAD44-788C-2C46-F0B8-E81B983F9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4973E-6C76-420F-2B46-FCCEBBBB1FEB}"/>
              </a:ext>
            </a:extLst>
          </p:cNvPr>
          <p:cNvSpPr>
            <a:spLocks noGrp="1"/>
          </p:cNvSpPr>
          <p:nvPr>
            <p:ph type="sldNum" sz="quarter" idx="12"/>
          </p:nvPr>
        </p:nvSpPr>
        <p:spPr/>
        <p:txBody>
          <a:bodyPr/>
          <a:lstStyle/>
          <a:p>
            <a:fld id="{1B69C5A3-DE7A-944D-ABFA-201981D8A0BE}" type="slidenum">
              <a:rPr lang="en-US" smtClean="0"/>
              <a:t>‹#›</a:t>
            </a:fld>
            <a:endParaRPr lang="en-US"/>
          </a:p>
        </p:txBody>
      </p:sp>
    </p:spTree>
    <p:extLst>
      <p:ext uri="{BB962C8B-B14F-4D97-AF65-F5344CB8AC3E}">
        <p14:creationId xmlns:p14="http://schemas.microsoft.com/office/powerpoint/2010/main" val="63807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310A59-636D-D37A-E03E-FA43C9A7B8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7CD26-27F1-2896-4D94-05320D88FC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9B0E3-1871-4B48-759A-165DD01D39C9}"/>
              </a:ext>
            </a:extLst>
          </p:cNvPr>
          <p:cNvSpPr>
            <a:spLocks noGrp="1"/>
          </p:cNvSpPr>
          <p:nvPr>
            <p:ph type="dt" sz="half" idx="10"/>
          </p:nvPr>
        </p:nvSpPr>
        <p:spPr/>
        <p:txBody>
          <a:bodyPr/>
          <a:lstStyle/>
          <a:p>
            <a:fld id="{F0DDE5C7-9B22-374D-9AEF-882F4EB9EBC6}" type="datetimeFigureOut">
              <a:rPr lang="en-US" smtClean="0"/>
              <a:t>7/21/24</a:t>
            </a:fld>
            <a:endParaRPr lang="en-US"/>
          </a:p>
        </p:txBody>
      </p:sp>
      <p:sp>
        <p:nvSpPr>
          <p:cNvPr id="5" name="Footer Placeholder 4">
            <a:extLst>
              <a:ext uri="{FF2B5EF4-FFF2-40B4-BE49-F238E27FC236}">
                <a16:creationId xmlns:a16="http://schemas.microsoft.com/office/drawing/2014/main" id="{C6B04BE4-E71F-366A-564F-562DEC5BE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E0354-3815-A91B-7F1E-B77C75326344}"/>
              </a:ext>
            </a:extLst>
          </p:cNvPr>
          <p:cNvSpPr>
            <a:spLocks noGrp="1"/>
          </p:cNvSpPr>
          <p:nvPr>
            <p:ph type="sldNum" sz="quarter" idx="12"/>
          </p:nvPr>
        </p:nvSpPr>
        <p:spPr/>
        <p:txBody>
          <a:bodyPr/>
          <a:lstStyle/>
          <a:p>
            <a:fld id="{1B69C5A3-DE7A-944D-ABFA-201981D8A0BE}" type="slidenum">
              <a:rPr lang="en-US" smtClean="0"/>
              <a:t>‹#›</a:t>
            </a:fld>
            <a:endParaRPr lang="en-US"/>
          </a:p>
        </p:txBody>
      </p:sp>
    </p:spTree>
    <p:extLst>
      <p:ext uri="{BB962C8B-B14F-4D97-AF65-F5344CB8AC3E}">
        <p14:creationId xmlns:p14="http://schemas.microsoft.com/office/powerpoint/2010/main" val="254248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85CC-0102-26E3-0796-5698CDAE63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8677C4-D12D-BFF3-C076-741A2EFAEA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7164A-99CC-A301-0D45-88123ECA3B7B}"/>
              </a:ext>
            </a:extLst>
          </p:cNvPr>
          <p:cNvSpPr>
            <a:spLocks noGrp="1"/>
          </p:cNvSpPr>
          <p:nvPr>
            <p:ph type="dt" sz="half" idx="10"/>
          </p:nvPr>
        </p:nvSpPr>
        <p:spPr/>
        <p:txBody>
          <a:bodyPr/>
          <a:lstStyle/>
          <a:p>
            <a:fld id="{F0DDE5C7-9B22-374D-9AEF-882F4EB9EBC6}" type="datetimeFigureOut">
              <a:rPr lang="en-US" smtClean="0"/>
              <a:t>7/21/24</a:t>
            </a:fld>
            <a:endParaRPr lang="en-US"/>
          </a:p>
        </p:txBody>
      </p:sp>
      <p:sp>
        <p:nvSpPr>
          <p:cNvPr id="5" name="Footer Placeholder 4">
            <a:extLst>
              <a:ext uri="{FF2B5EF4-FFF2-40B4-BE49-F238E27FC236}">
                <a16:creationId xmlns:a16="http://schemas.microsoft.com/office/drawing/2014/main" id="{7C8AD447-EAB5-0D66-2A89-DD9BFF4DC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69833-088D-39CD-AAF8-284715EC6554}"/>
              </a:ext>
            </a:extLst>
          </p:cNvPr>
          <p:cNvSpPr>
            <a:spLocks noGrp="1"/>
          </p:cNvSpPr>
          <p:nvPr>
            <p:ph type="sldNum" sz="quarter" idx="12"/>
          </p:nvPr>
        </p:nvSpPr>
        <p:spPr/>
        <p:txBody>
          <a:bodyPr/>
          <a:lstStyle/>
          <a:p>
            <a:fld id="{1B69C5A3-DE7A-944D-ABFA-201981D8A0BE}" type="slidenum">
              <a:rPr lang="en-US" smtClean="0"/>
              <a:t>‹#›</a:t>
            </a:fld>
            <a:endParaRPr lang="en-US"/>
          </a:p>
        </p:txBody>
      </p:sp>
    </p:spTree>
    <p:extLst>
      <p:ext uri="{BB962C8B-B14F-4D97-AF65-F5344CB8AC3E}">
        <p14:creationId xmlns:p14="http://schemas.microsoft.com/office/powerpoint/2010/main" val="193234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32AA-D52A-11D1-4D3F-6D2E98E8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C78121-7E4B-E7E2-8DDD-A29ACAA90A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D1A24-76EF-6FCE-49B1-4A136E2F0607}"/>
              </a:ext>
            </a:extLst>
          </p:cNvPr>
          <p:cNvSpPr>
            <a:spLocks noGrp="1"/>
          </p:cNvSpPr>
          <p:nvPr>
            <p:ph type="dt" sz="half" idx="10"/>
          </p:nvPr>
        </p:nvSpPr>
        <p:spPr/>
        <p:txBody>
          <a:bodyPr/>
          <a:lstStyle/>
          <a:p>
            <a:fld id="{F0DDE5C7-9B22-374D-9AEF-882F4EB9EBC6}" type="datetimeFigureOut">
              <a:rPr lang="en-US" smtClean="0"/>
              <a:t>7/21/24</a:t>
            </a:fld>
            <a:endParaRPr lang="en-US"/>
          </a:p>
        </p:txBody>
      </p:sp>
      <p:sp>
        <p:nvSpPr>
          <p:cNvPr id="5" name="Footer Placeholder 4">
            <a:extLst>
              <a:ext uri="{FF2B5EF4-FFF2-40B4-BE49-F238E27FC236}">
                <a16:creationId xmlns:a16="http://schemas.microsoft.com/office/drawing/2014/main" id="{8F6E0BE2-C3FD-1692-EA72-39278EA29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8CF90-4FB0-B885-B36D-BBDE073841D1}"/>
              </a:ext>
            </a:extLst>
          </p:cNvPr>
          <p:cNvSpPr>
            <a:spLocks noGrp="1"/>
          </p:cNvSpPr>
          <p:nvPr>
            <p:ph type="sldNum" sz="quarter" idx="12"/>
          </p:nvPr>
        </p:nvSpPr>
        <p:spPr/>
        <p:txBody>
          <a:bodyPr/>
          <a:lstStyle/>
          <a:p>
            <a:fld id="{1B69C5A3-DE7A-944D-ABFA-201981D8A0BE}" type="slidenum">
              <a:rPr lang="en-US" smtClean="0"/>
              <a:t>‹#›</a:t>
            </a:fld>
            <a:endParaRPr lang="en-US"/>
          </a:p>
        </p:txBody>
      </p:sp>
    </p:spTree>
    <p:extLst>
      <p:ext uri="{BB962C8B-B14F-4D97-AF65-F5344CB8AC3E}">
        <p14:creationId xmlns:p14="http://schemas.microsoft.com/office/powerpoint/2010/main" val="34829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A6896-4A68-F987-7E8F-EC58DB399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F0A814-6F29-AA28-7E47-C07CC46B8B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EF7AF3-1DED-2D06-15AA-7B69974DA4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B4F99F-5F82-1C57-951E-6499993A94FE}"/>
              </a:ext>
            </a:extLst>
          </p:cNvPr>
          <p:cNvSpPr>
            <a:spLocks noGrp="1"/>
          </p:cNvSpPr>
          <p:nvPr>
            <p:ph type="dt" sz="half" idx="10"/>
          </p:nvPr>
        </p:nvSpPr>
        <p:spPr/>
        <p:txBody>
          <a:bodyPr/>
          <a:lstStyle/>
          <a:p>
            <a:fld id="{F0DDE5C7-9B22-374D-9AEF-882F4EB9EBC6}" type="datetimeFigureOut">
              <a:rPr lang="en-US" smtClean="0"/>
              <a:t>7/21/24</a:t>
            </a:fld>
            <a:endParaRPr lang="en-US"/>
          </a:p>
        </p:txBody>
      </p:sp>
      <p:sp>
        <p:nvSpPr>
          <p:cNvPr id="6" name="Footer Placeholder 5">
            <a:extLst>
              <a:ext uri="{FF2B5EF4-FFF2-40B4-BE49-F238E27FC236}">
                <a16:creationId xmlns:a16="http://schemas.microsoft.com/office/drawing/2014/main" id="{CB3B8F5E-C896-9C05-9A9C-38D0C1E5A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44059-52C5-C2D2-E194-30830B6B59A9}"/>
              </a:ext>
            </a:extLst>
          </p:cNvPr>
          <p:cNvSpPr>
            <a:spLocks noGrp="1"/>
          </p:cNvSpPr>
          <p:nvPr>
            <p:ph type="sldNum" sz="quarter" idx="12"/>
          </p:nvPr>
        </p:nvSpPr>
        <p:spPr/>
        <p:txBody>
          <a:bodyPr/>
          <a:lstStyle/>
          <a:p>
            <a:fld id="{1B69C5A3-DE7A-944D-ABFA-201981D8A0BE}" type="slidenum">
              <a:rPr lang="en-US" smtClean="0"/>
              <a:t>‹#›</a:t>
            </a:fld>
            <a:endParaRPr lang="en-US"/>
          </a:p>
        </p:txBody>
      </p:sp>
    </p:spTree>
    <p:extLst>
      <p:ext uri="{BB962C8B-B14F-4D97-AF65-F5344CB8AC3E}">
        <p14:creationId xmlns:p14="http://schemas.microsoft.com/office/powerpoint/2010/main" val="239906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2867-EEFD-0924-1488-FA7464C511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28A026-C4D2-C9E4-8B83-0C078336C6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C2164C-AA52-402E-F9FA-D803287572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95145D-6093-A962-C289-B3C37D30E0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D8A1A0-4D8A-5AEB-EC66-91B25C938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17F1BA-B00D-F0E3-B929-A2BC7BB7B180}"/>
              </a:ext>
            </a:extLst>
          </p:cNvPr>
          <p:cNvSpPr>
            <a:spLocks noGrp="1"/>
          </p:cNvSpPr>
          <p:nvPr>
            <p:ph type="dt" sz="half" idx="10"/>
          </p:nvPr>
        </p:nvSpPr>
        <p:spPr/>
        <p:txBody>
          <a:bodyPr/>
          <a:lstStyle/>
          <a:p>
            <a:fld id="{F0DDE5C7-9B22-374D-9AEF-882F4EB9EBC6}" type="datetimeFigureOut">
              <a:rPr lang="en-US" smtClean="0"/>
              <a:t>7/21/24</a:t>
            </a:fld>
            <a:endParaRPr lang="en-US"/>
          </a:p>
        </p:txBody>
      </p:sp>
      <p:sp>
        <p:nvSpPr>
          <p:cNvPr id="8" name="Footer Placeholder 7">
            <a:extLst>
              <a:ext uri="{FF2B5EF4-FFF2-40B4-BE49-F238E27FC236}">
                <a16:creationId xmlns:a16="http://schemas.microsoft.com/office/drawing/2014/main" id="{7A7474AB-1EAC-741B-429F-100F7A8077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3DACE6-8BB9-234C-E4AC-71A7B71498E8}"/>
              </a:ext>
            </a:extLst>
          </p:cNvPr>
          <p:cNvSpPr>
            <a:spLocks noGrp="1"/>
          </p:cNvSpPr>
          <p:nvPr>
            <p:ph type="sldNum" sz="quarter" idx="12"/>
          </p:nvPr>
        </p:nvSpPr>
        <p:spPr/>
        <p:txBody>
          <a:bodyPr/>
          <a:lstStyle/>
          <a:p>
            <a:fld id="{1B69C5A3-DE7A-944D-ABFA-201981D8A0BE}" type="slidenum">
              <a:rPr lang="en-US" smtClean="0"/>
              <a:t>‹#›</a:t>
            </a:fld>
            <a:endParaRPr lang="en-US"/>
          </a:p>
        </p:txBody>
      </p:sp>
    </p:spTree>
    <p:extLst>
      <p:ext uri="{BB962C8B-B14F-4D97-AF65-F5344CB8AC3E}">
        <p14:creationId xmlns:p14="http://schemas.microsoft.com/office/powerpoint/2010/main" val="75608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1BB5-BB39-01B7-7A93-433CEB0E3B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3E8DB7-EDFF-C7C4-43E7-576C35E5B69D}"/>
              </a:ext>
            </a:extLst>
          </p:cNvPr>
          <p:cNvSpPr>
            <a:spLocks noGrp="1"/>
          </p:cNvSpPr>
          <p:nvPr>
            <p:ph type="dt" sz="half" idx="10"/>
          </p:nvPr>
        </p:nvSpPr>
        <p:spPr/>
        <p:txBody>
          <a:bodyPr/>
          <a:lstStyle/>
          <a:p>
            <a:fld id="{F0DDE5C7-9B22-374D-9AEF-882F4EB9EBC6}" type="datetimeFigureOut">
              <a:rPr lang="en-US" smtClean="0"/>
              <a:t>7/21/24</a:t>
            </a:fld>
            <a:endParaRPr lang="en-US"/>
          </a:p>
        </p:txBody>
      </p:sp>
      <p:sp>
        <p:nvSpPr>
          <p:cNvPr id="4" name="Footer Placeholder 3">
            <a:extLst>
              <a:ext uri="{FF2B5EF4-FFF2-40B4-BE49-F238E27FC236}">
                <a16:creationId xmlns:a16="http://schemas.microsoft.com/office/drawing/2014/main" id="{378B996B-ABE3-175F-E5D6-BB2A90531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332A25-BCBD-AE54-9A2F-6B7563E9AEE7}"/>
              </a:ext>
            </a:extLst>
          </p:cNvPr>
          <p:cNvSpPr>
            <a:spLocks noGrp="1"/>
          </p:cNvSpPr>
          <p:nvPr>
            <p:ph type="sldNum" sz="quarter" idx="12"/>
          </p:nvPr>
        </p:nvSpPr>
        <p:spPr/>
        <p:txBody>
          <a:bodyPr/>
          <a:lstStyle/>
          <a:p>
            <a:fld id="{1B69C5A3-DE7A-944D-ABFA-201981D8A0BE}" type="slidenum">
              <a:rPr lang="en-US" smtClean="0"/>
              <a:t>‹#›</a:t>
            </a:fld>
            <a:endParaRPr lang="en-US"/>
          </a:p>
        </p:txBody>
      </p:sp>
    </p:spTree>
    <p:extLst>
      <p:ext uri="{BB962C8B-B14F-4D97-AF65-F5344CB8AC3E}">
        <p14:creationId xmlns:p14="http://schemas.microsoft.com/office/powerpoint/2010/main" val="299396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4B5066-6F0B-E492-8286-8A1C14A27D48}"/>
              </a:ext>
            </a:extLst>
          </p:cNvPr>
          <p:cNvSpPr>
            <a:spLocks noGrp="1"/>
          </p:cNvSpPr>
          <p:nvPr>
            <p:ph type="dt" sz="half" idx="10"/>
          </p:nvPr>
        </p:nvSpPr>
        <p:spPr/>
        <p:txBody>
          <a:bodyPr/>
          <a:lstStyle/>
          <a:p>
            <a:fld id="{F0DDE5C7-9B22-374D-9AEF-882F4EB9EBC6}" type="datetimeFigureOut">
              <a:rPr lang="en-US" smtClean="0"/>
              <a:t>7/21/24</a:t>
            </a:fld>
            <a:endParaRPr lang="en-US"/>
          </a:p>
        </p:txBody>
      </p:sp>
      <p:sp>
        <p:nvSpPr>
          <p:cNvPr id="3" name="Footer Placeholder 2">
            <a:extLst>
              <a:ext uri="{FF2B5EF4-FFF2-40B4-BE49-F238E27FC236}">
                <a16:creationId xmlns:a16="http://schemas.microsoft.com/office/drawing/2014/main" id="{29DFBF41-70C2-23BD-F211-0B2C091478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9599BB-5C5D-66BC-2803-CD16DE4BB38D}"/>
              </a:ext>
            </a:extLst>
          </p:cNvPr>
          <p:cNvSpPr>
            <a:spLocks noGrp="1"/>
          </p:cNvSpPr>
          <p:nvPr>
            <p:ph type="sldNum" sz="quarter" idx="12"/>
          </p:nvPr>
        </p:nvSpPr>
        <p:spPr/>
        <p:txBody>
          <a:bodyPr/>
          <a:lstStyle/>
          <a:p>
            <a:fld id="{1B69C5A3-DE7A-944D-ABFA-201981D8A0BE}" type="slidenum">
              <a:rPr lang="en-US" smtClean="0"/>
              <a:t>‹#›</a:t>
            </a:fld>
            <a:endParaRPr lang="en-US"/>
          </a:p>
        </p:txBody>
      </p:sp>
    </p:spTree>
    <p:extLst>
      <p:ext uri="{BB962C8B-B14F-4D97-AF65-F5344CB8AC3E}">
        <p14:creationId xmlns:p14="http://schemas.microsoft.com/office/powerpoint/2010/main" val="392979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AAE3-971B-8987-E72F-110EE52ED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8D8C0A-34B8-3313-C6E2-E6AD781F8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2DBF0-2381-086C-C4BE-FE3FBB6D0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33DD9-FDAC-2EEB-D6BF-B88F09470906}"/>
              </a:ext>
            </a:extLst>
          </p:cNvPr>
          <p:cNvSpPr>
            <a:spLocks noGrp="1"/>
          </p:cNvSpPr>
          <p:nvPr>
            <p:ph type="dt" sz="half" idx="10"/>
          </p:nvPr>
        </p:nvSpPr>
        <p:spPr/>
        <p:txBody>
          <a:bodyPr/>
          <a:lstStyle/>
          <a:p>
            <a:fld id="{F0DDE5C7-9B22-374D-9AEF-882F4EB9EBC6}" type="datetimeFigureOut">
              <a:rPr lang="en-US" smtClean="0"/>
              <a:t>7/21/24</a:t>
            </a:fld>
            <a:endParaRPr lang="en-US"/>
          </a:p>
        </p:txBody>
      </p:sp>
      <p:sp>
        <p:nvSpPr>
          <p:cNvPr id="6" name="Footer Placeholder 5">
            <a:extLst>
              <a:ext uri="{FF2B5EF4-FFF2-40B4-BE49-F238E27FC236}">
                <a16:creationId xmlns:a16="http://schemas.microsoft.com/office/drawing/2014/main" id="{B816D932-0B95-E87F-F819-4FDEE93A5C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A8139-6F6D-B582-A4E7-ED3F20A78E33}"/>
              </a:ext>
            </a:extLst>
          </p:cNvPr>
          <p:cNvSpPr>
            <a:spLocks noGrp="1"/>
          </p:cNvSpPr>
          <p:nvPr>
            <p:ph type="sldNum" sz="quarter" idx="12"/>
          </p:nvPr>
        </p:nvSpPr>
        <p:spPr/>
        <p:txBody>
          <a:bodyPr/>
          <a:lstStyle/>
          <a:p>
            <a:fld id="{1B69C5A3-DE7A-944D-ABFA-201981D8A0BE}" type="slidenum">
              <a:rPr lang="en-US" smtClean="0"/>
              <a:t>‹#›</a:t>
            </a:fld>
            <a:endParaRPr lang="en-US"/>
          </a:p>
        </p:txBody>
      </p:sp>
    </p:spTree>
    <p:extLst>
      <p:ext uri="{BB962C8B-B14F-4D97-AF65-F5344CB8AC3E}">
        <p14:creationId xmlns:p14="http://schemas.microsoft.com/office/powerpoint/2010/main" val="101229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5F54F-0E9D-E872-8092-AA27D2D7D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D1143F-F9F5-F390-B387-75D45A967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29B9B-9BC0-2EF9-91F1-E22DF3CDA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680491-0914-D0D9-AF88-C989B5BAF302}"/>
              </a:ext>
            </a:extLst>
          </p:cNvPr>
          <p:cNvSpPr>
            <a:spLocks noGrp="1"/>
          </p:cNvSpPr>
          <p:nvPr>
            <p:ph type="dt" sz="half" idx="10"/>
          </p:nvPr>
        </p:nvSpPr>
        <p:spPr/>
        <p:txBody>
          <a:bodyPr/>
          <a:lstStyle/>
          <a:p>
            <a:fld id="{F0DDE5C7-9B22-374D-9AEF-882F4EB9EBC6}" type="datetimeFigureOut">
              <a:rPr lang="en-US" smtClean="0"/>
              <a:t>7/21/24</a:t>
            </a:fld>
            <a:endParaRPr lang="en-US"/>
          </a:p>
        </p:txBody>
      </p:sp>
      <p:sp>
        <p:nvSpPr>
          <p:cNvPr id="6" name="Footer Placeholder 5">
            <a:extLst>
              <a:ext uri="{FF2B5EF4-FFF2-40B4-BE49-F238E27FC236}">
                <a16:creationId xmlns:a16="http://schemas.microsoft.com/office/drawing/2014/main" id="{DCE97960-E00E-69BC-3435-9DFEAFCA3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FA5F1F-C328-E63C-E6DE-1C00499DF565}"/>
              </a:ext>
            </a:extLst>
          </p:cNvPr>
          <p:cNvSpPr>
            <a:spLocks noGrp="1"/>
          </p:cNvSpPr>
          <p:nvPr>
            <p:ph type="sldNum" sz="quarter" idx="12"/>
          </p:nvPr>
        </p:nvSpPr>
        <p:spPr/>
        <p:txBody>
          <a:bodyPr/>
          <a:lstStyle/>
          <a:p>
            <a:fld id="{1B69C5A3-DE7A-944D-ABFA-201981D8A0BE}" type="slidenum">
              <a:rPr lang="en-US" smtClean="0"/>
              <a:t>‹#›</a:t>
            </a:fld>
            <a:endParaRPr lang="en-US"/>
          </a:p>
        </p:txBody>
      </p:sp>
    </p:spTree>
    <p:extLst>
      <p:ext uri="{BB962C8B-B14F-4D97-AF65-F5344CB8AC3E}">
        <p14:creationId xmlns:p14="http://schemas.microsoft.com/office/powerpoint/2010/main" val="325041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2C654A-B1C6-D382-F1A3-58FB91D03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82EAC5-01BC-BDFD-7F26-CE9D6F69E9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C4DD4-B2CA-02C9-A516-EFB3BD981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DDE5C7-9B22-374D-9AEF-882F4EB9EBC6}" type="datetimeFigureOut">
              <a:rPr lang="en-US" smtClean="0"/>
              <a:t>7/21/24</a:t>
            </a:fld>
            <a:endParaRPr lang="en-US"/>
          </a:p>
        </p:txBody>
      </p:sp>
      <p:sp>
        <p:nvSpPr>
          <p:cNvPr id="5" name="Footer Placeholder 4">
            <a:extLst>
              <a:ext uri="{FF2B5EF4-FFF2-40B4-BE49-F238E27FC236}">
                <a16:creationId xmlns:a16="http://schemas.microsoft.com/office/drawing/2014/main" id="{3338596F-A62D-7FCD-E1B3-D708A2CADF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97167E-9993-2199-6331-3D9848EFA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69C5A3-DE7A-944D-ABFA-201981D8A0BE}" type="slidenum">
              <a:rPr lang="en-US" smtClean="0"/>
              <a:t>‹#›</a:t>
            </a:fld>
            <a:endParaRPr lang="en-US"/>
          </a:p>
        </p:txBody>
      </p:sp>
    </p:spTree>
    <p:extLst>
      <p:ext uri="{BB962C8B-B14F-4D97-AF65-F5344CB8AC3E}">
        <p14:creationId xmlns:p14="http://schemas.microsoft.com/office/powerpoint/2010/main" val="1002572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mountsinai.org/health-library/special-topic/aging-changes-in-the-bones-muscles-joints" TargetMode="External"/><Relationship Id="rId2" Type="http://schemas.openxmlformats.org/officeDocument/2006/relationships/hyperlink" Target="https://doi.org/10.1023/A:101379772215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decadeofhealthyageing.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D1EA-D555-702E-A749-AF1D81B8ADE4}"/>
              </a:ext>
            </a:extLst>
          </p:cNvPr>
          <p:cNvSpPr>
            <a:spLocks noGrp="1"/>
          </p:cNvSpPr>
          <p:nvPr>
            <p:ph type="ctrTitle"/>
          </p:nvPr>
        </p:nvSpPr>
        <p:spPr/>
        <p:txBody>
          <a:bodyPr/>
          <a:lstStyle/>
          <a:p>
            <a:r>
              <a:rPr lang="en-US" dirty="0"/>
              <a:t>Ageing and Heart Disease</a:t>
            </a:r>
          </a:p>
        </p:txBody>
      </p:sp>
      <p:sp>
        <p:nvSpPr>
          <p:cNvPr id="3" name="Subtitle 2">
            <a:extLst>
              <a:ext uri="{FF2B5EF4-FFF2-40B4-BE49-F238E27FC236}">
                <a16:creationId xmlns:a16="http://schemas.microsoft.com/office/drawing/2014/main" id="{3419BDCC-6D6E-DAFA-5001-19012B264BC1}"/>
              </a:ext>
            </a:extLst>
          </p:cNvPr>
          <p:cNvSpPr>
            <a:spLocks noGrp="1"/>
          </p:cNvSpPr>
          <p:nvPr>
            <p:ph type="subTitle" idx="1"/>
          </p:nvPr>
        </p:nvSpPr>
        <p:spPr/>
        <p:txBody>
          <a:bodyPr/>
          <a:lstStyle/>
          <a:p>
            <a:r>
              <a:rPr lang="en-US" dirty="0"/>
              <a:t>Radhika </a:t>
            </a:r>
            <a:r>
              <a:rPr lang="en-US" dirty="0" err="1"/>
              <a:t>Nandur</a:t>
            </a:r>
            <a:r>
              <a:rPr lang="en-US" dirty="0"/>
              <a:t> </a:t>
            </a:r>
            <a:r>
              <a:rPr lang="en-US" dirty="0" err="1"/>
              <a:t>Bukkapatnam</a:t>
            </a:r>
            <a:r>
              <a:rPr lang="en-US" dirty="0"/>
              <a:t> MD MAS</a:t>
            </a:r>
          </a:p>
          <a:p>
            <a:r>
              <a:rPr lang="en-US" dirty="0"/>
              <a:t>7/25/24</a:t>
            </a:r>
          </a:p>
        </p:txBody>
      </p:sp>
    </p:spTree>
    <p:extLst>
      <p:ext uri="{BB962C8B-B14F-4D97-AF65-F5344CB8AC3E}">
        <p14:creationId xmlns:p14="http://schemas.microsoft.com/office/powerpoint/2010/main" val="53450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ED027C-331A-EED0-E412-C88A1B7B35CF}"/>
              </a:ext>
            </a:extLst>
          </p:cNvPr>
          <p:cNvSpPr>
            <a:spLocks noGrp="1"/>
          </p:cNvSpPr>
          <p:nvPr>
            <p:ph type="title"/>
          </p:nvPr>
        </p:nvSpPr>
        <p:spPr/>
        <p:txBody>
          <a:bodyPr/>
          <a:lstStyle/>
          <a:p>
            <a:r>
              <a:rPr lang="en-US" dirty="0"/>
              <a:t>Effects of Ageing on the Nervous System</a:t>
            </a:r>
          </a:p>
        </p:txBody>
      </p:sp>
      <p:sp>
        <p:nvSpPr>
          <p:cNvPr id="6" name="Content Placeholder 5">
            <a:extLst>
              <a:ext uri="{FF2B5EF4-FFF2-40B4-BE49-F238E27FC236}">
                <a16:creationId xmlns:a16="http://schemas.microsoft.com/office/drawing/2014/main" id="{32685B58-80BA-FBF9-DA52-3BA3116D7E38}"/>
              </a:ext>
            </a:extLst>
          </p:cNvPr>
          <p:cNvSpPr>
            <a:spLocks noGrp="1"/>
          </p:cNvSpPr>
          <p:nvPr>
            <p:ph idx="1"/>
          </p:nvPr>
        </p:nvSpPr>
        <p:spPr/>
        <p:txBody>
          <a:bodyPr>
            <a:normAutofit fontScale="85000" lnSpcReduction="20000"/>
          </a:bodyPr>
          <a:lstStyle/>
          <a:p>
            <a:pPr algn="l" fontAlgn="base"/>
            <a:r>
              <a:rPr lang="en-US" sz="3000" b="0" i="0" dirty="0">
                <a:solidFill>
                  <a:srgbClr val="000000"/>
                </a:solidFill>
                <a:effectLst/>
                <a:latin typeface="Aptos" panose="020B0004020202020204" pitchFamily="34" charset="0"/>
              </a:rPr>
              <a:t>As you age, your brain and nervous system go through natural changes. 	</a:t>
            </a:r>
          </a:p>
          <a:p>
            <a:pPr lvl="1" fontAlgn="base"/>
            <a:r>
              <a:rPr lang="en-US" sz="2600" dirty="0">
                <a:solidFill>
                  <a:srgbClr val="000000"/>
                </a:solidFill>
                <a:latin typeface="Aptos" panose="020B0004020202020204" pitchFamily="34" charset="0"/>
              </a:rPr>
              <a:t>L</a:t>
            </a:r>
            <a:r>
              <a:rPr lang="en-US" sz="2600" b="0" i="0" dirty="0">
                <a:solidFill>
                  <a:srgbClr val="000000"/>
                </a:solidFill>
                <a:effectLst/>
                <a:latin typeface="Aptos" panose="020B0004020202020204" pitchFamily="34" charset="0"/>
              </a:rPr>
              <a:t>ose nerve cells and weight (atrophy). </a:t>
            </a:r>
          </a:p>
          <a:p>
            <a:pPr lvl="1" fontAlgn="base"/>
            <a:r>
              <a:rPr lang="en-US" sz="2600" b="0" i="0" dirty="0">
                <a:solidFill>
                  <a:srgbClr val="000000"/>
                </a:solidFill>
                <a:effectLst/>
                <a:latin typeface="Aptos" panose="020B0004020202020204" pitchFamily="34" charset="0"/>
              </a:rPr>
              <a:t>Nerve cells may begin to pass messages more slowly than in the past. </a:t>
            </a:r>
          </a:p>
          <a:p>
            <a:pPr lvl="1" fontAlgn="base"/>
            <a:r>
              <a:rPr lang="en-US" sz="2600" b="0" i="0" dirty="0">
                <a:solidFill>
                  <a:srgbClr val="000000"/>
                </a:solidFill>
                <a:effectLst/>
                <a:latin typeface="Aptos" panose="020B0004020202020204" pitchFamily="34" charset="0"/>
              </a:rPr>
              <a:t>Waste products or other chemicals such as beta amyloid can collect in the brain tissue as nerve cells break down. This can cause abnormal changes in the brain called plaques and tangles to form. A fatty brown pigment (Lipofuscin) can also build up in nerve tissue.</a:t>
            </a:r>
          </a:p>
          <a:p>
            <a:pPr algn="l" fontAlgn="base"/>
            <a:r>
              <a:rPr lang="en-US" sz="3000" b="0" i="0" dirty="0">
                <a:solidFill>
                  <a:srgbClr val="000000"/>
                </a:solidFill>
                <a:effectLst/>
                <a:latin typeface="Aptos" panose="020B0004020202020204" pitchFamily="34" charset="0"/>
              </a:rPr>
              <a:t>Breakdown of nerves can affect your senses ( Hearing, sight, smell, taste). </a:t>
            </a:r>
          </a:p>
          <a:p>
            <a:pPr algn="l" fontAlgn="base"/>
            <a:r>
              <a:rPr lang="en-US" sz="3000" b="0" i="0" dirty="0">
                <a:solidFill>
                  <a:srgbClr val="000000"/>
                </a:solidFill>
                <a:effectLst/>
                <a:latin typeface="Aptos" panose="020B0004020202020204" pitchFamily="34" charset="0"/>
              </a:rPr>
              <a:t>You might have reduced or lost reflexes or sensation. </a:t>
            </a:r>
          </a:p>
          <a:p>
            <a:pPr algn="l" fontAlgn="base"/>
            <a:r>
              <a:rPr lang="en-US" sz="3000" b="0" i="0" dirty="0">
                <a:solidFill>
                  <a:srgbClr val="000000"/>
                </a:solidFill>
                <a:effectLst/>
                <a:latin typeface="Aptos" panose="020B0004020202020204" pitchFamily="34" charset="0"/>
              </a:rPr>
              <a:t>This leads to problems with movement and safety and makes it more likely to suffer falls.</a:t>
            </a:r>
          </a:p>
          <a:p>
            <a:endParaRPr lang="en-US" dirty="0">
              <a:latin typeface="Aptos" panose="020B0004020202020204" pitchFamily="34" charset="0"/>
            </a:endParaRPr>
          </a:p>
        </p:txBody>
      </p:sp>
    </p:spTree>
    <p:extLst>
      <p:ext uri="{BB962C8B-B14F-4D97-AF65-F5344CB8AC3E}">
        <p14:creationId xmlns:p14="http://schemas.microsoft.com/office/powerpoint/2010/main" val="153893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D27D2F-3A63-AE9C-FB44-9EA4797DCE1F}"/>
              </a:ext>
            </a:extLst>
          </p:cNvPr>
          <p:cNvSpPr>
            <a:spLocks noGrp="1"/>
          </p:cNvSpPr>
          <p:nvPr>
            <p:ph type="title"/>
          </p:nvPr>
        </p:nvSpPr>
        <p:spPr/>
        <p:txBody>
          <a:bodyPr/>
          <a:lstStyle/>
          <a:p>
            <a:r>
              <a:rPr lang="en-US" dirty="0"/>
              <a:t>Mind</a:t>
            </a:r>
          </a:p>
        </p:txBody>
      </p:sp>
      <p:sp>
        <p:nvSpPr>
          <p:cNvPr id="6" name="Content Placeholder 5">
            <a:extLst>
              <a:ext uri="{FF2B5EF4-FFF2-40B4-BE49-F238E27FC236}">
                <a16:creationId xmlns:a16="http://schemas.microsoft.com/office/drawing/2014/main" id="{DDA3216C-CA39-B2D5-DA9F-F2DBDC2DBD21}"/>
              </a:ext>
            </a:extLst>
          </p:cNvPr>
          <p:cNvSpPr>
            <a:spLocks noGrp="1"/>
          </p:cNvSpPr>
          <p:nvPr>
            <p:ph idx="1"/>
          </p:nvPr>
        </p:nvSpPr>
        <p:spPr/>
        <p:txBody>
          <a:bodyPr>
            <a:normAutofit/>
          </a:bodyPr>
          <a:lstStyle/>
          <a:p>
            <a:r>
              <a:rPr lang="en-US" b="0" i="0" dirty="0">
                <a:solidFill>
                  <a:srgbClr val="000000"/>
                </a:solidFill>
                <a:effectLst/>
                <a:latin typeface="Aptos" panose="020B0004020202020204" pitchFamily="34" charset="0"/>
              </a:rPr>
              <a:t>Slowing of thought, memory, and thinking is a normal part of aging. These changes are not the same in everyone. Some people have many changes in their nerves and brain tissue. Others have few changes. These changes are not always related to the effects on your ability to think.</a:t>
            </a:r>
          </a:p>
          <a:p>
            <a:r>
              <a:rPr lang="en-US" dirty="0">
                <a:solidFill>
                  <a:srgbClr val="000000"/>
                </a:solidFill>
                <a:latin typeface="Aptos" panose="020B0004020202020204" pitchFamily="34" charset="0"/>
              </a:rPr>
              <a:t>Sleep disorders</a:t>
            </a:r>
          </a:p>
          <a:p>
            <a:r>
              <a:rPr lang="en-US" b="0" i="0" dirty="0">
                <a:solidFill>
                  <a:srgbClr val="000000"/>
                </a:solidFill>
                <a:effectLst/>
                <a:latin typeface="Aptos" panose="020B0004020202020204" pitchFamily="34" charset="0"/>
              </a:rPr>
              <a:t>Loneliness</a:t>
            </a:r>
            <a:r>
              <a:rPr lang="en-US" dirty="0">
                <a:solidFill>
                  <a:srgbClr val="000000"/>
                </a:solidFill>
                <a:latin typeface="Aptos" panose="020B0004020202020204" pitchFamily="34" charset="0"/>
              </a:rPr>
              <a:t> and Depression</a:t>
            </a:r>
          </a:p>
          <a:p>
            <a:r>
              <a:rPr lang="en-US" b="0" i="0" dirty="0">
                <a:solidFill>
                  <a:srgbClr val="000000"/>
                </a:solidFill>
                <a:effectLst/>
                <a:latin typeface="Aptos" panose="020B0004020202020204" pitchFamily="34" charset="0"/>
              </a:rPr>
              <a:t>Medications</a:t>
            </a:r>
          </a:p>
          <a:p>
            <a:endParaRPr lang="en-US" dirty="0">
              <a:latin typeface="Aptos" panose="020B0004020202020204" pitchFamily="34" charset="0"/>
            </a:endParaRPr>
          </a:p>
        </p:txBody>
      </p:sp>
    </p:spTree>
    <p:extLst>
      <p:ext uri="{BB962C8B-B14F-4D97-AF65-F5344CB8AC3E}">
        <p14:creationId xmlns:p14="http://schemas.microsoft.com/office/powerpoint/2010/main" val="269066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99572-5144-B523-8D86-C43D0A563E4C}"/>
              </a:ext>
            </a:extLst>
          </p:cNvPr>
          <p:cNvSpPr>
            <a:spLocks noGrp="1"/>
          </p:cNvSpPr>
          <p:nvPr>
            <p:ph type="title"/>
          </p:nvPr>
        </p:nvSpPr>
        <p:spPr/>
        <p:txBody>
          <a:bodyPr>
            <a:normAutofit/>
          </a:bodyPr>
          <a:lstStyle/>
          <a:p>
            <a:r>
              <a:rPr lang="en-US" sz="4000" dirty="0"/>
              <a:t>Lungs</a:t>
            </a:r>
          </a:p>
        </p:txBody>
      </p:sp>
      <p:sp>
        <p:nvSpPr>
          <p:cNvPr id="4" name="Content Placeholder 3">
            <a:extLst>
              <a:ext uri="{FF2B5EF4-FFF2-40B4-BE49-F238E27FC236}">
                <a16:creationId xmlns:a16="http://schemas.microsoft.com/office/drawing/2014/main" id="{72C1D8AF-6FF4-DDE5-67DE-F81B959242D1}"/>
              </a:ext>
            </a:extLst>
          </p:cNvPr>
          <p:cNvSpPr>
            <a:spLocks noGrp="1"/>
          </p:cNvSpPr>
          <p:nvPr>
            <p:ph idx="1"/>
          </p:nvPr>
        </p:nvSpPr>
        <p:spPr>
          <a:xfrm>
            <a:off x="5225142" y="1825625"/>
            <a:ext cx="6128657" cy="4351338"/>
          </a:xfrm>
        </p:spPr>
        <p:txBody>
          <a:bodyPr/>
          <a:lstStyle/>
          <a:p>
            <a:endParaRPr lang="en-US" dirty="0"/>
          </a:p>
        </p:txBody>
      </p:sp>
      <p:pic>
        <p:nvPicPr>
          <p:cNvPr id="13314" name="Picture 2" descr="How does aging affect lung health? - FITPAA">
            <a:extLst>
              <a:ext uri="{FF2B5EF4-FFF2-40B4-BE49-F238E27FC236}">
                <a16:creationId xmlns:a16="http://schemas.microsoft.com/office/drawing/2014/main" id="{957BA7B2-DDD7-529E-9F83-93ACBDA7C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89"/>
          <a:stretch/>
        </p:blipFill>
        <p:spPr bwMode="auto">
          <a:xfrm>
            <a:off x="2867732" y="1763486"/>
            <a:ext cx="5219839" cy="320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327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13076C-BD1A-D5C9-6FEA-236835FBC6D9}"/>
              </a:ext>
            </a:extLst>
          </p:cNvPr>
          <p:cNvSpPr>
            <a:spLocks noGrp="1"/>
          </p:cNvSpPr>
          <p:nvPr>
            <p:ph type="title"/>
          </p:nvPr>
        </p:nvSpPr>
        <p:spPr/>
        <p:txBody>
          <a:bodyPr/>
          <a:lstStyle/>
          <a:p>
            <a:r>
              <a:rPr lang="en-US" dirty="0"/>
              <a:t>Skeletal Muscle Ageing</a:t>
            </a:r>
          </a:p>
        </p:txBody>
      </p:sp>
      <p:sp>
        <p:nvSpPr>
          <p:cNvPr id="6" name="Content Placeholder 5">
            <a:extLst>
              <a:ext uri="{FF2B5EF4-FFF2-40B4-BE49-F238E27FC236}">
                <a16:creationId xmlns:a16="http://schemas.microsoft.com/office/drawing/2014/main" id="{EDD77B0C-068B-0D48-3B83-42242610CD96}"/>
              </a:ext>
            </a:extLst>
          </p:cNvPr>
          <p:cNvSpPr>
            <a:spLocks noGrp="1"/>
          </p:cNvSpPr>
          <p:nvPr>
            <p:ph idx="1"/>
          </p:nvPr>
        </p:nvSpPr>
        <p:spPr/>
        <p:txBody>
          <a:bodyPr>
            <a:normAutofit/>
          </a:bodyPr>
          <a:lstStyle/>
          <a:p>
            <a:r>
              <a:rPr lang="en-US" b="0" i="0" dirty="0">
                <a:solidFill>
                  <a:srgbClr val="212121"/>
                </a:solidFill>
                <a:effectLst/>
                <a:latin typeface="Aptos" panose="020B0004020202020204" pitchFamily="34" charset="0"/>
              </a:rPr>
              <a:t>A substantial loss of muscle mass and strength (sarcopenia)</a:t>
            </a:r>
          </a:p>
          <a:p>
            <a:r>
              <a:rPr lang="en-US" dirty="0">
                <a:solidFill>
                  <a:srgbClr val="212121"/>
                </a:solidFill>
                <a:latin typeface="Aptos" panose="020B0004020202020204" pitchFamily="34" charset="0"/>
              </a:rPr>
              <a:t>D</a:t>
            </a:r>
            <a:r>
              <a:rPr lang="en-US" b="0" i="0" dirty="0">
                <a:solidFill>
                  <a:srgbClr val="212121"/>
                </a:solidFill>
                <a:effectLst/>
                <a:latin typeface="Aptos" panose="020B0004020202020204" pitchFamily="34" charset="0"/>
              </a:rPr>
              <a:t>ecreased regenerative capacity</a:t>
            </a:r>
          </a:p>
          <a:p>
            <a:r>
              <a:rPr lang="en-US" dirty="0">
                <a:solidFill>
                  <a:srgbClr val="212121"/>
                </a:solidFill>
                <a:latin typeface="Aptos" panose="020B0004020202020204" pitchFamily="34" charset="0"/>
              </a:rPr>
              <a:t>C</a:t>
            </a:r>
            <a:r>
              <a:rPr lang="en-US" b="0" i="0" dirty="0">
                <a:solidFill>
                  <a:srgbClr val="212121"/>
                </a:solidFill>
                <a:effectLst/>
                <a:latin typeface="Aptos" panose="020B0004020202020204" pitchFamily="34" charset="0"/>
              </a:rPr>
              <a:t>ompromised physical performance </a:t>
            </a:r>
          </a:p>
          <a:p>
            <a:pPr marL="0" indent="0">
              <a:buNone/>
            </a:pPr>
            <a:endParaRPr lang="en-US" dirty="0">
              <a:solidFill>
                <a:srgbClr val="212121"/>
              </a:solidFill>
              <a:latin typeface="Aptos" panose="020B0004020202020204" pitchFamily="34" charset="0"/>
            </a:endParaRPr>
          </a:p>
          <a:p>
            <a:pPr marL="0" indent="0">
              <a:buNone/>
            </a:pPr>
            <a:endParaRPr lang="en-US" dirty="0">
              <a:solidFill>
                <a:srgbClr val="212121"/>
              </a:solidFill>
              <a:latin typeface="Aptos" panose="020B0004020202020204" pitchFamily="34" charset="0"/>
            </a:endParaRPr>
          </a:p>
          <a:p>
            <a:r>
              <a:rPr lang="en-US" dirty="0">
                <a:solidFill>
                  <a:srgbClr val="212121"/>
                </a:solidFill>
                <a:latin typeface="Aptos" panose="020B0004020202020204" pitchFamily="34" charset="0"/>
              </a:rPr>
              <a:t>Healthy lifestyle and regular exercise delay muscle ageing</a:t>
            </a:r>
            <a:endParaRPr lang="en-US" dirty="0">
              <a:latin typeface="Aptos" panose="020B0004020202020204" pitchFamily="34" charset="0"/>
            </a:endParaRPr>
          </a:p>
        </p:txBody>
      </p:sp>
    </p:spTree>
    <p:extLst>
      <p:ext uri="{BB962C8B-B14F-4D97-AF65-F5344CB8AC3E}">
        <p14:creationId xmlns:p14="http://schemas.microsoft.com/office/powerpoint/2010/main" val="2444620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8419494-64FC-0DD0-0567-D3D3FA7BCF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60813" y="643466"/>
            <a:ext cx="10870374"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728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E2265-BA32-34B2-DBD0-147B9CC84E0C}"/>
              </a:ext>
            </a:extLst>
          </p:cNvPr>
          <p:cNvSpPr>
            <a:spLocks noGrp="1"/>
          </p:cNvSpPr>
          <p:nvPr>
            <p:ph type="title"/>
          </p:nvPr>
        </p:nvSpPr>
        <p:spPr/>
        <p:txBody>
          <a:bodyPr/>
          <a:lstStyle/>
          <a:p>
            <a:r>
              <a:rPr lang="en-US" dirty="0"/>
              <a:t>Ageing and Joint Health</a:t>
            </a:r>
          </a:p>
        </p:txBody>
      </p:sp>
      <p:sp>
        <p:nvSpPr>
          <p:cNvPr id="5" name="Content Placeholder 4">
            <a:extLst>
              <a:ext uri="{FF2B5EF4-FFF2-40B4-BE49-F238E27FC236}">
                <a16:creationId xmlns:a16="http://schemas.microsoft.com/office/drawing/2014/main" id="{A293E5BC-6D2A-D4EF-24BF-64BE86F6D5A7}"/>
              </a:ext>
            </a:extLst>
          </p:cNvPr>
          <p:cNvSpPr>
            <a:spLocks noGrp="1"/>
          </p:cNvSpPr>
          <p:nvPr>
            <p:ph sz="half" idx="1"/>
          </p:nvPr>
        </p:nvSpPr>
        <p:spPr/>
        <p:txBody>
          <a:bodyPr>
            <a:normAutofit fontScale="92500" lnSpcReduction="20000"/>
          </a:bodyPr>
          <a:lstStyle/>
          <a:p>
            <a:r>
              <a:rPr lang="en-US" b="0" i="0" dirty="0">
                <a:solidFill>
                  <a:srgbClr val="111111"/>
                </a:solidFill>
                <a:effectLst/>
                <a:latin typeface="Neue Helvetica eText W01"/>
              </a:rPr>
              <a:t>People lose bone mass or density as they age, especially women after menopause. The bones lose calcium and other minerals.</a:t>
            </a:r>
          </a:p>
          <a:p>
            <a:r>
              <a:rPr lang="en-US" dirty="0">
                <a:solidFill>
                  <a:srgbClr val="111111"/>
                </a:solidFill>
                <a:latin typeface="Neue Helvetica eText W01"/>
              </a:rPr>
              <a:t>Spinal discs lose fluid, so curved and brittle</a:t>
            </a:r>
          </a:p>
          <a:p>
            <a:r>
              <a:rPr lang="en-US" b="0" i="0" dirty="0">
                <a:solidFill>
                  <a:srgbClr val="111111"/>
                </a:solidFill>
                <a:effectLst/>
                <a:latin typeface="Neue Helvetica eText W01"/>
              </a:rPr>
              <a:t>The joints become stiffer and less flexible. Fluid in the joints may decrease. </a:t>
            </a:r>
          </a:p>
          <a:p>
            <a:r>
              <a:rPr lang="en-US" b="0" i="0" dirty="0">
                <a:solidFill>
                  <a:srgbClr val="111111"/>
                </a:solidFill>
                <a:effectLst/>
                <a:latin typeface="Neue Helvetica eText W01"/>
              </a:rPr>
              <a:t>The cartilage may begin to rub together and wear away. Minerals may deposit in and around some joints (calcification).</a:t>
            </a:r>
            <a:endParaRPr lang="en-US" dirty="0">
              <a:solidFill>
                <a:srgbClr val="111111"/>
              </a:solidFill>
              <a:latin typeface="Neue Helvetica eText W01"/>
            </a:endParaRPr>
          </a:p>
          <a:p>
            <a:endParaRPr lang="en-US" dirty="0"/>
          </a:p>
        </p:txBody>
      </p:sp>
      <p:pic>
        <p:nvPicPr>
          <p:cNvPr id="3074" name="Picture 2" descr="Osteoarthritis">
            <a:extLst>
              <a:ext uri="{FF2B5EF4-FFF2-40B4-BE49-F238E27FC236}">
                <a16:creationId xmlns:a16="http://schemas.microsoft.com/office/drawing/2014/main" id="{EA59B70B-1CAB-F128-EE20-751451F21BC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tretch/>
        </p:blipFill>
        <p:spPr bwMode="auto">
          <a:xfrm>
            <a:off x="6898821" y="1518557"/>
            <a:ext cx="4967599" cy="397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138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E898-DAB5-AD7E-4A9D-8E4175226115}"/>
              </a:ext>
            </a:extLst>
          </p:cNvPr>
          <p:cNvSpPr>
            <a:spLocks noGrp="1"/>
          </p:cNvSpPr>
          <p:nvPr>
            <p:ph type="title"/>
          </p:nvPr>
        </p:nvSpPr>
        <p:spPr/>
        <p:txBody>
          <a:bodyPr/>
          <a:lstStyle/>
          <a:p>
            <a:endParaRPr lang="en-US"/>
          </a:p>
        </p:txBody>
      </p:sp>
      <p:pic>
        <p:nvPicPr>
          <p:cNvPr id="4098" name="Picture 2" descr="Aging and exercise: Have we been aging too quickly?">
            <a:extLst>
              <a:ext uri="{FF2B5EF4-FFF2-40B4-BE49-F238E27FC236}">
                <a16:creationId xmlns:a16="http://schemas.microsoft.com/office/drawing/2014/main" id="{DA802BE7-B834-D9AD-9829-E8EBEEB5C4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772" y="488273"/>
            <a:ext cx="10674849" cy="600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66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A8EC-7C23-7667-3FEE-8E0293BAF985}"/>
              </a:ext>
            </a:extLst>
          </p:cNvPr>
          <p:cNvSpPr>
            <a:spLocks noGrp="1"/>
          </p:cNvSpPr>
          <p:nvPr>
            <p:ph type="title"/>
          </p:nvPr>
        </p:nvSpPr>
        <p:spPr/>
        <p:txBody>
          <a:bodyPr/>
          <a:lstStyle/>
          <a:p>
            <a:r>
              <a:rPr lang="en-US" dirty="0"/>
              <a:t>Chronological Age and Changes in the Heart</a:t>
            </a:r>
          </a:p>
        </p:txBody>
      </p:sp>
      <p:sp>
        <p:nvSpPr>
          <p:cNvPr id="3" name="Content Placeholder 2">
            <a:extLst>
              <a:ext uri="{FF2B5EF4-FFF2-40B4-BE49-F238E27FC236}">
                <a16:creationId xmlns:a16="http://schemas.microsoft.com/office/drawing/2014/main" id="{525F1CC2-1895-105A-9C18-4DDA4E0E9CEE}"/>
              </a:ext>
            </a:extLst>
          </p:cNvPr>
          <p:cNvSpPr>
            <a:spLocks noGrp="1"/>
          </p:cNvSpPr>
          <p:nvPr>
            <p:ph idx="1"/>
          </p:nvPr>
        </p:nvSpPr>
        <p:spPr/>
        <p:txBody>
          <a:bodyPr>
            <a:normAutofit fontScale="85000" lnSpcReduction="10000"/>
          </a:bodyPr>
          <a:lstStyle/>
          <a:p>
            <a:r>
              <a:rPr lang="en-US" b="0" i="0" dirty="0">
                <a:solidFill>
                  <a:srgbClr val="1F1F1F"/>
                </a:solidFill>
                <a:effectLst/>
                <a:latin typeface="Aptos" panose="020B0004020202020204" pitchFamily="34" charset="0"/>
              </a:rPr>
              <a:t>Chronological age is identified as the major risk factor for cardiovascular morbidity and mortality</a:t>
            </a:r>
          </a:p>
          <a:p>
            <a:r>
              <a:rPr lang="en-US" dirty="0">
                <a:solidFill>
                  <a:srgbClr val="1F1F1F"/>
                </a:solidFill>
                <a:latin typeface="Aptos" panose="020B0004020202020204" pitchFamily="34" charset="0"/>
              </a:rPr>
              <a:t>T</a:t>
            </a:r>
            <a:r>
              <a:rPr lang="en-US" b="0" i="0" dirty="0">
                <a:solidFill>
                  <a:srgbClr val="1F1F1F"/>
                </a:solidFill>
                <a:effectLst/>
                <a:latin typeface="Aptos" panose="020B0004020202020204" pitchFamily="34" charset="0"/>
              </a:rPr>
              <a:t>he cardiovascular system undergoes structural and functional changes with age that compromise cardiac reserve.</a:t>
            </a:r>
          </a:p>
          <a:p>
            <a:r>
              <a:rPr lang="en-US" b="0" i="0" dirty="0">
                <a:solidFill>
                  <a:srgbClr val="1F1F1F"/>
                </a:solidFill>
                <a:effectLst/>
                <a:latin typeface="Aptos" panose="020B0004020202020204" pitchFamily="34" charset="0"/>
              </a:rPr>
              <a:t>These age-associated cardiovascular changes lower the threshold for the three major cardiac pathophysiological conditions such as Left ventricular hypertrophy, chronic heart failure and atrial fibrillation, all seen with increasing age</a:t>
            </a:r>
          </a:p>
          <a:p>
            <a:r>
              <a:rPr lang="en-US" b="0" i="0" dirty="0">
                <a:solidFill>
                  <a:srgbClr val="212121"/>
                </a:solidFill>
                <a:effectLst/>
                <a:latin typeface="Aptos" panose="020B0004020202020204" pitchFamily="34" charset="0"/>
              </a:rPr>
              <a:t> The prevalence of CVD has also been shown to increase with age, in both men and women, including the prevalence of atherosclerosis, stroke and myocardial infarction. The American Heart Association (AHA) reports that the incidence of CVD in US men and women is ~40% from 40–59 years, ~75% from 60–79 years, and ~86% in those above the age of 80</a:t>
            </a:r>
            <a:endParaRPr lang="en-US" dirty="0">
              <a:latin typeface="Aptos" panose="020B0004020202020204" pitchFamily="34" charset="0"/>
            </a:endParaRPr>
          </a:p>
        </p:txBody>
      </p:sp>
    </p:spTree>
    <p:extLst>
      <p:ext uri="{BB962C8B-B14F-4D97-AF65-F5344CB8AC3E}">
        <p14:creationId xmlns:p14="http://schemas.microsoft.com/office/powerpoint/2010/main" val="3193210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9E9EA87-4D30-5DE9-323E-F57E1FE840B6}"/>
              </a:ext>
            </a:extLst>
          </p:cNvPr>
          <p:cNvPicPr>
            <a:picLocks noGrp="1" noChangeAspect="1"/>
          </p:cNvPicPr>
          <p:nvPr>
            <p:ph idx="1"/>
          </p:nvPr>
        </p:nvPicPr>
        <p:blipFill>
          <a:blip r:embed="rId2"/>
          <a:stretch>
            <a:fillRect/>
          </a:stretch>
        </p:blipFill>
        <p:spPr>
          <a:xfrm>
            <a:off x="2741060" y="643466"/>
            <a:ext cx="6122052" cy="5571067"/>
          </a:xfrm>
          <a:prstGeom prst="rect">
            <a:avLst/>
          </a:prstGeom>
        </p:spPr>
      </p:pic>
    </p:spTree>
    <p:extLst>
      <p:ext uri="{BB962C8B-B14F-4D97-AF65-F5344CB8AC3E}">
        <p14:creationId xmlns:p14="http://schemas.microsoft.com/office/powerpoint/2010/main" val="1935614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3E89-657C-F605-D3E5-9F5D32BCADC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96B66FB-8E89-398A-7CC5-6EC16FEF478A}"/>
              </a:ext>
            </a:extLst>
          </p:cNvPr>
          <p:cNvPicPr>
            <a:picLocks noGrp="1" noChangeAspect="1"/>
          </p:cNvPicPr>
          <p:nvPr>
            <p:ph idx="1"/>
          </p:nvPr>
        </p:nvPicPr>
        <p:blipFill>
          <a:blip r:embed="rId2"/>
          <a:stretch>
            <a:fillRect/>
          </a:stretch>
        </p:blipFill>
        <p:spPr>
          <a:xfrm>
            <a:off x="2677633" y="681037"/>
            <a:ext cx="7183941" cy="5811838"/>
          </a:xfrm>
          <a:prstGeom prst="rect">
            <a:avLst/>
          </a:prstGeom>
        </p:spPr>
      </p:pic>
    </p:spTree>
    <p:extLst>
      <p:ext uri="{BB962C8B-B14F-4D97-AF65-F5344CB8AC3E}">
        <p14:creationId xmlns:p14="http://schemas.microsoft.com/office/powerpoint/2010/main" val="89637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40E2-F1D3-2724-C41A-421807205325}"/>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E884D568-54B3-EC32-6D46-371D88D2FE6B}"/>
              </a:ext>
            </a:extLst>
          </p:cNvPr>
          <p:cNvSpPr>
            <a:spLocks noGrp="1"/>
          </p:cNvSpPr>
          <p:nvPr>
            <p:ph idx="1"/>
          </p:nvPr>
        </p:nvSpPr>
        <p:spPr/>
        <p:txBody>
          <a:bodyPr>
            <a:normAutofit/>
          </a:bodyPr>
          <a:lstStyle/>
          <a:p>
            <a:r>
              <a:rPr lang="en-US" sz="2400" b="0" i="0" dirty="0">
                <a:solidFill>
                  <a:srgbClr val="212121"/>
                </a:solidFill>
                <a:effectLst/>
                <a:latin typeface="Aptos" panose="020B0004020202020204" pitchFamily="34" charset="0"/>
              </a:rPr>
              <a:t>The World Health Organization (WHO) developed a definition of healthy ageing. It is the process of developing and maintaining the functional ability that enables wellbeing in older age. </a:t>
            </a:r>
          </a:p>
          <a:p>
            <a:r>
              <a:rPr lang="en-US" sz="2400" b="0" i="0" dirty="0">
                <a:solidFill>
                  <a:srgbClr val="212121"/>
                </a:solidFill>
                <a:effectLst/>
                <a:latin typeface="Aptos" panose="020B0004020202020204" pitchFamily="34" charset="0"/>
              </a:rPr>
              <a:t>Functional ability:</a:t>
            </a:r>
          </a:p>
          <a:p>
            <a:pPr lvl="1"/>
            <a:r>
              <a:rPr lang="en-US" sz="2000" dirty="0">
                <a:solidFill>
                  <a:srgbClr val="212121"/>
                </a:solidFill>
                <a:latin typeface="Aptos" panose="020B0004020202020204" pitchFamily="34" charset="0"/>
              </a:rPr>
              <a:t>To meet their basic needs</a:t>
            </a:r>
          </a:p>
          <a:p>
            <a:pPr lvl="1"/>
            <a:r>
              <a:rPr lang="en-US" sz="2000" b="0" i="0" dirty="0">
                <a:solidFill>
                  <a:srgbClr val="212121"/>
                </a:solidFill>
                <a:effectLst/>
                <a:latin typeface="Aptos" panose="020B0004020202020204" pitchFamily="34" charset="0"/>
              </a:rPr>
              <a:t>To learn, grow and make decisions</a:t>
            </a:r>
          </a:p>
          <a:p>
            <a:pPr lvl="1"/>
            <a:r>
              <a:rPr lang="en-US" sz="2000" dirty="0">
                <a:solidFill>
                  <a:srgbClr val="212121"/>
                </a:solidFill>
                <a:latin typeface="Aptos" panose="020B0004020202020204" pitchFamily="34" charset="0"/>
              </a:rPr>
              <a:t>Mobility</a:t>
            </a:r>
          </a:p>
          <a:p>
            <a:pPr lvl="1"/>
            <a:r>
              <a:rPr lang="en-US" sz="2000" b="0" i="0" dirty="0">
                <a:solidFill>
                  <a:srgbClr val="212121"/>
                </a:solidFill>
                <a:effectLst/>
                <a:latin typeface="Aptos" panose="020B0004020202020204" pitchFamily="34" charset="0"/>
              </a:rPr>
              <a:t>Social interaction and contribution to society</a:t>
            </a:r>
          </a:p>
          <a:p>
            <a:pPr lvl="1"/>
            <a:endParaRPr lang="en-US" sz="2000" dirty="0">
              <a:solidFill>
                <a:srgbClr val="212121"/>
              </a:solidFill>
              <a:latin typeface="Aptos" panose="020B0004020202020204" pitchFamily="34" charset="0"/>
            </a:endParaRPr>
          </a:p>
          <a:p>
            <a:r>
              <a:rPr lang="en-US" sz="2400" b="0" i="0" dirty="0">
                <a:solidFill>
                  <a:srgbClr val="212121"/>
                </a:solidFill>
                <a:effectLst/>
                <a:latin typeface="Aptos" panose="020B0004020202020204" pitchFamily="34" charset="0"/>
              </a:rPr>
              <a:t>Frailty is theoretically defined as a clinically recognizable state of increased vulnerability resulting from aging-associated decline in reserve and function: </a:t>
            </a:r>
          </a:p>
          <a:p>
            <a:pPr lvl="1"/>
            <a:r>
              <a:rPr lang="en-US" sz="1600" b="0" i="0" dirty="0">
                <a:solidFill>
                  <a:srgbClr val="212121"/>
                </a:solidFill>
                <a:effectLst/>
                <a:latin typeface="Cambria" panose="02040503050406030204" pitchFamily="18" charset="0"/>
              </a:rPr>
              <a:t>low energy, slowed waking speed, low physical activity, and/or unintentional weight loss</a:t>
            </a:r>
            <a:r>
              <a:rPr lang="en-US" sz="2000" b="0" i="0" dirty="0">
                <a:solidFill>
                  <a:srgbClr val="212121"/>
                </a:solidFill>
                <a:effectLst/>
                <a:latin typeface="Aptos" panose="020B0004020202020204" pitchFamily="34" charset="0"/>
              </a:rPr>
              <a:t> </a:t>
            </a:r>
          </a:p>
          <a:p>
            <a:endParaRPr lang="en-US" sz="8000" b="0" i="0" dirty="0">
              <a:solidFill>
                <a:srgbClr val="212121"/>
              </a:solidFill>
              <a:effectLst/>
              <a:latin typeface="Cambria" panose="02040503050406030204" pitchFamily="18" charset="0"/>
            </a:endParaRPr>
          </a:p>
          <a:p>
            <a:endParaRPr lang="en-US" b="0" i="0" dirty="0">
              <a:solidFill>
                <a:srgbClr val="212121"/>
              </a:solidFill>
              <a:effectLst/>
              <a:latin typeface="Cambria" panose="02040503050406030204" pitchFamily="18" charset="0"/>
            </a:endParaRPr>
          </a:p>
          <a:p>
            <a:endParaRPr lang="en-US" dirty="0"/>
          </a:p>
        </p:txBody>
      </p:sp>
    </p:spTree>
    <p:extLst>
      <p:ext uri="{BB962C8B-B14F-4D97-AF65-F5344CB8AC3E}">
        <p14:creationId xmlns:p14="http://schemas.microsoft.com/office/powerpoint/2010/main" val="847554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598F-AB60-4373-EF76-8C563E7065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73C20A-083D-8ECA-98CD-A2257ECE58A1}"/>
              </a:ext>
            </a:extLst>
          </p:cNvPr>
          <p:cNvSpPr>
            <a:spLocks noGrp="1"/>
          </p:cNvSpPr>
          <p:nvPr>
            <p:ph idx="1"/>
          </p:nvPr>
        </p:nvSpPr>
        <p:spPr/>
        <p:txBody>
          <a:bodyPr/>
          <a:lstStyle/>
          <a:p>
            <a:r>
              <a:rPr lang="en-US" dirty="0"/>
              <a:t>The LV wall thickness increases with age and this is due largely to an increase in the size of cardiac myocytes accompanied by focal increase in collagen.</a:t>
            </a:r>
          </a:p>
          <a:p>
            <a:r>
              <a:rPr lang="en-US" dirty="0"/>
              <a:t>Decrease in the efficacy of b-adrenergic modulation of both the heart and vasculature occurs with aging</a:t>
            </a:r>
          </a:p>
          <a:p>
            <a:r>
              <a:rPr lang="en-US" dirty="0"/>
              <a:t>Reduction in the heart rate at rest in the sitting position, during routine activities of daily living and during exertion.</a:t>
            </a:r>
          </a:p>
          <a:p>
            <a:r>
              <a:rPr lang="en-US" dirty="0"/>
              <a:t>The left atrial size also increases with aging in otherwise healthy persons</a:t>
            </a:r>
          </a:p>
        </p:txBody>
      </p:sp>
    </p:spTree>
    <p:extLst>
      <p:ext uri="{BB962C8B-B14F-4D97-AF65-F5344CB8AC3E}">
        <p14:creationId xmlns:p14="http://schemas.microsoft.com/office/powerpoint/2010/main" val="141185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DA1E-ACE1-B629-1933-B7A8C7852BD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AF54773-E729-049D-0589-0BACF9863F63}"/>
              </a:ext>
            </a:extLst>
          </p:cNvPr>
          <p:cNvPicPr>
            <a:picLocks noGrp="1" noChangeAspect="1"/>
          </p:cNvPicPr>
          <p:nvPr>
            <p:ph idx="1"/>
          </p:nvPr>
        </p:nvPicPr>
        <p:blipFill>
          <a:blip r:embed="rId2"/>
          <a:stretch>
            <a:fillRect/>
          </a:stretch>
        </p:blipFill>
        <p:spPr>
          <a:xfrm>
            <a:off x="1828800" y="1918494"/>
            <a:ext cx="8534400" cy="4165600"/>
          </a:xfrm>
          <a:prstGeom prst="rect">
            <a:avLst/>
          </a:prstGeom>
        </p:spPr>
      </p:pic>
    </p:spTree>
    <p:extLst>
      <p:ext uri="{BB962C8B-B14F-4D97-AF65-F5344CB8AC3E}">
        <p14:creationId xmlns:p14="http://schemas.microsoft.com/office/powerpoint/2010/main" val="1145334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F42B-A692-56F1-8095-3CEDDE699309}"/>
              </a:ext>
            </a:extLst>
          </p:cNvPr>
          <p:cNvSpPr>
            <a:spLocks noGrp="1"/>
          </p:cNvSpPr>
          <p:nvPr>
            <p:ph type="title"/>
          </p:nvPr>
        </p:nvSpPr>
        <p:spPr/>
        <p:txBody>
          <a:bodyPr/>
          <a:lstStyle/>
          <a:p>
            <a:r>
              <a:rPr lang="en-US" dirty="0"/>
              <a:t>Changes in the Vessel Wall</a:t>
            </a:r>
          </a:p>
        </p:txBody>
      </p:sp>
      <p:pic>
        <p:nvPicPr>
          <p:cNvPr id="4" name="Content Placeholder 3">
            <a:extLst>
              <a:ext uri="{FF2B5EF4-FFF2-40B4-BE49-F238E27FC236}">
                <a16:creationId xmlns:a16="http://schemas.microsoft.com/office/drawing/2014/main" id="{2D1CF816-BC78-A36E-EBB1-315D033D2220}"/>
              </a:ext>
            </a:extLst>
          </p:cNvPr>
          <p:cNvPicPr>
            <a:picLocks noGrp="1" noChangeAspect="1"/>
          </p:cNvPicPr>
          <p:nvPr>
            <p:ph idx="1"/>
          </p:nvPr>
        </p:nvPicPr>
        <p:blipFill rotWithShape="1">
          <a:blip r:embed="rId2"/>
          <a:stretch/>
        </p:blipFill>
        <p:spPr>
          <a:xfrm>
            <a:off x="491006" y="2334987"/>
            <a:ext cx="10953046" cy="3412670"/>
          </a:xfrm>
          <a:prstGeom prst="rect">
            <a:avLst/>
          </a:prstGeom>
        </p:spPr>
      </p:pic>
    </p:spTree>
    <p:extLst>
      <p:ext uri="{BB962C8B-B14F-4D97-AF65-F5344CB8AC3E}">
        <p14:creationId xmlns:p14="http://schemas.microsoft.com/office/powerpoint/2010/main" val="4232391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400D-AFE2-04E3-9906-F2B8C6423C64}"/>
              </a:ext>
            </a:extLst>
          </p:cNvPr>
          <p:cNvSpPr>
            <a:spLocks noGrp="1"/>
          </p:cNvSpPr>
          <p:nvPr>
            <p:ph type="title"/>
          </p:nvPr>
        </p:nvSpPr>
        <p:spPr>
          <a:xfrm>
            <a:off x="793662" y="386930"/>
            <a:ext cx="10066122" cy="1298448"/>
          </a:xfrm>
        </p:spPr>
        <p:txBody>
          <a:bodyPr anchor="b">
            <a:normAutofit/>
          </a:bodyPr>
          <a:lstStyle/>
          <a:p>
            <a:r>
              <a:rPr lang="en-US" sz="4800"/>
              <a:t>Vascular Changes</a:t>
            </a:r>
          </a:p>
        </p:txBody>
      </p:sp>
      <p:sp>
        <p:nvSpPr>
          <p:cNvPr id="3" name="Content Placeholder 2">
            <a:extLst>
              <a:ext uri="{FF2B5EF4-FFF2-40B4-BE49-F238E27FC236}">
                <a16:creationId xmlns:a16="http://schemas.microsoft.com/office/drawing/2014/main" id="{54A3FA63-6F41-5714-F584-DE415DD36DE1}"/>
              </a:ext>
            </a:extLst>
          </p:cNvPr>
          <p:cNvSpPr>
            <a:spLocks noGrp="1"/>
          </p:cNvSpPr>
          <p:nvPr>
            <p:ph idx="1"/>
          </p:nvPr>
        </p:nvSpPr>
        <p:spPr>
          <a:xfrm>
            <a:off x="793661" y="2599509"/>
            <a:ext cx="4530898" cy="3639450"/>
          </a:xfrm>
        </p:spPr>
        <p:txBody>
          <a:bodyPr anchor="ctr">
            <a:normAutofit/>
          </a:bodyPr>
          <a:lstStyle/>
          <a:p>
            <a:r>
              <a:rPr lang="en-US" sz="2400" dirty="0"/>
              <a:t>With advancing age, large arteries dilate , their walls, particularly the intima, become thickened and the media exhibits an increased collagen content and frayed elastin</a:t>
            </a:r>
            <a:r>
              <a:rPr lang="en-US" dirty="0"/>
              <a:t>.</a:t>
            </a:r>
          </a:p>
          <a:p>
            <a:endParaRPr lang="en-US" dirty="0"/>
          </a:p>
          <a:p>
            <a:endParaRPr lang="en-US" dirty="0"/>
          </a:p>
        </p:txBody>
      </p:sp>
      <p:pic>
        <p:nvPicPr>
          <p:cNvPr id="1028" name="Picture 4" descr="Blood vessels changes due to aging | Download Scientific Diagram">
            <a:extLst>
              <a:ext uri="{FF2B5EF4-FFF2-40B4-BE49-F238E27FC236}">
                <a16:creationId xmlns:a16="http://schemas.microsoft.com/office/drawing/2014/main" id="{D5366E45-5175-3703-F2C1-4D61B059B6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796295"/>
            <a:ext cx="5150277" cy="309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872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9D3082-1944-3B4D-4852-1E37B670A729}"/>
              </a:ext>
            </a:extLst>
          </p:cNvPr>
          <p:cNvSpPr>
            <a:spLocks noGrp="1"/>
          </p:cNvSpPr>
          <p:nvPr>
            <p:ph type="title"/>
          </p:nvPr>
        </p:nvSpPr>
        <p:spPr/>
        <p:txBody>
          <a:bodyPr/>
          <a:lstStyle/>
          <a:p>
            <a:r>
              <a:rPr lang="en-US" dirty="0"/>
              <a:t>Anatomic to Physiological Effects</a:t>
            </a:r>
          </a:p>
        </p:txBody>
      </p:sp>
      <p:sp>
        <p:nvSpPr>
          <p:cNvPr id="5" name="Content Placeholder 4">
            <a:extLst>
              <a:ext uri="{FF2B5EF4-FFF2-40B4-BE49-F238E27FC236}">
                <a16:creationId xmlns:a16="http://schemas.microsoft.com/office/drawing/2014/main" id="{357E9310-01A7-1960-28A5-799618B221AB}"/>
              </a:ext>
            </a:extLst>
          </p:cNvPr>
          <p:cNvSpPr>
            <a:spLocks noGrp="1"/>
          </p:cNvSpPr>
          <p:nvPr>
            <p:ph sz="half" idx="1"/>
          </p:nvPr>
        </p:nvSpPr>
        <p:spPr>
          <a:xfrm>
            <a:off x="838200" y="1825625"/>
            <a:ext cx="4942114" cy="4351338"/>
          </a:xfrm>
        </p:spPr>
        <p:txBody>
          <a:bodyPr>
            <a:normAutofit fontScale="85000" lnSpcReduction="20000"/>
          </a:bodyPr>
          <a:lstStyle/>
          <a:p>
            <a:pPr marL="0" indent="0">
              <a:buNone/>
            </a:pPr>
            <a:r>
              <a:rPr lang="en-US" dirty="0"/>
              <a:t>Loss of cells from SA node</a:t>
            </a:r>
          </a:p>
          <a:p>
            <a:pPr marL="0" indent="0">
              <a:buNone/>
            </a:pPr>
            <a:r>
              <a:rPr lang="en-US" dirty="0"/>
              <a:t>Decrease in myocardial Cells</a:t>
            </a:r>
          </a:p>
          <a:p>
            <a:pPr marL="0" indent="0">
              <a:buNone/>
            </a:pPr>
            <a:r>
              <a:rPr lang="en-US" dirty="0"/>
              <a:t>Decreased distensibility</a:t>
            </a:r>
          </a:p>
          <a:p>
            <a:pPr marL="0" indent="0">
              <a:buNone/>
            </a:pPr>
            <a:r>
              <a:rPr lang="en-US" dirty="0"/>
              <a:t>Stiffness</a:t>
            </a:r>
          </a:p>
          <a:p>
            <a:pPr marL="0" indent="0">
              <a:buNone/>
            </a:pPr>
            <a:endParaRPr lang="en-US" dirty="0"/>
          </a:p>
          <a:p>
            <a:pPr marL="0" indent="0">
              <a:buNone/>
            </a:pPr>
            <a:r>
              <a:rPr lang="en-US" dirty="0"/>
              <a:t>Decrease in max HR</a:t>
            </a:r>
          </a:p>
          <a:p>
            <a:pPr marL="0" indent="0">
              <a:buNone/>
            </a:pPr>
            <a:r>
              <a:rPr lang="en-US" dirty="0"/>
              <a:t>Reduced Cardiac output</a:t>
            </a:r>
          </a:p>
          <a:p>
            <a:pPr marL="0" indent="0">
              <a:buNone/>
            </a:pPr>
            <a:r>
              <a:rPr lang="en-US" dirty="0"/>
              <a:t>Age-associated reductions in muscle mass</a:t>
            </a:r>
          </a:p>
          <a:p>
            <a:pPr marL="0" indent="0">
              <a:buNone/>
            </a:pPr>
            <a:r>
              <a:rPr lang="en-US" dirty="0"/>
              <a:t>Inefficient redistribution of blood and oxygen uptake by peripheral muscles</a:t>
            </a:r>
          </a:p>
        </p:txBody>
      </p:sp>
      <p:sp>
        <p:nvSpPr>
          <p:cNvPr id="6" name="Content Placeholder 5">
            <a:extLst>
              <a:ext uri="{FF2B5EF4-FFF2-40B4-BE49-F238E27FC236}">
                <a16:creationId xmlns:a16="http://schemas.microsoft.com/office/drawing/2014/main" id="{366A109A-5554-12F9-CB23-1F3E5D8494AE}"/>
              </a:ext>
            </a:extLst>
          </p:cNvPr>
          <p:cNvSpPr>
            <a:spLocks noGrp="1"/>
          </p:cNvSpPr>
          <p:nvPr>
            <p:ph sz="half" idx="2"/>
          </p:nvPr>
        </p:nvSpPr>
        <p:spPr/>
        <p:txBody>
          <a:bodyPr>
            <a:normAutofit fontScale="85000" lnSpcReduction="20000"/>
          </a:bodyPr>
          <a:lstStyle/>
          <a:p>
            <a:pPr marL="0" indent="0">
              <a:buNone/>
            </a:pPr>
            <a:r>
              <a:rPr lang="en-US" dirty="0"/>
              <a:t>Decreased HR</a:t>
            </a:r>
          </a:p>
          <a:p>
            <a:pPr marL="0" indent="0">
              <a:buNone/>
            </a:pPr>
            <a:r>
              <a:rPr lang="en-US" dirty="0"/>
              <a:t>Decreased distensibility</a:t>
            </a:r>
          </a:p>
          <a:p>
            <a:pPr marL="0" indent="0">
              <a:buNone/>
            </a:pPr>
            <a:r>
              <a:rPr lang="en-US" dirty="0"/>
              <a:t>Increased load on LV</a:t>
            </a:r>
          </a:p>
          <a:p>
            <a:pPr marL="0" indent="0">
              <a:buNone/>
            </a:pPr>
            <a:r>
              <a:rPr lang="en-US" dirty="0"/>
              <a:t>Increase in BP</a:t>
            </a:r>
          </a:p>
          <a:p>
            <a:pPr marL="0" indent="0">
              <a:buNone/>
            </a:pPr>
            <a:endParaRPr lang="en-US" dirty="0"/>
          </a:p>
          <a:p>
            <a:pPr marL="0" indent="0">
              <a:buNone/>
            </a:pPr>
            <a:endParaRPr lang="en-US" dirty="0"/>
          </a:p>
          <a:p>
            <a:pPr marL="0" indent="0">
              <a:buNone/>
            </a:pPr>
            <a:r>
              <a:rPr lang="en-US" dirty="0"/>
              <a:t>            Decreased exercise capacity</a:t>
            </a:r>
          </a:p>
          <a:p>
            <a:pPr marL="0" indent="0">
              <a:buNone/>
            </a:pPr>
            <a:endParaRPr lang="en-US" dirty="0"/>
          </a:p>
        </p:txBody>
      </p:sp>
      <p:sp>
        <p:nvSpPr>
          <p:cNvPr id="7" name="Right Arrow 6">
            <a:extLst>
              <a:ext uri="{FF2B5EF4-FFF2-40B4-BE49-F238E27FC236}">
                <a16:creationId xmlns:a16="http://schemas.microsoft.com/office/drawing/2014/main" id="{EA836F01-C6AF-7A40-240E-F87E2373C611}"/>
              </a:ext>
            </a:extLst>
          </p:cNvPr>
          <p:cNvSpPr/>
          <p:nvPr/>
        </p:nvSpPr>
        <p:spPr>
          <a:xfrm>
            <a:off x="5012869" y="1987869"/>
            <a:ext cx="996045"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6BD9E474-E506-9830-55D1-55D40F8847C0}"/>
              </a:ext>
            </a:extLst>
          </p:cNvPr>
          <p:cNvSpPr/>
          <p:nvPr/>
        </p:nvSpPr>
        <p:spPr>
          <a:xfrm>
            <a:off x="5339443" y="2351145"/>
            <a:ext cx="669471" cy="489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D44A130B-AFFF-ACA8-1164-E428EB8D095B}"/>
              </a:ext>
            </a:extLst>
          </p:cNvPr>
          <p:cNvSpPr/>
          <p:nvPr/>
        </p:nvSpPr>
        <p:spPr>
          <a:xfrm>
            <a:off x="4630511" y="2832156"/>
            <a:ext cx="1494064" cy="489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58493A7E-1186-DA2D-E2FA-4CD3ABB93E36}"/>
              </a:ext>
            </a:extLst>
          </p:cNvPr>
          <p:cNvSpPr/>
          <p:nvPr/>
        </p:nvSpPr>
        <p:spPr>
          <a:xfrm>
            <a:off x="2302328" y="3092393"/>
            <a:ext cx="3706586" cy="114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13294856-B073-5C72-DE31-0C6E2EABEF4F}"/>
              </a:ext>
            </a:extLst>
          </p:cNvPr>
          <p:cNvSpPr/>
          <p:nvPr/>
        </p:nvSpPr>
        <p:spPr>
          <a:xfrm>
            <a:off x="5500688" y="4022610"/>
            <a:ext cx="1295400" cy="8164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33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6D413C5-D862-AF19-4140-8E3B512B8DE7}"/>
              </a:ext>
            </a:extLst>
          </p:cNvPr>
          <p:cNvPicPr>
            <a:picLocks noGrp="1" noChangeAspect="1"/>
          </p:cNvPicPr>
          <p:nvPr>
            <p:ph idx="4294967295"/>
          </p:nvPr>
        </p:nvPicPr>
        <p:blipFill>
          <a:blip r:embed="rId2"/>
          <a:stretch>
            <a:fillRect/>
          </a:stretch>
        </p:blipFill>
        <p:spPr>
          <a:xfrm>
            <a:off x="1931542" y="481012"/>
            <a:ext cx="8101013" cy="5895975"/>
          </a:xfrm>
          <a:prstGeom prst="rect">
            <a:avLst/>
          </a:prstGeom>
        </p:spPr>
      </p:pic>
    </p:spTree>
    <p:extLst>
      <p:ext uri="{BB962C8B-B14F-4D97-AF65-F5344CB8AC3E}">
        <p14:creationId xmlns:p14="http://schemas.microsoft.com/office/powerpoint/2010/main" val="3668671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A1D1-C819-3985-4B54-019BAE4DFAF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59D9C17-5F67-C06E-EE57-972A4C1C7723}"/>
              </a:ext>
            </a:extLst>
          </p:cNvPr>
          <p:cNvSpPr>
            <a:spLocks noGrp="1"/>
          </p:cNvSpPr>
          <p:nvPr>
            <p:ph idx="1"/>
          </p:nvPr>
        </p:nvSpPr>
        <p:spPr/>
        <p:txBody>
          <a:bodyPr>
            <a:normAutofit/>
          </a:bodyPr>
          <a:lstStyle/>
          <a:p>
            <a:r>
              <a:rPr lang="en-US" sz="2400" b="0" i="0" dirty="0">
                <a:solidFill>
                  <a:srgbClr val="212121"/>
                </a:solidFill>
                <a:effectLst/>
                <a:latin typeface="Aptos" panose="020B0004020202020204" pitchFamily="34" charset="0"/>
              </a:rPr>
              <a:t>Age is an independent risk factor for cardiovascular disease (CVD) in adults, but these risks are compounded by additional factors, including frailty, obesity, and diabetes and multiple comorbidities. </a:t>
            </a:r>
          </a:p>
          <a:p>
            <a:r>
              <a:rPr lang="en-US" sz="2400" b="0" i="0" dirty="0">
                <a:solidFill>
                  <a:srgbClr val="212121"/>
                </a:solidFill>
                <a:effectLst/>
                <a:latin typeface="Aptos" panose="020B0004020202020204" pitchFamily="34" charset="0"/>
              </a:rPr>
              <a:t>These factors are known to complicate and enhance cardiac risk factors that are associated with the onset of advanced age. </a:t>
            </a:r>
          </a:p>
          <a:p>
            <a:r>
              <a:rPr lang="en-US" sz="2400" b="0" i="0" dirty="0">
                <a:solidFill>
                  <a:srgbClr val="212121"/>
                </a:solidFill>
                <a:effectLst/>
                <a:latin typeface="Aptos" panose="020B0004020202020204" pitchFamily="34" charset="0"/>
              </a:rPr>
              <a:t>Sex is another potential risk factor in aging adults, given that older females are reported to be at a greater risk for CVD than age-matched men.</a:t>
            </a:r>
            <a:endParaRPr lang="en-US" sz="2400" dirty="0">
              <a:latin typeface="Aptos" panose="020B0004020202020204" pitchFamily="34" charset="0"/>
            </a:endParaRPr>
          </a:p>
        </p:txBody>
      </p:sp>
    </p:spTree>
    <p:extLst>
      <p:ext uri="{BB962C8B-B14F-4D97-AF65-F5344CB8AC3E}">
        <p14:creationId xmlns:p14="http://schemas.microsoft.com/office/powerpoint/2010/main" val="2748212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EEA9-82C0-13E0-D5A4-9CC03C1468C2}"/>
              </a:ext>
            </a:extLst>
          </p:cNvPr>
          <p:cNvSpPr>
            <a:spLocks noGrp="1"/>
          </p:cNvSpPr>
          <p:nvPr>
            <p:ph type="title"/>
          </p:nvPr>
        </p:nvSpPr>
        <p:spPr>
          <a:xfrm>
            <a:off x="838200" y="138793"/>
            <a:ext cx="10515600" cy="1325563"/>
          </a:xfrm>
        </p:spPr>
        <p:txBody>
          <a:bodyPr/>
          <a:lstStyle/>
          <a:p>
            <a:r>
              <a:rPr lang="en-US" dirty="0"/>
              <a:t>Impact of Estrogen on CVD </a:t>
            </a:r>
          </a:p>
        </p:txBody>
      </p:sp>
      <p:sp>
        <p:nvSpPr>
          <p:cNvPr id="3" name="Content Placeholder 2">
            <a:extLst>
              <a:ext uri="{FF2B5EF4-FFF2-40B4-BE49-F238E27FC236}">
                <a16:creationId xmlns:a16="http://schemas.microsoft.com/office/drawing/2014/main" id="{68342F04-78CD-D604-27D4-BBE4F845C597}"/>
              </a:ext>
            </a:extLst>
          </p:cNvPr>
          <p:cNvSpPr>
            <a:spLocks noGrp="1"/>
          </p:cNvSpPr>
          <p:nvPr>
            <p:ph idx="1"/>
          </p:nvPr>
        </p:nvSpPr>
        <p:spPr>
          <a:xfrm>
            <a:off x="838200" y="1387929"/>
            <a:ext cx="10515600" cy="5331278"/>
          </a:xfrm>
        </p:spPr>
        <p:txBody>
          <a:bodyPr>
            <a:noAutofit/>
          </a:bodyPr>
          <a:lstStyle/>
          <a:p>
            <a:r>
              <a:rPr lang="en-US" sz="2400" b="0" i="0" dirty="0">
                <a:solidFill>
                  <a:srgbClr val="212121"/>
                </a:solidFill>
                <a:effectLst/>
                <a:latin typeface="Aptos" panose="020B0004020202020204" pitchFamily="34" charset="0"/>
              </a:rPr>
              <a:t>Estrogen has been shown to exert a cardioprotective effect in males as well. </a:t>
            </a:r>
          </a:p>
          <a:p>
            <a:r>
              <a:rPr lang="en-US" sz="2400" b="0" i="0" dirty="0">
                <a:solidFill>
                  <a:srgbClr val="212121"/>
                </a:solidFill>
                <a:effectLst/>
                <a:latin typeface="Aptos" panose="020B0004020202020204" pitchFamily="34" charset="0"/>
              </a:rPr>
              <a:t>One study reported that males are likely to develop heart disease 10–15 years earlier than women due to the gradual decline in estrogen levels after puberty. </a:t>
            </a:r>
          </a:p>
          <a:p>
            <a:r>
              <a:rPr lang="en-US" sz="2400" b="0" i="0" dirty="0">
                <a:solidFill>
                  <a:srgbClr val="212121"/>
                </a:solidFill>
                <a:effectLst/>
                <a:latin typeface="Aptos" panose="020B0004020202020204" pitchFamily="34" charset="0"/>
              </a:rPr>
              <a:t>Accumulation of visceral fat in women after menopause has been linked to hormonal changes, such as decreased estrogen, which result in an increased risk of metabolic syndrome and cardiovascular complications in obese postmenopausal women </a:t>
            </a:r>
          </a:p>
          <a:p>
            <a:r>
              <a:rPr lang="en-US" sz="2400" b="0" i="0" dirty="0">
                <a:solidFill>
                  <a:srgbClr val="212121"/>
                </a:solidFill>
                <a:effectLst/>
                <a:latin typeface="Aptos" panose="020B0004020202020204" pitchFamily="34" charset="0"/>
              </a:rPr>
              <a:t> It has been reported that the risk for CVD increases dramatically in women at the onset of menopause, by as much as 2–4 times </a:t>
            </a:r>
            <a:endParaRPr lang="en-US" sz="2400" dirty="0">
              <a:solidFill>
                <a:srgbClr val="212121"/>
              </a:solidFill>
              <a:latin typeface="Aptos" panose="020B0004020202020204" pitchFamily="34" charset="0"/>
            </a:endParaRPr>
          </a:p>
          <a:p>
            <a:r>
              <a:rPr lang="en-US" sz="2400" b="0" i="0" dirty="0">
                <a:solidFill>
                  <a:srgbClr val="212121"/>
                </a:solidFill>
                <a:effectLst/>
                <a:latin typeface="Aptos" panose="020B0004020202020204" pitchFamily="34" charset="0"/>
              </a:rPr>
              <a:t>In addition to increased risk for CVD, women at menopause are also at a greater risk for high LDL cholesterol levels, hypertension, diabetes, and obesity, which further elevates cardiovascular risk factors in both perimenopausal and postmenopausal women</a:t>
            </a:r>
          </a:p>
        </p:txBody>
      </p:sp>
    </p:spTree>
    <p:extLst>
      <p:ext uri="{BB962C8B-B14F-4D97-AF65-F5344CB8AC3E}">
        <p14:creationId xmlns:p14="http://schemas.microsoft.com/office/powerpoint/2010/main" val="133345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5012F-49A6-5D28-1573-6813BF77C01D}"/>
              </a:ext>
            </a:extLst>
          </p:cNvPr>
          <p:cNvSpPr>
            <a:spLocks noGrp="1"/>
          </p:cNvSpPr>
          <p:nvPr>
            <p:ph type="title"/>
          </p:nvPr>
        </p:nvSpPr>
        <p:spPr/>
        <p:txBody>
          <a:bodyPr/>
          <a:lstStyle/>
          <a:p>
            <a:r>
              <a:rPr lang="en-US" dirty="0"/>
              <a:t>Impact of Testosterone on Ageing Men</a:t>
            </a:r>
          </a:p>
        </p:txBody>
      </p:sp>
      <p:sp>
        <p:nvSpPr>
          <p:cNvPr id="3" name="Content Placeholder 2">
            <a:extLst>
              <a:ext uri="{FF2B5EF4-FFF2-40B4-BE49-F238E27FC236}">
                <a16:creationId xmlns:a16="http://schemas.microsoft.com/office/drawing/2014/main" id="{C7DE143E-CA07-B2A8-4274-101364B92662}"/>
              </a:ext>
            </a:extLst>
          </p:cNvPr>
          <p:cNvSpPr>
            <a:spLocks noGrp="1"/>
          </p:cNvSpPr>
          <p:nvPr>
            <p:ph idx="1"/>
          </p:nvPr>
        </p:nvSpPr>
        <p:spPr/>
        <p:txBody>
          <a:bodyPr>
            <a:normAutofit/>
          </a:bodyPr>
          <a:lstStyle/>
          <a:p>
            <a:r>
              <a:rPr lang="en-US" sz="2400" b="0" i="0" dirty="0">
                <a:solidFill>
                  <a:srgbClr val="212121"/>
                </a:solidFill>
                <a:effectLst/>
                <a:latin typeface="Aptos" panose="020B0004020202020204" pitchFamily="34" charset="0"/>
              </a:rPr>
              <a:t>Low testosterone was also shown to be independently associated with a high risk for acute MI in type 2 diabetic males, and a high incidence of coronary artery disease (CAD) in men. </a:t>
            </a:r>
          </a:p>
          <a:p>
            <a:r>
              <a:rPr lang="en-US" sz="2400" b="0" i="0" dirty="0">
                <a:solidFill>
                  <a:srgbClr val="212121"/>
                </a:solidFill>
                <a:effectLst/>
                <a:latin typeface="Aptos" panose="020B0004020202020204" pitchFamily="34" charset="0"/>
              </a:rPr>
              <a:t>In older men, low testosterone levels have been linked to a higher risk for stroke.</a:t>
            </a:r>
          </a:p>
          <a:p>
            <a:r>
              <a:rPr lang="en-US" sz="2400" b="0" i="0" dirty="0">
                <a:solidFill>
                  <a:srgbClr val="212121"/>
                </a:solidFill>
                <a:effectLst/>
                <a:latin typeface="Aptos" panose="020B0004020202020204" pitchFamily="34" charset="0"/>
              </a:rPr>
              <a:t>Despite the potential benefits of hormone replacement therapy in older men, the US Endocrine Society does not currently recommend testosterone therapy in asymptomatic older men (&gt;65 years), particularly as an “anti-aging” treatment, due to the lack of complete evidence</a:t>
            </a:r>
            <a:endParaRPr lang="en-US" sz="2400" dirty="0">
              <a:latin typeface="Aptos" panose="020B0004020202020204" pitchFamily="34" charset="0"/>
            </a:endParaRPr>
          </a:p>
        </p:txBody>
      </p:sp>
    </p:spTree>
    <p:extLst>
      <p:ext uri="{BB962C8B-B14F-4D97-AF65-F5344CB8AC3E}">
        <p14:creationId xmlns:p14="http://schemas.microsoft.com/office/powerpoint/2010/main" val="3334578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4F7A-9721-34AF-EF38-25FD99E884C7}"/>
              </a:ext>
            </a:extLst>
          </p:cNvPr>
          <p:cNvSpPr>
            <a:spLocks noGrp="1"/>
          </p:cNvSpPr>
          <p:nvPr>
            <p:ph type="title"/>
          </p:nvPr>
        </p:nvSpPr>
        <p:spPr/>
        <p:txBody>
          <a:bodyPr/>
          <a:lstStyle/>
          <a:p>
            <a:endParaRPr lang="en-US"/>
          </a:p>
        </p:txBody>
      </p:sp>
      <p:pic>
        <p:nvPicPr>
          <p:cNvPr id="7170" name="Picture 2" descr="Are Your Internal Organs Aging Faster Than You Are">
            <a:extLst>
              <a:ext uri="{FF2B5EF4-FFF2-40B4-BE49-F238E27FC236}">
                <a16:creationId xmlns:a16="http://schemas.microsoft.com/office/drawing/2014/main" id="{FC76E470-BE49-F2EC-E521-AA67C8AD21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09339" y="1825625"/>
            <a:ext cx="757332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523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2DE8E-EA50-036F-01AF-C580D38C3DE7}"/>
              </a:ext>
            </a:extLst>
          </p:cNvPr>
          <p:cNvSpPr>
            <a:spLocks noGrp="1"/>
          </p:cNvSpPr>
          <p:nvPr>
            <p:ph type="title"/>
          </p:nvPr>
        </p:nvSpPr>
        <p:spPr/>
        <p:txBody>
          <a:bodyPr/>
          <a:lstStyle/>
          <a:p>
            <a:r>
              <a:rPr lang="en-US" dirty="0">
                <a:latin typeface="Aptos" panose="020B0004020202020204" pitchFamily="34" charset="0"/>
              </a:rPr>
              <a:t>Ageing</a:t>
            </a:r>
          </a:p>
        </p:txBody>
      </p:sp>
      <p:sp>
        <p:nvSpPr>
          <p:cNvPr id="3" name="Content Placeholder 2">
            <a:extLst>
              <a:ext uri="{FF2B5EF4-FFF2-40B4-BE49-F238E27FC236}">
                <a16:creationId xmlns:a16="http://schemas.microsoft.com/office/drawing/2014/main" id="{2CD763CF-14A8-A309-E3B4-F24AABEE93E4}"/>
              </a:ext>
            </a:extLst>
          </p:cNvPr>
          <p:cNvSpPr>
            <a:spLocks noGrp="1"/>
          </p:cNvSpPr>
          <p:nvPr>
            <p:ph idx="1"/>
          </p:nvPr>
        </p:nvSpPr>
        <p:spPr>
          <a:xfrm>
            <a:off x="699407" y="1983922"/>
            <a:ext cx="10515600" cy="4740049"/>
          </a:xfrm>
        </p:spPr>
        <p:txBody>
          <a:bodyPr>
            <a:normAutofit/>
          </a:bodyPr>
          <a:lstStyle/>
          <a:p>
            <a:pPr algn="l" fontAlgn="base"/>
            <a:r>
              <a:rPr lang="en-US" sz="2400" b="0" i="0" dirty="0">
                <a:solidFill>
                  <a:srgbClr val="000000"/>
                </a:solidFill>
                <a:effectLst/>
                <a:latin typeface="Aptos" panose="020B0004020202020204" pitchFamily="34" charset="0"/>
              </a:rPr>
              <a:t>No one knows how and why people change as they get older</a:t>
            </a:r>
          </a:p>
          <a:p>
            <a:pPr algn="l" fontAlgn="base"/>
            <a:r>
              <a:rPr lang="en-US" sz="2400" b="0" i="0" dirty="0">
                <a:solidFill>
                  <a:srgbClr val="000000"/>
                </a:solidFill>
                <a:effectLst/>
                <a:latin typeface="Aptos" panose="020B0004020202020204" pitchFamily="34" charset="0"/>
              </a:rPr>
              <a:t> Some theories claim that aging is caused by injuries from ultraviolet light over time, wear and tear on the body, or byproducts of metabolism.</a:t>
            </a:r>
          </a:p>
          <a:p>
            <a:pPr fontAlgn="base"/>
            <a:r>
              <a:rPr lang="en-US" sz="2400" b="0" i="0" dirty="0">
                <a:solidFill>
                  <a:srgbClr val="000000"/>
                </a:solidFill>
                <a:effectLst/>
                <a:latin typeface="Aptos" panose="020B0004020202020204" pitchFamily="34" charset="0"/>
              </a:rPr>
              <a:t> </a:t>
            </a:r>
            <a:r>
              <a:rPr lang="en-US" sz="2400" dirty="0">
                <a:solidFill>
                  <a:srgbClr val="000000"/>
                </a:solidFill>
                <a:latin typeface="Aptos" panose="020B0004020202020204" pitchFamily="34" charset="0"/>
              </a:rPr>
              <a:t>Genetics</a:t>
            </a:r>
          </a:p>
          <a:p>
            <a:pPr algn="l" fontAlgn="base"/>
            <a:r>
              <a:rPr lang="en-US" sz="2400" b="0" i="0" dirty="0">
                <a:solidFill>
                  <a:srgbClr val="000000"/>
                </a:solidFill>
                <a:effectLst/>
                <a:latin typeface="Aptos" panose="020B0004020202020204" pitchFamily="34" charset="0"/>
              </a:rPr>
              <a:t>Aging is a complex process that varies as to how it affects different people and even different organs. </a:t>
            </a:r>
          </a:p>
          <a:p>
            <a:pPr algn="l" fontAlgn="base"/>
            <a:r>
              <a:rPr lang="en-US" sz="2400" dirty="0">
                <a:solidFill>
                  <a:srgbClr val="000000"/>
                </a:solidFill>
                <a:latin typeface="Aptos" panose="020B0004020202020204" pitchFamily="34" charset="0"/>
              </a:rPr>
              <a:t>I</a:t>
            </a:r>
            <a:r>
              <a:rPr lang="en-US" sz="2400" b="0" i="0" dirty="0">
                <a:solidFill>
                  <a:srgbClr val="000000"/>
                </a:solidFill>
                <a:effectLst/>
                <a:latin typeface="Aptos" panose="020B0004020202020204" pitchFamily="34" charset="0"/>
              </a:rPr>
              <a:t>nteraction of many lifelong influences, including heredity, environment, culture, diet, exercise and leisure, past illnesses, and many other factors.</a:t>
            </a:r>
          </a:p>
          <a:p>
            <a:pPr marL="0" indent="0" algn="l" fontAlgn="base">
              <a:buNone/>
            </a:pPr>
            <a:endParaRPr lang="en-US" b="0" i="0" dirty="0">
              <a:solidFill>
                <a:srgbClr val="000000"/>
              </a:solidFill>
              <a:effectLst/>
              <a:latin typeface="Aptos" panose="020B0004020202020204" pitchFamily="34" charset="0"/>
            </a:endParaRPr>
          </a:p>
          <a:p>
            <a:endParaRPr lang="en-US" dirty="0">
              <a:latin typeface="Aptos" panose="020B0004020202020204" pitchFamily="34" charset="0"/>
            </a:endParaRPr>
          </a:p>
        </p:txBody>
      </p:sp>
    </p:spTree>
    <p:extLst>
      <p:ext uri="{BB962C8B-B14F-4D97-AF65-F5344CB8AC3E}">
        <p14:creationId xmlns:p14="http://schemas.microsoft.com/office/powerpoint/2010/main" val="2332415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3EC0EF-1269-C951-FCB5-F77AA7F431D9}"/>
              </a:ext>
            </a:extLst>
          </p:cNvPr>
          <p:cNvSpPr>
            <a:spLocks noGrp="1"/>
          </p:cNvSpPr>
          <p:nvPr>
            <p:ph type="title"/>
          </p:nvPr>
        </p:nvSpPr>
        <p:spPr/>
        <p:txBody>
          <a:bodyPr/>
          <a:lstStyle/>
          <a:p>
            <a:r>
              <a:rPr lang="en-US" dirty="0"/>
              <a:t>Frailty and Heart Disease</a:t>
            </a:r>
          </a:p>
        </p:txBody>
      </p:sp>
      <p:sp>
        <p:nvSpPr>
          <p:cNvPr id="6" name="Content Placeholder 5">
            <a:extLst>
              <a:ext uri="{FF2B5EF4-FFF2-40B4-BE49-F238E27FC236}">
                <a16:creationId xmlns:a16="http://schemas.microsoft.com/office/drawing/2014/main" id="{86EDC168-9721-58A9-27E3-5054F5F1C7FD}"/>
              </a:ext>
            </a:extLst>
          </p:cNvPr>
          <p:cNvSpPr>
            <a:spLocks noGrp="1"/>
          </p:cNvSpPr>
          <p:nvPr>
            <p:ph idx="1"/>
          </p:nvPr>
        </p:nvSpPr>
        <p:spPr/>
        <p:txBody>
          <a:bodyPr>
            <a:normAutofit/>
          </a:bodyPr>
          <a:lstStyle/>
          <a:p>
            <a:r>
              <a:rPr lang="en-US" sz="2400" b="0" i="0" dirty="0">
                <a:solidFill>
                  <a:srgbClr val="212121"/>
                </a:solidFill>
                <a:effectLst/>
                <a:latin typeface="Aptos" panose="020B0004020202020204" pitchFamily="34" charset="0"/>
              </a:rPr>
              <a:t>Another important risk factor associated with the development and manifestation of CVD among the elderly, is the onset of frailty</a:t>
            </a:r>
          </a:p>
          <a:p>
            <a:r>
              <a:rPr lang="en-US" sz="2400" b="0" i="0" dirty="0">
                <a:solidFill>
                  <a:srgbClr val="212121"/>
                </a:solidFill>
                <a:effectLst/>
                <a:latin typeface="Aptos" panose="020B0004020202020204" pitchFamily="34" charset="0"/>
              </a:rPr>
              <a:t> Among men and women aged 65 years and over, the presence of significant frailty has been shown to accurately predict incident CVD </a:t>
            </a:r>
          </a:p>
          <a:p>
            <a:r>
              <a:rPr lang="en-US" sz="2400" b="0" i="0" dirty="0">
                <a:solidFill>
                  <a:srgbClr val="212121"/>
                </a:solidFill>
                <a:effectLst/>
                <a:latin typeface="Aptos" panose="020B0004020202020204" pitchFamily="34" charset="0"/>
              </a:rPr>
              <a:t>Frailty is known to be a direct consequence of weakened physiological reserve, which results in a heightened vulnerability towards either acute or chronic illness</a:t>
            </a:r>
          </a:p>
          <a:p>
            <a:r>
              <a:rPr lang="en-US" sz="2400" dirty="0">
                <a:solidFill>
                  <a:srgbClr val="212121"/>
                </a:solidFill>
                <a:latin typeface="Aptos" panose="020B0004020202020204" pitchFamily="34" charset="0"/>
              </a:rPr>
              <a:t>D</a:t>
            </a:r>
            <a:r>
              <a:rPr lang="en-US" sz="2400" b="0" i="0" dirty="0">
                <a:solidFill>
                  <a:srgbClr val="212121"/>
                </a:solidFill>
                <a:effectLst/>
                <a:latin typeface="Aptos" panose="020B0004020202020204" pitchFamily="34" charset="0"/>
              </a:rPr>
              <a:t>ecreased walking speed, exhaustion, inactivity, muscle wasting and weakness</a:t>
            </a:r>
            <a:endParaRPr lang="en-US" sz="2400" dirty="0">
              <a:latin typeface="Aptos" panose="020B0004020202020204" pitchFamily="34" charset="0"/>
            </a:endParaRPr>
          </a:p>
        </p:txBody>
      </p:sp>
    </p:spTree>
    <p:extLst>
      <p:ext uri="{BB962C8B-B14F-4D97-AF65-F5344CB8AC3E}">
        <p14:creationId xmlns:p14="http://schemas.microsoft.com/office/powerpoint/2010/main" val="1364557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7E92-8446-BB35-532A-2813C8035E7A}"/>
              </a:ext>
            </a:extLst>
          </p:cNvPr>
          <p:cNvSpPr>
            <a:spLocks noGrp="1"/>
          </p:cNvSpPr>
          <p:nvPr>
            <p:ph type="title"/>
          </p:nvPr>
        </p:nvSpPr>
        <p:spPr/>
        <p:txBody>
          <a:bodyPr/>
          <a:lstStyle/>
          <a:p>
            <a:r>
              <a:rPr lang="en-US" dirty="0"/>
              <a:t>Management of Heart Disease in Elderly</a:t>
            </a:r>
          </a:p>
        </p:txBody>
      </p:sp>
      <p:sp>
        <p:nvSpPr>
          <p:cNvPr id="3" name="Content Placeholder 2">
            <a:extLst>
              <a:ext uri="{FF2B5EF4-FFF2-40B4-BE49-F238E27FC236}">
                <a16:creationId xmlns:a16="http://schemas.microsoft.com/office/drawing/2014/main" id="{E0A8F273-237D-6F88-7DB4-6DEA92830A3C}"/>
              </a:ext>
            </a:extLst>
          </p:cNvPr>
          <p:cNvSpPr>
            <a:spLocks noGrp="1"/>
          </p:cNvSpPr>
          <p:nvPr>
            <p:ph idx="1"/>
          </p:nvPr>
        </p:nvSpPr>
        <p:spPr/>
        <p:txBody>
          <a:bodyPr/>
          <a:lstStyle/>
          <a:p>
            <a:r>
              <a:rPr lang="en-US" sz="2400" b="0" i="0" dirty="0">
                <a:solidFill>
                  <a:srgbClr val="212121"/>
                </a:solidFill>
                <a:effectLst/>
                <a:latin typeface="Aptos" panose="020B0004020202020204" pitchFamily="34" charset="0"/>
              </a:rPr>
              <a:t>While age is shown to be independently associated with inflammation and a risk for CVD, health behaviors may also complicate these factors.</a:t>
            </a:r>
          </a:p>
          <a:p>
            <a:r>
              <a:rPr lang="en-US" sz="2400" b="0" i="0" dirty="0">
                <a:solidFill>
                  <a:srgbClr val="212121"/>
                </a:solidFill>
                <a:effectLst/>
                <a:latin typeface="Aptos" panose="020B0004020202020204" pitchFamily="34" charset="0"/>
              </a:rPr>
              <a:t>lifestyle modifications are a key to promoting better health in aging adults, and are a fundamental approach to reducing cardiovascular risk in adults</a:t>
            </a:r>
            <a:endParaRPr lang="en-US" sz="2400" dirty="0">
              <a:solidFill>
                <a:srgbClr val="212121"/>
              </a:solidFill>
              <a:latin typeface="Aptos" panose="020B0004020202020204" pitchFamily="34" charset="0"/>
            </a:endParaRPr>
          </a:p>
          <a:p>
            <a:r>
              <a:rPr lang="en-US" sz="2400" b="0" i="0" dirty="0">
                <a:solidFill>
                  <a:srgbClr val="212121"/>
                </a:solidFill>
                <a:effectLst/>
                <a:latin typeface="Aptos" panose="020B0004020202020204" pitchFamily="34" charset="0"/>
              </a:rPr>
              <a:t>Examples of lifestyle changes that have been directly linked to decreased risk of CVD include maintenance of a healthy weight, avoidance of tobacco products, and regular exercise</a:t>
            </a:r>
          </a:p>
          <a:p>
            <a:endParaRPr lang="en-US" dirty="0">
              <a:latin typeface="Aptos" panose="020B0004020202020204" pitchFamily="34" charset="0"/>
            </a:endParaRPr>
          </a:p>
        </p:txBody>
      </p:sp>
    </p:spTree>
    <p:extLst>
      <p:ext uri="{BB962C8B-B14F-4D97-AF65-F5344CB8AC3E}">
        <p14:creationId xmlns:p14="http://schemas.microsoft.com/office/powerpoint/2010/main" val="3063209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3B73-E669-D2AC-5F30-439ADECC6520}"/>
              </a:ext>
            </a:extLst>
          </p:cNvPr>
          <p:cNvSpPr>
            <a:spLocks noGrp="1"/>
          </p:cNvSpPr>
          <p:nvPr>
            <p:ph type="title"/>
          </p:nvPr>
        </p:nvSpPr>
        <p:spPr/>
        <p:txBody>
          <a:bodyPr/>
          <a:lstStyle/>
          <a:p>
            <a:r>
              <a:rPr lang="en-US" dirty="0"/>
              <a:t>Summary: Decline in Functional Status</a:t>
            </a:r>
          </a:p>
        </p:txBody>
      </p:sp>
      <p:sp>
        <p:nvSpPr>
          <p:cNvPr id="3" name="Content Placeholder 2">
            <a:extLst>
              <a:ext uri="{FF2B5EF4-FFF2-40B4-BE49-F238E27FC236}">
                <a16:creationId xmlns:a16="http://schemas.microsoft.com/office/drawing/2014/main" id="{3F9583C0-CEF0-37DA-C2F2-26F91D0A7272}"/>
              </a:ext>
            </a:extLst>
          </p:cNvPr>
          <p:cNvSpPr>
            <a:spLocks noGrp="1"/>
          </p:cNvSpPr>
          <p:nvPr>
            <p:ph idx="1"/>
          </p:nvPr>
        </p:nvSpPr>
        <p:spPr/>
        <p:txBody>
          <a:bodyPr/>
          <a:lstStyle/>
          <a:p>
            <a:r>
              <a:rPr lang="en-US" dirty="0"/>
              <a:t>Sensory aids</a:t>
            </a:r>
          </a:p>
          <a:p>
            <a:r>
              <a:rPr lang="en-US" dirty="0"/>
              <a:t>Neuromuscular coordination</a:t>
            </a:r>
          </a:p>
          <a:p>
            <a:r>
              <a:rPr lang="en-US" dirty="0"/>
              <a:t>Musculoskeletal weakness</a:t>
            </a:r>
          </a:p>
          <a:p>
            <a:r>
              <a:rPr lang="en-US" dirty="0"/>
              <a:t>Cardiac output and relaxation</a:t>
            </a:r>
          </a:p>
          <a:p>
            <a:r>
              <a:rPr lang="en-US" dirty="0"/>
              <a:t>Comorbidities</a:t>
            </a:r>
          </a:p>
          <a:p>
            <a:r>
              <a:rPr lang="en-US" dirty="0"/>
              <a:t>Medications and previous surgeries</a:t>
            </a:r>
          </a:p>
          <a:p>
            <a:endParaRPr lang="en-US" dirty="0"/>
          </a:p>
        </p:txBody>
      </p:sp>
    </p:spTree>
    <p:extLst>
      <p:ext uri="{BB962C8B-B14F-4D97-AF65-F5344CB8AC3E}">
        <p14:creationId xmlns:p14="http://schemas.microsoft.com/office/powerpoint/2010/main" val="4074306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180B-519C-D2B7-554D-E56FCD56BD06}"/>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id="{5417EFFF-F0FE-B09B-F7A5-469906AE122A}"/>
              </a:ext>
            </a:extLst>
          </p:cNvPr>
          <p:cNvSpPr>
            <a:spLocks noGrp="1"/>
          </p:cNvSpPr>
          <p:nvPr>
            <p:ph idx="1"/>
          </p:nvPr>
        </p:nvSpPr>
        <p:spPr/>
        <p:txBody>
          <a:bodyPr/>
          <a:lstStyle/>
          <a:p>
            <a:r>
              <a:rPr lang="en-US" dirty="0"/>
              <a:t>Regular moderate exercise</a:t>
            </a:r>
          </a:p>
          <a:p>
            <a:r>
              <a:rPr lang="en-US" dirty="0"/>
              <a:t>Avoiding extreme temperatures</a:t>
            </a:r>
          </a:p>
          <a:p>
            <a:r>
              <a:rPr lang="en-US" dirty="0"/>
              <a:t>Hydrate</a:t>
            </a:r>
          </a:p>
          <a:p>
            <a:r>
              <a:rPr lang="en-US" dirty="0"/>
              <a:t>Postural changes and balance</a:t>
            </a:r>
          </a:p>
          <a:p>
            <a:r>
              <a:rPr lang="en-US" dirty="0"/>
              <a:t>Avoid falls and injuries</a:t>
            </a:r>
          </a:p>
          <a:p>
            <a:r>
              <a:rPr lang="en-US" dirty="0"/>
              <a:t>Pace yourself</a:t>
            </a:r>
          </a:p>
          <a:p>
            <a:endParaRPr lang="en-US" dirty="0"/>
          </a:p>
        </p:txBody>
      </p:sp>
    </p:spTree>
    <p:extLst>
      <p:ext uri="{BB962C8B-B14F-4D97-AF65-F5344CB8AC3E}">
        <p14:creationId xmlns:p14="http://schemas.microsoft.com/office/powerpoint/2010/main" val="2008173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Cornerstone of Healthy Aging">
            <a:extLst>
              <a:ext uri="{FF2B5EF4-FFF2-40B4-BE49-F238E27FC236}">
                <a16:creationId xmlns:a16="http://schemas.microsoft.com/office/drawing/2014/main" id="{15377FCE-D464-3199-E39C-70B53C6744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18246" y="624319"/>
            <a:ext cx="6028207" cy="502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403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961437-F6FD-75AB-3A4F-D000D078D45B}"/>
              </a:ext>
            </a:extLst>
          </p:cNvPr>
          <p:cNvSpPr>
            <a:spLocks noGrp="1"/>
          </p:cNvSpPr>
          <p:nvPr>
            <p:ph type="ctrTitle"/>
          </p:nvPr>
        </p:nvSpPr>
        <p:spPr/>
        <p:txBody>
          <a:bodyPr/>
          <a:lstStyle/>
          <a:p>
            <a:endParaRPr lang="en-US" dirty="0"/>
          </a:p>
        </p:txBody>
      </p:sp>
      <p:sp>
        <p:nvSpPr>
          <p:cNvPr id="5" name="Subtitle 4">
            <a:extLst>
              <a:ext uri="{FF2B5EF4-FFF2-40B4-BE49-F238E27FC236}">
                <a16:creationId xmlns:a16="http://schemas.microsoft.com/office/drawing/2014/main" id="{99AFDC13-68D6-A64F-79FE-57EA30010257}"/>
              </a:ext>
            </a:extLst>
          </p:cNvPr>
          <p:cNvSpPr>
            <a:spLocks noGrp="1"/>
          </p:cNvSpPr>
          <p:nvPr>
            <p:ph type="subTitle" idx="1"/>
          </p:nvPr>
        </p:nvSpPr>
        <p:spPr>
          <a:xfrm>
            <a:off x="1336221" y="5096103"/>
            <a:ext cx="9144000" cy="1655762"/>
          </a:xfrm>
        </p:spPr>
        <p:txBody>
          <a:bodyPr>
            <a:normAutofit/>
          </a:bodyPr>
          <a:lstStyle/>
          <a:p>
            <a:r>
              <a:rPr lang="en-US" sz="3200" dirty="0"/>
              <a:t>Thank you</a:t>
            </a:r>
          </a:p>
        </p:txBody>
      </p:sp>
      <p:pic>
        <p:nvPicPr>
          <p:cNvPr id="14340" name="Picture 4" descr="Let's bring Namaste back!. Growing up ...">
            <a:extLst>
              <a:ext uri="{FF2B5EF4-FFF2-40B4-BE49-F238E27FC236}">
                <a16:creationId xmlns:a16="http://schemas.microsoft.com/office/drawing/2014/main" id="{265DB949-2C48-87C0-5C77-AE698DF49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320" y="713167"/>
            <a:ext cx="4122965" cy="4122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84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AEBB-DBA8-FC19-D81F-7C50F302280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6535460-C3B0-460B-E745-16907B76A39A}"/>
              </a:ext>
            </a:extLst>
          </p:cNvPr>
          <p:cNvSpPr>
            <a:spLocks noGrp="1"/>
          </p:cNvSpPr>
          <p:nvPr>
            <p:ph idx="1"/>
          </p:nvPr>
        </p:nvSpPr>
        <p:spPr/>
        <p:txBody>
          <a:bodyPr>
            <a:normAutofit fontScale="62500" lnSpcReduction="20000"/>
          </a:bodyPr>
          <a:lstStyle/>
          <a:p>
            <a:endParaRPr lang="en-US" b="0" i="0" dirty="0">
              <a:solidFill>
                <a:srgbClr val="222222"/>
              </a:solidFill>
              <a:effectLst/>
              <a:latin typeface="Merriweather Sans" panose="020F0502020204030204" pitchFamily="34" charset="0"/>
            </a:endParaRPr>
          </a:p>
          <a:p>
            <a:r>
              <a:rPr lang="en-US" b="0" i="0" dirty="0">
                <a:solidFill>
                  <a:srgbClr val="212121"/>
                </a:solidFill>
                <a:effectLst/>
                <a:latin typeface="system-ui"/>
              </a:rPr>
              <a:t>Abud T, </a:t>
            </a:r>
            <a:r>
              <a:rPr lang="en-US" b="0" i="0" dirty="0" err="1">
                <a:solidFill>
                  <a:srgbClr val="212121"/>
                </a:solidFill>
                <a:effectLst/>
                <a:latin typeface="system-ui"/>
              </a:rPr>
              <a:t>Kounidas</a:t>
            </a:r>
            <a:r>
              <a:rPr lang="en-US" b="0" i="0" dirty="0">
                <a:solidFill>
                  <a:srgbClr val="212121"/>
                </a:solidFill>
                <a:effectLst/>
                <a:latin typeface="system-ui"/>
              </a:rPr>
              <a:t> G, Martin KR, Werth M, Cooper K, </a:t>
            </a:r>
            <a:r>
              <a:rPr lang="en-US" b="0" i="0" dirty="0" err="1">
                <a:solidFill>
                  <a:srgbClr val="212121"/>
                </a:solidFill>
                <a:effectLst/>
                <a:latin typeface="system-ui"/>
              </a:rPr>
              <a:t>Myint</a:t>
            </a:r>
            <a:r>
              <a:rPr lang="en-US" b="0" i="0" dirty="0">
                <a:solidFill>
                  <a:srgbClr val="212121"/>
                </a:solidFill>
                <a:effectLst/>
                <a:latin typeface="system-ui"/>
              </a:rPr>
              <a:t> PK. Determinants of healthy ageing: a systematic review of contemporary literature. Aging Clin Exp Res. 2022 Jun;34(6):1215-1223. </a:t>
            </a:r>
            <a:r>
              <a:rPr lang="en-US" b="0" i="0" dirty="0" err="1">
                <a:solidFill>
                  <a:srgbClr val="212121"/>
                </a:solidFill>
                <a:effectLst/>
                <a:latin typeface="system-ui"/>
              </a:rPr>
              <a:t>doi</a:t>
            </a:r>
            <a:r>
              <a:rPr lang="en-US" b="0" i="0" dirty="0">
                <a:solidFill>
                  <a:srgbClr val="212121"/>
                </a:solidFill>
                <a:effectLst/>
                <a:latin typeface="system-ui"/>
              </a:rPr>
              <a:t>: 10.1007/s40520-021-02049-w. </a:t>
            </a:r>
            <a:r>
              <a:rPr lang="en-US" b="0" i="0" dirty="0" err="1">
                <a:solidFill>
                  <a:srgbClr val="212121"/>
                </a:solidFill>
                <a:effectLst/>
                <a:latin typeface="system-ui"/>
              </a:rPr>
              <a:t>Epub</a:t>
            </a:r>
            <a:r>
              <a:rPr lang="en-US" b="0" i="0" dirty="0">
                <a:solidFill>
                  <a:srgbClr val="212121"/>
                </a:solidFill>
                <a:effectLst/>
                <a:latin typeface="system-ui"/>
              </a:rPr>
              <a:t> 2022 Feb 8. PMID: 35132578; PMCID: PMC8821855</a:t>
            </a:r>
          </a:p>
          <a:p>
            <a:r>
              <a:rPr lang="en-US" b="0" i="0" dirty="0" err="1">
                <a:solidFill>
                  <a:srgbClr val="212121"/>
                </a:solidFill>
                <a:effectLst/>
                <a:latin typeface="Roboto" panose="02000000000000000000" pitchFamily="2" charset="0"/>
              </a:rPr>
              <a:t>Rudnicka</a:t>
            </a:r>
            <a:r>
              <a:rPr lang="en-US" b="0" i="0" dirty="0">
                <a:solidFill>
                  <a:srgbClr val="212121"/>
                </a:solidFill>
                <a:effectLst/>
                <a:latin typeface="Roboto" panose="02000000000000000000" pitchFamily="2" charset="0"/>
              </a:rPr>
              <a:t> E, </a:t>
            </a:r>
            <a:r>
              <a:rPr lang="en-US" b="0" i="0" dirty="0" err="1">
                <a:solidFill>
                  <a:srgbClr val="212121"/>
                </a:solidFill>
                <a:effectLst/>
                <a:latin typeface="Roboto" panose="02000000000000000000" pitchFamily="2" charset="0"/>
              </a:rPr>
              <a:t>Napierała</a:t>
            </a:r>
            <a:r>
              <a:rPr lang="en-US" b="0" i="0" dirty="0">
                <a:solidFill>
                  <a:srgbClr val="212121"/>
                </a:solidFill>
                <a:effectLst/>
                <a:latin typeface="Roboto" panose="02000000000000000000" pitchFamily="2" charset="0"/>
              </a:rPr>
              <a:t> P, </a:t>
            </a:r>
            <a:r>
              <a:rPr lang="en-US" b="0" i="0" dirty="0" err="1">
                <a:solidFill>
                  <a:srgbClr val="212121"/>
                </a:solidFill>
                <a:effectLst/>
                <a:latin typeface="Roboto" panose="02000000000000000000" pitchFamily="2" charset="0"/>
              </a:rPr>
              <a:t>Podfigurna</a:t>
            </a:r>
            <a:r>
              <a:rPr lang="en-US" b="0" i="0" dirty="0">
                <a:solidFill>
                  <a:srgbClr val="212121"/>
                </a:solidFill>
                <a:effectLst/>
                <a:latin typeface="Roboto" panose="02000000000000000000" pitchFamily="2" charset="0"/>
              </a:rPr>
              <a:t> A, </a:t>
            </a:r>
            <a:r>
              <a:rPr lang="en-US" b="0" i="0" dirty="0" err="1">
                <a:solidFill>
                  <a:srgbClr val="212121"/>
                </a:solidFill>
                <a:effectLst/>
                <a:latin typeface="Roboto" panose="02000000000000000000" pitchFamily="2" charset="0"/>
              </a:rPr>
              <a:t>Męczekalski</a:t>
            </a:r>
            <a:r>
              <a:rPr lang="en-US" b="0" i="0" dirty="0">
                <a:solidFill>
                  <a:srgbClr val="212121"/>
                </a:solidFill>
                <a:effectLst/>
                <a:latin typeface="Roboto" panose="02000000000000000000" pitchFamily="2" charset="0"/>
              </a:rPr>
              <a:t> B, </a:t>
            </a:r>
            <a:r>
              <a:rPr lang="en-US" b="0" i="0" dirty="0" err="1">
                <a:solidFill>
                  <a:srgbClr val="212121"/>
                </a:solidFill>
                <a:effectLst/>
                <a:latin typeface="Roboto" panose="02000000000000000000" pitchFamily="2" charset="0"/>
              </a:rPr>
              <a:t>Smolarczyk</a:t>
            </a:r>
            <a:r>
              <a:rPr lang="en-US" b="0" i="0" dirty="0">
                <a:solidFill>
                  <a:srgbClr val="212121"/>
                </a:solidFill>
                <a:effectLst/>
                <a:latin typeface="Roboto" panose="02000000000000000000" pitchFamily="2" charset="0"/>
              </a:rPr>
              <a:t> R, </a:t>
            </a:r>
            <a:r>
              <a:rPr lang="en-US" b="0" i="0" dirty="0" err="1">
                <a:solidFill>
                  <a:srgbClr val="212121"/>
                </a:solidFill>
                <a:effectLst/>
                <a:latin typeface="Roboto" panose="02000000000000000000" pitchFamily="2" charset="0"/>
              </a:rPr>
              <a:t>Grymowicz</a:t>
            </a:r>
            <a:r>
              <a:rPr lang="en-US" b="0" i="0" dirty="0">
                <a:solidFill>
                  <a:srgbClr val="212121"/>
                </a:solidFill>
                <a:effectLst/>
                <a:latin typeface="Roboto" panose="02000000000000000000" pitchFamily="2" charset="0"/>
              </a:rPr>
              <a:t> M. The World Health Organization (WHO) approach to healthy ageing. </a:t>
            </a:r>
            <a:r>
              <a:rPr lang="en-US" b="0" i="0" dirty="0" err="1">
                <a:solidFill>
                  <a:srgbClr val="212121"/>
                </a:solidFill>
                <a:effectLst/>
                <a:latin typeface="Roboto" panose="02000000000000000000" pitchFamily="2" charset="0"/>
              </a:rPr>
              <a:t>Maturitas</a:t>
            </a:r>
            <a:r>
              <a:rPr lang="en-US" b="0" i="0" dirty="0">
                <a:solidFill>
                  <a:srgbClr val="212121"/>
                </a:solidFill>
                <a:effectLst/>
                <a:latin typeface="Roboto" panose="02000000000000000000" pitchFamily="2" charset="0"/>
              </a:rPr>
              <a:t>. 2020 Sep;139:6-11.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10.1016/j.maturitas.2020.05.018. </a:t>
            </a:r>
            <a:r>
              <a:rPr lang="en-US" b="0" i="0" dirty="0" err="1">
                <a:solidFill>
                  <a:srgbClr val="212121"/>
                </a:solidFill>
                <a:effectLst/>
                <a:latin typeface="Roboto" panose="02000000000000000000" pitchFamily="2" charset="0"/>
              </a:rPr>
              <a:t>Epub</a:t>
            </a:r>
            <a:r>
              <a:rPr lang="en-US" b="0" i="0" dirty="0">
                <a:solidFill>
                  <a:srgbClr val="212121"/>
                </a:solidFill>
                <a:effectLst/>
                <a:latin typeface="Roboto" panose="02000000000000000000" pitchFamily="2" charset="0"/>
              </a:rPr>
              <a:t> 2020 May 26. PMID: 32747042; PMCID: PMC7250103.</a:t>
            </a:r>
            <a:r>
              <a:rPr lang="en-US" b="0" i="0" dirty="0">
                <a:solidFill>
                  <a:srgbClr val="212121"/>
                </a:solidFill>
                <a:effectLst/>
                <a:latin typeface="system-ui"/>
              </a:rPr>
              <a:t>.</a:t>
            </a:r>
          </a:p>
          <a:p>
            <a:r>
              <a:rPr lang="en-US" b="0" i="0" dirty="0" err="1">
                <a:solidFill>
                  <a:srgbClr val="212121"/>
                </a:solidFill>
                <a:effectLst/>
                <a:latin typeface="Roboto" panose="02000000000000000000" pitchFamily="2" charset="0"/>
              </a:rPr>
              <a:t>Xue</a:t>
            </a:r>
            <a:r>
              <a:rPr lang="en-US" b="0" i="0" dirty="0">
                <a:solidFill>
                  <a:srgbClr val="212121"/>
                </a:solidFill>
                <a:effectLst/>
                <a:latin typeface="Roboto" panose="02000000000000000000" pitchFamily="2" charset="0"/>
              </a:rPr>
              <a:t> QL. The frailty syndrome: definition and natural history. Clin </a:t>
            </a:r>
            <a:r>
              <a:rPr lang="en-US" b="0" i="0" dirty="0" err="1">
                <a:solidFill>
                  <a:srgbClr val="212121"/>
                </a:solidFill>
                <a:effectLst/>
                <a:latin typeface="Roboto" panose="02000000000000000000" pitchFamily="2" charset="0"/>
              </a:rPr>
              <a:t>Geriatr</a:t>
            </a:r>
            <a:r>
              <a:rPr lang="en-US" b="0" i="0" dirty="0">
                <a:solidFill>
                  <a:srgbClr val="212121"/>
                </a:solidFill>
                <a:effectLst/>
                <a:latin typeface="Roboto" panose="02000000000000000000" pitchFamily="2" charset="0"/>
              </a:rPr>
              <a:t> Med. 2011 Feb;27(1):1-15.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10.1016/j.cger.2010.08.009. PMID: 21093718; PMCID: PMC3028599.</a:t>
            </a:r>
            <a:endParaRPr lang="en-US" b="0" i="0" dirty="0">
              <a:solidFill>
                <a:srgbClr val="212121"/>
              </a:solidFill>
              <a:effectLst/>
              <a:latin typeface="system-ui"/>
            </a:endParaRPr>
          </a:p>
          <a:p>
            <a:r>
              <a:rPr lang="en-US" b="0" i="0" dirty="0" err="1">
                <a:solidFill>
                  <a:srgbClr val="222222"/>
                </a:solidFill>
                <a:effectLst/>
                <a:latin typeface="Merriweather Sans" panose="020F0502020204030204" pitchFamily="34" charset="0"/>
              </a:rPr>
              <a:t>Lakatta</a:t>
            </a:r>
            <a:r>
              <a:rPr lang="en-US" b="0" i="0" dirty="0">
                <a:solidFill>
                  <a:srgbClr val="222222"/>
                </a:solidFill>
                <a:effectLst/>
                <a:latin typeface="Merriweather Sans" panose="020F0502020204030204" pitchFamily="34" charset="0"/>
              </a:rPr>
              <a:t>, E.G. Age-associated Cardiovascular Changes in Health: Impact on Cardiovascular Disease in Older Persons. </a:t>
            </a:r>
            <a:r>
              <a:rPr lang="en-US" b="0" i="1" dirty="0">
                <a:solidFill>
                  <a:srgbClr val="222222"/>
                </a:solidFill>
                <a:effectLst/>
                <a:latin typeface="Merriweather Sans" panose="020F0502020204030204" pitchFamily="34" charset="0"/>
              </a:rPr>
              <a:t>Heart Fail Rev</a:t>
            </a:r>
            <a:r>
              <a:rPr lang="en-US" b="0" i="0" dirty="0">
                <a:solidFill>
                  <a:srgbClr val="222222"/>
                </a:solidFill>
                <a:effectLst/>
                <a:latin typeface="Merriweather Sans" panose="020F0502020204030204" pitchFamily="34" charset="0"/>
              </a:rPr>
              <a:t> </a:t>
            </a:r>
            <a:r>
              <a:rPr lang="en-US" b="1" i="0" dirty="0">
                <a:solidFill>
                  <a:srgbClr val="222222"/>
                </a:solidFill>
                <a:effectLst/>
                <a:latin typeface="Merriweather Sans" panose="020F0502020204030204" pitchFamily="34" charset="0"/>
              </a:rPr>
              <a:t>7</a:t>
            </a:r>
            <a:r>
              <a:rPr lang="en-US" b="0" i="0" dirty="0">
                <a:solidFill>
                  <a:srgbClr val="222222"/>
                </a:solidFill>
                <a:effectLst/>
                <a:latin typeface="Merriweather Sans" panose="020F0502020204030204" pitchFamily="34" charset="0"/>
              </a:rPr>
              <a:t>, 29–49 (2002). </a:t>
            </a:r>
            <a:r>
              <a:rPr lang="en-US" b="0" i="0" dirty="0">
                <a:solidFill>
                  <a:srgbClr val="222222"/>
                </a:solidFill>
                <a:effectLst/>
                <a:latin typeface="Merriweather Sans" panose="020F0502020204030204" pitchFamily="34" charset="0"/>
                <a:hlinkClick r:id="rId2"/>
              </a:rPr>
              <a:t>https://doi.org/10.1023/A:1013797722156</a:t>
            </a:r>
            <a:endParaRPr lang="en-US" b="0" i="0" dirty="0">
              <a:solidFill>
                <a:srgbClr val="222222"/>
              </a:solidFill>
              <a:effectLst/>
              <a:latin typeface="Merriweather Sans" panose="020F0502020204030204" pitchFamily="34" charset="0"/>
            </a:endParaRPr>
          </a:p>
          <a:p>
            <a:r>
              <a:rPr lang="en-US" b="0" i="0" dirty="0">
                <a:solidFill>
                  <a:srgbClr val="212121"/>
                </a:solidFill>
                <a:effectLst/>
                <a:latin typeface="Roboto" panose="02000000000000000000" pitchFamily="2" charset="0"/>
              </a:rPr>
              <a:t>Rodgers JL, Jones J, </a:t>
            </a:r>
            <a:r>
              <a:rPr lang="en-US" b="0" i="0" dirty="0" err="1">
                <a:solidFill>
                  <a:srgbClr val="212121"/>
                </a:solidFill>
                <a:effectLst/>
                <a:latin typeface="Roboto" panose="02000000000000000000" pitchFamily="2" charset="0"/>
              </a:rPr>
              <a:t>Bolleddu</a:t>
            </a:r>
            <a:r>
              <a:rPr lang="en-US" b="0" i="0" dirty="0">
                <a:solidFill>
                  <a:srgbClr val="212121"/>
                </a:solidFill>
                <a:effectLst/>
                <a:latin typeface="Roboto" panose="02000000000000000000" pitchFamily="2" charset="0"/>
              </a:rPr>
              <a:t> SI, </a:t>
            </a:r>
            <a:r>
              <a:rPr lang="en-US" b="0" i="0" dirty="0" err="1">
                <a:solidFill>
                  <a:srgbClr val="212121"/>
                </a:solidFill>
                <a:effectLst/>
                <a:latin typeface="Roboto" panose="02000000000000000000" pitchFamily="2" charset="0"/>
              </a:rPr>
              <a:t>Vanthenapalli</a:t>
            </a:r>
            <a:r>
              <a:rPr lang="en-US" b="0" i="0" dirty="0">
                <a:solidFill>
                  <a:srgbClr val="212121"/>
                </a:solidFill>
                <a:effectLst/>
                <a:latin typeface="Roboto" panose="02000000000000000000" pitchFamily="2" charset="0"/>
              </a:rPr>
              <a:t> S, Rodgers LE, Shah K, </a:t>
            </a:r>
            <a:r>
              <a:rPr lang="en-US" b="0" i="0" dirty="0" err="1">
                <a:solidFill>
                  <a:srgbClr val="212121"/>
                </a:solidFill>
                <a:effectLst/>
                <a:latin typeface="Roboto" panose="02000000000000000000" pitchFamily="2" charset="0"/>
              </a:rPr>
              <a:t>Karia</a:t>
            </a:r>
            <a:r>
              <a:rPr lang="en-US" b="0" i="0" dirty="0">
                <a:solidFill>
                  <a:srgbClr val="212121"/>
                </a:solidFill>
                <a:effectLst/>
                <a:latin typeface="Roboto" panose="02000000000000000000" pitchFamily="2" charset="0"/>
              </a:rPr>
              <a:t> K, </a:t>
            </a:r>
            <a:r>
              <a:rPr lang="en-US" b="0" i="0" dirty="0" err="1">
                <a:solidFill>
                  <a:srgbClr val="212121"/>
                </a:solidFill>
                <a:effectLst/>
                <a:latin typeface="Roboto" panose="02000000000000000000" pitchFamily="2" charset="0"/>
              </a:rPr>
              <a:t>Panguluri</a:t>
            </a:r>
            <a:r>
              <a:rPr lang="en-US" b="0" i="0" dirty="0">
                <a:solidFill>
                  <a:srgbClr val="212121"/>
                </a:solidFill>
                <a:effectLst/>
                <a:latin typeface="Roboto" panose="02000000000000000000" pitchFamily="2" charset="0"/>
              </a:rPr>
              <a:t> SK. Cardiovascular Risks Associated with Gender and Aging. J Cardiovasc Dev Dis. 2019 Apr 27;6(2):19.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10.3390/jcdd6020019. PMID: 31035613; PMCID: PMC6616540</a:t>
            </a:r>
          </a:p>
          <a:p>
            <a:r>
              <a:rPr lang="en-US" dirty="0">
                <a:hlinkClick r:id="rId3"/>
              </a:rPr>
              <a:t>https://www.mountsinai.org/health-library/special-topic/aging-changes-in-the-bones-muscles-joints</a:t>
            </a:r>
            <a:endParaRPr lang="en-US" dirty="0"/>
          </a:p>
          <a:p>
            <a:endParaRPr lang="en-US" dirty="0"/>
          </a:p>
        </p:txBody>
      </p:sp>
    </p:spTree>
    <p:extLst>
      <p:ext uri="{BB962C8B-B14F-4D97-AF65-F5344CB8AC3E}">
        <p14:creationId xmlns:p14="http://schemas.microsoft.com/office/powerpoint/2010/main" val="389406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CA83-734D-B2FF-774E-85066B080097}"/>
              </a:ext>
            </a:extLst>
          </p:cNvPr>
          <p:cNvSpPr>
            <a:spLocks noGrp="1"/>
          </p:cNvSpPr>
          <p:nvPr>
            <p:ph type="title"/>
          </p:nvPr>
        </p:nvSpPr>
        <p:spPr/>
        <p:txBody>
          <a:bodyPr/>
          <a:lstStyle/>
          <a:p>
            <a:r>
              <a:rPr lang="en-US" dirty="0"/>
              <a:t>Decade of Healthy Ageing</a:t>
            </a:r>
          </a:p>
        </p:txBody>
      </p:sp>
      <p:sp>
        <p:nvSpPr>
          <p:cNvPr id="3" name="Content Placeholder 2">
            <a:extLst>
              <a:ext uri="{FF2B5EF4-FFF2-40B4-BE49-F238E27FC236}">
                <a16:creationId xmlns:a16="http://schemas.microsoft.com/office/drawing/2014/main" id="{7FE705A9-8071-9D95-662E-D2088CFB11E7}"/>
              </a:ext>
            </a:extLst>
          </p:cNvPr>
          <p:cNvSpPr>
            <a:spLocks noGrp="1"/>
          </p:cNvSpPr>
          <p:nvPr>
            <p:ph idx="1"/>
          </p:nvPr>
        </p:nvSpPr>
        <p:spPr/>
        <p:txBody>
          <a:bodyPr>
            <a:normAutofit lnSpcReduction="10000"/>
          </a:bodyPr>
          <a:lstStyle/>
          <a:p>
            <a:r>
              <a:rPr lang="en-US" b="0" i="0" dirty="0">
                <a:solidFill>
                  <a:srgbClr val="505050"/>
                </a:solidFill>
                <a:effectLst/>
                <a:latin typeface="Source Sans Pro" panose="020B0503030403020204" pitchFamily="34" charset="0"/>
              </a:rPr>
              <a:t>The UN declared 2021–30 as the </a:t>
            </a:r>
            <a:r>
              <a:rPr lang="en-US" b="0" i="0" u="none" strike="noStrike" dirty="0">
                <a:solidFill>
                  <a:srgbClr val="00549E"/>
                </a:solidFill>
                <a:effectLst/>
                <a:latin typeface="Source Sans Pro" panose="020B0503030403020204" pitchFamily="34" charset="0"/>
                <a:hlinkClick r:id="rId2"/>
              </a:rPr>
              <a:t>Decade of Healthy Ageing</a:t>
            </a:r>
            <a:r>
              <a:rPr lang="en-US" b="0" i="0" dirty="0">
                <a:solidFill>
                  <a:srgbClr val="505050"/>
                </a:solidFill>
                <a:effectLst/>
                <a:latin typeface="Source Sans Pro" panose="020B0503030403020204" pitchFamily="34" charset="0"/>
              </a:rPr>
              <a:t> with an aim to improve the health and wellbeing of older people</a:t>
            </a:r>
          </a:p>
          <a:p>
            <a:pPr algn="l"/>
            <a:r>
              <a:rPr lang="en-US" b="1" i="0" dirty="0">
                <a:solidFill>
                  <a:srgbClr val="1F1F1F"/>
                </a:solidFill>
                <a:effectLst/>
                <a:latin typeface="Google Sans"/>
              </a:rPr>
              <a:t>WHO's work on the UN Decade of Healthy Ageing (2021–2030)</a:t>
            </a:r>
            <a:endParaRPr lang="en-US" b="0" i="0" dirty="0">
              <a:solidFill>
                <a:srgbClr val="1F1F1F"/>
              </a:solidFill>
              <a:effectLst/>
              <a:latin typeface="Google Sans"/>
            </a:endParaRPr>
          </a:p>
          <a:p>
            <a:pPr lvl="1"/>
            <a:r>
              <a:rPr lang="en-US" b="0" i="0" dirty="0">
                <a:solidFill>
                  <a:srgbClr val="1F1F1F"/>
                </a:solidFill>
                <a:effectLst/>
                <a:latin typeface="Google Sans"/>
              </a:rPr>
              <a:t>Abuse of older people.</a:t>
            </a:r>
          </a:p>
          <a:p>
            <a:pPr lvl="1"/>
            <a:r>
              <a:rPr lang="en-US" b="0" i="0" dirty="0">
                <a:solidFill>
                  <a:srgbClr val="1F1F1F"/>
                </a:solidFill>
                <a:effectLst/>
                <a:latin typeface="Google Sans"/>
              </a:rPr>
              <a:t>Assistive technology.</a:t>
            </a:r>
          </a:p>
          <a:p>
            <a:pPr lvl="1"/>
            <a:r>
              <a:rPr lang="en-US" b="0" i="0" dirty="0">
                <a:solidFill>
                  <a:srgbClr val="1F1F1F"/>
                </a:solidFill>
                <a:effectLst/>
                <a:latin typeface="Google Sans"/>
              </a:rPr>
              <a:t>Dementia.</a:t>
            </a:r>
          </a:p>
          <a:p>
            <a:pPr lvl="1"/>
            <a:r>
              <a:rPr lang="en-US" b="0" i="0" dirty="0">
                <a:solidFill>
                  <a:srgbClr val="1F1F1F"/>
                </a:solidFill>
                <a:effectLst/>
                <a:latin typeface="Google Sans"/>
              </a:rPr>
              <a:t>Disability.</a:t>
            </a:r>
          </a:p>
          <a:p>
            <a:pPr lvl="1"/>
            <a:r>
              <a:rPr lang="en-US" b="0" i="0" dirty="0">
                <a:solidFill>
                  <a:srgbClr val="1F1F1F"/>
                </a:solidFill>
                <a:effectLst/>
                <a:latin typeface="Google Sans"/>
              </a:rPr>
              <a:t>Falls.</a:t>
            </a:r>
          </a:p>
          <a:p>
            <a:pPr lvl="1"/>
            <a:r>
              <a:rPr lang="en-US" b="0" i="0" dirty="0">
                <a:solidFill>
                  <a:srgbClr val="1F1F1F"/>
                </a:solidFill>
                <a:effectLst/>
                <a:latin typeface="Google Sans"/>
              </a:rPr>
              <a:t>Older people and COVID-19.</a:t>
            </a:r>
          </a:p>
          <a:p>
            <a:pPr lvl="1"/>
            <a:r>
              <a:rPr lang="en-US" b="0" i="0" dirty="0">
                <a:solidFill>
                  <a:srgbClr val="1F1F1F"/>
                </a:solidFill>
                <a:effectLst/>
                <a:latin typeface="Google Sans"/>
              </a:rPr>
              <a:t>Palliative care.</a:t>
            </a:r>
          </a:p>
          <a:p>
            <a:pPr lvl="1"/>
            <a:r>
              <a:rPr lang="en-US" b="0" i="0" dirty="0">
                <a:solidFill>
                  <a:srgbClr val="1F1F1F"/>
                </a:solidFill>
                <a:effectLst/>
                <a:latin typeface="Google Sans"/>
              </a:rPr>
              <a:t>Physical activity.</a:t>
            </a:r>
          </a:p>
          <a:p>
            <a:endParaRPr lang="en-US" dirty="0"/>
          </a:p>
        </p:txBody>
      </p:sp>
    </p:spTree>
    <p:extLst>
      <p:ext uri="{BB962C8B-B14F-4D97-AF65-F5344CB8AC3E}">
        <p14:creationId xmlns:p14="http://schemas.microsoft.com/office/powerpoint/2010/main" val="285890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82C8-2B73-28E3-2688-284D47904F36}"/>
              </a:ext>
            </a:extLst>
          </p:cNvPr>
          <p:cNvSpPr>
            <a:spLocks noGrp="1"/>
          </p:cNvSpPr>
          <p:nvPr>
            <p:ph type="title"/>
          </p:nvPr>
        </p:nvSpPr>
        <p:spPr/>
        <p:txBody>
          <a:bodyPr/>
          <a:lstStyle/>
          <a:p>
            <a:r>
              <a:rPr lang="en-US" dirty="0"/>
              <a:t>Ten Determinants for Healthy Ageing</a:t>
            </a:r>
          </a:p>
        </p:txBody>
      </p:sp>
      <p:sp>
        <p:nvSpPr>
          <p:cNvPr id="3" name="Content Placeholder 2">
            <a:extLst>
              <a:ext uri="{FF2B5EF4-FFF2-40B4-BE49-F238E27FC236}">
                <a16:creationId xmlns:a16="http://schemas.microsoft.com/office/drawing/2014/main" id="{F8FF23AA-1A65-16F0-B9E4-A1F653218856}"/>
              </a:ext>
            </a:extLst>
          </p:cNvPr>
          <p:cNvSpPr>
            <a:spLocks noGrp="1"/>
          </p:cNvSpPr>
          <p:nvPr>
            <p:ph idx="1"/>
          </p:nvPr>
        </p:nvSpPr>
        <p:spPr/>
        <p:txBody>
          <a:bodyPr>
            <a:normAutofit fontScale="92500" lnSpcReduction="20000"/>
          </a:bodyPr>
          <a:lstStyle/>
          <a:p>
            <a:r>
              <a:rPr lang="en-US" dirty="0">
                <a:solidFill>
                  <a:srgbClr val="212121"/>
                </a:solidFill>
                <a:latin typeface="system-ui"/>
              </a:rPr>
              <a:t>P</a:t>
            </a:r>
            <a:r>
              <a:rPr lang="en-US" b="0" i="0" dirty="0">
                <a:solidFill>
                  <a:srgbClr val="212121"/>
                </a:solidFill>
                <a:effectLst/>
                <a:latin typeface="system-ui"/>
              </a:rPr>
              <a:t>hysical activity</a:t>
            </a:r>
          </a:p>
          <a:p>
            <a:r>
              <a:rPr lang="en-US" dirty="0">
                <a:solidFill>
                  <a:srgbClr val="212121"/>
                </a:solidFill>
                <a:latin typeface="system-ui"/>
              </a:rPr>
              <a:t>D</a:t>
            </a:r>
            <a:r>
              <a:rPr lang="en-US" b="0" i="0" dirty="0">
                <a:solidFill>
                  <a:srgbClr val="212121"/>
                </a:solidFill>
                <a:effectLst/>
                <a:latin typeface="system-ui"/>
              </a:rPr>
              <a:t>iet</a:t>
            </a:r>
          </a:p>
          <a:p>
            <a:r>
              <a:rPr lang="en-US" b="0" i="0" dirty="0">
                <a:solidFill>
                  <a:srgbClr val="212121"/>
                </a:solidFill>
                <a:effectLst/>
                <a:latin typeface="system-ui"/>
              </a:rPr>
              <a:t>Self-awareness</a:t>
            </a:r>
          </a:p>
          <a:p>
            <a:r>
              <a:rPr lang="en-US" dirty="0">
                <a:solidFill>
                  <a:srgbClr val="212121"/>
                </a:solidFill>
                <a:latin typeface="system-ui"/>
              </a:rPr>
              <a:t>O</a:t>
            </a:r>
            <a:r>
              <a:rPr lang="en-US" b="0" i="0" dirty="0">
                <a:solidFill>
                  <a:srgbClr val="212121"/>
                </a:solidFill>
                <a:effectLst/>
                <a:latin typeface="system-ui"/>
              </a:rPr>
              <a:t>utlook/attitude</a:t>
            </a:r>
          </a:p>
          <a:p>
            <a:r>
              <a:rPr lang="en-US" dirty="0">
                <a:solidFill>
                  <a:srgbClr val="212121"/>
                </a:solidFill>
                <a:latin typeface="system-ui"/>
              </a:rPr>
              <a:t>L</a:t>
            </a:r>
            <a:r>
              <a:rPr lang="en-US" b="0" i="0" dirty="0">
                <a:solidFill>
                  <a:srgbClr val="212121"/>
                </a:solidFill>
                <a:effectLst/>
                <a:latin typeface="system-ui"/>
              </a:rPr>
              <a:t>ife-long learning</a:t>
            </a:r>
          </a:p>
          <a:p>
            <a:r>
              <a:rPr lang="en-US" dirty="0">
                <a:solidFill>
                  <a:srgbClr val="212121"/>
                </a:solidFill>
                <a:latin typeface="system-ui"/>
              </a:rPr>
              <a:t>F</a:t>
            </a:r>
            <a:r>
              <a:rPr lang="en-US" b="0" i="0" dirty="0">
                <a:solidFill>
                  <a:srgbClr val="212121"/>
                </a:solidFill>
                <a:effectLst/>
                <a:latin typeface="system-ui"/>
              </a:rPr>
              <a:t>aith</a:t>
            </a:r>
          </a:p>
          <a:p>
            <a:r>
              <a:rPr lang="en-US" dirty="0">
                <a:solidFill>
                  <a:srgbClr val="212121"/>
                </a:solidFill>
                <a:latin typeface="system-ui"/>
              </a:rPr>
              <a:t>S</a:t>
            </a:r>
            <a:r>
              <a:rPr lang="en-US" b="0" i="0" dirty="0">
                <a:solidFill>
                  <a:srgbClr val="212121"/>
                </a:solidFill>
                <a:effectLst/>
                <a:latin typeface="system-ui"/>
              </a:rPr>
              <a:t>ocial support</a:t>
            </a:r>
          </a:p>
          <a:p>
            <a:r>
              <a:rPr lang="en-US" dirty="0">
                <a:solidFill>
                  <a:srgbClr val="212121"/>
                </a:solidFill>
                <a:latin typeface="system-ui"/>
              </a:rPr>
              <a:t>Fi</a:t>
            </a:r>
            <a:r>
              <a:rPr lang="en-US" b="0" i="0" dirty="0">
                <a:solidFill>
                  <a:srgbClr val="212121"/>
                </a:solidFill>
                <a:effectLst/>
                <a:latin typeface="system-ui"/>
              </a:rPr>
              <a:t>nancial security</a:t>
            </a:r>
          </a:p>
          <a:p>
            <a:r>
              <a:rPr lang="en-US" b="0" i="0" dirty="0">
                <a:solidFill>
                  <a:srgbClr val="212121"/>
                </a:solidFill>
                <a:effectLst/>
                <a:latin typeface="system-ui"/>
              </a:rPr>
              <a:t>Community engagement, and </a:t>
            </a:r>
          </a:p>
          <a:p>
            <a:r>
              <a:rPr lang="en-US" dirty="0">
                <a:solidFill>
                  <a:srgbClr val="212121"/>
                </a:solidFill>
                <a:latin typeface="system-ui"/>
              </a:rPr>
              <a:t>I</a:t>
            </a:r>
            <a:r>
              <a:rPr lang="en-US" b="0" i="0" dirty="0">
                <a:solidFill>
                  <a:srgbClr val="212121"/>
                </a:solidFill>
                <a:effectLst/>
                <a:latin typeface="system-ui"/>
              </a:rPr>
              <a:t>ndependence.</a:t>
            </a:r>
            <a:endParaRPr lang="en-US" dirty="0"/>
          </a:p>
        </p:txBody>
      </p:sp>
    </p:spTree>
    <p:extLst>
      <p:ext uri="{BB962C8B-B14F-4D97-AF65-F5344CB8AC3E}">
        <p14:creationId xmlns:p14="http://schemas.microsoft.com/office/powerpoint/2010/main" val="4420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Active Aging Cartoons and Comics - funny pictures from CartoonStock">
            <a:extLst>
              <a:ext uri="{FF2B5EF4-FFF2-40B4-BE49-F238E27FC236}">
                <a16:creationId xmlns:a16="http://schemas.microsoft.com/office/drawing/2014/main" id="{A5A7779A-CCEF-A6AC-4A79-2FAA7AB515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75730" y="643466"/>
            <a:ext cx="644053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11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1B17C-0325-40DA-9DD7-C1FC356FEC36}"/>
              </a:ext>
            </a:extLst>
          </p:cNvPr>
          <p:cNvSpPr>
            <a:spLocks noGrp="1"/>
          </p:cNvSpPr>
          <p:nvPr>
            <p:ph type="title"/>
          </p:nvPr>
        </p:nvSpPr>
        <p:spPr>
          <a:xfrm>
            <a:off x="1043683" y="241835"/>
            <a:ext cx="10515600" cy="1325563"/>
          </a:xfrm>
        </p:spPr>
        <p:txBody>
          <a:bodyPr/>
          <a:lstStyle/>
          <a:p>
            <a:endParaRPr lang="en-US" dirty="0"/>
          </a:p>
        </p:txBody>
      </p:sp>
      <p:sp>
        <p:nvSpPr>
          <p:cNvPr id="3" name="Content Placeholder 2">
            <a:extLst>
              <a:ext uri="{FF2B5EF4-FFF2-40B4-BE49-F238E27FC236}">
                <a16:creationId xmlns:a16="http://schemas.microsoft.com/office/drawing/2014/main" id="{6031A404-E1C4-6472-C331-A28765F7DEB1}"/>
              </a:ext>
            </a:extLst>
          </p:cNvPr>
          <p:cNvSpPr>
            <a:spLocks noGrp="1"/>
          </p:cNvSpPr>
          <p:nvPr>
            <p:ph idx="1"/>
          </p:nvPr>
        </p:nvSpPr>
        <p:spPr/>
        <p:txBody>
          <a:bodyPr anchor="t">
            <a:normAutofit/>
          </a:bodyPr>
          <a:lstStyle/>
          <a:p>
            <a:pPr fontAlgn="base"/>
            <a:r>
              <a:rPr lang="en-US" sz="2400" b="0" i="0" dirty="0">
                <a:solidFill>
                  <a:schemeClr val="tx2"/>
                </a:solidFill>
                <a:effectLst/>
                <a:latin typeface="Neue Helvetica eText W01"/>
              </a:rPr>
              <a:t>Unlike the changes of adolescence, which are predictable to within a few years, each person ages at a unique rate. Some systems begin aging as early as age 30. Other aging processes are not common until much later in life.</a:t>
            </a:r>
          </a:p>
          <a:p>
            <a:pPr marL="0" indent="0" fontAlgn="base">
              <a:buNone/>
            </a:pPr>
            <a:endParaRPr lang="en-US" sz="2400" b="0" i="0" dirty="0">
              <a:solidFill>
                <a:schemeClr val="tx2"/>
              </a:solidFill>
              <a:effectLst/>
              <a:latin typeface="Neue Helvetica eText W01"/>
            </a:endParaRPr>
          </a:p>
          <a:p>
            <a:pPr fontAlgn="base"/>
            <a:r>
              <a:rPr lang="en-US" sz="2400" b="0" i="0" dirty="0">
                <a:solidFill>
                  <a:schemeClr val="tx2"/>
                </a:solidFill>
                <a:effectLst/>
                <a:latin typeface="Neue Helvetica eText W01"/>
              </a:rPr>
              <a:t>Although some changes always occur with aging, they occur at different rates and to different extents. There is no way to predict exactly how you will age</a:t>
            </a:r>
            <a:endParaRPr lang="en-US" sz="2400" dirty="0">
              <a:solidFill>
                <a:schemeClr val="tx2"/>
              </a:solidFill>
            </a:endParaRPr>
          </a:p>
        </p:txBody>
      </p:sp>
    </p:spTree>
    <p:extLst>
      <p:ext uri="{BB962C8B-B14F-4D97-AF65-F5344CB8AC3E}">
        <p14:creationId xmlns:p14="http://schemas.microsoft.com/office/powerpoint/2010/main" val="233791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A75D-DD15-1BF5-A07C-A8CDFA96B4A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34B8804-8BD1-FD98-4895-4CECCFCBC21D}"/>
              </a:ext>
            </a:extLst>
          </p:cNvPr>
          <p:cNvSpPr>
            <a:spLocks noGrp="1"/>
          </p:cNvSpPr>
          <p:nvPr>
            <p:ph idx="1"/>
          </p:nvPr>
        </p:nvSpPr>
        <p:spPr/>
        <p:txBody>
          <a:bodyPr>
            <a:normAutofit/>
          </a:bodyPr>
          <a:lstStyle/>
          <a:p>
            <a:r>
              <a:rPr lang="en-US" sz="2400" dirty="0"/>
              <a:t>Genetic components of aging, disease and lifestyle, which presently remain largely unknown, likely complicate the picture further. </a:t>
            </a:r>
          </a:p>
          <a:p>
            <a:pPr marL="0" indent="0">
              <a:buNone/>
            </a:pPr>
            <a:endParaRPr lang="en-US" sz="2400" dirty="0"/>
          </a:p>
          <a:p>
            <a:r>
              <a:rPr lang="en-US" sz="2400" dirty="0"/>
              <a:t>During the past two decades, a sustained effort has been applied to characterize effects of aging on health in multiple aspects of cardiovascular structure and function in a single study population, the Baltimore Longitudinal Study on Aging (BLSA).</a:t>
            </a:r>
          </a:p>
        </p:txBody>
      </p:sp>
    </p:spTree>
    <p:extLst>
      <p:ext uri="{BB962C8B-B14F-4D97-AF65-F5344CB8AC3E}">
        <p14:creationId xmlns:p14="http://schemas.microsoft.com/office/powerpoint/2010/main" val="148133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FB47-2F54-BA29-CA2D-81E9C81B912E}"/>
              </a:ext>
            </a:extLst>
          </p:cNvPr>
          <p:cNvSpPr>
            <a:spLocks noGrp="1"/>
          </p:cNvSpPr>
          <p:nvPr>
            <p:ph type="title"/>
          </p:nvPr>
        </p:nvSpPr>
        <p:spPr/>
        <p:txBody>
          <a:bodyPr/>
          <a:lstStyle/>
          <a:p>
            <a:r>
              <a:rPr lang="en-US" dirty="0"/>
              <a:t>Organs affected by Ageing</a:t>
            </a:r>
          </a:p>
        </p:txBody>
      </p:sp>
      <p:sp>
        <p:nvSpPr>
          <p:cNvPr id="3" name="Content Placeholder 2">
            <a:extLst>
              <a:ext uri="{FF2B5EF4-FFF2-40B4-BE49-F238E27FC236}">
                <a16:creationId xmlns:a16="http://schemas.microsoft.com/office/drawing/2014/main" id="{A52BF62D-F38C-15AD-9A4F-7F92990C9528}"/>
              </a:ext>
            </a:extLst>
          </p:cNvPr>
          <p:cNvSpPr>
            <a:spLocks noGrp="1"/>
          </p:cNvSpPr>
          <p:nvPr>
            <p:ph idx="1"/>
          </p:nvPr>
        </p:nvSpPr>
        <p:spPr/>
        <p:txBody>
          <a:bodyPr>
            <a:normAutofit/>
          </a:bodyPr>
          <a:lstStyle/>
          <a:p>
            <a:r>
              <a:rPr lang="en-US" dirty="0"/>
              <a:t>Nervous system</a:t>
            </a:r>
          </a:p>
          <a:p>
            <a:r>
              <a:rPr lang="en-US" dirty="0"/>
              <a:t>Senses: Eyes, ears, taste</a:t>
            </a:r>
          </a:p>
          <a:p>
            <a:r>
              <a:rPr lang="en-US" dirty="0"/>
              <a:t>Musculoskeletal</a:t>
            </a:r>
          </a:p>
          <a:p>
            <a:r>
              <a:rPr lang="en-US" dirty="0"/>
              <a:t>Lungs</a:t>
            </a:r>
          </a:p>
          <a:p>
            <a:r>
              <a:rPr lang="en-US" dirty="0"/>
              <a:t>Heart</a:t>
            </a:r>
          </a:p>
        </p:txBody>
      </p:sp>
      <p:pic>
        <p:nvPicPr>
          <p:cNvPr id="12290" name="Picture 2" descr="Cartoon Old Man Lifting Weights Stock Illustrations – 39 ...">
            <a:extLst>
              <a:ext uri="{FF2B5EF4-FFF2-40B4-BE49-F238E27FC236}">
                <a16:creationId xmlns:a16="http://schemas.microsoft.com/office/drawing/2014/main" id="{26D19D8C-F809-B681-4789-BBFC279E1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1627" y="1552253"/>
            <a:ext cx="4672173" cy="439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952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6136</TotalTime>
  <Words>1867</Words>
  <Application>Microsoft Macintosh PowerPoint</Application>
  <PresentationFormat>Widescreen</PresentationFormat>
  <Paragraphs>155</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Aptos</vt:lpstr>
      <vt:lpstr>Aptos Display</vt:lpstr>
      <vt:lpstr>Arial</vt:lpstr>
      <vt:lpstr>Cambria</vt:lpstr>
      <vt:lpstr>Google Sans</vt:lpstr>
      <vt:lpstr>Merriweather Sans</vt:lpstr>
      <vt:lpstr>Neue Helvetica eText W01</vt:lpstr>
      <vt:lpstr>Roboto</vt:lpstr>
      <vt:lpstr>Source Sans Pro</vt:lpstr>
      <vt:lpstr>system-ui</vt:lpstr>
      <vt:lpstr>Office Theme</vt:lpstr>
      <vt:lpstr>Ageing and Heart Disease</vt:lpstr>
      <vt:lpstr>Definition</vt:lpstr>
      <vt:lpstr>Ageing</vt:lpstr>
      <vt:lpstr>Decade of Healthy Ageing</vt:lpstr>
      <vt:lpstr>Ten Determinants for Healthy Ageing</vt:lpstr>
      <vt:lpstr>PowerPoint Presentation</vt:lpstr>
      <vt:lpstr>PowerPoint Presentation</vt:lpstr>
      <vt:lpstr>PowerPoint Presentation</vt:lpstr>
      <vt:lpstr>Organs affected by Ageing</vt:lpstr>
      <vt:lpstr>Effects of Ageing on the Nervous System</vt:lpstr>
      <vt:lpstr>Mind</vt:lpstr>
      <vt:lpstr>Lungs</vt:lpstr>
      <vt:lpstr>Skeletal Muscle Ageing</vt:lpstr>
      <vt:lpstr>PowerPoint Presentation</vt:lpstr>
      <vt:lpstr>Ageing and Joint Health</vt:lpstr>
      <vt:lpstr>PowerPoint Presentation</vt:lpstr>
      <vt:lpstr>Chronological Age and Changes in the Heart</vt:lpstr>
      <vt:lpstr>PowerPoint Presentation</vt:lpstr>
      <vt:lpstr>PowerPoint Presentation</vt:lpstr>
      <vt:lpstr>PowerPoint Presentation</vt:lpstr>
      <vt:lpstr>PowerPoint Presentation</vt:lpstr>
      <vt:lpstr>Changes in the Vessel Wall</vt:lpstr>
      <vt:lpstr>Vascular Changes</vt:lpstr>
      <vt:lpstr>Anatomic to Physiological Effects</vt:lpstr>
      <vt:lpstr>PowerPoint Presentation</vt:lpstr>
      <vt:lpstr>PowerPoint Presentation</vt:lpstr>
      <vt:lpstr>Impact of Estrogen on CVD </vt:lpstr>
      <vt:lpstr>Impact of Testosterone on Ageing Men</vt:lpstr>
      <vt:lpstr>PowerPoint Presentation</vt:lpstr>
      <vt:lpstr>Frailty and Heart Disease</vt:lpstr>
      <vt:lpstr>Management of Heart Disease in Elderly</vt:lpstr>
      <vt:lpstr>Summary: Decline in Functional Status</vt:lpstr>
      <vt:lpstr>Management</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Ageing and Heart Disease</dc:title>
  <dc:creator>Radhika Bukkapatnam</dc:creator>
  <cp:lastModifiedBy>Radhika Bukkapatnam</cp:lastModifiedBy>
  <cp:revision>5</cp:revision>
  <dcterms:created xsi:type="dcterms:W3CDTF">2024-07-21T21:45:20Z</dcterms:created>
  <dcterms:modified xsi:type="dcterms:W3CDTF">2024-07-26T04:01:22Z</dcterms:modified>
</cp:coreProperties>
</file>