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7" r:id="rId2"/>
  </p:sldMasterIdLst>
  <p:notesMasterIdLst>
    <p:notesMasterId r:id="rId38"/>
  </p:notesMasterIdLst>
  <p:handoutMasterIdLst>
    <p:handoutMasterId r:id="rId39"/>
  </p:handoutMasterIdLst>
  <p:sldIdLst>
    <p:sldId id="281" r:id="rId3"/>
    <p:sldId id="350" r:id="rId4"/>
    <p:sldId id="348" r:id="rId5"/>
    <p:sldId id="344" r:id="rId6"/>
    <p:sldId id="310" r:id="rId7"/>
    <p:sldId id="312" r:id="rId8"/>
    <p:sldId id="336" r:id="rId9"/>
    <p:sldId id="345" r:id="rId10"/>
    <p:sldId id="337" r:id="rId11"/>
    <p:sldId id="349" r:id="rId12"/>
    <p:sldId id="333" r:id="rId13"/>
    <p:sldId id="338" r:id="rId14"/>
    <p:sldId id="334" r:id="rId15"/>
    <p:sldId id="335" r:id="rId16"/>
    <p:sldId id="313" r:id="rId17"/>
    <p:sldId id="323" r:id="rId18"/>
    <p:sldId id="316" r:id="rId19"/>
    <p:sldId id="317" r:id="rId20"/>
    <p:sldId id="324" r:id="rId21"/>
    <p:sldId id="325" r:id="rId22"/>
    <p:sldId id="326" r:id="rId23"/>
    <p:sldId id="327" r:id="rId24"/>
    <p:sldId id="328" r:id="rId25"/>
    <p:sldId id="329" r:id="rId26"/>
    <p:sldId id="351" r:id="rId27"/>
    <p:sldId id="352" r:id="rId28"/>
    <p:sldId id="347" r:id="rId29"/>
    <p:sldId id="330" r:id="rId30"/>
    <p:sldId id="339" r:id="rId31"/>
    <p:sldId id="340" r:id="rId32"/>
    <p:sldId id="341" r:id="rId33"/>
    <p:sldId id="342" r:id="rId34"/>
    <p:sldId id="318" r:id="rId35"/>
    <p:sldId id="331" r:id="rId36"/>
    <p:sldId id="343" r:id="rId37"/>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4541" autoAdjust="0"/>
  </p:normalViewPr>
  <p:slideViewPr>
    <p:cSldViewPr>
      <p:cViewPr varScale="1">
        <p:scale>
          <a:sx n="59" d="100"/>
          <a:sy n="59" d="100"/>
        </p:scale>
        <p:origin x="1468"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382"/>
    </p:cViewPr>
  </p:sorterViewPr>
  <p:notesViewPr>
    <p:cSldViewPr>
      <p:cViewPr varScale="1">
        <p:scale>
          <a:sx n="80" d="100"/>
          <a:sy n="80" d="100"/>
        </p:scale>
        <p:origin x="-1998"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C7ABA-4548-47AB-8E55-7F5ABE23476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F2804019-7D06-4AE5-ACC7-4175C4E9DB3D}">
      <dgm:prSet/>
      <dgm:spPr/>
      <dgm:t>
        <a:bodyPr/>
        <a:lstStyle/>
        <a:p>
          <a:pPr rtl="0"/>
          <a:r>
            <a:rPr lang="en-US" dirty="0"/>
            <a:t>What effect does cholesterol in the foods we eat have on our heart and blood vessels?</a:t>
          </a:r>
        </a:p>
      </dgm:t>
    </dgm:pt>
    <dgm:pt modelId="{9DA8AC56-926E-4667-B8BF-12AC5188D0DF}" type="parTrans" cxnId="{85C038D3-9C04-4B8A-9093-D089C8658C05}">
      <dgm:prSet/>
      <dgm:spPr/>
      <dgm:t>
        <a:bodyPr/>
        <a:lstStyle/>
        <a:p>
          <a:endParaRPr lang="en-US"/>
        </a:p>
      </dgm:t>
    </dgm:pt>
    <dgm:pt modelId="{8D01FD36-F211-46BB-AE7B-343F24C458C3}" type="sibTrans" cxnId="{85C038D3-9C04-4B8A-9093-D089C8658C05}">
      <dgm:prSet/>
      <dgm:spPr/>
      <dgm:t>
        <a:bodyPr/>
        <a:lstStyle/>
        <a:p>
          <a:endParaRPr lang="en-US"/>
        </a:p>
      </dgm:t>
    </dgm:pt>
    <dgm:pt modelId="{A2C49152-8C08-45A8-B942-C59123DFDE45}">
      <dgm:prSet/>
      <dgm:spPr/>
      <dgm:t>
        <a:bodyPr/>
        <a:lstStyle/>
        <a:p>
          <a:pPr rtl="0"/>
          <a:r>
            <a:rPr lang="en-US" dirty="0"/>
            <a:t>Will eating less cholesterol cause my cholesterol to go down? </a:t>
          </a:r>
        </a:p>
      </dgm:t>
    </dgm:pt>
    <dgm:pt modelId="{E96D85F4-3A77-4C8F-A082-040C9EA35F93}" type="parTrans" cxnId="{1B3C32EA-BB93-454F-9A45-C7A71C00A03B}">
      <dgm:prSet/>
      <dgm:spPr/>
      <dgm:t>
        <a:bodyPr/>
        <a:lstStyle/>
        <a:p>
          <a:endParaRPr lang="en-US"/>
        </a:p>
      </dgm:t>
    </dgm:pt>
    <dgm:pt modelId="{3A8BF978-F647-4625-A821-FA0878CC9D8A}" type="sibTrans" cxnId="{1B3C32EA-BB93-454F-9A45-C7A71C00A03B}">
      <dgm:prSet/>
      <dgm:spPr/>
      <dgm:t>
        <a:bodyPr/>
        <a:lstStyle/>
        <a:p>
          <a:endParaRPr lang="en-US"/>
        </a:p>
      </dgm:t>
    </dgm:pt>
    <dgm:pt modelId="{F7502ADC-E043-4CB8-A6B5-C14631025371}">
      <dgm:prSet/>
      <dgm:spPr/>
      <dgm:t>
        <a:bodyPr/>
        <a:lstStyle/>
        <a:p>
          <a:pPr rtl="0"/>
          <a:r>
            <a:rPr lang="en-US" dirty="0"/>
            <a:t>How many mg of cholesterol is OK per day?</a:t>
          </a:r>
        </a:p>
      </dgm:t>
    </dgm:pt>
    <dgm:pt modelId="{47D9ADB8-79DF-4082-9DAB-4F46E906346C}" type="parTrans" cxnId="{FEEB4179-46EE-4CBD-9B6D-B4870DDC283B}">
      <dgm:prSet/>
      <dgm:spPr/>
      <dgm:t>
        <a:bodyPr/>
        <a:lstStyle/>
        <a:p>
          <a:endParaRPr lang="en-US"/>
        </a:p>
      </dgm:t>
    </dgm:pt>
    <dgm:pt modelId="{759DE842-35BB-4E16-9A9D-7851FF6FBF6A}" type="sibTrans" cxnId="{FEEB4179-46EE-4CBD-9B6D-B4870DDC283B}">
      <dgm:prSet/>
      <dgm:spPr/>
      <dgm:t>
        <a:bodyPr/>
        <a:lstStyle/>
        <a:p>
          <a:endParaRPr lang="en-US"/>
        </a:p>
      </dgm:t>
    </dgm:pt>
    <dgm:pt modelId="{40542E8D-1021-44D7-81EE-384B3BFF80E7}">
      <dgm:prSet/>
      <dgm:spPr/>
      <dgm:t>
        <a:bodyPr/>
        <a:lstStyle/>
        <a:p>
          <a:pPr rtl="0"/>
          <a:r>
            <a:rPr lang="en-US" dirty="0"/>
            <a:t>What foods that I am eating are high in cholesterol ? </a:t>
          </a:r>
        </a:p>
      </dgm:t>
    </dgm:pt>
    <dgm:pt modelId="{396F0A05-14AE-4325-886F-A46486DC9697}" type="parTrans" cxnId="{6F7D2AD2-E443-45FD-B50D-D5CA519CB778}">
      <dgm:prSet/>
      <dgm:spPr/>
      <dgm:t>
        <a:bodyPr/>
        <a:lstStyle/>
        <a:p>
          <a:endParaRPr lang="en-US"/>
        </a:p>
      </dgm:t>
    </dgm:pt>
    <dgm:pt modelId="{46B35147-B48E-443B-B384-76F0CB7E08C8}" type="sibTrans" cxnId="{6F7D2AD2-E443-45FD-B50D-D5CA519CB778}">
      <dgm:prSet/>
      <dgm:spPr/>
      <dgm:t>
        <a:bodyPr/>
        <a:lstStyle/>
        <a:p>
          <a:endParaRPr lang="en-US"/>
        </a:p>
      </dgm:t>
    </dgm:pt>
    <dgm:pt modelId="{1B6D2B22-389F-4ECF-8096-7ABDBCD3034D}">
      <dgm:prSet/>
      <dgm:spPr/>
      <dgm:t>
        <a:bodyPr/>
        <a:lstStyle/>
        <a:p>
          <a:pPr rtl="0"/>
          <a:r>
            <a:rPr lang="en-US" dirty="0"/>
            <a:t>How do I do this ? What do I eat? It’s too hard? I don’t understand?</a:t>
          </a:r>
        </a:p>
      </dgm:t>
    </dgm:pt>
    <dgm:pt modelId="{46FEAEE7-5EAF-4F87-9B8A-EDB1733A895F}" type="parTrans" cxnId="{36F7A978-9F77-4378-BE86-F882273FC6A0}">
      <dgm:prSet/>
      <dgm:spPr/>
      <dgm:t>
        <a:bodyPr/>
        <a:lstStyle/>
        <a:p>
          <a:endParaRPr lang="en-US"/>
        </a:p>
      </dgm:t>
    </dgm:pt>
    <dgm:pt modelId="{B96A60B4-3888-435A-90CC-4D828A8B8C07}" type="sibTrans" cxnId="{36F7A978-9F77-4378-BE86-F882273FC6A0}">
      <dgm:prSet/>
      <dgm:spPr/>
      <dgm:t>
        <a:bodyPr/>
        <a:lstStyle/>
        <a:p>
          <a:endParaRPr lang="en-US"/>
        </a:p>
      </dgm:t>
    </dgm:pt>
    <dgm:pt modelId="{BC44822F-C790-43AE-862A-CD67813CFC25}" type="pres">
      <dgm:prSet presAssocID="{833C7ABA-4548-47AB-8E55-7F5ABE234769}" presName="compositeShape" presStyleCnt="0">
        <dgm:presLayoutVars>
          <dgm:dir/>
          <dgm:resizeHandles/>
        </dgm:presLayoutVars>
      </dgm:prSet>
      <dgm:spPr/>
    </dgm:pt>
    <dgm:pt modelId="{F2872883-C86D-4066-A795-E52B8B710F77}" type="pres">
      <dgm:prSet presAssocID="{833C7ABA-4548-47AB-8E55-7F5ABE234769}" presName="pyramid" presStyleLbl="node1" presStyleIdx="0" presStyleCnt="1"/>
      <dgm:spPr>
        <a:solidFill>
          <a:srgbClr val="00B0F0"/>
        </a:solidFill>
      </dgm:spPr>
    </dgm:pt>
    <dgm:pt modelId="{C4396F16-B3EB-4997-81B5-5EE8AABC0BCE}" type="pres">
      <dgm:prSet presAssocID="{833C7ABA-4548-47AB-8E55-7F5ABE234769}" presName="theList" presStyleCnt="0"/>
      <dgm:spPr/>
    </dgm:pt>
    <dgm:pt modelId="{411A2965-297A-4603-BB7C-8033B93512F5}" type="pres">
      <dgm:prSet presAssocID="{F2804019-7D06-4AE5-ACC7-4175C4E9DB3D}" presName="aNode" presStyleLbl="fgAcc1" presStyleIdx="0" presStyleCnt="5">
        <dgm:presLayoutVars>
          <dgm:bulletEnabled val="1"/>
        </dgm:presLayoutVars>
      </dgm:prSet>
      <dgm:spPr/>
    </dgm:pt>
    <dgm:pt modelId="{DCBB513C-EC8D-45D6-8227-0777D940AE73}" type="pres">
      <dgm:prSet presAssocID="{F2804019-7D06-4AE5-ACC7-4175C4E9DB3D}" presName="aSpace" presStyleCnt="0"/>
      <dgm:spPr/>
    </dgm:pt>
    <dgm:pt modelId="{04D3E3F7-8BA7-4E62-AA42-0B116919617E}" type="pres">
      <dgm:prSet presAssocID="{A2C49152-8C08-45A8-B942-C59123DFDE45}" presName="aNode" presStyleLbl="fgAcc1" presStyleIdx="1" presStyleCnt="5">
        <dgm:presLayoutVars>
          <dgm:bulletEnabled val="1"/>
        </dgm:presLayoutVars>
      </dgm:prSet>
      <dgm:spPr/>
    </dgm:pt>
    <dgm:pt modelId="{DCA6C53D-E2EC-4DB0-AC65-820F43228158}" type="pres">
      <dgm:prSet presAssocID="{A2C49152-8C08-45A8-B942-C59123DFDE45}" presName="aSpace" presStyleCnt="0"/>
      <dgm:spPr/>
    </dgm:pt>
    <dgm:pt modelId="{D95B595A-CBE2-4AA8-B846-6232CF349A92}" type="pres">
      <dgm:prSet presAssocID="{F7502ADC-E043-4CB8-A6B5-C14631025371}" presName="aNode" presStyleLbl="fgAcc1" presStyleIdx="2" presStyleCnt="5">
        <dgm:presLayoutVars>
          <dgm:bulletEnabled val="1"/>
        </dgm:presLayoutVars>
      </dgm:prSet>
      <dgm:spPr/>
    </dgm:pt>
    <dgm:pt modelId="{AFEC2CB7-A129-4DE3-9A32-224F120FA133}" type="pres">
      <dgm:prSet presAssocID="{F7502ADC-E043-4CB8-A6B5-C14631025371}" presName="aSpace" presStyleCnt="0"/>
      <dgm:spPr/>
    </dgm:pt>
    <dgm:pt modelId="{01CAB409-E361-4F79-A56A-A80785219FA2}" type="pres">
      <dgm:prSet presAssocID="{40542E8D-1021-44D7-81EE-384B3BFF80E7}" presName="aNode" presStyleLbl="fgAcc1" presStyleIdx="3" presStyleCnt="5">
        <dgm:presLayoutVars>
          <dgm:bulletEnabled val="1"/>
        </dgm:presLayoutVars>
      </dgm:prSet>
      <dgm:spPr/>
    </dgm:pt>
    <dgm:pt modelId="{E340BD25-4BFF-4AAB-A4DB-CE8C66F67BB9}" type="pres">
      <dgm:prSet presAssocID="{40542E8D-1021-44D7-81EE-384B3BFF80E7}" presName="aSpace" presStyleCnt="0"/>
      <dgm:spPr/>
    </dgm:pt>
    <dgm:pt modelId="{7FB3FB96-CC70-4CC9-8678-3BCA6E699B3E}" type="pres">
      <dgm:prSet presAssocID="{1B6D2B22-389F-4ECF-8096-7ABDBCD3034D}" presName="aNode" presStyleLbl="fgAcc1" presStyleIdx="4" presStyleCnt="5">
        <dgm:presLayoutVars>
          <dgm:bulletEnabled val="1"/>
        </dgm:presLayoutVars>
      </dgm:prSet>
      <dgm:spPr/>
    </dgm:pt>
    <dgm:pt modelId="{6C1FC8E3-3950-4760-8C54-0F37AFB3885E}" type="pres">
      <dgm:prSet presAssocID="{1B6D2B22-389F-4ECF-8096-7ABDBCD3034D}" presName="aSpace" presStyleCnt="0"/>
      <dgm:spPr/>
    </dgm:pt>
  </dgm:ptLst>
  <dgm:cxnLst>
    <dgm:cxn modelId="{B877085C-93E7-4EA1-807E-038F7E77B325}" type="presOf" srcId="{F7502ADC-E043-4CB8-A6B5-C14631025371}" destId="{D95B595A-CBE2-4AA8-B846-6232CF349A92}" srcOrd="0" destOrd="0" presId="urn:microsoft.com/office/officeart/2005/8/layout/pyramid2"/>
    <dgm:cxn modelId="{36F7A978-9F77-4378-BE86-F882273FC6A0}" srcId="{833C7ABA-4548-47AB-8E55-7F5ABE234769}" destId="{1B6D2B22-389F-4ECF-8096-7ABDBCD3034D}" srcOrd="4" destOrd="0" parTransId="{46FEAEE7-5EAF-4F87-9B8A-EDB1733A895F}" sibTransId="{B96A60B4-3888-435A-90CC-4D828A8B8C07}"/>
    <dgm:cxn modelId="{FEEB4179-46EE-4CBD-9B6D-B4870DDC283B}" srcId="{833C7ABA-4548-47AB-8E55-7F5ABE234769}" destId="{F7502ADC-E043-4CB8-A6B5-C14631025371}" srcOrd="2" destOrd="0" parTransId="{47D9ADB8-79DF-4082-9DAB-4F46E906346C}" sibTransId="{759DE842-35BB-4E16-9A9D-7851FF6FBF6A}"/>
    <dgm:cxn modelId="{037D817D-5F10-4C80-91E0-439C76307558}" type="presOf" srcId="{40542E8D-1021-44D7-81EE-384B3BFF80E7}" destId="{01CAB409-E361-4F79-A56A-A80785219FA2}" srcOrd="0" destOrd="0" presId="urn:microsoft.com/office/officeart/2005/8/layout/pyramid2"/>
    <dgm:cxn modelId="{0D933EA3-B5BD-49FD-A7EB-9C01706B1281}" type="presOf" srcId="{1B6D2B22-389F-4ECF-8096-7ABDBCD3034D}" destId="{7FB3FB96-CC70-4CC9-8678-3BCA6E699B3E}" srcOrd="0" destOrd="0" presId="urn:microsoft.com/office/officeart/2005/8/layout/pyramid2"/>
    <dgm:cxn modelId="{05E772B1-78DA-48F8-A2C7-43D6ABEB1966}" type="presOf" srcId="{833C7ABA-4548-47AB-8E55-7F5ABE234769}" destId="{BC44822F-C790-43AE-862A-CD67813CFC25}" srcOrd="0" destOrd="0" presId="urn:microsoft.com/office/officeart/2005/8/layout/pyramid2"/>
    <dgm:cxn modelId="{6F7D2AD2-E443-45FD-B50D-D5CA519CB778}" srcId="{833C7ABA-4548-47AB-8E55-7F5ABE234769}" destId="{40542E8D-1021-44D7-81EE-384B3BFF80E7}" srcOrd="3" destOrd="0" parTransId="{396F0A05-14AE-4325-886F-A46486DC9697}" sibTransId="{46B35147-B48E-443B-B384-76F0CB7E08C8}"/>
    <dgm:cxn modelId="{85C038D3-9C04-4B8A-9093-D089C8658C05}" srcId="{833C7ABA-4548-47AB-8E55-7F5ABE234769}" destId="{F2804019-7D06-4AE5-ACC7-4175C4E9DB3D}" srcOrd="0" destOrd="0" parTransId="{9DA8AC56-926E-4667-B8BF-12AC5188D0DF}" sibTransId="{8D01FD36-F211-46BB-AE7B-343F24C458C3}"/>
    <dgm:cxn modelId="{29B6D1D9-9263-485D-8BE2-FAEB17823EC0}" type="presOf" srcId="{A2C49152-8C08-45A8-B942-C59123DFDE45}" destId="{04D3E3F7-8BA7-4E62-AA42-0B116919617E}" srcOrd="0" destOrd="0" presId="urn:microsoft.com/office/officeart/2005/8/layout/pyramid2"/>
    <dgm:cxn modelId="{1B3C32EA-BB93-454F-9A45-C7A71C00A03B}" srcId="{833C7ABA-4548-47AB-8E55-7F5ABE234769}" destId="{A2C49152-8C08-45A8-B942-C59123DFDE45}" srcOrd="1" destOrd="0" parTransId="{E96D85F4-3A77-4C8F-A082-040C9EA35F93}" sibTransId="{3A8BF978-F647-4625-A821-FA0878CC9D8A}"/>
    <dgm:cxn modelId="{2CF455EC-223F-4BA8-BD92-1C0645B184B9}" type="presOf" srcId="{F2804019-7D06-4AE5-ACC7-4175C4E9DB3D}" destId="{411A2965-297A-4603-BB7C-8033B93512F5}" srcOrd="0" destOrd="0" presId="urn:microsoft.com/office/officeart/2005/8/layout/pyramid2"/>
    <dgm:cxn modelId="{130F3588-6362-42A8-8814-3C0706359790}" type="presParOf" srcId="{BC44822F-C790-43AE-862A-CD67813CFC25}" destId="{F2872883-C86D-4066-A795-E52B8B710F77}" srcOrd="0" destOrd="0" presId="urn:microsoft.com/office/officeart/2005/8/layout/pyramid2"/>
    <dgm:cxn modelId="{5F19CA21-EDD5-47CE-84CD-9B279EAAD6CE}" type="presParOf" srcId="{BC44822F-C790-43AE-862A-CD67813CFC25}" destId="{C4396F16-B3EB-4997-81B5-5EE8AABC0BCE}" srcOrd="1" destOrd="0" presId="urn:microsoft.com/office/officeart/2005/8/layout/pyramid2"/>
    <dgm:cxn modelId="{D87A3C8D-174C-4C4C-8BEF-A90B49B9C0B6}" type="presParOf" srcId="{C4396F16-B3EB-4997-81B5-5EE8AABC0BCE}" destId="{411A2965-297A-4603-BB7C-8033B93512F5}" srcOrd="0" destOrd="0" presId="urn:microsoft.com/office/officeart/2005/8/layout/pyramid2"/>
    <dgm:cxn modelId="{D3892FAB-3E58-4EB8-A9E8-6390533F6661}" type="presParOf" srcId="{C4396F16-B3EB-4997-81B5-5EE8AABC0BCE}" destId="{DCBB513C-EC8D-45D6-8227-0777D940AE73}" srcOrd="1" destOrd="0" presId="urn:microsoft.com/office/officeart/2005/8/layout/pyramid2"/>
    <dgm:cxn modelId="{D64F18DE-E99D-4FD4-B5E2-BE3CA73EC1CD}" type="presParOf" srcId="{C4396F16-B3EB-4997-81B5-5EE8AABC0BCE}" destId="{04D3E3F7-8BA7-4E62-AA42-0B116919617E}" srcOrd="2" destOrd="0" presId="urn:microsoft.com/office/officeart/2005/8/layout/pyramid2"/>
    <dgm:cxn modelId="{46F739CB-4C42-4601-9050-7E2CAF936411}" type="presParOf" srcId="{C4396F16-B3EB-4997-81B5-5EE8AABC0BCE}" destId="{DCA6C53D-E2EC-4DB0-AC65-820F43228158}" srcOrd="3" destOrd="0" presId="urn:microsoft.com/office/officeart/2005/8/layout/pyramid2"/>
    <dgm:cxn modelId="{EC926210-5E86-4830-8073-FA4F9DD49872}" type="presParOf" srcId="{C4396F16-B3EB-4997-81B5-5EE8AABC0BCE}" destId="{D95B595A-CBE2-4AA8-B846-6232CF349A92}" srcOrd="4" destOrd="0" presId="urn:microsoft.com/office/officeart/2005/8/layout/pyramid2"/>
    <dgm:cxn modelId="{2440D8C5-0B9F-4706-B219-180E8EAE922E}" type="presParOf" srcId="{C4396F16-B3EB-4997-81B5-5EE8AABC0BCE}" destId="{AFEC2CB7-A129-4DE3-9A32-224F120FA133}" srcOrd="5" destOrd="0" presId="urn:microsoft.com/office/officeart/2005/8/layout/pyramid2"/>
    <dgm:cxn modelId="{5DEE51E0-009F-4486-BCC9-E8316E96BE37}" type="presParOf" srcId="{C4396F16-B3EB-4997-81B5-5EE8AABC0BCE}" destId="{01CAB409-E361-4F79-A56A-A80785219FA2}" srcOrd="6" destOrd="0" presId="urn:microsoft.com/office/officeart/2005/8/layout/pyramid2"/>
    <dgm:cxn modelId="{1A885BAE-FDFF-4D92-A709-9A3BEF38B321}" type="presParOf" srcId="{C4396F16-B3EB-4997-81B5-5EE8AABC0BCE}" destId="{E340BD25-4BFF-4AAB-A4DB-CE8C66F67BB9}" srcOrd="7" destOrd="0" presId="urn:microsoft.com/office/officeart/2005/8/layout/pyramid2"/>
    <dgm:cxn modelId="{7621F9FD-31C0-46B1-90E1-B8D22A8C32B0}" type="presParOf" srcId="{C4396F16-B3EB-4997-81B5-5EE8AABC0BCE}" destId="{7FB3FB96-CC70-4CC9-8678-3BCA6E699B3E}" srcOrd="8" destOrd="0" presId="urn:microsoft.com/office/officeart/2005/8/layout/pyramid2"/>
    <dgm:cxn modelId="{0523F60B-A62E-4D45-8D8D-1822DB41D96F}" type="presParOf" srcId="{C4396F16-B3EB-4997-81B5-5EE8AABC0BCE}" destId="{6C1FC8E3-3950-4760-8C54-0F37AFB3885E}"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72883-C86D-4066-A795-E52B8B710F77}">
      <dsp:nvSpPr>
        <dsp:cNvPr id="0" name=""/>
        <dsp:cNvSpPr/>
      </dsp:nvSpPr>
      <dsp:spPr>
        <a:xfrm>
          <a:off x="1579126" y="0"/>
          <a:ext cx="3932237" cy="3932237"/>
        </a:xfrm>
        <a:prstGeom prst="triangle">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1A2965-297A-4603-BB7C-8033B93512F5}">
      <dsp:nvSpPr>
        <dsp:cNvPr id="0" name=""/>
        <dsp:cNvSpPr/>
      </dsp:nvSpPr>
      <dsp:spPr>
        <a:xfrm>
          <a:off x="3545244" y="393607"/>
          <a:ext cx="2555954" cy="55911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What effect does cholesterol in the foods we eat have on our heart and blood vessels?</a:t>
          </a:r>
        </a:p>
      </dsp:txBody>
      <dsp:txXfrm>
        <a:off x="3572538" y="420901"/>
        <a:ext cx="2501366" cy="504526"/>
      </dsp:txXfrm>
    </dsp:sp>
    <dsp:sp modelId="{04D3E3F7-8BA7-4E62-AA42-0B116919617E}">
      <dsp:nvSpPr>
        <dsp:cNvPr id="0" name=""/>
        <dsp:cNvSpPr/>
      </dsp:nvSpPr>
      <dsp:spPr>
        <a:xfrm>
          <a:off x="3545244" y="1022612"/>
          <a:ext cx="2555954" cy="55911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Will eating less cholesterol cause my cholesterol to go down? </a:t>
          </a:r>
        </a:p>
      </dsp:txBody>
      <dsp:txXfrm>
        <a:off x="3572538" y="1049906"/>
        <a:ext cx="2501366" cy="504526"/>
      </dsp:txXfrm>
    </dsp:sp>
    <dsp:sp modelId="{D95B595A-CBE2-4AA8-B846-6232CF349A92}">
      <dsp:nvSpPr>
        <dsp:cNvPr id="0" name=""/>
        <dsp:cNvSpPr/>
      </dsp:nvSpPr>
      <dsp:spPr>
        <a:xfrm>
          <a:off x="3545244" y="1651616"/>
          <a:ext cx="2555954" cy="55911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How many mg of cholesterol is OK per day?</a:t>
          </a:r>
        </a:p>
      </dsp:txBody>
      <dsp:txXfrm>
        <a:off x="3572538" y="1678910"/>
        <a:ext cx="2501366" cy="504526"/>
      </dsp:txXfrm>
    </dsp:sp>
    <dsp:sp modelId="{01CAB409-E361-4F79-A56A-A80785219FA2}">
      <dsp:nvSpPr>
        <dsp:cNvPr id="0" name=""/>
        <dsp:cNvSpPr/>
      </dsp:nvSpPr>
      <dsp:spPr>
        <a:xfrm>
          <a:off x="3545244" y="2280620"/>
          <a:ext cx="2555954" cy="55911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What foods that I am eating are high in cholesterol ? </a:t>
          </a:r>
        </a:p>
      </dsp:txBody>
      <dsp:txXfrm>
        <a:off x="3572538" y="2307914"/>
        <a:ext cx="2501366" cy="504526"/>
      </dsp:txXfrm>
    </dsp:sp>
    <dsp:sp modelId="{7FB3FB96-CC70-4CC9-8678-3BCA6E699B3E}">
      <dsp:nvSpPr>
        <dsp:cNvPr id="0" name=""/>
        <dsp:cNvSpPr/>
      </dsp:nvSpPr>
      <dsp:spPr>
        <a:xfrm>
          <a:off x="3545244" y="2909624"/>
          <a:ext cx="2555954" cy="55911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How do I do this ? What do I eat? It’s too hard? I don’t understand?</a:t>
          </a:r>
        </a:p>
      </dsp:txBody>
      <dsp:txXfrm>
        <a:off x="3572538" y="2936918"/>
        <a:ext cx="2501366" cy="50452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1200">
                <a:latin typeface="+mn-lt"/>
              </a:defRPr>
            </a:lvl1pPr>
          </a:lstStyle>
          <a:p>
            <a:pPr>
              <a:defRPr/>
            </a:pPr>
            <a:fld id="{4EF768D2-E22E-48A7-999F-EF4C2C7A80C0}" type="datetimeFigureOut">
              <a:rPr lang="en-US"/>
              <a:pPr>
                <a:defRPr/>
              </a:pPr>
              <a:t>5/7/2026</a:t>
            </a:fld>
            <a:endParaRPr lang="en-US" dirty="0"/>
          </a:p>
        </p:txBody>
      </p:sp>
      <p:sp>
        <p:nvSpPr>
          <p:cNvPr id="4" name="Footer Placeholder 3"/>
          <p:cNvSpPr>
            <a:spLocks noGrp="1"/>
          </p:cNvSpPr>
          <p:nvPr>
            <p:ph type="ftr" sz="quarter" idx="2"/>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1200">
                <a:latin typeface="+mn-lt"/>
              </a:defRPr>
            </a:lvl1pPr>
          </a:lstStyle>
          <a:p>
            <a:pPr>
              <a:defRPr/>
            </a:pPr>
            <a:fld id="{54C0829F-0766-4414-9E2C-383F3E72647E}" type="slidenum">
              <a:rPr lang="en-US"/>
              <a:pPr>
                <a:defRPr/>
              </a:pPr>
              <a:t>‹#›</a:t>
            </a:fld>
            <a:endParaRPr lang="en-US" dirty="0"/>
          </a:p>
        </p:txBody>
      </p:sp>
    </p:spTree>
    <p:extLst>
      <p:ext uri="{BB962C8B-B14F-4D97-AF65-F5344CB8AC3E}">
        <p14:creationId xmlns:p14="http://schemas.microsoft.com/office/powerpoint/2010/main" val="25595731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22:01:58.182"/>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3546 192 16383,'81'-30'0,"4"2"0,-35 16 0,3 2 0,2 1 0,3 1 0,24-3 0,7 2 0,-20 3 0,3 0 0,0 1 0,5 2 0,1 0 0,2 0 0,18-1 0,3 0 0,-4 1 0,-17 3 0,-3 0 0,3 1 0,18 1 0,3 1 0,-4 1 0,-23 0 0,-4 1 0,3 1 0,16 4 0,4 2 0,-6 2 0,-18-2 0,-4 2 0,4 2 0,20 4 0,5 2 0,-2 3 0,-7 2 0,-2 1 0,-1 1 0,0-1 0,-1 0 0,0 3 0,0 3 0,-1 2 0,-6 0 0,2 4 0,-6 2 0,3 6 0,-6 2 0,-22-9 0,-4 1 0,1 8 0,-1 3 0,-6-5 0,-1 1 0,8 14 0,0 3 0,-4-2 0,-2 1 0,-3 2 0,-2 1 0,-4 8 0,-5-1 0,-6-13 0,-3 1 0,2 16 0,-2 0 0,-3-14 0,-1 0 0,2 18 0,-3 1 0,-2-17 0,-1 1 0,-3 19 0,-2 1 0,-4-20 0,-4 0 0,-8 19 0,-6 1 0,-7-12 0,-5-1 0,-6 1 0,-6 0 0,8-20 0,-4-1 0,1-2 0,-15 14 0,-3-2 0,5-10 0,-5 2 0,2-3 0,7-8 0,0-2 0,-4 1 0,-19 12 0,-6 2 0,-1-3 0,6-6 0,0-3 0,-5 2 0,0-2 0,-5 1 0,-3 1 0,-1-3 0,15-9 0,-2-1 0,-1 0 0,0-1 0,-1 0 0,-1 1 0,0 0 0,-1 0 0,-1-1 0,-3 0 0,6-5 0,-2 0 0,-2 0 0,0-1 0,1-1 0,2-2 0,-3 1 0,2-1 0,2-2 0,-3 0 0,-2-1 0,1-1 0,-4 0 0,-2-1 0,1-1 0,1-1 0,2-1 0,-2-1 0,4-2 0,0-1 0,-1 0 0,-3-1 0,2-1 0,-2 0 0,-2-1 0,0-1 0,2 0 0,3-2 0,-18 0 0,3-1 0,2-3 0,-4-1 0,8-1 0,-3-1 0,0-2 0,1-1 0,6-1 0,3-2 0,4 0 0,2-2 0,-3-3 0,-9-4 0,-4-3 0,3-2 0,4-3 0,-8-7 0,6-4 0,0-3 0,0-2 0,1-3 0,1-5 0,20 5 0,0-3 0,2-2 0,2 0 0,-7-10 0,3 0 0,0-5 0,8 6 0,0-3 0,1-2 0,4 2 0,-4-8 0,6 0 0,1-2 0,-3-12 0,1-3 0,7 1 0,10 16 0,5 2 0,2-4 0,-1-15 0,3-3 0,3-1 0,4 6 0,4 1 0,2-1 0,3-3 0,3 0 0,3-1 0,3-7 0,3-1 0,3 4 0,2 15 0,2 4 0,3-3 0,5-11 0,2-3 0,3 4 0,-2 15 0,2 4 0,4-2 0,7-12 0,4-2 0,2 5 0,-4 14 0,0 3 0,5-1 0,9-10 0,5 0 0,3 2 0,0 7 0,2 3 0,2 2 0,1-2 0,2 2 0,4 1 0,11-5 0,5 2 0,-3 3 0,-12 11 0,-2 2 0,4 1 0,-2 3 0,5 0 0,0 1 0,-1 3 0,11-2 0,-1 3 0,5 0 0,-2 2 0,6-1 0,2 1 0,-3 4 0,-10 5 0,-2 3 0,1 2 0,3-1 0,-4 2 0,3-1 0,2 1 0,-1 2 0,-2 2 0,10 1 0,-2 4 0,-2 0 0,0 1 0,-8 0 0,0 0 0,-2 2 0,-2 1 0,19 3 0,-4 2 0,-6 2 0,-1 2 0,-6 4 0,3 5 0,-6 3 0,19 14 0,-11 6 0,-42-16 0,-15-6 0,-17-10 0,-6-4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1200">
                <a:latin typeface="+mn-lt"/>
              </a:defRPr>
            </a:lvl1pPr>
          </a:lstStyle>
          <a:p>
            <a:pPr>
              <a:defRPr/>
            </a:pPr>
            <a:fld id="{10D9184F-AA1F-48D6-B72F-6A41237C7C5A}" type="datetimeFigureOut">
              <a:rPr lang="en-US"/>
              <a:pPr>
                <a:defRPr/>
              </a:pPr>
              <a:t>5/7/2026</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1200">
                <a:latin typeface="+mn-lt"/>
              </a:defRPr>
            </a:lvl1pPr>
          </a:lstStyle>
          <a:p>
            <a:pPr>
              <a:defRPr/>
            </a:pPr>
            <a:fld id="{6476C338-C97D-4E61-918D-712872EF05A8}" type="slidenum">
              <a:rPr lang="en-US"/>
              <a:pPr>
                <a:defRPr/>
              </a:pPr>
              <a:t>‹#›</a:t>
            </a:fld>
            <a:endParaRPr lang="en-US" dirty="0"/>
          </a:p>
        </p:txBody>
      </p:sp>
    </p:spTree>
    <p:extLst>
      <p:ext uri="{BB962C8B-B14F-4D97-AF65-F5344CB8AC3E}">
        <p14:creationId xmlns:p14="http://schemas.microsoft.com/office/powerpoint/2010/main" val="2100500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2800" dirty="0"/>
              <a:t>This is a program designed to help people who are at risk of developing  diseases of the heart and circulation such as strokes and heart attacks.  This includes people who have conditions such as significant weight problems, diabetes and high blood pressure.</a:t>
            </a:r>
          </a:p>
          <a:p>
            <a:pPr eaLnBrk="1" hangingPunct="1"/>
            <a:endParaRPr lang="en-US" dirty="0"/>
          </a:p>
        </p:txBody>
      </p:sp>
      <p:sp>
        <p:nvSpPr>
          <p:cNvPr id="4" name="Slide Number Placeholder 3"/>
          <p:cNvSpPr>
            <a:spLocks noGrp="1"/>
          </p:cNvSpPr>
          <p:nvPr>
            <p:ph type="sldNum" sz="quarter" idx="5"/>
          </p:nvPr>
        </p:nvSpPr>
        <p:spPr/>
        <p:txBody>
          <a:bodyPr/>
          <a:lstStyle/>
          <a:p>
            <a:pPr>
              <a:defRPr/>
            </a:pPr>
            <a:fld id="{80FA9D0F-4FF5-4585-85F9-ACBDF2608547}" type="slidenum">
              <a:rPr lang="en-US" smtClean="0"/>
              <a:pPr>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40F52-7C20-958C-E223-C44CF901124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7E7F14-7C8C-8C3B-7D8C-46F3D5A6AF7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57499A-13E0-4BED-F672-94F1E3F0FAA6}"/>
              </a:ext>
            </a:extLst>
          </p:cNvPr>
          <p:cNvSpPr>
            <a:spLocks noGrp="1"/>
          </p:cNvSpPr>
          <p:nvPr>
            <p:ph type="dt" sz="half" idx="10"/>
          </p:nvPr>
        </p:nvSpPr>
        <p:spPr/>
        <p:txBody>
          <a:bodyPr/>
          <a:lstStyle/>
          <a:p>
            <a:fld id="{A808AB07-2D30-214D-A45D-D753F795682E}" type="datetimeFigureOut">
              <a:rPr lang="en-US" smtClean="0"/>
              <a:t>5/7/2026</a:t>
            </a:fld>
            <a:endParaRPr lang="en-US" dirty="0"/>
          </a:p>
        </p:txBody>
      </p:sp>
      <p:sp>
        <p:nvSpPr>
          <p:cNvPr id="5" name="Footer Placeholder 4">
            <a:extLst>
              <a:ext uri="{FF2B5EF4-FFF2-40B4-BE49-F238E27FC236}">
                <a16:creationId xmlns:a16="http://schemas.microsoft.com/office/drawing/2014/main" id="{C37773F3-C5FB-28FC-BE43-71F0574E9D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88D6C9-0234-DEC8-2EDE-9B5E79986BD5}"/>
              </a:ext>
            </a:extLst>
          </p:cNvPr>
          <p:cNvSpPr>
            <a:spLocks noGrp="1"/>
          </p:cNvSpPr>
          <p:nvPr>
            <p:ph type="sldNum" sz="quarter" idx="12"/>
          </p:nvPr>
        </p:nvSpPr>
        <p:spPr/>
        <p:txBody>
          <a:bodyPr/>
          <a:lstStyle/>
          <a:p>
            <a:fld id="{78976868-E7E7-AD46-8509-23B947184127}" type="slidenum">
              <a:rPr lang="en-US" smtClean="0"/>
              <a:t>‹#›</a:t>
            </a:fld>
            <a:endParaRPr lang="en-US" dirty="0"/>
          </a:p>
        </p:txBody>
      </p:sp>
    </p:spTree>
    <p:extLst>
      <p:ext uri="{BB962C8B-B14F-4D97-AF65-F5344CB8AC3E}">
        <p14:creationId xmlns:p14="http://schemas.microsoft.com/office/powerpoint/2010/main" val="319361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4D83-950D-045B-3C89-FDF7E61D3E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7FCF6B-DAC9-73B3-F14D-E55FEE68D6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6316F-A6F2-0FCE-ECF6-8B58884CB630}"/>
              </a:ext>
            </a:extLst>
          </p:cNvPr>
          <p:cNvSpPr>
            <a:spLocks noGrp="1"/>
          </p:cNvSpPr>
          <p:nvPr>
            <p:ph type="dt" sz="half" idx="10"/>
          </p:nvPr>
        </p:nvSpPr>
        <p:spPr/>
        <p:txBody>
          <a:bodyPr/>
          <a:lstStyle/>
          <a:p>
            <a:fld id="{A808AB07-2D30-214D-A45D-D753F795682E}" type="datetimeFigureOut">
              <a:rPr lang="en-US" smtClean="0"/>
              <a:t>5/7/2026</a:t>
            </a:fld>
            <a:endParaRPr lang="en-US" dirty="0"/>
          </a:p>
        </p:txBody>
      </p:sp>
      <p:sp>
        <p:nvSpPr>
          <p:cNvPr id="5" name="Footer Placeholder 4">
            <a:extLst>
              <a:ext uri="{FF2B5EF4-FFF2-40B4-BE49-F238E27FC236}">
                <a16:creationId xmlns:a16="http://schemas.microsoft.com/office/drawing/2014/main" id="{3F7CA21B-B95E-12D7-0A85-ABC8352DBA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AF97BE-F73D-4470-E4B9-DCB6016A4B4F}"/>
              </a:ext>
            </a:extLst>
          </p:cNvPr>
          <p:cNvSpPr>
            <a:spLocks noGrp="1"/>
          </p:cNvSpPr>
          <p:nvPr>
            <p:ph type="sldNum" sz="quarter" idx="12"/>
          </p:nvPr>
        </p:nvSpPr>
        <p:spPr/>
        <p:txBody>
          <a:bodyPr/>
          <a:lstStyle/>
          <a:p>
            <a:fld id="{78976868-E7E7-AD46-8509-23B947184127}" type="slidenum">
              <a:rPr lang="en-US" smtClean="0"/>
              <a:t>‹#›</a:t>
            </a:fld>
            <a:endParaRPr lang="en-US" dirty="0"/>
          </a:p>
        </p:txBody>
      </p:sp>
    </p:spTree>
    <p:extLst>
      <p:ext uri="{BB962C8B-B14F-4D97-AF65-F5344CB8AC3E}">
        <p14:creationId xmlns:p14="http://schemas.microsoft.com/office/powerpoint/2010/main" val="323674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E7EFAE-AF38-5706-8F00-2D1BD9D7203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523DBA-5D43-EEBC-F449-5FCBCB51C43F}"/>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BD19D-228A-7028-ABB8-D979F916AFBB}"/>
              </a:ext>
            </a:extLst>
          </p:cNvPr>
          <p:cNvSpPr>
            <a:spLocks noGrp="1"/>
          </p:cNvSpPr>
          <p:nvPr>
            <p:ph type="dt" sz="half" idx="10"/>
          </p:nvPr>
        </p:nvSpPr>
        <p:spPr/>
        <p:txBody>
          <a:bodyPr/>
          <a:lstStyle/>
          <a:p>
            <a:fld id="{A808AB07-2D30-214D-A45D-D753F795682E}" type="datetimeFigureOut">
              <a:rPr lang="en-US" smtClean="0"/>
              <a:t>5/7/2026</a:t>
            </a:fld>
            <a:endParaRPr lang="en-US" dirty="0"/>
          </a:p>
        </p:txBody>
      </p:sp>
      <p:sp>
        <p:nvSpPr>
          <p:cNvPr id="5" name="Footer Placeholder 4">
            <a:extLst>
              <a:ext uri="{FF2B5EF4-FFF2-40B4-BE49-F238E27FC236}">
                <a16:creationId xmlns:a16="http://schemas.microsoft.com/office/drawing/2014/main" id="{282185DD-BBD8-279A-BF09-3B714A6C7A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512DCA-F26F-26BE-03B6-42B55EA06135}"/>
              </a:ext>
            </a:extLst>
          </p:cNvPr>
          <p:cNvSpPr>
            <a:spLocks noGrp="1"/>
          </p:cNvSpPr>
          <p:nvPr>
            <p:ph type="sldNum" sz="quarter" idx="12"/>
          </p:nvPr>
        </p:nvSpPr>
        <p:spPr/>
        <p:txBody>
          <a:bodyPr/>
          <a:lstStyle/>
          <a:p>
            <a:fld id="{78976868-E7E7-AD46-8509-23B947184127}" type="slidenum">
              <a:rPr lang="en-US" smtClean="0"/>
              <a:t>‹#›</a:t>
            </a:fld>
            <a:endParaRPr lang="en-US" dirty="0"/>
          </a:p>
        </p:txBody>
      </p:sp>
    </p:spTree>
    <p:extLst>
      <p:ext uri="{BB962C8B-B14F-4D97-AF65-F5344CB8AC3E}">
        <p14:creationId xmlns:p14="http://schemas.microsoft.com/office/powerpoint/2010/main" val="335984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25CA-4182-0038-DCA5-2F1745B667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3CC7DD-7F51-1CDB-CB1D-217F718DC52C}"/>
              </a:ext>
            </a:extLst>
          </p:cNvPr>
          <p:cNvSpPr>
            <a:spLocks noGrp="1"/>
          </p:cNvSpPr>
          <p:nvPr>
            <p:ph type="dt" sz="half" idx="10"/>
          </p:nvPr>
        </p:nvSpPr>
        <p:spPr/>
        <p:txBody>
          <a:bodyPr/>
          <a:lstStyle/>
          <a:p>
            <a:fld id="{A808AB07-2D30-214D-A45D-D753F795682E}" type="datetimeFigureOut">
              <a:rPr lang="en-US" smtClean="0"/>
              <a:t>5/7/2026</a:t>
            </a:fld>
            <a:endParaRPr lang="en-US" dirty="0"/>
          </a:p>
        </p:txBody>
      </p:sp>
      <p:sp>
        <p:nvSpPr>
          <p:cNvPr id="4" name="Footer Placeholder 3">
            <a:extLst>
              <a:ext uri="{FF2B5EF4-FFF2-40B4-BE49-F238E27FC236}">
                <a16:creationId xmlns:a16="http://schemas.microsoft.com/office/drawing/2014/main" id="{755FE532-FC66-B4B9-4DC6-68C9E61E99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D46E6F5-9EB2-AC72-6862-72584CD7283E}"/>
              </a:ext>
            </a:extLst>
          </p:cNvPr>
          <p:cNvSpPr>
            <a:spLocks noGrp="1"/>
          </p:cNvSpPr>
          <p:nvPr>
            <p:ph type="sldNum" sz="quarter" idx="12"/>
          </p:nvPr>
        </p:nvSpPr>
        <p:spPr/>
        <p:txBody>
          <a:bodyPr/>
          <a:lstStyle/>
          <a:p>
            <a:fld id="{78976868-E7E7-AD46-8509-23B947184127}" type="slidenum">
              <a:rPr lang="en-US" smtClean="0"/>
              <a:t>‹#›</a:t>
            </a:fld>
            <a:endParaRPr lang="en-US" dirty="0"/>
          </a:p>
        </p:txBody>
      </p:sp>
    </p:spTree>
    <p:extLst>
      <p:ext uri="{BB962C8B-B14F-4D97-AF65-F5344CB8AC3E}">
        <p14:creationId xmlns:p14="http://schemas.microsoft.com/office/powerpoint/2010/main" val="3708958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pPr>
              <a:defRPr/>
            </a:pPr>
            <a:fld id="{450EA66E-472C-4072-9608-7CAD31873F47}" type="datetimeFigureOut">
              <a:rPr lang="en-US" smtClean="0"/>
              <a:pPr>
                <a:defRPr/>
              </a:pPr>
              <a:t>5/7/2026</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pPr>
              <a:defRPr/>
            </a:pPr>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pPr>
              <a:defRPr/>
            </a:pPr>
            <a:fld id="{DE994C25-DEE4-403B-B78A-C2DABBA32278}" type="slidenum">
              <a:rPr lang="en-US" smtClean="0"/>
              <a:pPr>
                <a:defRPr/>
              </a:pPr>
              <a:t>‹#›</a:t>
            </a:fld>
            <a:endParaRPr lang="en-US" dirty="0"/>
          </a:p>
        </p:txBody>
      </p:sp>
    </p:spTree>
    <p:extLst>
      <p:ext uri="{BB962C8B-B14F-4D97-AF65-F5344CB8AC3E}">
        <p14:creationId xmlns:p14="http://schemas.microsoft.com/office/powerpoint/2010/main" val="34025507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27DECC3-E927-488F-A4AA-EB7BB3D84681}" type="datetimeFigureOut">
              <a:rPr lang="en-US" smtClean="0"/>
              <a:pPr>
                <a:defRPr/>
              </a:pPr>
              <a:t>5/7/2026</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7FD1F84C-CA13-46C2-BE04-CF48E6CC0D3B}" type="slidenum">
              <a:rPr lang="en-US" smtClean="0"/>
              <a:pPr>
                <a:defRPr/>
              </a:pPr>
              <a:t>‹#›</a:t>
            </a:fld>
            <a:endParaRPr lang="en-US" dirty="0"/>
          </a:p>
        </p:txBody>
      </p:sp>
    </p:spTree>
    <p:extLst>
      <p:ext uri="{BB962C8B-B14F-4D97-AF65-F5344CB8AC3E}">
        <p14:creationId xmlns:p14="http://schemas.microsoft.com/office/powerpoint/2010/main" val="256777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pPr>
              <a:defRPr/>
            </a:pPr>
            <a:fld id="{1F26F4A0-BFD8-4C2A-B1C2-431F30A865A2}" type="datetimeFigureOut">
              <a:rPr lang="en-US" smtClean="0"/>
              <a:pPr>
                <a:defRPr/>
              </a:pPr>
              <a:t>5/7/2026</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pPr>
              <a:defRPr/>
            </a:pPr>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p>
            <a:pPr>
              <a:defRPr/>
            </a:pPr>
            <a:fld id="{B8E60A26-73CB-43D4-97CD-FD9DD05992A0}" type="slidenum">
              <a:rPr lang="en-US" smtClean="0"/>
              <a:pPr>
                <a:defRPr/>
              </a:pPr>
              <a:t>‹#›</a:t>
            </a:fld>
            <a:endParaRPr lang="en-US" dirty="0"/>
          </a:p>
        </p:txBody>
      </p:sp>
    </p:spTree>
    <p:extLst>
      <p:ext uri="{BB962C8B-B14F-4D97-AF65-F5344CB8AC3E}">
        <p14:creationId xmlns:p14="http://schemas.microsoft.com/office/powerpoint/2010/main" val="22593555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4124D06-2477-4FAF-A8CE-3CA884394736}" type="datetimeFigureOut">
              <a:rPr lang="en-US" smtClean="0"/>
              <a:pPr>
                <a:defRPr/>
              </a:pPr>
              <a:t>5/7/2026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B0FE4AC-3495-4E15-B936-901724B55148}" type="slidenum">
              <a:rPr lang="en-US" smtClean="0"/>
              <a:pPr>
                <a:defRPr/>
              </a:pPr>
              <a:t>‹#›</a:t>
            </a:fld>
            <a:endParaRPr lang="en-US" dirty="0"/>
          </a:p>
        </p:txBody>
      </p:sp>
    </p:spTree>
    <p:extLst>
      <p:ext uri="{BB962C8B-B14F-4D97-AF65-F5344CB8AC3E}">
        <p14:creationId xmlns:p14="http://schemas.microsoft.com/office/powerpoint/2010/main" val="520893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65A0756-93B8-4D7A-87E4-844CFA46BD37}" type="datetimeFigureOut">
              <a:rPr lang="en-US" smtClean="0"/>
              <a:pPr>
                <a:defRPr/>
              </a:pPr>
              <a:t>5/7/2026</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3F6A9B5-52E7-434A-8674-22182753002E}" type="slidenum">
              <a:rPr lang="en-US" smtClean="0"/>
              <a:pPr>
                <a:defRPr/>
              </a:pPr>
              <a:t>‹#›</a:t>
            </a:fld>
            <a:endParaRPr lang="en-US" dirty="0"/>
          </a:p>
        </p:txBody>
      </p:sp>
    </p:spTree>
    <p:extLst>
      <p:ext uri="{BB962C8B-B14F-4D97-AF65-F5344CB8AC3E}">
        <p14:creationId xmlns:p14="http://schemas.microsoft.com/office/powerpoint/2010/main" val="3302651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D5B39B4-89DB-428D-8625-9C651936D15E}" type="datetimeFigureOut">
              <a:rPr lang="en-US" smtClean="0"/>
              <a:pPr>
                <a:defRPr/>
              </a:pPr>
              <a:t>5/7/2026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4BDDD6A-CA4E-4C58-8BF2-8345F1BE9491}" type="slidenum">
              <a:rPr lang="en-US" smtClean="0"/>
              <a:pPr>
                <a:defRPr/>
              </a:pPr>
              <a:t>‹#›</a:t>
            </a:fld>
            <a:endParaRPr lang="en-US" dirty="0"/>
          </a:p>
        </p:txBody>
      </p:sp>
    </p:spTree>
    <p:extLst>
      <p:ext uri="{BB962C8B-B14F-4D97-AF65-F5344CB8AC3E}">
        <p14:creationId xmlns:p14="http://schemas.microsoft.com/office/powerpoint/2010/main" val="3456209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6E1D10-E2F2-43BE-AAFB-73A4900C5E00}" type="datetimeFigureOut">
              <a:rPr lang="en-US" smtClean="0"/>
              <a:pPr>
                <a:defRPr/>
              </a:pPr>
              <a:t>5/7/2026</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38E1220-8147-4D8F-BF4A-7C228B168C7E}" type="slidenum">
              <a:rPr lang="en-US" smtClean="0"/>
              <a:pPr>
                <a:defRPr/>
              </a:pPr>
              <a:t>‹#›</a:t>
            </a:fld>
            <a:endParaRPr lang="en-US" dirty="0"/>
          </a:p>
        </p:txBody>
      </p:sp>
    </p:spTree>
    <p:extLst>
      <p:ext uri="{BB962C8B-B14F-4D97-AF65-F5344CB8AC3E}">
        <p14:creationId xmlns:p14="http://schemas.microsoft.com/office/powerpoint/2010/main" val="3941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6442-B402-2D9A-7B2B-6816BF21B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473079-347B-D0BF-B097-9F88EA02E1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F0D1D-755A-B68E-1D17-13CA9E1F89E7}"/>
              </a:ext>
            </a:extLst>
          </p:cNvPr>
          <p:cNvSpPr>
            <a:spLocks noGrp="1"/>
          </p:cNvSpPr>
          <p:nvPr>
            <p:ph type="dt" sz="half" idx="10"/>
          </p:nvPr>
        </p:nvSpPr>
        <p:spPr/>
        <p:txBody>
          <a:bodyPr/>
          <a:lstStyle/>
          <a:p>
            <a:fld id="{A808AB07-2D30-214D-A45D-D753F795682E}" type="datetimeFigureOut">
              <a:rPr lang="en-US" smtClean="0"/>
              <a:t>5/7/2026</a:t>
            </a:fld>
            <a:endParaRPr lang="en-US" dirty="0"/>
          </a:p>
        </p:txBody>
      </p:sp>
      <p:sp>
        <p:nvSpPr>
          <p:cNvPr id="5" name="Footer Placeholder 4">
            <a:extLst>
              <a:ext uri="{FF2B5EF4-FFF2-40B4-BE49-F238E27FC236}">
                <a16:creationId xmlns:a16="http://schemas.microsoft.com/office/drawing/2014/main" id="{5FBFD636-B9D3-61AB-F654-FD607C689A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BC093A-5D47-938D-5810-654E9D59E3B3}"/>
              </a:ext>
            </a:extLst>
          </p:cNvPr>
          <p:cNvSpPr>
            <a:spLocks noGrp="1"/>
          </p:cNvSpPr>
          <p:nvPr>
            <p:ph type="sldNum" sz="quarter" idx="12"/>
          </p:nvPr>
        </p:nvSpPr>
        <p:spPr/>
        <p:txBody>
          <a:bodyPr/>
          <a:lstStyle/>
          <a:p>
            <a:fld id="{78976868-E7E7-AD46-8509-23B947184127}" type="slidenum">
              <a:rPr lang="en-US" smtClean="0"/>
              <a:t>‹#›</a:t>
            </a:fld>
            <a:endParaRPr lang="en-US" dirty="0"/>
          </a:p>
        </p:txBody>
      </p:sp>
    </p:spTree>
    <p:extLst>
      <p:ext uri="{BB962C8B-B14F-4D97-AF65-F5344CB8AC3E}">
        <p14:creationId xmlns:p14="http://schemas.microsoft.com/office/powerpoint/2010/main" val="929108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fld id="{AC0000D1-0FE7-4CCA-839E-2915B7909ABF}" type="datetimeFigureOut">
              <a:rPr lang="en-US" smtClean="0"/>
              <a:pPr>
                <a:defRPr/>
              </a:pPr>
              <a:t>5/7/2026</a:t>
            </a:fld>
            <a:endParaRPr lang="en-US" dirty="0"/>
          </a:p>
        </p:txBody>
      </p:sp>
      <p:sp>
        <p:nvSpPr>
          <p:cNvPr id="9" name="Footer Placeholder 8"/>
          <p:cNvSpPr>
            <a:spLocks noGrp="1"/>
          </p:cNvSpPr>
          <p:nvPr>
            <p:ph type="ftr" sz="quarter" idx="11"/>
          </p:nvPr>
        </p:nvSpPr>
        <p:spPr/>
        <p:txBody>
          <a:bodyPr/>
          <a:lstStyle>
            <a:lvl1pPr algn="r">
              <a:defRPr/>
            </a:lvl1pPr>
          </a:lstStyle>
          <a:p>
            <a:pPr>
              <a:defRPr/>
            </a:pPr>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a:defRPr/>
            </a:pPr>
            <a:fld id="{7CD0A079-3E17-4D69-8C81-A291E9D466E8}" type="slidenum">
              <a:rPr lang="en-US" smtClean="0"/>
              <a:pPr>
                <a:defRPr/>
              </a:pPr>
              <a:t>‹#›</a:t>
            </a:fld>
            <a:endParaRPr lang="en-US" dirty="0"/>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1007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fld id="{A8C43612-1A94-469C-AC28-4441E1192B3A}" type="datetimeFigureOut">
              <a:rPr lang="en-US" smtClean="0"/>
              <a:pPr>
                <a:defRPr/>
              </a:pPr>
              <a:t>5/7/2026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pPr>
              <a:defRPr/>
            </a:pPr>
            <a:fld id="{C3CFEB71-5D8B-489C-B744-7C494A45646A}" type="slidenum">
              <a:rPr lang="en-US" smtClean="0"/>
              <a:pPr>
                <a:defRPr/>
              </a:pPr>
              <a:t>‹#›</a:t>
            </a:fld>
            <a:endParaRPr lang="en-US" dirty="0"/>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6805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5672BA1-0288-47C1-A156-5F007D00D8EF}" type="datetimeFigureOut">
              <a:rPr lang="en-US" smtClean="0"/>
              <a:pPr>
                <a:defRPr/>
              </a:pPr>
              <a:t>5/7/2026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456E507-6FA7-4508-8699-9FC65184EFB4}" type="slidenum">
              <a:rPr lang="en-US" smtClean="0"/>
              <a:pPr>
                <a:defRPr/>
              </a:pPr>
              <a:t>‹#›</a:t>
            </a:fld>
            <a:endParaRPr lang="en-US" dirty="0"/>
          </a:p>
        </p:txBody>
      </p:sp>
    </p:spTree>
    <p:extLst>
      <p:ext uri="{BB962C8B-B14F-4D97-AF65-F5344CB8AC3E}">
        <p14:creationId xmlns:p14="http://schemas.microsoft.com/office/powerpoint/2010/main" val="2629250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F4467F8-787C-4A6D-8BBA-C89C2B40EE26}" type="datetimeFigureOut">
              <a:rPr lang="en-US" smtClean="0"/>
              <a:pPr>
                <a:defRPr/>
              </a:pPr>
              <a:t>5/7/2026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4B253C8-8C1C-4A3D-BC84-1A170EB092A6}" type="slidenum">
              <a:rPr lang="en-US" smtClean="0"/>
              <a:pPr>
                <a:defRPr/>
              </a:pPr>
              <a:t>‹#›</a:t>
            </a:fld>
            <a:endParaRPr lang="en-US" dirty="0"/>
          </a:p>
        </p:txBody>
      </p:sp>
    </p:spTree>
    <p:extLst>
      <p:ext uri="{BB962C8B-B14F-4D97-AF65-F5344CB8AC3E}">
        <p14:creationId xmlns:p14="http://schemas.microsoft.com/office/powerpoint/2010/main" val="2239882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8545EA76-6999-4DDF-9CF6-EBFFDABACE77}"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Date Placeholder 3"/>
          <p:cNvSpPr>
            <a:spLocks noGrp="1"/>
          </p:cNvSpPr>
          <p:nvPr>
            <p:ph type="dt" sz="half" idx="16"/>
          </p:nvPr>
        </p:nvSpPr>
        <p:spPr/>
        <p:txBody>
          <a:bodyPr/>
          <a:lstStyle>
            <a:lvl1pPr>
              <a:defRPr/>
            </a:lvl1pPr>
          </a:lstStyle>
          <a:p>
            <a:pPr>
              <a:defRPr/>
            </a:pPr>
            <a:fld id="{BB94AF3F-B462-4DF8-BE06-326FC806A25A}" type="datetimeFigureOut">
              <a:rPr lang="en-US"/>
              <a:pPr>
                <a:defRPr/>
              </a:pPr>
              <a:t>5/7/2026</a:t>
            </a:fld>
            <a:endParaRPr lang="en-US" dirty="0"/>
          </a:p>
        </p:txBody>
      </p:sp>
    </p:spTree>
    <p:extLst>
      <p:ext uri="{BB962C8B-B14F-4D97-AF65-F5344CB8AC3E}">
        <p14:creationId xmlns:p14="http://schemas.microsoft.com/office/powerpoint/2010/main" val="326690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5F53-6BE7-B900-9101-FE3716FD6CC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2E176C-9AFE-3C9A-39EE-96B99BC37FC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FA3985-650F-1BD4-B137-12358FA353F1}"/>
              </a:ext>
            </a:extLst>
          </p:cNvPr>
          <p:cNvSpPr>
            <a:spLocks noGrp="1"/>
          </p:cNvSpPr>
          <p:nvPr>
            <p:ph type="dt" sz="half" idx="10"/>
          </p:nvPr>
        </p:nvSpPr>
        <p:spPr/>
        <p:txBody>
          <a:bodyPr/>
          <a:lstStyle/>
          <a:p>
            <a:fld id="{A808AB07-2D30-214D-A45D-D753F795682E}" type="datetimeFigureOut">
              <a:rPr lang="en-US" smtClean="0"/>
              <a:t>5/7/2026</a:t>
            </a:fld>
            <a:endParaRPr lang="en-US" dirty="0"/>
          </a:p>
        </p:txBody>
      </p:sp>
      <p:sp>
        <p:nvSpPr>
          <p:cNvPr id="5" name="Footer Placeholder 4">
            <a:extLst>
              <a:ext uri="{FF2B5EF4-FFF2-40B4-BE49-F238E27FC236}">
                <a16:creationId xmlns:a16="http://schemas.microsoft.com/office/drawing/2014/main" id="{2197D7EE-9A78-5252-3BFA-6F0CBE6817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E52A2D-7415-95E2-9BCF-8B784F4D233C}"/>
              </a:ext>
            </a:extLst>
          </p:cNvPr>
          <p:cNvSpPr>
            <a:spLocks noGrp="1"/>
          </p:cNvSpPr>
          <p:nvPr>
            <p:ph type="sldNum" sz="quarter" idx="12"/>
          </p:nvPr>
        </p:nvSpPr>
        <p:spPr/>
        <p:txBody>
          <a:bodyPr/>
          <a:lstStyle/>
          <a:p>
            <a:fld id="{78976868-E7E7-AD46-8509-23B947184127}" type="slidenum">
              <a:rPr lang="en-US" smtClean="0"/>
              <a:t>‹#›</a:t>
            </a:fld>
            <a:endParaRPr lang="en-US" dirty="0"/>
          </a:p>
        </p:txBody>
      </p:sp>
    </p:spTree>
    <p:extLst>
      <p:ext uri="{BB962C8B-B14F-4D97-AF65-F5344CB8AC3E}">
        <p14:creationId xmlns:p14="http://schemas.microsoft.com/office/powerpoint/2010/main" val="112414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C8B1-E494-D14B-700D-57CCB1A6E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381600-CBE9-CE5B-A93D-E76E87E5878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F0CFD-F365-D9EB-253F-F0844DA927A6}"/>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1B9734-FC18-AC10-408A-50F7D3520AE1}"/>
              </a:ext>
            </a:extLst>
          </p:cNvPr>
          <p:cNvSpPr>
            <a:spLocks noGrp="1"/>
          </p:cNvSpPr>
          <p:nvPr>
            <p:ph type="dt" sz="half" idx="10"/>
          </p:nvPr>
        </p:nvSpPr>
        <p:spPr/>
        <p:txBody>
          <a:bodyPr/>
          <a:lstStyle/>
          <a:p>
            <a:fld id="{A808AB07-2D30-214D-A45D-D753F795682E}" type="datetimeFigureOut">
              <a:rPr lang="en-US" smtClean="0"/>
              <a:t>5/7/2026</a:t>
            </a:fld>
            <a:endParaRPr lang="en-US" dirty="0"/>
          </a:p>
        </p:txBody>
      </p:sp>
      <p:sp>
        <p:nvSpPr>
          <p:cNvPr id="6" name="Footer Placeholder 5">
            <a:extLst>
              <a:ext uri="{FF2B5EF4-FFF2-40B4-BE49-F238E27FC236}">
                <a16:creationId xmlns:a16="http://schemas.microsoft.com/office/drawing/2014/main" id="{CFAEDBF5-DD08-9111-C968-578AA4F755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0E92A4-05D1-91F5-B2DF-683D75B2A701}"/>
              </a:ext>
            </a:extLst>
          </p:cNvPr>
          <p:cNvSpPr>
            <a:spLocks noGrp="1"/>
          </p:cNvSpPr>
          <p:nvPr>
            <p:ph type="sldNum" sz="quarter" idx="12"/>
          </p:nvPr>
        </p:nvSpPr>
        <p:spPr/>
        <p:txBody>
          <a:bodyPr/>
          <a:lstStyle/>
          <a:p>
            <a:fld id="{78976868-E7E7-AD46-8509-23B947184127}" type="slidenum">
              <a:rPr lang="en-US" smtClean="0"/>
              <a:t>‹#›</a:t>
            </a:fld>
            <a:endParaRPr lang="en-US" dirty="0"/>
          </a:p>
        </p:txBody>
      </p:sp>
    </p:spTree>
    <p:extLst>
      <p:ext uri="{BB962C8B-B14F-4D97-AF65-F5344CB8AC3E}">
        <p14:creationId xmlns:p14="http://schemas.microsoft.com/office/powerpoint/2010/main" val="73844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5D8C-C5F7-A941-68C1-5BE0673B2BA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54A336-018A-E7D1-98C6-E96FF4DD6E8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E36232-9439-1964-9E59-995E49BCCA1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FF4DFD-2C89-3FBC-9D25-6640EB2BF98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DD742B-29F9-4CBD-97DE-6B3EA09C53A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FAC003-70CD-C329-627B-CFEC7A2C1156}"/>
              </a:ext>
            </a:extLst>
          </p:cNvPr>
          <p:cNvSpPr>
            <a:spLocks noGrp="1"/>
          </p:cNvSpPr>
          <p:nvPr>
            <p:ph type="dt" sz="half" idx="10"/>
          </p:nvPr>
        </p:nvSpPr>
        <p:spPr/>
        <p:txBody>
          <a:bodyPr/>
          <a:lstStyle/>
          <a:p>
            <a:fld id="{A808AB07-2D30-214D-A45D-D753F795682E}" type="datetimeFigureOut">
              <a:rPr lang="en-US" smtClean="0"/>
              <a:t>5/7/2026</a:t>
            </a:fld>
            <a:endParaRPr lang="en-US" dirty="0"/>
          </a:p>
        </p:txBody>
      </p:sp>
      <p:sp>
        <p:nvSpPr>
          <p:cNvPr id="8" name="Footer Placeholder 7">
            <a:extLst>
              <a:ext uri="{FF2B5EF4-FFF2-40B4-BE49-F238E27FC236}">
                <a16:creationId xmlns:a16="http://schemas.microsoft.com/office/drawing/2014/main" id="{9C256511-16BA-1CD5-DF17-17FECAF655F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1EA507-89E5-4981-1A3D-996FDFFD0961}"/>
              </a:ext>
            </a:extLst>
          </p:cNvPr>
          <p:cNvSpPr>
            <a:spLocks noGrp="1"/>
          </p:cNvSpPr>
          <p:nvPr>
            <p:ph type="sldNum" sz="quarter" idx="12"/>
          </p:nvPr>
        </p:nvSpPr>
        <p:spPr/>
        <p:txBody>
          <a:bodyPr/>
          <a:lstStyle/>
          <a:p>
            <a:fld id="{78976868-E7E7-AD46-8509-23B947184127}" type="slidenum">
              <a:rPr lang="en-US" smtClean="0"/>
              <a:t>‹#›</a:t>
            </a:fld>
            <a:endParaRPr lang="en-US" dirty="0"/>
          </a:p>
        </p:txBody>
      </p:sp>
    </p:spTree>
    <p:extLst>
      <p:ext uri="{BB962C8B-B14F-4D97-AF65-F5344CB8AC3E}">
        <p14:creationId xmlns:p14="http://schemas.microsoft.com/office/powerpoint/2010/main" val="132698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EB33-4B7B-AC69-AD71-5E11520348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B0BADA-2ED8-6C05-9C4E-2F78CC31ECD1}"/>
              </a:ext>
            </a:extLst>
          </p:cNvPr>
          <p:cNvSpPr>
            <a:spLocks noGrp="1"/>
          </p:cNvSpPr>
          <p:nvPr>
            <p:ph type="dt" sz="half" idx="10"/>
          </p:nvPr>
        </p:nvSpPr>
        <p:spPr/>
        <p:txBody>
          <a:bodyPr/>
          <a:lstStyle/>
          <a:p>
            <a:fld id="{A808AB07-2D30-214D-A45D-D753F795682E}" type="datetimeFigureOut">
              <a:rPr lang="en-US" smtClean="0"/>
              <a:t>5/7/2026</a:t>
            </a:fld>
            <a:endParaRPr lang="en-US" dirty="0"/>
          </a:p>
        </p:txBody>
      </p:sp>
      <p:sp>
        <p:nvSpPr>
          <p:cNvPr id="4" name="Footer Placeholder 3">
            <a:extLst>
              <a:ext uri="{FF2B5EF4-FFF2-40B4-BE49-F238E27FC236}">
                <a16:creationId xmlns:a16="http://schemas.microsoft.com/office/drawing/2014/main" id="{B0E955BA-E6CB-029A-33F5-B8790E90F6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795BCB1-2B48-C8A3-5C43-A04620D8834B}"/>
              </a:ext>
            </a:extLst>
          </p:cNvPr>
          <p:cNvSpPr>
            <a:spLocks noGrp="1"/>
          </p:cNvSpPr>
          <p:nvPr>
            <p:ph type="sldNum" sz="quarter" idx="12"/>
          </p:nvPr>
        </p:nvSpPr>
        <p:spPr/>
        <p:txBody>
          <a:bodyPr/>
          <a:lstStyle/>
          <a:p>
            <a:fld id="{78976868-E7E7-AD46-8509-23B947184127}" type="slidenum">
              <a:rPr lang="en-US" smtClean="0"/>
              <a:t>‹#›</a:t>
            </a:fld>
            <a:endParaRPr lang="en-US" dirty="0"/>
          </a:p>
        </p:txBody>
      </p:sp>
    </p:spTree>
    <p:extLst>
      <p:ext uri="{BB962C8B-B14F-4D97-AF65-F5344CB8AC3E}">
        <p14:creationId xmlns:p14="http://schemas.microsoft.com/office/powerpoint/2010/main" val="3374452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A874C-D6A5-8C05-AFAE-3D73D002AC4F}"/>
              </a:ext>
            </a:extLst>
          </p:cNvPr>
          <p:cNvSpPr>
            <a:spLocks noGrp="1"/>
          </p:cNvSpPr>
          <p:nvPr>
            <p:ph type="dt" sz="half" idx="10"/>
          </p:nvPr>
        </p:nvSpPr>
        <p:spPr/>
        <p:txBody>
          <a:bodyPr/>
          <a:lstStyle/>
          <a:p>
            <a:fld id="{A808AB07-2D30-214D-A45D-D753F795682E}" type="datetimeFigureOut">
              <a:rPr lang="en-US" smtClean="0"/>
              <a:t>5/7/2026</a:t>
            </a:fld>
            <a:endParaRPr lang="en-US" dirty="0"/>
          </a:p>
        </p:txBody>
      </p:sp>
      <p:sp>
        <p:nvSpPr>
          <p:cNvPr id="3" name="Footer Placeholder 2">
            <a:extLst>
              <a:ext uri="{FF2B5EF4-FFF2-40B4-BE49-F238E27FC236}">
                <a16:creationId xmlns:a16="http://schemas.microsoft.com/office/drawing/2014/main" id="{97EA6A42-4069-F592-EA0C-D49598FBBF3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2B2EAA-039A-45F7-EB06-771938453056}"/>
              </a:ext>
            </a:extLst>
          </p:cNvPr>
          <p:cNvSpPr>
            <a:spLocks noGrp="1"/>
          </p:cNvSpPr>
          <p:nvPr>
            <p:ph type="sldNum" sz="quarter" idx="12"/>
          </p:nvPr>
        </p:nvSpPr>
        <p:spPr/>
        <p:txBody>
          <a:bodyPr/>
          <a:lstStyle/>
          <a:p>
            <a:fld id="{78976868-E7E7-AD46-8509-23B947184127}" type="slidenum">
              <a:rPr lang="en-US" smtClean="0"/>
              <a:t>‹#›</a:t>
            </a:fld>
            <a:endParaRPr lang="en-US" dirty="0"/>
          </a:p>
        </p:txBody>
      </p:sp>
    </p:spTree>
    <p:extLst>
      <p:ext uri="{BB962C8B-B14F-4D97-AF65-F5344CB8AC3E}">
        <p14:creationId xmlns:p14="http://schemas.microsoft.com/office/powerpoint/2010/main" val="314432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EC76-D5CA-A6F2-E5D5-9D4736C25FF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19C27D-EC8B-A85A-71C1-2699E113B5C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2BD6C4-EDEC-9521-7939-0637640C0AD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EB9CA-F524-27BA-C785-C72DA08ED176}"/>
              </a:ext>
            </a:extLst>
          </p:cNvPr>
          <p:cNvSpPr>
            <a:spLocks noGrp="1"/>
          </p:cNvSpPr>
          <p:nvPr>
            <p:ph type="dt" sz="half" idx="10"/>
          </p:nvPr>
        </p:nvSpPr>
        <p:spPr/>
        <p:txBody>
          <a:bodyPr/>
          <a:lstStyle/>
          <a:p>
            <a:fld id="{A808AB07-2D30-214D-A45D-D753F795682E}" type="datetimeFigureOut">
              <a:rPr lang="en-US" smtClean="0"/>
              <a:t>5/7/2026</a:t>
            </a:fld>
            <a:endParaRPr lang="en-US" dirty="0"/>
          </a:p>
        </p:txBody>
      </p:sp>
      <p:sp>
        <p:nvSpPr>
          <p:cNvPr id="6" name="Footer Placeholder 5">
            <a:extLst>
              <a:ext uri="{FF2B5EF4-FFF2-40B4-BE49-F238E27FC236}">
                <a16:creationId xmlns:a16="http://schemas.microsoft.com/office/drawing/2014/main" id="{73C1E3A5-D40F-A4B5-AA11-81D5111350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7B9B1F-CF11-5576-3805-21DD01408DB7}"/>
              </a:ext>
            </a:extLst>
          </p:cNvPr>
          <p:cNvSpPr>
            <a:spLocks noGrp="1"/>
          </p:cNvSpPr>
          <p:nvPr>
            <p:ph type="sldNum" sz="quarter" idx="12"/>
          </p:nvPr>
        </p:nvSpPr>
        <p:spPr/>
        <p:txBody>
          <a:bodyPr/>
          <a:lstStyle/>
          <a:p>
            <a:fld id="{78976868-E7E7-AD46-8509-23B947184127}" type="slidenum">
              <a:rPr lang="en-US" smtClean="0"/>
              <a:t>‹#›</a:t>
            </a:fld>
            <a:endParaRPr lang="en-US" dirty="0"/>
          </a:p>
        </p:txBody>
      </p:sp>
    </p:spTree>
    <p:extLst>
      <p:ext uri="{BB962C8B-B14F-4D97-AF65-F5344CB8AC3E}">
        <p14:creationId xmlns:p14="http://schemas.microsoft.com/office/powerpoint/2010/main" val="381345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2C2AE-BDBA-A38D-748F-4EB160C744D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4258B0-FF8B-3C37-84A3-43B80AA030D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A74BE96-F835-05D7-FCBD-DCA60FE78B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CDB217-D1EA-77E3-F507-2EE0B233E410}"/>
              </a:ext>
            </a:extLst>
          </p:cNvPr>
          <p:cNvSpPr>
            <a:spLocks noGrp="1"/>
          </p:cNvSpPr>
          <p:nvPr>
            <p:ph type="dt" sz="half" idx="10"/>
          </p:nvPr>
        </p:nvSpPr>
        <p:spPr/>
        <p:txBody>
          <a:bodyPr/>
          <a:lstStyle/>
          <a:p>
            <a:fld id="{A808AB07-2D30-214D-A45D-D753F795682E}" type="datetimeFigureOut">
              <a:rPr lang="en-US" smtClean="0"/>
              <a:t>5/7/2026</a:t>
            </a:fld>
            <a:endParaRPr lang="en-US" dirty="0"/>
          </a:p>
        </p:txBody>
      </p:sp>
      <p:sp>
        <p:nvSpPr>
          <p:cNvPr id="6" name="Footer Placeholder 5">
            <a:extLst>
              <a:ext uri="{FF2B5EF4-FFF2-40B4-BE49-F238E27FC236}">
                <a16:creationId xmlns:a16="http://schemas.microsoft.com/office/drawing/2014/main" id="{258EE33D-BFE4-7761-2E8A-B9CB8C7539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0DDCE8-3153-371C-1995-17282EC8E0AA}"/>
              </a:ext>
            </a:extLst>
          </p:cNvPr>
          <p:cNvSpPr>
            <a:spLocks noGrp="1"/>
          </p:cNvSpPr>
          <p:nvPr>
            <p:ph type="sldNum" sz="quarter" idx="12"/>
          </p:nvPr>
        </p:nvSpPr>
        <p:spPr/>
        <p:txBody>
          <a:bodyPr/>
          <a:lstStyle/>
          <a:p>
            <a:fld id="{78976868-E7E7-AD46-8509-23B947184127}" type="slidenum">
              <a:rPr lang="en-US" smtClean="0"/>
              <a:t>‹#›</a:t>
            </a:fld>
            <a:endParaRPr lang="en-US" dirty="0"/>
          </a:p>
        </p:txBody>
      </p:sp>
    </p:spTree>
    <p:extLst>
      <p:ext uri="{BB962C8B-B14F-4D97-AF65-F5344CB8AC3E}">
        <p14:creationId xmlns:p14="http://schemas.microsoft.com/office/powerpoint/2010/main" val="343889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A951CE-B425-3B28-64AF-1A496FF8994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D7866E-2822-92B0-B70D-9BB707917C9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5FE0E-3E73-6F7F-1666-0C053927CC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AB07-2D30-214D-A45D-D753F795682E}" type="datetimeFigureOut">
              <a:rPr lang="en-US" smtClean="0"/>
              <a:t>5/7/2026</a:t>
            </a:fld>
            <a:endParaRPr lang="en-US" dirty="0"/>
          </a:p>
        </p:txBody>
      </p:sp>
      <p:sp>
        <p:nvSpPr>
          <p:cNvPr id="5" name="Footer Placeholder 4">
            <a:extLst>
              <a:ext uri="{FF2B5EF4-FFF2-40B4-BE49-F238E27FC236}">
                <a16:creationId xmlns:a16="http://schemas.microsoft.com/office/drawing/2014/main" id="{AD52835B-2D74-36A7-5E5A-ABEA13CFD20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C12A45-7933-4F24-B57B-B4AC7A9C6DB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76868-E7E7-AD46-8509-23B947184127}" type="slidenum">
              <a:rPr lang="en-US" smtClean="0"/>
              <a:t>‹#›</a:t>
            </a:fld>
            <a:endParaRPr lang="en-US" dirty="0"/>
          </a:p>
        </p:txBody>
      </p:sp>
    </p:spTree>
    <p:extLst>
      <p:ext uri="{BB962C8B-B14F-4D97-AF65-F5344CB8AC3E}">
        <p14:creationId xmlns:p14="http://schemas.microsoft.com/office/powerpoint/2010/main" val="26412558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txBody>
          <a:bodyPr/>
          <a:lstStyle/>
          <a:p>
            <a:endParaRPr lang="en-US"/>
          </a:p>
        </p:txBody>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a:defRPr/>
            </a:pPr>
            <a:fld id="{AC0000D1-0FE7-4CCA-839E-2915B7909ABF}" type="datetimeFigureOut">
              <a:rPr lang="en-US" smtClean="0"/>
              <a:pPr>
                <a:defRPr/>
              </a:pPr>
              <a:t>5/7/2026</a:t>
            </a:fld>
            <a:endParaRPr lang="en-US" dirty="0"/>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pPr>
              <a:defRPr/>
            </a:pPr>
            <a:endParaRPr lang="en-US" dirty="0"/>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a:defRPr/>
            </a:pPr>
            <a:fld id="{7CD0A079-3E17-4D69-8C81-A291E9D466E8}" type="slidenum">
              <a:rPr lang="en-US" smtClean="0"/>
              <a:pPr>
                <a:defRPr/>
              </a:pPr>
              <a:t>‹#›</a:t>
            </a:fld>
            <a:endParaRPr lang="en-US" dirty="0"/>
          </a:p>
        </p:txBody>
      </p:sp>
    </p:spTree>
    <p:extLst>
      <p:ext uri="{BB962C8B-B14F-4D97-AF65-F5344CB8AC3E}">
        <p14:creationId xmlns:p14="http://schemas.microsoft.com/office/powerpoint/2010/main" val="10874115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www.merriam-webster.com/dictionary/salutogenesis?pronunciation&amp;lang=en_us&amp;dir=s&amp;file=salutogenesis_1"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990600" y="3581400"/>
            <a:ext cx="6934200" cy="1752600"/>
          </a:xfrm>
          <a:ln w="63500"/>
        </p:spPr>
        <p:txBody>
          <a:bodyPr rtlCol="0">
            <a:noAutofit/>
          </a:bodyPr>
          <a:lstStyle/>
          <a:p>
            <a:pPr eaLnBrk="1" fontAlgn="auto" hangingPunct="1">
              <a:spcAft>
                <a:spcPts val="0"/>
              </a:spcAft>
              <a:defRPr/>
            </a:pPr>
            <a:endParaRPr lang="en-US" sz="3200" b="1" dirty="0"/>
          </a:p>
          <a:p>
            <a:pPr eaLnBrk="1" fontAlgn="auto" hangingPunct="1">
              <a:spcAft>
                <a:spcPts val="0"/>
              </a:spcAft>
              <a:defRPr/>
            </a:pPr>
            <a:r>
              <a:rPr lang="en-US" sz="3200" b="1" dirty="0"/>
              <a:t>Staying Resilient in Troubled Times</a:t>
            </a:r>
          </a:p>
          <a:p>
            <a:pPr eaLnBrk="1" fontAlgn="auto" hangingPunct="1">
              <a:spcAft>
                <a:spcPts val="0"/>
              </a:spcAft>
              <a:defRPr/>
            </a:pPr>
            <a:endParaRPr lang="en-US" sz="3200" b="1" dirty="0"/>
          </a:p>
          <a:p>
            <a:pPr eaLnBrk="1" fontAlgn="auto" hangingPunct="1">
              <a:spcAft>
                <a:spcPts val="0"/>
              </a:spcAft>
              <a:buFont typeface="Arial" pitchFamily="34" charset="0"/>
              <a:buNone/>
              <a:defRPr/>
            </a:pPr>
            <a:endParaRPr lang="en-US" sz="2000" b="1" dirty="0">
              <a:latin typeface="+mj-lt"/>
            </a:endParaRPr>
          </a:p>
          <a:p>
            <a:pPr eaLnBrk="1" fontAlgn="auto" hangingPunct="1">
              <a:spcAft>
                <a:spcPts val="0"/>
              </a:spcAft>
              <a:buFont typeface="Arial" pitchFamily="34" charset="0"/>
              <a:buNone/>
              <a:defRPr/>
            </a:pPr>
            <a:r>
              <a:rPr lang="en-US" sz="2000" b="1" dirty="0">
                <a:latin typeface="+mj-lt"/>
              </a:rPr>
              <a:t>Sharon Myers RN</a:t>
            </a:r>
          </a:p>
          <a:p>
            <a:pPr eaLnBrk="1" fontAlgn="auto" hangingPunct="1">
              <a:spcAft>
                <a:spcPts val="0"/>
              </a:spcAft>
              <a:buFont typeface="Arial" pitchFamily="34" charset="0"/>
              <a:buNone/>
              <a:defRPr/>
            </a:pPr>
            <a:r>
              <a:rPr lang="en-US" sz="2000" b="1" dirty="0">
                <a:latin typeface="+mj-lt"/>
              </a:rPr>
              <a:t>Tissa Kappagoda MD</a:t>
            </a:r>
          </a:p>
          <a:p>
            <a:pPr eaLnBrk="1" fontAlgn="auto" hangingPunct="1">
              <a:spcAft>
                <a:spcPts val="0"/>
              </a:spcAft>
              <a:buFont typeface="Arial" pitchFamily="34" charset="0"/>
              <a:buNone/>
              <a:defRPr/>
            </a:pPr>
            <a:endParaRPr lang="en-US" sz="2000" b="1" dirty="0">
              <a:latin typeface="+mj-lt"/>
            </a:endParaRPr>
          </a:p>
        </p:txBody>
      </p:sp>
      <p:pic>
        <p:nvPicPr>
          <p:cNvPr id="15364" name="Picture 3"/>
          <p:cNvPicPr>
            <a:picLocks noChangeAspect="1"/>
          </p:cNvPicPr>
          <p:nvPr/>
        </p:nvPicPr>
        <p:blipFill>
          <a:blip r:embed="rId3"/>
          <a:srcRect/>
          <a:stretch>
            <a:fillRect/>
          </a:stretch>
        </p:blipFill>
        <p:spPr bwMode="auto">
          <a:xfrm>
            <a:off x="7772400" y="5531105"/>
            <a:ext cx="1066800" cy="1066797"/>
          </a:xfrm>
          <a:prstGeom prst="rect">
            <a:avLst/>
          </a:prstGeom>
          <a:noFill/>
          <a:ln w="9525">
            <a:noFill/>
            <a:miter lim="800000"/>
            <a:headEnd/>
            <a:tailEnd/>
          </a:ln>
        </p:spPr>
      </p:pic>
      <p:pic>
        <p:nvPicPr>
          <p:cNvPr id="4098" name="Picture 2" descr="Generating Resilience and Possibility in These Challenging Times">
            <a:extLst>
              <a:ext uri="{FF2B5EF4-FFF2-40B4-BE49-F238E27FC236}">
                <a16:creationId xmlns:a16="http://schemas.microsoft.com/office/drawing/2014/main" id="{EE6FD1F6-4B66-F7FE-3198-DF544649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609600"/>
            <a:ext cx="6019800" cy="33187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A57ECE-D213-4F3D-4A5E-B72AB144B537}"/>
              </a:ext>
            </a:extLst>
          </p:cNvPr>
          <p:cNvSpPr>
            <a:spLocks noGrp="1"/>
          </p:cNvSpPr>
          <p:nvPr>
            <p:ph type="title"/>
          </p:nvPr>
        </p:nvSpPr>
        <p:spPr>
          <a:xfrm>
            <a:off x="381000" y="304800"/>
            <a:ext cx="7680960" cy="1371600"/>
          </a:xfrm>
        </p:spPr>
        <p:txBody>
          <a:bodyPr/>
          <a:lstStyle/>
          <a:p>
            <a:r>
              <a:rPr lang="en-US" dirty="0"/>
              <a:t>Antonovsky Observed Women Holocaust Survivors</a:t>
            </a:r>
          </a:p>
        </p:txBody>
      </p:sp>
      <p:sp>
        <p:nvSpPr>
          <p:cNvPr id="6" name="Content Placeholder 5">
            <a:extLst>
              <a:ext uri="{FF2B5EF4-FFF2-40B4-BE49-F238E27FC236}">
                <a16:creationId xmlns:a16="http://schemas.microsoft.com/office/drawing/2014/main" id="{A3D7BDC7-91D4-AA82-3E01-E764BE6C7EFA}"/>
              </a:ext>
            </a:extLst>
          </p:cNvPr>
          <p:cNvSpPr>
            <a:spLocks noGrp="1"/>
          </p:cNvSpPr>
          <p:nvPr>
            <p:ph idx="1"/>
          </p:nvPr>
        </p:nvSpPr>
        <p:spPr/>
        <p:txBody>
          <a:bodyPr/>
          <a:lstStyle/>
          <a:p>
            <a:r>
              <a:rPr lang="en-US" b="0" u="none" strike="noStrike" dirty="0">
                <a:effectLst/>
              </a:rPr>
              <a:t>Aaron Antonovsky's </a:t>
            </a:r>
            <a:r>
              <a:rPr lang="en-US" b="1" u="none" strike="noStrike" dirty="0">
                <a:effectLst/>
              </a:rPr>
              <a:t>Sense of Coherence (SOC)</a:t>
            </a:r>
            <a:r>
              <a:rPr lang="en-US" dirty="0"/>
              <a:t> theory was directly inspired by his 1970 study of Israeli women who had survived Nazi concentration camps</a:t>
            </a:r>
          </a:p>
          <a:p>
            <a:r>
              <a:rPr lang="en-US" b="0" u="none" strike="noStrike" dirty="0">
                <a:effectLst/>
              </a:rPr>
              <a:t>Among the group who had survived concentration camps, only </a:t>
            </a:r>
            <a:r>
              <a:rPr lang="en-US" b="1" u="none" strike="noStrike" dirty="0">
                <a:effectLst/>
              </a:rPr>
              <a:t>29%</a:t>
            </a:r>
            <a:r>
              <a:rPr lang="en-US" b="0" u="none" strike="noStrike" dirty="0">
                <a:effectLst/>
              </a:rPr>
              <a:t> were found to be in good mental and physical health.</a:t>
            </a:r>
            <a:endParaRPr lang="en-US" dirty="0"/>
          </a:p>
          <a:p>
            <a:r>
              <a:rPr lang="en-US" dirty="0"/>
              <a:t>Instead of focusing on the 71% who were struggling, Antonovsky focused on the 29% who were well-adapted. He asked, "How could these women maintain reasonable health after such unimaginable horror?</a:t>
            </a:r>
          </a:p>
          <a:p>
            <a:r>
              <a:rPr lang="en-US" dirty="0"/>
              <a:t>All had a good Sense of Coherence</a:t>
            </a:r>
          </a:p>
        </p:txBody>
      </p:sp>
      <p:sp>
        <p:nvSpPr>
          <p:cNvPr id="7" name="TextBox 6">
            <a:extLst>
              <a:ext uri="{FF2B5EF4-FFF2-40B4-BE49-F238E27FC236}">
                <a16:creationId xmlns:a16="http://schemas.microsoft.com/office/drawing/2014/main" id="{CC8CB841-D924-2AF1-F04C-FB94F15CFD40}"/>
              </a:ext>
            </a:extLst>
          </p:cNvPr>
          <p:cNvSpPr txBox="1"/>
          <p:nvPr/>
        </p:nvSpPr>
        <p:spPr>
          <a:xfrm>
            <a:off x="533400" y="6035040"/>
            <a:ext cx="8077200" cy="646331"/>
          </a:xfrm>
          <a:prstGeom prst="rect">
            <a:avLst/>
          </a:prstGeom>
          <a:noFill/>
        </p:spPr>
        <p:txBody>
          <a:bodyPr wrap="square" rtlCol="0">
            <a:spAutoFit/>
          </a:bodyPr>
          <a:lstStyle/>
          <a:p>
            <a:r>
              <a:rPr lang="en-US" dirty="0"/>
              <a:t>https://www.ncbi.nlm.nih.gov/books/NBK435812/ doi: 10.1007/978-3-319-04600-6_11</a:t>
            </a:r>
          </a:p>
        </p:txBody>
      </p:sp>
    </p:spTree>
    <p:extLst>
      <p:ext uri="{BB962C8B-B14F-4D97-AF65-F5344CB8AC3E}">
        <p14:creationId xmlns:p14="http://schemas.microsoft.com/office/powerpoint/2010/main" val="149387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93D7D-6BBA-5C31-B317-A0730712A012}"/>
              </a:ext>
            </a:extLst>
          </p:cNvPr>
          <p:cNvSpPr>
            <a:spLocks noGrp="1"/>
          </p:cNvSpPr>
          <p:nvPr>
            <p:ph type="title"/>
          </p:nvPr>
        </p:nvSpPr>
        <p:spPr/>
        <p:txBody>
          <a:bodyPr/>
          <a:lstStyle/>
          <a:p>
            <a:r>
              <a:rPr lang="en-US" dirty="0"/>
              <a:t>Salutogenic Model of Health</a:t>
            </a:r>
          </a:p>
        </p:txBody>
      </p:sp>
      <p:sp>
        <p:nvSpPr>
          <p:cNvPr id="3" name="Content Placeholder 2">
            <a:extLst>
              <a:ext uri="{FF2B5EF4-FFF2-40B4-BE49-F238E27FC236}">
                <a16:creationId xmlns:a16="http://schemas.microsoft.com/office/drawing/2014/main" id="{B0BC6757-7585-CB78-C9BF-2D30B327EB55}"/>
              </a:ext>
            </a:extLst>
          </p:cNvPr>
          <p:cNvSpPr>
            <a:spLocks noGrp="1"/>
          </p:cNvSpPr>
          <p:nvPr>
            <p:ph idx="1"/>
          </p:nvPr>
        </p:nvSpPr>
        <p:spPr>
          <a:xfrm>
            <a:off x="731520" y="1942734"/>
            <a:ext cx="7680960" cy="3931920"/>
          </a:xfrm>
        </p:spPr>
        <p:txBody>
          <a:bodyPr>
            <a:normAutofit/>
          </a:bodyPr>
          <a:lstStyle/>
          <a:p>
            <a:pPr marL="114300" indent="0">
              <a:buNone/>
            </a:pPr>
            <a:endParaRPr lang="en-US" dirty="0"/>
          </a:p>
          <a:p>
            <a:pPr marL="114300" indent="0">
              <a:buNone/>
            </a:pPr>
            <a:r>
              <a:rPr lang="en-US" sz="2600" b="1" dirty="0"/>
              <a:t>sa·​lut·​o·​gen·​e·​sis </a:t>
            </a:r>
            <a:r>
              <a:rPr lang="en-US" sz="2600" b="1" dirty="0">
                <a:hlinkClick r:id="rId2" tooltip="How to pronounce salutogenesis (audio)"/>
              </a:rPr>
              <a:t>sə-ˌlü-tō-ˈje-nə-səs  </a:t>
            </a:r>
            <a:endParaRPr lang="en-US" sz="2600" b="1" dirty="0"/>
          </a:p>
          <a:p>
            <a:pPr marL="114300" indent="0">
              <a:buNone/>
            </a:pPr>
            <a:r>
              <a:rPr lang="en-US" sz="2600" b="1" dirty="0"/>
              <a:t>: </a:t>
            </a:r>
            <a:r>
              <a:rPr lang="en-US" sz="2600" dirty="0"/>
              <a:t>an approach to human health that examines the factors contributing to the </a:t>
            </a:r>
            <a:r>
              <a:rPr lang="en-US" sz="2600" i="1" dirty="0"/>
              <a:t>promotion and maintenance of physical and mental well-being rather than disease </a:t>
            </a:r>
            <a:r>
              <a:rPr lang="en-US" sz="2600" dirty="0"/>
              <a:t>with particular emphasis on the coping mechanisms of individuals which help preserve health despite stressful conditions</a:t>
            </a:r>
          </a:p>
          <a:p>
            <a:endParaRPr lang="en-US" dirty="0"/>
          </a:p>
          <a:p>
            <a:endParaRPr lang="en-US" dirty="0"/>
          </a:p>
          <a:p>
            <a:endParaRPr lang="en-US" dirty="0"/>
          </a:p>
          <a:p>
            <a:pPr marL="114300" indent="0">
              <a:buNone/>
            </a:pPr>
            <a:endParaRPr lang="en-US" sz="1600" dirty="0"/>
          </a:p>
        </p:txBody>
      </p:sp>
      <p:sp>
        <p:nvSpPr>
          <p:cNvPr id="4" name="TextBox 3">
            <a:extLst>
              <a:ext uri="{FF2B5EF4-FFF2-40B4-BE49-F238E27FC236}">
                <a16:creationId xmlns:a16="http://schemas.microsoft.com/office/drawing/2014/main" id="{49E2F0C6-079C-E228-22CB-966E95584C3A}"/>
              </a:ext>
            </a:extLst>
          </p:cNvPr>
          <p:cNvSpPr txBox="1"/>
          <p:nvPr/>
        </p:nvSpPr>
        <p:spPr>
          <a:xfrm>
            <a:off x="731520" y="6215406"/>
            <a:ext cx="7574280" cy="369332"/>
          </a:xfrm>
          <a:prstGeom prst="rect">
            <a:avLst/>
          </a:prstGeom>
          <a:noFill/>
        </p:spPr>
        <p:txBody>
          <a:bodyPr wrap="square" rtlCol="0">
            <a:spAutoFit/>
          </a:bodyPr>
          <a:lstStyle/>
          <a:p>
            <a:pPr marL="114300" indent="0">
              <a:buNone/>
            </a:pPr>
            <a:r>
              <a:rPr lang="en-US" sz="1800" dirty="0"/>
              <a:t>https://www.merriam-webster.com/dictionary/salutogenesis</a:t>
            </a:r>
          </a:p>
        </p:txBody>
      </p:sp>
    </p:spTree>
    <p:extLst>
      <p:ext uri="{BB962C8B-B14F-4D97-AF65-F5344CB8AC3E}">
        <p14:creationId xmlns:p14="http://schemas.microsoft.com/office/powerpoint/2010/main" val="388650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24D1-BB24-98AA-F0CD-E82516A1EFB5}"/>
              </a:ext>
            </a:extLst>
          </p:cNvPr>
          <p:cNvSpPr>
            <a:spLocks noGrp="1"/>
          </p:cNvSpPr>
          <p:nvPr>
            <p:ph type="title"/>
          </p:nvPr>
        </p:nvSpPr>
        <p:spPr/>
        <p:txBody>
          <a:bodyPr/>
          <a:lstStyle/>
          <a:p>
            <a:r>
              <a:rPr lang="en-US" dirty="0"/>
              <a:t>Salutogenesis vs Pathogenesis</a:t>
            </a:r>
          </a:p>
        </p:txBody>
      </p:sp>
      <p:pic>
        <p:nvPicPr>
          <p:cNvPr id="4" name="Picture 2" descr="Moving Toward Life - Health is YOUR Responsibility">
            <a:extLst>
              <a:ext uri="{FF2B5EF4-FFF2-40B4-BE49-F238E27FC236}">
                <a16:creationId xmlns:a16="http://schemas.microsoft.com/office/drawing/2014/main" id="{8D89209D-6267-C7BF-016D-ADE3123557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27150" y="2551906"/>
            <a:ext cx="6489700" cy="3035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8718C5-D305-6EE4-3AC3-9A4BE725CE2B}"/>
              </a:ext>
            </a:extLst>
          </p:cNvPr>
          <p:cNvSpPr txBox="1"/>
          <p:nvPr/>
        </p:nvSpPr>
        <p:spPr>
          <a:xfrm>
            <a:off x="1219200" y="1676400"/>
            <a:ext cx="6019800" cy="646331"/>
          </a:xfrm>
          <a:prstGeom prst="rect">
            <a:avLst/>
          </a:prstGeom>
          <a:noFill/>
        </p:spPr>
        <p:txBody>
          <a:bodyPr wrap="square" rtlCol="0">
            <a:spAutoFit/>
          </a:bodyPr>
          <a:lstStyle/>
          <a:p>
            <a:pPr eaLnBrk="1" hangingPunct="1">
              <a:defRPr/>
            </a:pPr>
            <a:r>
              <a:rPr lang="en-US" sz="1800" dirty="0"/>
              <a:t>Arose from the salutogenic approach, that is, the search for the origins of health rather than the causes of disease</a:t>
            </a:r>
          </a:p>
        </p:txBody>
      </p:sp>
    </p:spTree>
    <p:extLst>
      <p:ext uri="{BB962C8B-B14F-4D97-AF65-F5344CB8AC3E}">
        <p14:creationId xmlns:p14="http://schemas.microsoft.com/office/powerpoint/2010/main" val="74047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08A7-A3AB-3C38-CA8F-7BF5C5035533}"/>
              </a:ext>
            </a:extLst>
          </p:cNvPr>
          <p:cNvSpPr>
            <a:spLocks noGrp="1"/>
          </p:cNvSpPr>
          <p:nvPr>
            <p:ph type="title"/>
          </p:nvPr>
        </p:nvSpPr>
        <p:spPr>
          <a:xfrm>
            <a:off x="293670" y="211476"/>
            <a:ext cx="8164530" cy="1371600"/>
          </a:xfrm>
        </p:spPr>
        <p:txBody>
          <a:bodyPr/>
          <a:lstStyle/>
          <a:p>
            <a:r>
              <a:rPr lang="en-US" dirty="0"/>
              <a:t>A Salutogenic Approach to Life</a:t>
            </a:r>
          </a:p>
        </p:txBody>
      </p:sp>
      <p:sp>
        <p:nvSpPr>
          <p:cNvPr id="3" name="Content Placeholder 2">
            <a:extLst>
              <a:ext uri="{FF2B5EF4-FFF2-40B4-BE49-F238E27FC236}">
                <a16:creationId xmlns:a16="http://schemas.microsoft.com/office/drawing/2014/main" id="{8CAC7B8D-FC37-FDCA-5464-1863F1D9789E}"/>
              </a:ext>
            </a:extLst>
          </p:cNvPr>
          <p:cNvSpPr>
            <a:spLocks noGrp="1"/>
          </p:cNvSpPr>
          <p:nvPr>
            <p:ph idx="1"/>
          </p:nvPr>
        </p:nvSpPr>
        <p:spPr>
          <a:xfrm>
            <a:off x="304800" y="1600200"/>
            <a:ext cx="8077200" cy="4800600"/>
          </a:xfrm>
        </p:spPr>
        <p:txBody>
          <a:bodyPr>
            <a:normAutofit/>
          </a:bodyPr>
          <a:lstStyle/>
          <a:p>
            <a:r>
              <a:rPr lang="en-US" sz="2000" dirty="0"/>
              <a:t>A realistic view of life</a:t>
            </a:r>
          </a:p>
          <a:p>
            <a:r>
              <a:rPr lang="en-US" sz="2000" dirty="0"/>
              <a:t>It does not assume a smooth, linear life trajectory as the status quo </a:t>
            </a:r>
          </a:p>
          <a:p>
            <a:r>
              <a:rPr lang="en-US" sz="2000" dirty="0"/>
              <a:t>It assumes we will make mistakes, experience things as difficult, experience diversity and hardships</a:t>
            </a:r>
          </a:p>
          <a:p>
            <a:r>
              <a:rPr lang="en-US" sz="2000" dirty="0"/>
              <a:t>We can look for factors and processes that actively </a:t>
            </a:r>
            <a:r>
              <a:rPr lang="en-US" sz="2000" i="1" dirty="0"/>
              <a:t>counteract our mental and/or physical decline </a:t>
            </a:r>
            <a:r>
              <a:rPr lang="en-US" sz="2000" dirty="0"/>
              <a:t>by purposely striving for the things by which health (‘saluto-‘) is being created (‘genesis’)</a:t>
            </a:r>
          </a:p>
          <a:p>
            <a:r>
              <a:rPr lang="en-US" sz="2000" dirty="0"/>
              <a:t>The challenge, Antonovsky said, lies in learning to deal as well as possible with what life brings and make sure we can weather the storm</a:t>
            </a:r>
          </a:p>
        </p:txBody>
      </p:sp>
    </p:spTree>
    <p:extLst>
      <p:ext uri="{BB962C8B-B14F-4D97-AF65-F5344CB8AC3E}">
        <p14:creationId xmlns:p14="http://schemas.microsoft.com/office/powerpoint/2010/main" val="156522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970F-91D1-70D8-0A55-18209762F1F3}"/>
              </a:ext>
            </a:extLst>
          </p:cNvPr>
          <p:cNvSpPr>
            <a:spLocks noGrp="1"/>
          </p:cNvSpPr>
          <p:nvPr>
            <p:ph type="title"/>
          </p:nvPr>
        </p:nvSpPr>
        <p:spPr>
          <a:xfrm>
            <a:off x="-152400" y="68965"/>
            <a:ext cx="6964680" cy="1371600"/>
          </a:xfrm>
        </p:spPr>
        <p:txBody>
          <a:bodyPr/>
          <a:lstStyle/>
          <a:p>
            <a:pPr algn="ctr"/>
            <a:r>
              <a:rPr lang="en-US" dirty="0"/>
              <a:t>Moving Toward Health</a:t>
            </a:r>
          </a:p>
        </p:txBody>
      </p:sp>
      <p:pic>
        <p:nvPicPr>
          <p:cNvPr id="3074" name="Picture 2" descr="The dis-ease health-ease continuum | Download Scientific Diagram">
            <a:extLst>
              <a:ext uri="{FF2B5EF4-FFF2-40B4-BE49-F238E27FC236}">
                <a16:creationId xmlns:a16="http://schemas.microsoft.com/office/drawing/2014/main" id="{A17DF7FA-B222-51FF-CD5C-C7352A733EE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292" b="28830"/>
          <a:stretch>
            <a:fillRect/>
          </a:stretch>
        </p:blipFill>
        <p:spPr bwMode="auto">
          <a:xfrm>
            <a:off x="30480" y="1332816"/>
            <a:ext cx="9113520" cy="3962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7716732C-03C2-0BF1-CFC5-FDB8718D3689}"/>
                  </a:ext>
                </a:extLst>
              </p14:cNvPr>
              <p14:cNvContentPartPr/>
              <p14:nvPr/>
            </p14:nvContentPartPr>
            <p14:xfrm>
              <a:off x="4267200" y="3890434"/>
              <a:ext cx="2870280" cy="1813680"/>
            </p14:xfrm>
          </p:contentPart>
        </mc:Choice>
        <mc:Fallback>
          <p:pic>
            <p:nvPicPr>
              <p:cNvPr id="6" name="Ink 5">
                <a:extLst>
                  <a:ext uri="{FF2B5EF4-FFF2-40B4-BE49-F238E27FC236}">
                    <a16:creationId xmlns:a16="http://schemas.microsoft.com/office/drawing/2014/main" id="{7716732C-03C2-0BF1-CFC5-FDB8718D3689}"/>
                  </a:ext>
                </a:extLst>
              </p:cNvPr>
              <p:cNvPicPr/>
              <p:nvPr/>
            </p:nvPicPr>
            <p:blipFill>
              <a:blip r:embed="rId4"/>
              <a:stretch>
                <a:fillRect/>
              </a:stretch>
            </p:blipFill>
            <p:spPr>
              <a:xfrm>
                <a:off x="4213193" y="3782434"/>
                <a:ext cx="2977934" cy="2029320"/>
              </a:xfrm>
              <a:prstGeom prst="rect">
                <a:avLst/>
              </a:prstGeom>
            </p:spPr>
          </p:pic>
        </mc:Fallback>
      </mc:AlternateContent>
      <p:sp>
        <p:nvSpPr>
          <p:cNvPr id="3" name="TextBox 2">
            <a:extLst>
              <a:ext uri="{FF2B5EF4-FFF2-40B4-BE49-F238E27FC236}">
                <a16:creationId xmlns:a16="http://schemas.microsoft.com/office/drawing/2014/main" id="{61A3453A-9921-DE7D-A273-9C3189EA8EA6}"/>
              </a:ext>
            </a:extLst>
          </p:cNvPr>
          <p:cNvSpPr txBox="1"/>
          <p:nvPr/>
        </p:nvSpPr>
        <p:spPr>
          <a:xfrm>
            <a:off x="609600" y="5715000"/>
            <a:ext cx="7772400" cy="923330"/>
          </a:xfrm>
          <a:prstGeom prst="rect">
            <a:avLst/>
          </a:prstGeom>
          <a:noFill/>
        </p:spPr>
        <p:txBody>
          <a:bodyPr wrap="square" rtlCol="0">
            <a:spAutoFit/>
          </a:bodyPr>
          <a:lstStyle/>
          <a:p>
            <a:r>
              <a:rPr lang="en-US" dirty="0"/>
              <a:t> A strong Sense of Coherence helps the individual mobilize resources to cope with stressors successfully and move toward the Health-ease side of the continuum</a:t>
            </a:r>
          </a:p>
        </p:txBody>
      </p:sp>
    </p:spTree>
    <p:extLst>
      <p:ext uri="{BB962C8B-B14F-4D97-AF65-F5344CB8AC3E}">
        <p14:creationId xmlns:p14="http://schemas.microsoft.com/office/powerpoint/2010/main" val="406180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756"/>
            <a:ext cx="7680960" cy="1371600"/>
          </a:xfrm>
          <a:noFill/>
          <a:ln w="38100">
            <a:noFill/>
          </a:ln>
        </p:spPr>
        <p:txBody>
          <a:bodyPr/>
          <a:lstStyle/>
          <a:p>
            <a:pPr algn="ctr" eaLnBrk="1" hangingPunct="1">
              <a:defRPr/>
            </a:pPr>
            <a:r>
              <a:rPr lang="en-US" dirty="0"/>
              <a:t>Sense of Coherence</a:t>
            </a:r>
          </a:p>
        </p:txBody>
      </p:sp>
      <p:sp>
        <p:nvSpPr>
          <p:cNvPr id="3" name="Content Placeholder 2"/>
          <p:cNvSpPr>
            <a:spLocks noGrp="1"/>
          </p:cNvSpPr>
          <p:nvPr>
            <p:ph idx="1"/>
          </p:nvPr>
        </p:nvSpPr>
        <p:spPr>
          <a:xfrm>
            <a:off x="327917" y="1676400"/>
            <a:ext cx="8839200" cy="3200400"/>
          </a:xfrm>
          <a:ln>
            <a:solidFill>
              <a:schemeClr val="bg1"/>
            </a:solidFill>
          </a:ln>
        </p:spPr>
        <p:txBody>
          <a:bodyPr>
            <a:normAutofit/>
          </a:bodyPr>
          <a:lstStyle/>
          <a:p>
            <a:pPr eaLnBrk="1" hangingPunct="1">
              <a:buFont typeface="Arial" charset="0"/>
              <a:buBlip>
                <a:blip r:embed="rId2"/>
              </a:buBlip>
            </a:pPr>
            <a:endParaRPr lang="en-US" sz="2400" dirty="0"/>
          </a:p>
          <a:p>
            <a:pPr marL="114300" indent="0" eaLnBrk="1" hangingPunct="1">
              <a:buClr>
                <a:schemeClr val="tx1"/>
              </a:buClr>
              <a:buNone/>
            </a:pPr>
            <a:r>
              <a:rPr lang="en-US" sz="2400" dirty="0"/>
              <a:t>Sense of Coherence (SOC) involves three components:</a:t>
            </a:r>
          </a:p>
          <a:p>
            <a:pPr eaLnBrk="1" hangingPunct="1">
              <a:buClr>
                <a:schemeClr val="tx1"/>
              </a:buClr>
              <a:buFont typeface="Arial" panose="020B0604020202020204" pitchFamily="34" charset="0"/>
              <a:buChar char="•"/>
            </a:pPr>
            <a:r>
              <a:rPr lang="en-US" sz="2400" dirty="0"/>
              <a:t>	Comprehensibility </a:t>
            </a:r>
            <a:r>
              <a:rPr lang="en-US" sz="2400" dirty="0">
                <a:effectLst>
                  <a:outerShdw blurRad="38100" dist="38100" dir="2700000" algn="tl">
                    <a:srgbClr val="C0C0C0"/>
                  </a:outerShdw>
                </a:effectLst>
              </a:rPr>
              <a:t>  	</a:t>
            </a:r>
          </a:p>
          <a:p>
            <a:pPr eaLnBrk="1" hangingPunct="1">
              <a:buClr>
                <a:schemeClr val="tx1"/>
              </a:buClr>
              <a:buFont typeface="Arial" panose="020B0604020202020204" pitchFamily="34" charset="0"/>
              <a:buChar char="•"/>
            </a:pPr>
            <a:r>
              <a:rPr lang="en-US" sz="2400" dirty="0">
                <a:effectLst>
                  <a:outerShdw blurRad="38100" dist="38100" dir="2700000" algn="tl">
                    <a:srgbClr val="C0C0C0"/>
                  </a:outerShdw>
                </a:effectLst>
              </a:rPr>
              <a:t>	Meaningfulness</a:t>
            </a:r>
          </a:p>
          <a:p>
            <a:pPr eaLnBrk="1" hangingPunct="1">
              <a:buClr>
                <a:schemeClr val="tx1"/>
              </a:buClr>
              <a:buFont typeface="Arial" panose="020B0604020202020204" pitchFamily="34" charset="0"/>
              <a:buChar char="•"/>
            </a:pPr>
            <a:r>
              <a:rPr lang="en-US" sz="2400" dirty="0">
                <a:effectLst>
                  <a:outerShdw blurRad="38100" dist="38100" dir="2700000" algn="tl">
                    <a:srgbClr val="C0C0C0"/>
                  </a:outerShdw>
                </a:effectLst>
              </a:rPr>
              <a:t>	Manageability</a:t>
            </a:r>
          </a:p>
          <a:p>
            <a:pPr eaLnBrk="1" hangingPunct="1">
              <a:buFont typeface="Arial" charset="0"/>
              <a:buNone/>
            </a:pPr>
            <a:endParaRPr lang="en-US" sz="2400" dirty="0"/>
          </a:p>
          <a:p>
            <a:pPr eaLnBrk="1" hangingPunct="1">
              <a:buFont typeface="Arial" charset="0"/>
              <a:buNone/>
            </a:pPr>
            <a:endParaRPr lang="en-US" sz="2400" dirty="0"/>
          </a:p>
        </p:txBody>
      </p:sp>
      <p:pic>
        <p:nvPicPr>
          <p:cNvPr id="20483" name="Picture 3"/>
          <p:cNvPicPr>
            <a:picLocks noChangeAspect="1"/>
          </p:cNvPicPr>
          <p:nvPr/>
        </p:nvPicPr>
        <p:blipFill>
          <a:blip r:embed="rId3"/>
          <a:srcRect/>
          <a:stretch>
            <a:fillRect/>
          </a:stretch>
        </p:blipFill>
        <p:spPr bwMode="auto">
          <a:xfrm>
            <a:off x="3810000" y="3494088"/>
            <a:ext cx="2667000" cy="2070100"/>
          </a:xfrm>
          <a:prstGeom prst="rect">
            <a:avLst/>
          </a:prstGeom>
          <a:noFill/>
          <a:ln w="63500">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idx="1"/>
          </p:nvPr>
        </p:nvSpPr>
        <p:spPr/>
        <p:txBody>
          <a:bodyPr>
            <a:normAutofit fontScale="62500" lnSpcReduction="20000"/>
          </a:bodyPr>
          <a:lstStyle/>
          <a:p>
            <a:pPr marL="0" indent="0">
              <a:buClr>
                <a:schemeClr val="tx1"/>
              </a:buClr>
              <a:buNone/>
            </a:pPr>
            <a:r>
              <a:rPr lang="en-US" sz="3200" dirty="0"/>
              <a:t>What affects comprehensibility?  </a:t>
            </a:r>
          </a:p>
          <a:p>
            <a:pPr>
              <a:buClr>
                <a:schemeClr val="tx1"/>
              </a:buClr>
            </a:pPr>
            <a:r>
              <a:rPr lang="en-US" sz="3200" dirty="0"/>
              <a:t>Certain parts and pieces need to be present in a certain way for us to be able  to understand things… </a:t>
            </a:r>
          </a:p>
          <a:p>
            <a:pPr marL="114300" indent="0">
              <a:buNone/>
            </a:pPr>
            <a:r>
              <a:rPr lang="en-US" sz="3200" dirty="0"/>
              <a:t>	Structure</a:t>
            </a:r>
          </a:p>
          <a:p>
            <a:pPr marL="114300" indent="0">
              <a:buNone/>
            </a:pPr>
            <a:r>
              <a:rPr lang="en-US" sz="3200" dirty="0"/>
              <a:t>	Predictability</a:t>
            </a:r>
          </a:p>
          <a:p>
            <a:pPr marL="114300" indent="0">
              <a:buNone/>
            </a:pPr>
            <a:r>
              <a:rPr lang="en-US" sz="3200" dirty="0"/>
              <a:t>	Explainability</a:t>
            </a:r>
          </a:p>
          <a:p>
            <a:pPr marL="114300" indent="0">
              <a:buNone/>
            </a:pPr>
            <a:endParaRPr lang="en-US" sz="2400" dirty="0"/>
          </a:p>
          <a:p>
            <a:pPr marL="571500" indent="-457200">
              <a:buFont typeface="Courier New" panose="02070309020205020404" pitchFamily="49" charset="0"/>
              <a:buChar char="o"/>
            </a:pPr>
            <a:r>
              <a:rPr lang="en-US" sz="3100" dirty="0"/>
              <a:t>Enables one  to find logic in the  stimuli encountered</a:t>
            </a:r>
          </a:p>
          <a:p>
            <a:pPr marL="571500" indent="-457200">
              <a:buFont typeface="Courier New" panose="02070309020205020404" pitchFamily="49" charset="0"/>
              <a:buChar char="o"/>
            </a:pPr>
            <a:r>
              <a:rPr lang="en-US" sz="3100" dirty="0"/>
              <a:t>A prerequisite to being able to cope with a stressful situation is that one can understand it. What one comprehends is easier to manage.</a:t>
            </a:r>
          </a:p>
          <a:p>
            <a:pPr marL="114300" indent="0">
              <a:buNone/>
            </a:pPr>
            <a:endParaRPr lang="en-US" sz="3200" dirty="0"/>
          </a:p>
        </p:txBody>
      </p:sp>
      <p:sp>
        <p:nvSpPr>
          <p:cNvPr id="3" name="Title 2">
            <a:extLst>
              <a:ext uri="{FF2B5EF4-FFF2-40B4-BE49-F238E27FC236}">
                <a16:creationId xmlns:a16="http://schemas.microsoft.com/office/drawing/2014/main" id="{FF235DB3-205E-2CA5-11D7-B7EA1C5B2BF1}"/>
              </a:ext>
            </a:extLst>
          </p:cNvPr>
          <p:cNvSpPr>
            <a:spLocks noGrp="1"/>
          </p:cNvSpPr>
          <p:nvPr>
            <p:ph type="title"/>
          </p:nvPr>
        </p:nvSpPr>
        <p:spPr>
          <a:xfrm>
            <a:off x="152400" y="137160"/>
            <a:ext cx="7680960" cy="1371600"/>
          </a:xfrm>
        </p:spPr>
        <p:txBody>
          <a:bodyPr/>
          <a:lstStyle/>
          <a:p>
            <a:r>
              <a:rPr lang="en-US" dirty="0"/>
              <a:t>Comprehensibility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81000" y="1612455"/>
            <a:ext cx="7967662" cy="2819400"/>
          </a:xfrm>
        </p:spPr>
        <p:txBody>
          <a:bodyPr>
            <a:normAutofit/>
          </a:bodyPr>
          <a:lstStyle/>
          <a:p>
            <a:pPr marL="0" indent="0" eaLnBrk="1" hangingPunct="1">
              <a:buFont typeface="Arial" charset="0"/>
              <a:buNone/>
            </a:pPr>
            <a:r>
              <a:rPr lang="en-US" sz="2800" dirty="0"/>
              <a:t>Extent to which an individual believes that  life makes sense emotionally and that one possesses the desire and motivation to cope with the issues which are likely to confront him/her – “Is it all worthwhile to me”?</a:t>
            </a:r>
          </a:p>
          <a:p>
            <a:pPr marL="0" indent="0" eaLnBrk="1" hangingPunct="1">
              <a:buFont typeface="Arial" charset="0"/>
              <a:buNone/>
            </a:pPr>
            <a:endParaRPr lang="en-US" sz="4000" dirty="0"/>
          </a:p>
        </p:txBody>
      </p:sp>
      <p:pic>
        <p:nvPicPr>
          <p:cNvPr id="22531" name="Picture 3"/>
          <p:cNvPicPr>
            <a:picLocks noChangeAspect="1"/>
          </p:cNvPicPr>
          <p:nvPr/>
        </p:nvPicPr>
        <p:blipFill>
          <a:blip r:embed="rId2"/>
          <a:srcRect/>
          <a:stretch>
            <a:fillRect/>
          </a:stretch>
        </p:blipFill>
        <p:spPr bwMode="auto">
          <a:xfrm>
            <a:off x="3183731" y="4085876"/>
            <a:ext cx="2362200" cy="2319337"/>
          </a:xfrm>
          <a:prstGeom prst="rect">
            <a:avLst/>
          </a:prstGeom>
          <a:noFill/>
          <a:ln w="63500">
            <a:solidFill>
              <a:schemeClr val="tx1"/>
            </a:solidFill>
            <a:miter lim="800000"/>
            <a:headEnd/>
            <a:tailEnd/>
          </a:ln>
        </p:spPr>
      </p:pic>
      <p:sp>
        <p:nvSpPr>
          <p:cNvPr id="4" name="Title 3">
            <a:extLst>
              <a:ext uri="{FF2B5EF4-FFF2-40B4-BE49-F238E27FC236}">
                <a16:creationId xmlns:a16="http://schemas.microsoft.com/office/drawing/2014/main" id="{77E9F035-B446-A9B7-C754-D3AADA5F0DEC}"/>
              </a:ext>
            </a:extLst>
          </p:cNvPr>
          <p:cNvSpPr>
            <a:spLocks noGrp="1"/>
          </p:cNvSpPr>
          <p:nvPr>
            <p:ph type="title"/>
          </p:nvPr>
        </p:nvSpPr>
        <p:spPr>
          <a:xfrm>
            <a:off x="152400" y="165029"/>
            <a:ext cx="7680960" cy="1371600"/>
          </a:xfrm>
        </p:spPr>
        <p:txBody>
          <a:bodyPr/>
          <a:lstStyle/>
          <a:p>
            <a:r>
              <a:rPr lang="en-US" dirty="0"/>
              <a:t>Meaningfulness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sz="half" idx="1"/>
          </p:nvPr>
        </p:nvSpPr>
        <p:spPr>
          <a:xfrm>
            <a:off x="228599" y="1536192"/>
            <a:ext cx="5151721" cy="4590288"/>
          </a:xfrm>
        </p:spPr>
        <p:txBody>
          <a:bodyPr>
            <a:normAutofit/>
          </a:bodyPr>
          <a:lstStyle/>
          <a:p>
            <a:pPr marL="0" indent="0" eaLnBrk="1" hangingPunct="1">
              <a:buNone/>
            </a:pPr>
            <a:endParaRPr lang="en-US" sz="2400" dirty="0"/>
          </a:p>
          <a:p>
            <a:pPr marL="0" indent="0" eaLnBrk="1" hangingPunct="1">
              <a:buNone/>
            </a:pPr>
            <a:endParaRPr lang="en-US" sz="2400" dirty="0"/>
          </a:p>
          <a:p>
            <a:pPr marL="0" indent="0" eaLnBrk="1" hangingPunct="1">
              <a:buNone/>
            </a:pPr>
            <a:r>
              <a:rPr lang="en-US" sz="2400" dirty="0"/>
              <a:t>Self Efficacy</a:t>
            </a:r>
          </a:p>
          <a:p>
            <a:pPr marL="0" indent="0" eaLnBrk="1" hangingPunct="1">
              <a:buNone/>
            </a:pPr>
            <a:r>
              <a:rPr lang="en-US" sz="2400" dirty="0"/>
              <a:t>Extent to which an individual perceives that the resources needed to cope with challenges are available to them </a:t>
            </a:r>
          </a:p>
          <a:p>
            <a:pPr marL="571500" indent="-571500" eaLnBrk="1" hangingPunct="1"/>
            <a:r>
              <a:rPr lang="en-US" sz="2400" dirty="0"/>
              <a:t>Internal (within yourself)</a:t>
            </a:r>
          </a:p>
          <a:p>
            <a:pPr marL="571500" indent="-571500" eaLnBrk="1" hangingPunct="1"/>
            <a:r>
              <a:rPr lang="en-US" sz="2400" dirty="0"/>
              <a:t>External (in the outside environment)</a:t>
            </a:r>
          </a:p>
          <a:p>
            <a:pPr marL="0" indent="0" algn="ctr" eaLnBrk="1" hangingPunct="1">
              <a:buFont typeface="Arial" charset="0"/>
              <a:buNone/>
            </a:pPr>
            <a:endParaRPr lang="en-US" dirty="0"/>
          </a:p>
          <a:p>
            <a:pPr marL="0" indent="0" eaLnBrk="1" hangingPunct="1">
              <a:buFont typeface="Arial" charset="0"/>
              <a:buNone/>
            </a:pPr>
            <a:endParaRPr lang="en-US" dirty="0"/>
          </a:p>
        </p:txBody>
      </p:sp>
      <p:sp>
        <p:nvSpPr>
          <p:cNvPr id="3" name="Content Placeholder 2">
            <a:extLst>
              <a:ext uri="{FF2B5EF4-FFF2-40B4-BE49-F238E27FC236}">
                <a16:creationId xmlns:a16="http://schemas.microsoft.com/office/drawing/2014/main" id="{759F67AF-78A1-2132-3F06-0A28E6AD1BF9}"/>
              </a:ext>
            </a:extLst>
          </p:cNvPr>
          <p:cNvSpPr>
            <a:spLocks noGrp="1"/>
          </p:cNvSpPr>
          <p:nvPr>
            <p:ph sz="half" idx="2"/>
          </p:nvPr>
        </p:nvSpPr>
        <p:spPr/>
        <p:txBody>
          <a:bodyPr>
            <a:normAutofit/>
          </a:bodyPr>
          <a:lstStyle/>
          <a:p>
            <a:endParaRPr lang="en-US" dirty="0"/>
          </a:p>
        </p:txBody>
      </p:sp>
      <p:pic>
        <p:nvPicPr>
          <p:cNvPr id="23555" name="Picture 3"/>
          <p:cNvPicPr>
            <a:picLocks noChangeAspect="1"/>
          </p:cNvPicPr>
          <p:nvPr/>
        </p:nvPicPr>
        <p:blipFill>
          <a:blip r:embed="rId2"/>
          <a:srcRect/>
          <a:stretch>
            <a:fillRect/>
          </a:stretch>
        </p:blipFill>
        <p:spPr bwMode="auto">
          <a:xfrm>
            <a:off x="5533991" y="2617178"/>
            <a:ext cx="3032159" cy="3506788"/>
          </a:xfrm>
          <a:prstGeom prst="rect">
            <a:avLst/>
          </a:prstGeom>
          <a:noFill/>
          <a:ln w="63500">
            <a:solidFill>
              <a:schemeClr val="tx1"/>
            </a:solidFill>
            <a:miter lim="800000"/>
            <a:headEnd/>
            <a:tailEnd/>
          </a:ln>
        </p:spPr>
      </p:pic>
      <p:sp>
        <p:nvSpPr>
          <p:cNvPr id="5" name="Title 4">
            <a:extLst>
              <a:ext uri="{FF2B5EF4-FFF2-40B4-BE49-F238E27FC236}">
                <a16:creationId xmlns:a16="http://schemas.microsoft.com/office/drawing/2014/main" id="{86019D4C-F3A4-47D5-26BC-ED12F599D4CE}"/>
              </a:ext>
            </a:extLst>
          </p:cNvPr>
          <p:cNvSpPr>
            <a:spLocks noGrp="1"/>
          </p:cNvSpPr>
          <p:nvPr>
            <p:ph type="title"/>
          </p:nvPr>
        </p:nvSpPr>
        <p:spPr>
          <a:xfrm>
            <a:off x="152400" y="201011"/>
            <a:ext cx="7680960" cy="1371600"/>
          </a:xfrm>
        </p:spPr>
        <p:txBody>
          <a:bodyPr/>
          <a:lstStyle/>
          <a:p>
            <a:r>
              <a:rPr lang="en-US" dirty="0"/>
              <a:t>Manageability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680960" cy="1371600"/>
          </a:xfrm>
          <a:noFill/>
          <a:ln>
            <a:noFill/>
          </a:ln>
        </p:spPr>
        <p:txBody>
          <a:bodyPr/>
          <a:lstStyle/>
          <a:p>
            <a:r>
              <a:rPr lang="en-US" dirty="0"/>
              <a:t>An Example…</a:t>
            </a:r>
          </a:p>
        </p:txBody>
      </p:sp>
      <p:sp>
        <p:nvSpPr>
          <p:cNvPr id="3" name="Content Placeholder 2"/>
          <p:cNvSpPr>
            <a:spLocks noGrp="1"/>
          </p:cNvSpPr>
          <p:nvPr>
            <p:ph idx="1"/>
          </p:nvPr>
        </p:nvSpPr>
        <p:spPr/>
        <p:txBody>
          <a:bodyPr>
            <a:normAutofit fontScale="92500" lnSpcReduction="20000"/>
          </a:bodyPr>
          <a:lstStyle/>
          <a:p>
            <a:pPr marL="114300" indent="0">
              <a:buNone/>
            </a:pPr>
            <a:r>
              <a:rPr lang="en-US" sz="2800" dirty="0"/>
              <a:t>Let’s say you have a health goal to “reduce the amount of cholesterol you eat” …</a:t>
            </a:r>
          </a:p>
          <a:p>
            <a:pPr marL="114300" indent="0">
              <a:buNone/>
            </a:pPr>
            <a:endParaRPr lang="en-US" sz="2800" dirty="0"/>
          </a:p>
          <a:p>
            <a:pPr marL="114300" indent="0">
              <a:buNone/>
            </a:pPr>
            <a:r>
              <a:rPr lang="en-US" sz="2800" dirty="0"/>
              <a:t>The degree to which you will be successful may be dependent on your overall Sense of Coherence and the </a:t>
            </a:r>
            <a:r>
              <a:rPr lang="en-US" sz="2800" i="1" dirty="0"/>
              <a:t>three</a:t>
            </a:r>
            <a:r>
              <a:rPr lang="en-US" sz="2800" dirty="0"/>
              <a:t> components of this…</a:t>
            </a:r>
          </a:p>
          <a:p>
            <a:pPr marL="114300" indent="0">
              <a:buNone/>
            </a:pPr>
            <a:r>
              <a:rPr lang="en-US" sz="2800" dirty="0"/>
              <a:t>Comprehensibility</a:t>
            </a:r>
          </a:p>
          <a:p>
            <a:pPr marL="114300" indent="0">
              <a:buNone/>
            </a:pPr>
            <a:r>
              <a:rPr lang="en-US" sz="2800" dirty="0"/>
              <a:t>Meaningfulness</a:t>
            </a:r>
          </a:p>
          <a:p>
            <a:pPr marL="114300" indent="0">
              <a:buNone/>
            </a:pPr>
            <a:r>
              <a:rPr lang="en-US" sz="2800" dirty="0"/>
              <a:t>Manageability</a:t>
            </a:r>
          </a:p>
          <a:p>
            <a:pPr marL="114300" indent="0">
              <a:buNone/>
            </a:pPr>
            <a:endParaRPr lang="en-US" dirty="0"/>
          </a:p>
        </p:txBody>
      </p:sp>
    </p:spTree>
    <p:extLst>
      <p:ext uri="{BB962C8B-B14F-4D97-AF65-F5344CB8AC3E}">
        <p14:creationId xmlns:p14="http://schemas.microsoft.com/office/powerpoint/2010/main" val="269111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E41D29-2C15-0821-78A4-67612D7AEAEB}"/>
              </a:ext>
            </a:extLst>
          </p:cNvPr>
          <p:cNvSpPr>
            <a:spLocks noGrp="1"/>
          </p:cNvSpPr>
          <p:nvPr>
            <p:ph type="title"/>
          </p:nvPr>
        </p:nvSpPr>
        <p:spPr>
          <a:xfrm>
            <a:off x="1066800" y="280644"/>
            <a:ext cx="7680960" cy="1371600"/>
          </a:xfrm>
        </p:spPr>
        <p:txBody>
          <a:bodyPr/>
          <a:lstStyle/>
          <a:p>
            <a:r>
              <a:rPr lang="en-US" dirty="0"/>
              <a:t>There is a Lot Going On...</a:t>
            </a:r>
          </a:p>
        </p:txBody>
      </p:sp>
      <p:pic>
        <p:nvPicPr>
          <p:cNvPr id="1026" name="Picture 2" descr="Stressful World Events ...">
            <a:extLst>
              <a:ext uri="{FF2B5EF4-FFF2-40B4-BE49-F238E27FC236}">
                <a16:creationId xmlns:a16="http://schemas.microsoft.com/office/drawing/2014/main" id="{D6E3C842-484A-7B1C-E796-A69B2CA41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09900"/>
            <a:ext cx="4228630"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83E82F-AFBD-62A9-2D38-DDE16FE9CF46}"/>
              </a:ext>
            </a:extLst>
          </p:cNvPr>
          <p:cNvSpPr txBox="1"/>
          <p:nvPr/>
        </p:nvSpPr>
        <p:spPr>
          <a:xfrm>
            <a:off x="6991780" y="2760701"/>
            <a:ext cx="1600199" cy="830997"/>
          </a:xfrm>
          <a:prstGeom prst="rect">
            <a:avLst/>
          </a:prstGeom>
          <a:noFill/>
        </p:spPr>
        <p:txBody>
          <a:bodyPr wrap="square" rtlCol="0">
            <a:spAutoFit/>
          </a:bodyPr>
          <a:lstStyle/>
          <a:p>
            <a:r>
              <a:rPr lang="en-US" sz="2400" dirty="0"/>
              <a:t>Political Divide</a:t>
            </a:r>
          </a:p>
        </p:txBody>
      </p:sp>
      <p:sp>
        <p:nvSpPr>
          <p:cNvPr id="7" name="TextBox 6">
            <a:extLst>
              <a:ext uri="{FF2B5EF4-FFF2-40B4-BE49-F238E27FC236}">
                <a16:creationId xmlns:a16="http://schemas.microsoft.com/office/drawing/2014/main" id="{ED9B6733-11DB-BE30-1167-29DD227F9BB9}"/>
              </a:ext>
            </a:extLst>
          </p:cNvPr>
          <p:cNvSpPr txBox="1"/>
          <p:nvPr/>
        </p:nvSpPr>
        <p:spPr>
          <a:xfrm>
            <a:off x="7371282" y="3998222"/>
            <a:ext cx="786057" cy="461665"/>
          </a:xfrm>
          <a:prstGeom prst="rect">
            <a:avLst/>
          </a:prstGeom>
          <a:noFill/>
        </p:spPr>
        <p:txBody>
          <a:bodyPr wrap="square" rtlCol="0">
            <a:spAutoFit/>
          </a:bodyPr>
          <a:lstStyle/>
          <a:p>
            <a:r>
              <a:rPr lang="en-US" sz="2400" dirty="0"/>
              <a:t>War</a:t>
            </a:r>
          </a:p>
        </p:txBody>
      </p:sp>
      <p:sp>
        <p:nvSpPr>
          <p:cNvPr id="8" name="TextBox 7">
            <a:extLst>
              <a:ext uri="{FF2B5EF4-FFF2-40B4-BE49-F238E27FC236}">
                <a16:creationId xmlns:a16="http://schemas.microsoft.com/office/drawing/2014/main" id="{433EF55B-5E4B-4B59-6518-0033729E25ED}"/>
              </a:ext>
            </a:extLst>
          </p:cNvPr>
          <p:cNvSpPr txBox="1"/>
          <p:nvPr/>
        </p:nvSpPr>
        <p:spPr>
          <a:xfrm>
            <a:off x="533400" y="2640568"/>
            <a:ext cx="1066800" cy="830997"/>
          </a:xfrm>
          <a:prstGeom prst="rect">
            <a:avLst/>
          </a:prstGeom>
          <a:noFill/>
        </p:spPr>
        <p:txBody>
          <a:bodyPr wrap="square" rtlCol="0">
            <a:spAutoFit/>
          </a:bodyPr>
          <a:lstStyle/>
          <a:p>
            <a:r>
              <a:rPr lang="en-US" sz="2400" dirty="0"/>
              <a:t>Gas Prices</a:t>
            </a:r>
          </a:p>
        </p:txBody>
      </p:sp>
      <p:sp>
        <p:nvSpPr>
          <p:cNvPr id="9" name="TextBox 8">
            <a:extLst>
              <a:ext uri="{FF2B5EF4-FFF2-40B4-BE49-F238E27FC236}">
                <a16:creationId xmlns:a16="http://schemas.microsoft.com/office/drawing/2014/main" id="{15865260-4059-31FE-30E2-B96766A747AE}"/>
              </a:ext>
            </a:extLst>
          </p:cNvPr>
          <p:cNvSpPr txBox="1"/>
          <p:nvPr/>
        </p:nvSpPr>
        <p:spPr>
          <a:xfrm>
            <a:off x="1956586" y="1855738"/>
            <a:ext cx="1219200" cy="830997"/>
          </a:xfrm>
          <a:prstGeom prst="rect">
            <a:avLst/>
          </a:prstGeom>
          <a:noFill/>
        </p:spPr>
        <p:txBody>
          <a:bodyPr wrap="square" rtlCol="0">
            <a:spAutoFit/>
          </a:bodyPr>
          <a:lstStyle/>
          <a:p>
            <a:r>
              <a:rPr lang="en-US" sz="2400" dirty="0"/>
              <a:t>Aging Issues</a:t>
            </a:r>
          </a:p>
        </p:txBody>
      </p:sp>
      <p:sp>
        <p:nvSpPr>
          <p:cNvPr id="10" name="TextBox 9">
            <a:extLst>
              <a:ext uri="{FF2B5EF4-FFF2-40B4-BE49-F238E27FC236}">
                <a16:creationId xmlns:a16="http://schemas.microsoft.com/office/drawing/2014/main" id="{7C27A6BD-89BD-8196-D198-16FA6C8A0AB1}"/>
              </a:ext>
            </a:extLst>
          </p:cNvPr>
          <p:cNvSpPr txBox="1"/>
          <p:nvPr/>
        </p:nvSpPr>
        <p:spPr>
          <a:xfrm>
            <a:off x="4161034" y="1961740"/>
            <a:ext cx="838200" cy="461665"/>
          </a:xfrm>
          <a:prstGeom prst="rect">
            <a:avLst/>
          </a:prstGeom>
          <a:noFill/>
        </p:spPr>
        <p:txBody>
          <a:bodyPr wrap="square" rtlCol="0">
            <a:spAutoFit/>
          </a:bodyPr>
          <a:lstStyle/>
          <a:p>
            <a:r>
              <a:rPr lang="en-US" sz="2400" dirty="0"/>
              <a:t>Loss</a:t>
            </a:r>
          </a:p>
        </p:txBody>
      </p:sp>
      <p:sp>
        <p:nvSpPr>
          <p:cNvPr id="11" name="TextBox 10">
            <a:extLst>
              <a:ext uri="{FF2B5EF4-FFF2-40B4-BE49-F238E27FC236}">
                <a16:creationId xmlns:a16="http://schemas.microsoft.com/office/drawing/2014/main" id="{9B49F040-50EA-FCB4-DC18-1E31DEB03E52}"/>
              </a:ext>
            </a:extLst>
          </p:cNvPr>
          <p:cNvSpPr txBox="1"/>
          <p:nvPr/>
        </p:nvSpPr>
        <p:spPr>
          <a:xfrm>
            <a:off x="689375" y="4275223"/>
            <a:ext cx="609600" cy="461665"/>
          </a:xfrm>
          <a:prstGeom prst="rect">
            <a:avLst/>
          </a:prstGeom>
          <a:noFill/>
        </p:spPr>
        <p:txBody>
          <a:bodyPr wrap="square" rtlCol="0">
            <a:spAutoFit/>
          </a:bodyPr>
          <a:lstStyle/>
          <a:p>
            <a:r>
              <a:rPr lang="en-US" sz="2400" dirty="0"/>
              <a:t>AI</a:t>
            </a:r>
          </a:p>
        </p:txBody>
      </p:sp>
      <p:sp>
        <p:nvSpPr>
          <p:cNvPr id="12" name="TextBox 11">
            <a:extLst>
              <a:ext uri="{FF2B5EF4-FFF2-40B4-BE49-F238E27FC236}">
                <a16:creationId xmlns:a16="http://schemas.microsoft.com/office/drawing/2014/main" id="{FD2FC453-B610-C540-0623-C503BE9F23DA}"/>
              </a:ext>
            </a:extLst>
          </p:cNvPr>
          <p:cNvSpPr txBox="1"/>
          <p:nvPr/>
        </p:nvSpPr>
        <p:spPr>
          <a:xfrm>
            <a:off x="731519" y="5219700"/>
            <a:ext cx="1478281" cy="830997"/>
          </a:xfrm>
          <a:prstGeom prst="rect">
            <a:avLst/>
          </a:prstGeom>
          <a:noFill/>
        </p:spPr>
        <p:txBody>
          <a:bodyPr wrap="square" rtlCol="0">
            <a:spAutoFit/>
          </a:bodyPr>
          <a:lstStyle/>
          <a:p>
            <a:r>
              <a:rPr lang="en-US" sz="2400" dirty="0"/>
              <a:t>Tech Changes</a:t>
            </a:r>
          </a:p>
        </p:txBody>
      </p:sp>
      <p:sp>
        <p:nvSpPr>
          <p:cNvPr id="13" name="TextBox 12">
            <a:extLst>
              <a:ext uri="{FF2B5EF4-FFF2-40B4-BE49-F238E27FC236}">
                <a16:creationId xmlns:a16="http://schemas.microsoft.com/office/drawing/2014/main" id="{0C408568-BE43-F202-469B-115E1A9BEB92}"/>
              </a:ext>
            </a:extLst>
          </p:cNvPr>
          <p:cNvSpPr txBox="1"/>
          <p:nvPr/>
        </p:nvSpPr>
        <p:spPr>
          <a:xfrm>
            <a:off x="2971800" y="5589032"/>
            <a:ext cx="1371600" cy="830997"/>
          </a:xfrm>
          <a:prstGeom prst="rect">
            <a:avLst/>
          </a:prstGeom>
          <a:noFill/>
        </p:spPr>
        <p:txBody>
          <a:bodyPr wrap="square" rtlCol="0">
            <a:spAutoFit/>
          </a:bodyPr>
          <a:lstStyle/>
          <a:p>
            <a:r>
              <a:rPr lang="en-US" sz="2400" dirty="0"/>
              <a:t>Climate Change</a:t>
            </a:r>
          </a:p>
        </p:txBody>
      </p:sp>
      <p:sp>
        <p:nvSpPr>
          <p:cNvPr id="14" name="TextBox 13">
            <a:extLst>
              <a:ext uri="{FF2B5EF4-FFF2-40B4-BE49-F238E27FC236}">
                <a16:creationId xmlns:a16="http://schemas.microsoft.com/office/drawing/2014/main" id="{5258703E-B9C0-0B46-59A5-C2B36562660F}"/>
              </a:ext>
            </a:extLst>
          </p:cNvPr>
          <p:cNvSpPr txBox="1"/>
          <p:nvPr/>
        </p:nvSpPr>
        <p:spPr>
          <a:xfrm>
            <a:off x="5257799" y="5449669"/>
            <a:ext cx="1600199" cy="830997"/>
          </a:xfrm>
          <a:prstGeom prst="rect">
            <a:avLst/>
          </a:prstGeom>
          <a:noFill/>
        </p:spPr>
        <p:txBody>
          <a:bodyPr wrap="square" rtlCol="0">
            <a:spAutoFit/>
          </a:bodyPr>
          <a:lstStyle/>
          <a:p>
            <a:r>
              <a:rPr lang="en-US" sz="2400" dirty="0"/>
              <a:t>Price of Groceries</a:t>
            </a:r>
          </a:p>
        </p:txBody>
      </p:sp>
      <p:sp>
        <p:nvSpPr>
          <p:cNvPr id="15" name="TextBox 14">
            <a:extLst>
              <a:ext uri="{FF2B5EF4-FFF2-40B4-BE49-F238E27FC236}">
                <a16:creationId xmlns:a16="http://schemas.microsoft.com/office/drawing/2014/main" id="{79CA7CFB-7141-A7BA-8071-FA7A6FEFCAC5}"/>
              </a:ext>
            </a:extLst>
          </p:cNvPr>
          <p:cNvSpPr txBox="1"/>
          <p:nvPr/>
        </p:nvSpPr>
        <p:spPr>
          <a:xfrm>
            <a:off x="7010400" y="4953000"/>
            <a:ext cx="1371600" cy="461665"/>
          </a:xfrm>
          <a:prstGeom prst="rect">
            <a:avLst/>
          </a:prstGeom>
          <a:noFill/>
        </p:spPr>
        <p:txBody>
          <a:bodyPr wrap="square" rtlCol="0">
            <a:spAutoFit/>
          </a:bodyPr>
          <a:lstStyle/>
          <a:p>
            <a:r>
              <a:rPr lang="en-US" sz="2400" dirty="0"/>
              <a:t>Violence</a:t>
            </a:r>
          </a:p>
        </p:txBody>
      </p:sp>
      <p:sp>
        <p:nvSpPr>
          <p:cNvPr id="16" name="TextBox 15">
            <a:extLst>
              <a:ext uri="{FF2B5EF4-FFF2-40B4-BE49-F238E27FC236}">
                <a16:creationId xmlns:a16="http://schemas.microsoft.com/office/drawing/2014/main" id="{65AB4939-138D-85C6-D9E2-BB671DCF19BF}"/>
              </a:ext>
            </a:extLst>
          </p:cNvPr>
          <p:cNvSpPr txBox="1"/>
          <p:nvPr/>
        </p:nvSpPr>
        <p:spPr>
          <a:xfrm>
            <a:off x="5708578" y="1892512"/>
            <a:ext cx="1935479" cy="461665"/>
          </a:xfrm>
          <a:prstGeom prst="rect">
            <a:avLst/>
          </a:prstGeom>
          <a:noFill/>
        </p:spPr>
        <p:txBody>
          <a:bodyPr wrap="square" rtlCol="0">
            <a:spAutoFit/>
          </a:bodyPr>
          <a:lstStyle/>
          <a:p>
            <a:r>
              <a:rPr lang="en-US" sz="2400" dirty="0"/>
              <a:t>Social Media</a:t>
            </a:r>
          </a:p>
        </p:txBody>
      </p:sp>
    </p:spTree>
    <p:extLst>
      <p:ext uri="{BB962C8B-B14F-4D97-AF65-F5344CB8AC3E}">
        <p14:creationId xmlns:p14="http://schemas.microsoft.com/office/powerpoint/2010/main" val="3353408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581"/>
            <a:ext cx="7680960" cy="1371600"/>
          </a:xfrm>
          <a:solidFill>
            <a:srgbClr val="00B0F0"/>
          </a:solidFill>
        </p:spPr>
        <p:txBody>
          <a:bodyPr/>
          <a:lstStyle/>
          <a:p>
            <a:r>
              <a:rPr lang="en-US" dirty="0"/>
              <a:t>Comprehensibility</a:t>
            </a:r>
            <a:br>
              <a:rPr lang="en-US" dirty="0"/>
            </a:br>
            <a:r>
              <a:rPr lang="en-US" sz="3200" dirty="0"/>
              <a:t>Structure, predictability, explainability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347092"/>
              </p:ext>
            </p:extLst>
          </p:nvPr>
        </p:nvGraphicFramePr>
        <p:xfrm>
          <a:off x="731838" y="2103438"/>
          <a:ext cx="7680325"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28600" y="2315230"/>
            <a:ext cx="3661025" cy="1754326"/>
          </a:xfrm>
          <a:prstGeom prst="rect">
            <a:avLst/>
          </a:prstGeom>
          <a:noFill/>
        </p:spPr>
        <p:txBody>
          <a:bodyPr wrap="square" rtlCol="0">
            <a:spAutoFit/>
          </a:bodyPr>
          <a:lstStyle/>
          <a:p>
            <a:pPr lvl="0"/>
            <a:r>
              <a:rPr lang="en-US" dirty="0">
                <a:latin typeface="+mn-lt"/>
              </a:rPr>
              <a:t>What kind of knowledge and understanding might YOU need in order to make this change of reducing the amount of cholesterol you </a:t>
            </a:r>
          </a:p>
          <a:p>
            <a:pPr lvl="0"/>
            <a:r>
              <a:rPr lang="en-US" dirty="0">
                <a:latin typeface="+mn-lt"/>
              </a:rPr>
              <a:t>eat ?</a:t>
            </a:r>
          </a:p>
        </p:txBody>
      </p:sp>
    </p:spTree>
    <p:extLst>
      <p:ext uri="{BB962C8B-B14F-4D97-AF65-F5344CB8AC3E}">
        <p14:creationId xmlns:p14="http://schemas.microsoft.com/office/powerpoint/2010/main" val="2852559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80960" cy="1371600"/>
          </a:xfrm>
          <a:solidFill>
            <a:srgbClr val="00B0F0"/>
          </a:solidFill>
        </p:spPr>
        <p:txBody>
          <a:bodyPr>
            <a:normAutofit fontScale="90000"/>
          </a:bodyPr>
          <a:lstStyle/>
          <a:p>
            <a:r>
              <a:rPr lang="en-US" dirty="0"/>
              <a:t>Meaningfulness</a:t>
            </a:r>
            <a:br>
              <a:rPr lang="en-US" dirty="0"/>
            </a:br>
            <a:r>
              <a:rPr lang="en-US" sz="2800" dirty="0"/>
              <a:t>Are the demands/issues worthy of your investment?</a:t>
            </a:r>
          </a:p>
        </p:txBody>
      </p:sp>
      <p:sp>
        <p:nvSpPr>
          <p:cNvPr id="3" name="Content Placeholder 2"/>
          <p:cNvSpPr>
            <a:spLocks noGrp="1"/>
          </p:cNvSpPr>
          <p:nvPr>
            <p:ph idx="1"/>
          </p:nvPr>
        </p:nvSpPr>
        <p:spPr/>
        <p:txBody>
          <a:bodyPr/>
          <a:lstStyle/>
          <a:p>
            <a:pPr marL="114300" indent="0">
              <a:buNone/>
            </a:pPr>
            <a:endParaRPr lang="en-US" sz="2800" dirty="0"/>
          </a:p>
          <a:p>
            <a:pPr>
              <a:buClr>
                <a:schemeClr val="tx1"/>
              </a:buClr>
            </a:pPr>
            <a:r>
              <a:rPr lang="en-US" sz="2800" dirty="0"/>
              <a:t>What makes something of value to you ?</a:t>
            </a:r>
          </a:p>
          <a:p>
            <a:pPr>
              <a:buClr>
                <a:schemeClr val="tx1"/>
              </a:buClr>
            </a:pPr>
            <a:r>
              <a:rPr lang="en-US" sz="2800" dirty="0"/>
              <a:t>Behavior doesn’t happen in isolation from our thoughts</a:t>
            </a:r>
          </a:p>
          <a:p>
            <a:pPr>
              <a:buClr>
                <a:schemeClr val="tx1"/>
              </a:buClr>
            </a:pPr>
            <a:r>
              <a:rPr lang="en-US" sz="2800" dirty="0"/>
              <a:t>What is meaningful or of value can change depending on what is going on in your life</a:t>
            </a:r>
          </a:p>
        </p:txBody>
      </p:sp>
    </p:spTree>
    <p:extLst>
      <p:ext uri="{BB962C8B-B14F-4D97-AF65-F5344CB8AC3E}">
        <p14:creationId xmlns:p14="http://schemas.microsoft.com/office/powerpoint/2010/main" val="2066843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325562"/>
          </a:xfrm>
          <a:solidFill>
            <a:srgbClr val="00B0F0"/>
          </a:solidFill>
        </p:spPr>
        <p:txBody>
          <a:bodyPr/>
          <a:lstStyle/>
          <a:p>
            <a:pPr marL="114300" lvl="0">
              <a:spcBef>
                <a:spcPct val="20000"/>
              </a:spcBef>
            </a:pPr>
            <a:r>
              <a:rPr lang="en-US" sz="3600" dirty="0"/>
              <a:t>Meaningfulness</a:t>
            </a:r>
            <a:br>
              <a:rPr lang="en-US" sz="3600" dirty="0"/>
            </a:br>
            <a:r>
              <a:rPr lang="en-US" sz="3600" dirty="0"/>
              <a:t>Think about yourself …</a:t>
            </a:r>
          </a:p>
        </p:txBody>
      </p:sp>
      <p:sp>
        <p:nvSpPr>
          <p:cNvPr id="3" name="Content Placeholder 2"/>
          <p:cNvSpPr>
            <a:spLocks noGrp="1"/>
          </p:cNvSpPr>
          <p:nvPr>
            <p:ph idx="1"/>
          </p:nvPr>
        </p:nvSpPr>
        <p:spPr>
          <a:xfrm>
            <a:off x="4648200" y="2057400"/>
            <a:ext cx="4038600" cy="4419600"/>
          </a:xfrm>
        </p:spPr>
        <p:txBody>
          <a:bodyPr>
            <a:normAutofit/>
          </a:bodyPr>
          <a:lstStyle/>
          <a:p>
            <a:pPr marL="114300" indent="0">
              <a:buNone/>
            </a:pPr>
            <a:r>
              <a:rPr lang="en-US" sz="2400" dirty="0"/>
              <a:t>Is lowering the amount of cholesterol you eat of value to you right now? </a:t>
            </a:r>
          </a:p>
          <a:p>
            <a:pPr marL="114300" indent="0">
              <a:buNone/>
            </a:pPr>
            <a:r>
              <a:rPr lang="en-US" sz="2400" dirty="0"/>
              <a:t>   </a:t>
            </a:r>
          </a:p>
          <a:p>
            <a:pPr marL="114300" indent="0">
              <a:buNone/>
            </a:pPr>
            <a:r>
              <a:rPr lang="en-US" sz="2400" dirty="0"/>
              <a:t>Why or  Why not ? </a:t>
            </a:r>
          </a:p>
          <a:p>
            <a:pPr marL="114300" indent="0">
              <a:buNone/>
            </a:pPr>
            <a:endParaRPr lang="en-US" sz="2400" dirty="0"/>
          </a:p>
          <a:p>
            <a:pPr marL="114300" indent="0">
              <a:buNone/>
            </a:pPr>
            <a:r>
              <a:rPr lang="en-US" sz="2400" dirty="0"/>
              <a:t>Is there anything that would make this health goal more meaningful?</a:t>
            </a:r>
          </a:p>
        </p:txBody>
      </p:sp>
      <p:pic>
        <p:nvPicPr>
          <p:cNvPr id="2052" name="Picture 4" descr="You Are Talking To Me GIFs - Find &amp; Share on GIPHY">
            <a:extLst>
              <a:ext uri="{FF2B5EF4-FFF2-40B4-BE49-F238E27FC236}">
                <a16:creationId xmlns:a16="http://schemas.microsoft.com/office/drawing/2014/main" id="{45E5349D-A9B9-0003-13E6-2ADD44BB7D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92" y="2895600"/>
            <a:ext cx="418338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595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3" y="207517"/>
            <a:ext cx="7680960" cy="1371600"/>
          </a:xfrm>
          <a:solidFill>
            <a:srgbClr val="00B0F0"/>
          </a:solidFill>
        </p:spPr>
        <p:txBody>
          <a:bodyPr>
            <a:normAutofit fontScale="90000"/>
          </a:bodyPr>
          <a:lstStyle/>
          <a:p>
            <a:r>
              <a:rPr lang="en-US" dirty="0"/>
              <a:t>Manageability</a:t>
            </a:r>
            <a:br>
              <a:rPr lang="en-US" dirty="0"/>
            </a:br>
            <a:r>
              <a:rPr lang="en-US" sz="3200" dirty="0"/>
              <a:t>Extent to which resources are available</a:t>
            </a:r>
          </a:p>
        </p:txBody>
      </p:sp>
      <p:sp>
        <p:nvSpPr>
          <p:cNvPr id="6" name="Text Placeholder 5"/>
          <p:cNvSpPr>
            <a:spLocks noGrp="1"/>
          </p:cNvSpPr>
          <p:nvPr>
            <p:ph type="body" idx="1"/>
          </p:nvPr>
        </p:nvSpPr>
        <p:spPr/>
        <p:txBody>
          <a:bodyPr/>
          <a:lstStyle/>
          <a:p>
            <a:endParaRPr lang="en-US" dirty="0"/>
          </a:p>
        </p:txBody>
      </p:sp>
      <p:sp>
        <p:nvSpPr>
          <p:cNvPr id="3" name="Content Placeholder 2"/>
          <p:cNvSpPr>
            <a:spLocks noGrp="1"/>
          </p:cNvSpPr>
          <p:nvPr>
            <p:ph sz="half" idx="2"/>
          </p:nvPr>
        </p:nvSpPr>
        <p:spPr>
          <a:xfrm>
            <a:off x="137713" y="2438400"/>
            <a:ext cx="4251407" cy="3517898"/>
          </a:xfrm>
        </p:spPr>
        <p:txBody>
          <a:bodyPr/>
          <a:lstStyle/>
          <a:p>
            <a:pPr marL="114300" indent="0">
              <a:buNone/>
            </a:pPr>
            <a:endParaRPr lang="en-US" dirty="0"/>
          </a:p>
          <a:p>
            <a:pPr marL="114300" indent="0">
              <a:buNone/>
            </a:pPr>
            <a:r>
              <a:rPr lang="en-US" sz="2000" dirty="0"/>
              <a:t>The environment is a source of both </a:t>
            </a:r>
            <a:r>
              <a:rPr lang="en-US" sz="2000" i="1" dirty="0"/>
              <a:t>stressors</a:t>
            </a:r>
            <a:r>
              <a:rPr lang="en-US" sz="2000" dirty="0"/>
              <a:t> and </a:t>
            </a:r>
            <a:r>
              <a:rPr lang="en-US" sz="2000" dirty="0">
                <a:effectLst>
                  <a:outerShdw blurRad="38100" dist="38100" dir="2700000" algn="tl">
                    <a:srgbClr val="000000">
                      <a:alpha val="43137"/>
                    </a:srgbClr>
                  </a:outerShdw>
                </a:effectLst>
              </a:rPr>
              <a:t>resistance resources</a:t>
            </a:r>
          </a:p>
          <a:p>
            <a:pPr marL="114300" indent="0">
              <a:buNone/>
            </a:pPr>
            <a:endParaRPr lang="en-US" dirty="0"/>
          </a:p>
          <a:p>
            <a:pPr marL="114300" indent="0">
              <a:buNone/>
            </a:pPr>
            <a:r>
              <a:rPr lang="en-US" sz="2000" dirty="0"/>
              <a:t>People with a strong Sense of Coherence have a greater variety of general </a:t>
            </a:r>
            <a:r>
              <a:rPr lang="en-US" sz="2000" dirty="0">
                <a:effectLst>
                  <a:outerShdw blurRad="38100" dist="38100" dir="2700000" algn="tl">
                    <a:srgbClr val="000000">
                      <a:alpha val="43137"/>
                    </a:srgbClr>
                  </a:outerShdw>
                </a:effectLst>
              </a:rPr>
              <a:t>resistance resources</a:t>
            </a:r>
          </a:p>
        </p:txBody>
      </p:sp>
      <p:sp>
        <p:nvSpPr>
          <p:cNvPr id="7" name="Text Placeholder 6"/>
          <p:cNvSpPr>
            <a:spLocks noGrp="1"/>
          </p:cNvSpPr>
          <p:nvPr>
            <p:ph type="body" sz="quarter" idx="3"/>
          </p:nvPr>
        </p:nvSpPr>
        <p:spPr/>
        <p:txBody>
          <a:bodyPr/>
          <a:lstStyle/>
          <a:p>
            <a:endParaRPr lang="en-US" dirty="0"/>
          </a:p>
        </p:txBody>
      </p:sp>
      <p:sp>
        <p:nvSpPr>
          <p:cNvPr id="8" name="Content Placeholder 7"/>
          <p:cNvSpPr>
            <a:spLocks noGrp="1"/>
          </p:cNvSpPr>
          <p:nvPr>
            <p:ph sz="quarter" idx="4"/>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3293763" cy="492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41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3188"/>
            <a:ext cx="7680960" cy="1371600"/>
          </a:xfrm>
          <a:noFill/>
          <a:ln>
            <a:noFill/>
          </a:ln>
        </p:spPr>
        <p:txBody>
          <a:bodyPr/>
          <a:lstStyle/>
          <a:p>
            <a:pPr algn="ctr"/>
            <a:r>
              <a:rPr lang="en-US" dirty="0"/>
              <a:t>Resistance Resources</a:t>
            </a:r>
          </a:p>
        </p:txBody>
      </p:sp>
      <p:sp>
        <p:nvSpPr>
          <p:cNvPr id="3" name="Content Placeholder 2"/>
          <p:cNvSpPr>
            <a:spLocks noGrp="1"/>
          </p:cNvSpPr>
          <p:nvPr>
            <p:ph idx="1"/>
          </p:nvPr>
        </p:nvSpPr>
        <p:spPr>
          <a:xfrm>
            <a:off x="103187" y="1371600"/>
            <a:ext cx="8659813" cy="4697412"/>
          </a:xfrm>
        </p:spPr>
        <p:txBody>
          <a:bodyPr>
            <a:normAutofit/>
          </a:bodyPr>
          <a:lstStyle/>
          <a:p>
            <a:pPr marL="114300" indent="0">
              <a:buNone/>
            </a:pPr>
            <a:r>
              <a:rPr lang="en-US" sz="2400" dirty="0"/>
              <a:t>     </a:t>
            </a:r>
            <a:r>
              <a:rPr lang="en-US" sz="2800" b="1" dirty="0"/>
              <a:t>Internal Resistance Resources</a:t>
            </a:r>
          </a:p>
          <a:p>
            <a:pPr lvl="1"/>
            <a:r>
              <a:rPr lang="en-US" sz="2000" dirty="0"/>
              <a:t>Effective management of emotions- not harboring negative emotional states</a:t>
            </a:r>
          </a:p>
          <a:p>
            <a:pPr lvl="1"/>
            <a:r>
              <a:rPr lang="en-US" sz="2000" dirty="0"/>
              <a:t>Coping strategies in your tool box such as sleep, exercise, meditation, breathing, hobbies, laughter etc… can help you strengthen your internal state of coping or management of emotions</a:t>
            </a:r>
          </a:p>
          <a:p>
            <a:pPr lvl="1"/>
            <a:r>
              <a:rPr lang="en-US" sz="2000" dirty="0"/>
              <a:t>Valuative/attitudinal coping strategies( rationality, flexibility, and foresight)</a:t>
            </a:r>
          </a:p>
          <a:p>
            <a:pPr lvl="1"/>
            <a:r>
              <a:rPr lang="en-US" sz="2000" dirty="0"/>
              <a:t>Having physical stamina</a:t>
            </a:r>
          </a:p>
          <a:p>
            <a:pPr marL="411163" lvl="1" indent="0">
              <a:buNone/>
            </a:pPr>
            <a:endParaRPr lang="en-US" dirty="0"/>
          </a:p>
        </p:txBody>
      </p:sp>
    </p:spTree>
    <p:extLst>
      <p:ext uri="{BB962C8B-B14F-4D97-AF65-F5344CB8AC3E}">
        <p14:creationId xmlns:p14="http://schemas.microsoft.com/office/powerpoint/2010/main" val="4247978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7F5E-E3C5-1074-534B-6057B048C9FC}"/>
              </a:ext>
            </a:extLst>
          </p:cNvPr>
          <p:cNvSpPr>
            <a:spLocks noGrp="1"/>
          </p:cNvSpPr>
          <p:nvPr>
            <p:ph type="title"/>
          </p:nvPr>
        </p:nvSpPr>
        <p:spPr>
          <a:xfrm>
            <a:off x="228600" y="304800"/>
            <a:ext cx="7680960" cy="1371600"/>
          </a:xfrm>
        </p:spPr>
        <p:txBody>
          <a:bodyPr/>
          <a:lstStyle/>
          <a:p>
            <a:r>
              <a:rPr lang="en-US" dirty="0"/>
              <a:t>Resistance Resources cont.</a:t>
            </a:r>
          </a:p>
        </p:txBody>
      </p:sp>
      <p:sp>
        <p:nvSpPr>
          <p:cNvPr id="3" name="Content Placeholder 2">
            <a:extLst>
              <a:ext uri="{FF2B5EF4-FFF2-40B4-BE49-F238E27FC236}">
                <a16:creationId xmlns:a16="http://schemas.microsoft.com/office/drawing/2014/main" id="{37C05BF7-98EE-3B41-B4C8-6B5B5324ECC7}"/>
              </a:ext>
            </a:extLst>
          </p:cNvPr>
          <p:cNvSpPr>
            <a:spLocks noGrp="1"/>
          </p:cNvSpPr>
          <p:nvPr>
            <p:ph idx="1"/>
          </p:nvPr>
        </p:nvSpPr>
        <p:spPr>
          <a:xfrm>
            <a:off x="381000" y="1905000"/>
            <a:ext cx="7680960" cy="3931920"/>
          </a:xfrm>
        </p:spPr>
        <p:txBody>
          <a:bodyPr>
            <a:normAutofit fontScale="92500" lnSpcReduction="20000"/>
          </a:bodyPr>
          <a:lstStyle/>
          <a:p>
            <a:pPr marL="411163" lvl="1" indent="0">
              <a:buNone/>
            </a:pPr>
            <a:r>
              <a:rPr lang="en-US" sz="2800" b="1" dirty="0"/>
              <a:t>External Resistance Resources</a:t>
            </a:r>
          </a:p>
          <a:p>
            <a:pPr lvl="1"/>
            <a:r>
              <a:rPr lang="en-US" sz="2200" dirty="0"/>
              <a:t>Material items such as housing, living conditions, money, car, clothing, nutrition</a:t>
            </a:r>
          </a:p>
          <a:p>
            <a:pPr lvl="1"/>
            <a:r>
              <a:rPr lang="en-US" sz="2200" dirty="0"/>
              <a:t>Social Support</a:t>
            </a:r>
          </a:p>
          <a:p>
            <a:pPr lvl="1"/>
            <a:r>
              <a:rPr lang="en-US" sz="2200" dirty="0"/>
              <a:t>Relationship stability           </a:t>
            </a:r>
          </a:p>
          <a:p>
            <a:pPr lvl="1"/>
            <a:r>
              <a:rPr lang="en-US" sz="2200" dirty="0"/>
              <a:t>Cultural                                  </a:t>
            </a:r>
          </a:p>
          <a:p>
            <a:pPr lvl="1"/>
            <a:r>
              <a:rPr lang="en-US" sz="2200" dirty="0"/>
              <a:t>Life skills/Self efficacy         </a:t>
            </a:r>
          </a:p>
          <a:p>
            <a:pPr lvl="1"/>
            <a:r>
              <a:rPr lang="en-US" sz="2200" dirty="0"/>
              <a:t>Information-classes, reading materials</a:t>
            </a:r>
          </a:p>
          <a:p>
            <a:pPr lvl="1"/>
            <a:r>
              <a:rPr lang="en-US" sz="2200" dirty="0"/>
              <a:t>Religion/philosophy</a:t>
            </a:r>
          </a:p>
          <a:p>
            <a:pPr lvl="1"/>
            <a:r>
              <a:rPr lang="en-US" sz="2200" dirty="0"/>
              <a:t>Rituals- repeating familiar activities</a:t>
            </a:r>
          </a:p>
          <a:p>
            <a:pPr lvl="1"/>
            <a:endParaRPr lang="en-US" dirty="0"/>
          </a:p>
          <a:p>
            <a:pPr marL="411163" lvl="1" indent="0">
              <a:buNone/>
            </a:pPr>
            <a:r>
              <a:rPr lang="en-US" dirty="0"/>
              <a:t> </a:t>
            </a:r>
          </a:p>
          <a:p>
            <a:endParaRPr lang="en-US" dirty="0"/>
          </a:p>
        </p:txBody>
      </p:sp>
    </p:spTree>
    <p:extLst>
      <p:ext uri="{BB962C8B-B14F-4D97-AF65-F5344CB8AC3E}">
        <p14:creationId xmlns:p14="http://schemas.microsoft.com/office/powerpoint/2010/main" val="1980671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EA03-DCA9-30EB-71CE-6671CAF634B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3DD7A11-DD14-1848-A8C6-4F9DCF2A755E}"/>
              </a:ext>
            </a:extLst>
          </p:cNvPr>
          <p:cNvSpPr>
            <a:spLocks noGrp="1"/>
          </p:cNvSpPr>
          <p:nvPr>
            <p:ph idx="1"/>
          </p:nvPr>
        </p:nvSpPr>
        <p:spPr/>
        <p:txBody>
          <a:bodyPr/>
          <a:lstStyle/>
          <a:p>
            <a:pPr marL="0" indent="0">
              <a:buNone/>
            </a:pPr>
            <a:r>
              <a:rPr lang="en-US" sz="2400" dirty="0"/>
              <a:t>What types of </a:t>
            </a:r>
            <a:r>
              <a:rPr lang="en-US" sz="2400" dirty="0">
                <a:effectLst>
                  <a:outerShdw blurRad="38100" dist="38100" dir="2700000" algn="tl">
                    <a:srgbClr val="000000">
                      <a:alpha val="43137"/>
                    </a:srgbClr>
                  </a:outerShdw>
                </a:effectLst>
              </a:rPr>
              <a:t>resistance resources </a:t>
            </a:r>
            <a:r>
              <a:rPr lang="en-US" sz="2400" dirty="0"/>
              <a:t>might help if you if you were trying to reduce the amount of cholesterol you eat?</a:t>
            </a:r>
          </a:p>
          <a:p>
            <a:pPr marL="0" indent="0">
              <a:buNone/>
            </a:pPr>
            <a:endParaRPr lang="en-US" sz="2400" dirty="0"/>
          </a:p>
          <a:p>
            <a:pPr marL="0" indent="0">
              <a:buNone/>
            </a:pPr>
            <a:r>
              <a:rPr lang="en-US" sz="2400" dirty="0"/>
              <a:t>What types of resistance resources might help you successfully deal with all the current stressors in the world and your life?</a:t>
            </a:r>
          </a:p>
          <a:p>
            <a:endParaRPr lang="en-US" dirty="0"/>
          </a:p>
        </p:txBody>
      </p:sp>
    </p:spTree>
    <p:extLst>
      <p:ext uri="{BB962C8B-B14F-4D97-AF65-F5344CB8AC3E}">
        <p14:creationId xmlns:p14="http://schemas.microsoft.com/office/powerpoint/2010/main" val="3173931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C459-D32A-461F-AE26-894C0455A170}"/>
              </a:ext>
            </a:extLst>
          </p:cNvPr>
          <p:cNvSpPr>
            <a:spLocks noGrp="1"/>
          </p:cNvSpPr>
          <p:nvPr>
            <p:ph type="title"/>
          </p:nvPr>
        </p:nvSpPr>
        <p:spPr>
          <a:xfrm>
            <a:off x="152400" y="137160"/>
            <a:ext cx="7680960" cy="1371600"/>
          </a:xfrm>
        </p:spPr>
        <p:txBody>
          <a:bodyPr/>
          <a:lstStyle/>
          <a:p>
            <a:r>
              <a:rPr lang="en-US" dirty="0"/>
              <a:t>The Impact of Generalized Resistance Deficits (GRD)</a:t>
            </a:r>
          </a:p>
        </p:txBody>
      </p:sp>
      <p:sp>
        <p:nvSpPr>
          <p:cNvPr id="3" name="Content Placeholder 2">
            <a:extLst>
              <a:ext uri="{FF2B5EF4-FFF2-40B4-BE49-F238E27FC236}">
                <a16:creationId xmlns:a16="http://schemas.microsoft.com/office/drawing/2014/main" id="{A9D689A6-547D-8A44-8D50-F502924C7449}"/>
              </a:ext>
            </a:extLst>
          </p:cNvPr>
          <p:cNvSpPr>
            <a:spLocks noGrp="1"/>
          </p:cNvSpPr>
          <p:nvPr>
            <p:ph idx="1"/>
          </p:nvPr>
        </p:nvSpPr>
        <p:spPr>
          <a:xfrm>
            <a:off x="457200" y="1752600"/>
            <a:ext cx="7955280" cy="4282440"/>
          </a:xfrm>
        </p:spPr>
        <p:txBody>
          <a:bodyPr>
            <a:normAutofit/>
          </a:bodyPr>
          <a:lstStyle/>
          <a:p>
            <a:r>
              <a:rPr lang="en-US" sz="2400" b="0" u="none" strike="noStrike" dirty="0">
                <a:effectLst/>
                <a:latin typeface="Google Sans"/>
              </a:rPr>
              <a:t>According to researchers from NIH, when GRDs outweigh resources, coping mechanisms are more likely to fail. This imbalance can lead to:</a:t>
            </a:r>
          </a:p>
          <a:p>
            <a:pPr>
              <a:buFont typeface="Arial" panose="020B0604020202020204" pitchFamily="34" charset="0"/>
              <a:buChar char="•"/>
            </a:pPr>
            <a:r>
              <a:rPr lang="en-US" sz="2400" b="1" u="none" strike="noStrike" dirty="0">
                <a:effectLst/>
                <a:latin typeface="Google Sans"/>
              </a:rPr>
              <a:t>Pathogenic Outcomes</a:t>
            </a:r>
            <a:r>
              <a:rPr lang="en-US" sz="2400" b="0" u="none" strike="noStrike" dirty="0">
                <a:effectLst/>
                <a:latin typeface="Google Sans"/>
              </a:rPr>
              <a:t>: Physical illness, burnout, or chronic disease.</a:t>
            </a:r>
          </a:p>
          <a:p>
            <a:pPr>
              <a:buFont typeface="Arial" panose="020B0604020202020204" pitchFamily="34" charset="0"/>
              <a:buChar char="•"/>
            </a:pPr>
            <a:r>
              <a:rPr lang="en-US" sz="2400" b="1" u="none" strike="noStrike" dirty="0">
                <a:effectLst/>
                <a:latin typeface="Google Sans"/>
              </a:rPr>
              <a:t>Psychological Distress</a:t>
            </a:r>
            <a:r>
              <a:rPr lang="en-US" sz="2400" b="0" u="none" strike="noStrike" dirty="0">
                <a:effectLst/>
                <a:latin typeface="Google Sans"/>
              </a:rPr>
              <a:t>: Increased anxiety, depression, and a sense of hopelessness.</a:t>
            </a:r>
          </a:p>
          <a:p>
            <a:pPr>
              <a:buFont typeface="Arial" panose="020B0604020202020204" pitchFamily="34" charset="0"/>
              <a:buChar char="•"/>
            </a:pPr>
            <a:r>
              <a:rPr lang="en-US" sz="2400" b="1" u="none" strike="noStrike" dirty="0">
                <a:effectLst/>
                <a:latin typeface="Google Sans"/>
              </a:rPr>
              <a:t>Weakened Sense of Coherence</a:t>
            </a:r>
            <a:r>
              <a:rPr lang="en-US" sz="2400" b="0" u="none" strike="noStrike" dirty="0">
                <a:effectLst/>
                <a:latin typeface="Google Sans"/>
              </a:rPr>
              <a:t>: A diminished ability to perceive life as structured, manageable, and meaningful. </a:t>
            </a:r>
            <a:endParaRPr lang="en-US" sz="2400" dirty="0"/>
          </a:p>
        </p:txBody>
      </p:sp>
      <p:sp>
        <p:nvSpPr>
          <p:cNvPr id="4" name="TextBox 3">
            <a:extLst>
              <a:ext uri="{FF2B5EF4-FFF2-40B4-BE49-F238E27FC236}">
                <a16:creationId xmlns:a16="http://schemas.microsoft.com/office/drawing/2014/main" id="{C9540D3A-2637-550C-E772-621B567D3386}"/>
              </a:ext>
            </a:extLst>
          </p:cNvPr>
          <p:cNvSpPr txBox="1"/>
          <p:nvPr/>
        </p:nvSpPr>
        <p:spPr>
          <a:xfrm>
            <a:off x="342900" y="5754634"/>
            <a:ext cx="8458200" cy="738664"/>
          </a:xfrm>
          <a:prstGeom prst="rect">
            <a:avLst/>
          </a:prstGeom>
          <a:noFill/>
        </p:spPr>
        <p:txBody>
          <a:bodyPr wrap="square" rtlCol="0">
            <a:spAutoFit/>
          </a:bodyPr>
          <a:lstStyle/>
          <a:p>
            <a:r>
              <a:rPr lang="en-US" sz="1200" dirty="0"/>
              <a:t>Flensborg-Madsen T, Ventegodt S, Merrick J. Sense of coherence and physical health. The emotional sense of coherence (SOC-E) was found to be the best-known predictor of physical health. ScientificWorldJournal. 2006 Jun 22;6:2147-57. doi: 10.1100/tsw.2006.344. PMID: 17370010; PMCID: PMC5917406</a:t>
            </a:r>
            <a:r>
              <a:rPr lang="en-US" dirty="0"/>
              <a:t>.</a:t>
            </a:r>
          </a:p>
        </p:txBody>
      </p:sp>
    </p:spTree>
    <p:extLst>
      <p:ext uri="{BB962C8B-B14F-4D97-AF65-F5344CB8AC3E}">
        <p14:creationId xmlns:p14="http://schemas.microsoft.com/office/powerpoint/2010/main" val="775525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41973"/>
            <a:ext cx="7680960" cy="1371600"/>
          </a:xfrm>
          <a:noFill/>
          <a:ln>
            <a:noFill/>
          </a:ln>
        </p:spPr>
        <p:txBody>
          <a:bodyPr/>
          <a:lstStyle/>
          <a:p>
            <a:r>
              <a:rPr lang="en-US" dirty="0"/>
              <a:t>The Really Good News…</a:t>
            </a:r>
          </a:p>
        </p:txBody>
      </p:sp>
      <p:sp>
        <p:nvSpPr>
          <p:cNvPr id="3" name="Content Placeholder 2"/>
          <p:cNvSpPr>
            <a:spLocks noGrp="1"/>
          </p:cNvSpPr>
          <p:nvPr>
            <p:ph idx="1"/>
          </p:nvPr>
        </p:nvSpPr>
        <p:spPr>
          <a:xfrm>
            <a:off x="452063" y="990600"/>
            <a:ext cx="7620000" cy="5051656"/>
          </a:xfrm>
        </p:spPr>
        <p:txBody>
          <a:bodyPr/>
          <a:lstStyle/>
          <a:p>
            <a:pPr marL="114300" indent="0">
              <a:buNone/>
            </a:pPr>
            <a:endParaRPr lang="en-US" dirty="0"/>
          </a:p>
          <a:p>
            <a:pPr>
              <a:buClr>
                <a:schemeClr val="tx1"/>
              </a:buClr>
            </a:pPr>
            <a:r>
              <a:rPr lang="en-US" sz="2000" dirty="0"/>
              <a:t>SOC is a dispositional orientation and not a personality trait</a:t>
            </a:r>
          </a:p>
          <a:p>
            <a:pPr lvl="1">
              <a:buClr>
                <a:schemeClr val="tx1"/>
              </a:buClr>
              <a:buFont typeface="Wingdings" pitchFamily="2" charset="2"/>
              <a:buChar char="§"/>
            </a:pPr>
            <a:r>
              <a:rPr lang="en-US" sz="2000" dirty="0"/>
              <a:t>(</a:t>
            </a:r>
            <a:r>
              <a:rPr lang="en-US" sz="2000" dirty="0">
                <a:effectLst/>
              </a:rPr>
              <a:t>Disposition means </a:t>
            </a:r>
            <a:r>
              <a:rPr lang="en-US" sz="2000" b="1" dirty="0">
                <a:effectLst/>
              </a:rPr>
              <a:t>the positive or negative way a person views the world</a:t>
            </a:r>
            <a:r>
              <a:rPr lang="en-US" sz="2000" b="1" dirty="0"/>
              <a:t> </a:t>
            </a:r>
            <a:r>
              <a:rPr lang="en-US" sz="2000" dirty="0"/>
              <a:t>and you can change this)</a:t>
            </a:r>
          </a:p>
          <a:p>
            <a:pPr lvl="1">
              <a:buClr>
                <a:schemeClr val="tx1"/>
              </a:buClr>
              <a:buFont typeface="Wingdings" pitchFamily="2" charset="2"/>
              <a:buChar char="§"/>
            </a:pPr>
            <a:r>
              <a:rPr lang="en-US" sz="2000" dirty="0">
                <a:effectLst/>
              </a:rPr>
              <a:t>Personality is more permanent and harder to change</a:t>
            </a:r>
            <a:endParaRPr lang="en-US" sz="2000" dirty="0"/>
          </a:p>
          <a:p>
            <a:pPr>
              <a:buClr>
                <a:schemeClr val="tx1"/>
              </a:buClr>
            </a:pPr>
            <a:r>
              <a:rPr lang="en-US" sz="2000" dirty="0"/>
              <a:t>SOC is measured on a continuum and you move along this continuum to the higher end</a:t>
            </a:r>
          </a:p>
          <a:p>
            <a:pPr>
              <a:buClr>
                <a:schemeClr val="tx1"/>
              </a:buClr>
            </a:pPr>
            <a:r>
              <a:rPr lang="en-US" sz="2000" dirty="0"/>
              <a:t>SOC increases with age in both men and women</a:t>
            </a:r>
          </a:p>
          <a:p>
            <a:pPr marL="114300" indent="0">
              <a:buNone/>
            </a:pPr>
            <a:r>
              <a:rPr lang="en-US" dirty="0"/>
              <a:t> </a:t>
            </a:r>
          </a:p>
        </p:txBody>
      </p:sp>
      <p:pic>
        <p:nvPicPr>
          <p:cNvPr id="3074" name="Picture 2" descr="The Model of Health Restoration - NATURAL HOLISTIC SOLUTIONS">
            <a:extLst>
              <a:ext uri="{FF2B5EF4-FFF2-40B4-BE49-F238E27FC236}">
                <a16:creationId xmlns:a16="http://schemas.microsoft.com/office/drawing/2014/main" id="{5C30D138-9DE2-D16D-1EBA-D50B501A5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263" y="4191000"/>
            <a:ext cx="5943600" cy="233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431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3ED8-AB88-749A-77F1-A2B48F4BC46A}"/>
              </a:ext>
            </a:extLst>
          </p:cNvPr>
          <p:cNvSpPr>
            <a:spLocks noGrp="1"/>
          </p:cNvSpPr>
          <p:nvPr>
            <p:ph type="title"/>
          </p:nvPr>
        </p:nvSpPr>
        <p:spPr>
          <a:xfrm>
            <a:off x="491175" y="420206"/>
            <a:ext cx="7680960" cy="1371600"/>
          </a:xfrm>
        </p:spPr>
        <p:txBody>
          <a:bodyPr/>
          <a:lstStyle/>
          <a:p>
            <a:pPr algn="ctr"/>
            <a:r>
              <a:rPr lang="en-US" dirty="0"/>
              <a:t>Summary of the Salutogenesis Model of Health</a:t>
            </a:r>
          </a:p>
        </p:txBody>
      </p:sp>
      <p:pic>
        <p:nvPicPr>
          <p:cNvPr id="5" name="Picture 2" descr="How the Salutogenic Pattern of Health Reflects in Type 2 Diabetes Mellitus:  A Narrative Review">
            <a:extLst>
              <a:ext uri="{FF2B5EF4-FFF2-40B4-BE49-F238E27FC236}">
                <a16:creationId xmlns:a16="http://schemas.microsoft.com/office/drawing/2014/main" id="{DE6F29C3-4147-ED22-048C-74C9C41AC57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4359" y="2209800"/>
            <a:ext cx="8235281" cy="421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49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23BAA5-BD18-4314-484C-0CAF0A4BF826}"/>
              </a:ext>
            </a:extLst>
          </p:cNvPr>
          <p:cNvSpPr>
            <a:spLocks noGrp="1"/>
          </p:cNvSpPr>
          <p:nvPr>
            <p:ph type="title"/>
          </p:nvPr>
        </p:nvSpPr>
        <p:spPr>
          <a:xfrm>
            <a:off x="381000" y="304800"/>
            <a:ext cx="7680960" cy="1371600"/>
          </a:xfrm>
        </p:spPr>
        <p:txBody>
          <a:bodyPr/>
          <a:lstStyle/>
          <a:p>
            <a:r>
              <a:rPr lang="en-US" dirty="0"/>
              <a:t>Negative Events in Life </a:t>
            </a:r>
            <a:br>
              <a:rPr lang="en-US" dirty="0"/>
            </a:br>
            <a:r>
              <a:rPr lang="en-US" dirty="0"/>
              <a:t>Are Inevitable</a:t>
            </a:r>
          </a:p>
        </p:txBody>
      </p:sp>
      <p:pic>
        <p:nvPicPr>
          <p:cNvPr id="3074" name="Picture 2" descr="Reposting @bythisriverltd: “Life is 10% what happens to you and 90% how you  react to it.” - Charles R. Swindoll⠀ •⠀ •⠀ •⠀ •⠀ #mondaymotivation  #business #entrepreneur #smallbusiness #agency #agencylife #quote  #quotestoliveby #">
            <a:extLst>
              <a:ext uri="{FF2B5EF4-FFF2-40B4-BE49-F238E27FC236}">
                <a16:creationId xmlns:a16="http://schemas.microsoft.com/office/drawing/2014/main" id="{40C96E0C-770A-6AD6-5D42-29FE2A25D7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859756"/>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468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308A-8859-1B02-7015-B99B838F5392}"/>
              </a:ext>
            </a:extLst>
          </p:cNvPr>
          <p:cNvSpPr>
            <a:spLocks noGrp="1"/>
          </p:cNvSpPr>
          <p:nvPr>
            <p:ph type="title"/>
          </p:nvPr>
        </p:nvSpPr>
        <p:spPr>
          <a:xfrm>
            <a:off x="228600" y="228600"/>
            <a:ext cx="6614160" cy="1371600"/>
          </a:xfrm>
        </p:spPr>
        <p:txBody>
          <a:bodyPr/>
          <a:lstStyle/>
          <a:p>
            <a:r>
              <a:rPr lang="en-US" dirty="0"/>
              <a:t>How to Strengthen Your </a:t>
            </a:r>
            <a:br>
              <a:rPr lang="en-US" dirty="0"/>
            </a:br>
            <a:r>
              <a:rPr lang="en-US" dirty="0"/>
              <a:t>Sense of Coherence?</a:t>
            </a:r>
          </a:p>
        </p:txBody>
      </p:sp>
      <p:sp>
        <p:nvSpPr>
          <p:cNvPr id="3" name="Content Placeholder 2">
            <a:extLst>
              <a:ext uri="{FF2B5EF4-FFF2-40B4-BE49-F238E27FC236}">
                <a16:creationId xmlns:a16="http://schemas.microsoft.com/office/drawing/2014/main" id="{3C43C228-426B-BBA8-340E-D71E2DE82EA2}"/>
              </a:ext>
            </a:extLst>
          </p:cNvPr>
          <p:cNvSpPr>
            <a:spLocks noGrp="1"/>
          </p:cNvSpPr>
          <p:nvPr>
            <p:ph idx="1"/>
          </p:nvPr>
        </p:nvSpPr>
        <p:spPr>
          <a:xfrm>
            <a:off x="457199" y="2054831"/>
            <a:ext cx="8153401" cy="4345969"/>
          </a:xfrm>
        </p:spPr>
        <p:txBody>
          <a:bodyPr>
            <a:normAutofit/>
          </a:bodyPr>
          <a:lstStyle/>
          <a:p>
            <a:pPr>
              <a:buClr>
                <a:schemeClr val="tx1"/>
              </a:buClr>
            </a:pPr>
            <a:r>
              <a:rPr lang="en-US" dirty="0"/>
              <a:t>Be aware it’s a life long process</a:t>
            </a:r>
          </a:p>
          <a:p>
            <a:pPr>
              <a:buClr>
                <a:schemeClr val="tx1"/>
              </a:buClr>
            </a:pPr>
            <a:r>
              <a:rPr lang="en-US" dirty="0"/>
              <a:t>Reframe your stressors</a:t>
            </a:r>
          </a:p>
          <a:p>
            <a:pPr>
              <a:buClr>
                <a:schemeClr val="tx1"/>
              </a:buClr>
            </a:pPr>
            <a:r>
              <a:rPr lang="en-US" dirty="0"/>
              <a:t>Create meaning from life’s challenges</a:t>
            </a:r>
          </a:p>
          <a:p>
            <a:pPr>
              <a:buClr>
                <a:schemeClr val="tx1"/>
              </a:buClr>
            </a:pPr>
            <a:r>
              <a:rPr lang="en-US" dirty="0"/>
              <a:t>Strengthen your resistance resources. And develop new ones</a:t>
            </a:r>
          </a:p>
          <a:p>
            <a:pPr>
              <a:buClr>
                <a:schemeClr val="tx1"/>
              </a:buClr>
            </a:pPr>
            <a:r>
              <a:rPr lang="en-US" dirty="0"/>
              <a:t>Participate in a supportive social network</a:t>
            </a:r>
          </a:p>
          <a:p>
            <a:pPr>
              <a:buClr>
                <a:schemeClr val="tx1"/>
              </a:buClr>
            </a:pPr>
            <a:r>
              <a:rPr lang="en-US" dirty="0"/>
              <a:t>Surround yourself with people who model what you need to learn</a:t>
            </a:r>
          </a:p>
          <a:p>
            <a:pPr>
              <a:buClr>
                <a:schemeClr val="tx1"/>
              </a:buClr>
            </a:pPr>
            <a:r>
              <a:rPr lang="en-US" dirty="0"/>
              <a:t>Seek out knowledge and understanding. Continue to learn</a:t>
            </a:r>
          </a:p>
          <a:p>
            <a:pPr>
              <a:buClr>
                <a:schemeClr val="tx1"/>
              </a:buClr>
            </a:pPr>
            <a:r>
              <a:rPr lang="en-US" dirty="0"/>
              <a:t>Explore what is of value to you </a:t>
            </a:r>
          </a:p>
          <a:p>
            <a:pPr>
              <a:buClr>
                <a:schemeClr val="tx1"/>
              </a:buClr>
            </a:pPr>
            <a:r>
              <a:rPr lang="en-US" dirty="0"/>
              <a:t>Participate in an exercise program</a:t>
            </a:r>
          </a:p>
          <a:p>
            <a:pPr>
              <a:buClr>
                <a:schemeClr val="tx1"/>
              </a:buClr>
            </a:pPr>
            <a:r>
              <a:rPr lang="en-US" dirty="0"/>
              <a:t>Participate in a mindfulness or stress management program</a:t>
            </a:r>
          </a:p>
          <a:p>
            <a:pPr>
              <a:buClr>
                <a:schemeClr val="tx1"/>
              </a:buClr>
            </a:pPr>
            <a:r>
              <a:rPr lang="en-US" dirty="0"/>
              <a:t>Do things that increase your ability to believe you can do hard things</a:t>
            </a:r>
          </a:p>
        </p:txBody>
      </p:sp>
      <p:pic>
        <p:nvPicPr>
          <p:cNvPr id="2050" name="Picture 2" descr="Strong Woman">
            <a:extLst>
              <a:ext uri="{FF2B5EF4-FFF2-40B4-BE49-F238E27FC236}">
                <a16:creationId xmlns:a16="http://schemas.microsoft.com/office/drawing/2014/main" id="{2269607E-7B26-4A56-BEFA-9C25C3AF1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160" y="632467"/>
            <a:ext cx="1798241"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88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2671-0F2A-0357-C6E0-B670D61C2BD0}"/>
              </a:ext>
            </a:extLst>
          </p:cNvPr>
          <p:cNvSpPr>
            <a:spLocks noGrp="1"/>
          </p:cNvSpPr>
          <p:nvPr>
            <p:ph type="title"/>
          </p:nvPr>
        </p:nvSpPr>
        <p:spPr>
          <a:xfrm>
            <a:off x="152400" y="228600"/>
            <a:ext cx="7620000" cy="1653064"/>
          </a:xfrm>
        </p:spPr>
        <p:txBody>
          <a:bodyPr>
            <a:normAutofit/>
          </a:bodyPr>
          <a:lstStyle/>
          <a:p>
            <a:r>
              <a:rPr lang="en-US" sz="2700" dirty="0"/>
              <a:t>Strengthening sense of coherence: Evidence from a physical activity intervention targeting vulnerable adults</a:t>
            </a:r>
            <a:br>
              <a:rPr lang="en-US" sz="3200" b="1" dirty="0"/>
            </a:br>
            <a:endParaRPr lang="en-US" sz="3200" dirty="0"/>
          </a:p>
        </p:txBody>
      </p:sp>
      <p:sp>
        <p:nvSpPr>
          <p:cNvPr id="3" name="Content Placeholder 2">
            <a:extLst>
              <a:ext uri="{FF2B5EF4-FFF2-40B4-BE49-F238E27FC236}">
                <a16:creationId xmlns:a16="http://schemas.microsoft.com/office/drawing/2014/main" id="{4EE8BBD6-AAF3-3D18-9EFE-DD5041E15DFD}"/>
              </a:ext>
            </a:extLst>
          </p:cNvPr>
          <p:cNvSpPr>
            <a:spLocks noGrp="1"/>
          </p:cNvSpPr>
          <p:nvPr>
            <p:ph idx="1"/>
          </p:nvPr>
        </p:nvSpPr>
        <p:spPr>
          <a:xfrm>
            <a:off x="457200" y="1600200"/>
            <a:ext cx="7620000" cy="4343400"/>
          </a:xfrm>
        </p:spPr>
        <p:txBody>
          <a:bodyPr/>
          <a:lstStyle/>
          <a:p>
            <a:pPr>
              <a:buClr>
                <a:schemeClr val="tx1"/>
              </a:buClr>
              <a:buFont typeface="Arial" panose="020B0604020202020204" pitchFamily="34" charset="0"/>
              <a:buChar char="•"/>
            </a:pPr>
            <a:r>
              <a:rPr lang="en-US" dirty="0"/>
              <a:t>Looked at whether a health intervention could strengthen SOC</a:t>
            </a:r>
          </a:p>
          <a:p>
            <a:pPr>
              <a:buClr>
                <a:schemeClr val="tx1"/>
              </a:buClr>
              <a:buFont typeface="Arial" panose="020B0604020202020204" pitchFamily="34" charset="0"/>
              <a:buChar char="•"/>
            </a:pPr>
            <a:r>
              <a:rPr lang="en-US" dirty="0"/>
              <a:t>268 participants, age 55 or higher, socially vulnerable adults with low SOC scores</a:t>
            </a:r>
          </a:p>
          <a:p>
            <a:pPr>
              <a:buClr>
                <a:schemeClr val="tx1"/>
              </a:buClr>
              <a:buFont typeface="Arial" panose="020B0604020202020204" pitchFamily="34" charset="0"/>
              <a:buChar char="•"/>
            </a:pPr>
            <a:r>
              <a:rPr lang="en-US" dirty="0"/>
              <a:t>Participated in physical activity program-Communities on the Move </a:t>
            </a:r>
          </a:p>
          <a:p>
            <a:pPr>
              <a:buClr>
                <a:schemeClr val="tx1"/>
              </a:buClr>
              <a:buFont typeface="Arial" panose="020B0604020202020204" pitchFamily="34" charset="0"/>
              <a:buChar char="•"/>
            </a:pPr>
            <a:r>
              <a:rPr lang="en-US" dirty="0"/>
              <a:t>Sense of coherence (SOC) was stronger after a physical activity intervention.</a:t>
            </a:r>
          </a:p>
          <a:p>
            <a:pPr>
              <a:buClr>
                <a:schemeClr val="tx1"/>
              </a:buClr>
              <a:buFont typeface="Arial" panose="020B0604020202020204" pitchFamily="34" charset="0"/>
              <a:buChar char="•"/>
            </a:pPr>
            <a:r>
              <a:rPr lang="en-US" dirty="0"/>
              <a:t>Adults’ SOC may be strengthened, particularly when SOC is initially low.</a:t>
            </a:r>
          </a:p>
          <a:p>
            <a:pPr>
              <a:buClr>
                <a:schemeClr val="tx1"/>
              </a:buClr>
              <a:buFont typeface="Arial" panose="020B0604020202020204" pitchFamily="34" charset="0"/>
              <a:buChar char="•"/>
            </a:pPr>
            <a:r>
              <a:rPr lang="en-US" dirty="0"/>
              <a:t>SOC may be an alternative success indicator for physical activity interventions.</a:t>
            </a:r>
          </a:p>
          <a:p>
            <a:endParaRPr lang="en-US" dirty="0"/>
          </a:p>
        </p:txBody>
      </p:sp>
      <p:sp>
        <p:nvSpPr>
          <p:cNvPr id="4" name="TextBox 3">
            <a:extLst>
              <a:ext uri="{FF2B5EF4-FFF2-40B4-BE49-F238E27FC236}">
                <a16:creationId xmlns:a16="http://schemas.microsoft.com/office/drawing/2014/main" id="{FEDFD604-97A0-478F-38E6-3872F9051A21}"/>
              </a:ext>
            </a:extLst>
          </p:cNvPr>
          <p:cNvSpPr txBox="1"/>
          <p:nvPr/>
        </p:nvSpPr>
        <p:spPr>
          <a:xfrm>
            <a:off x="647700" y="6019800"/>
            <a:ext cx="7239000" cy="738664"/>
          </a:xfrm>
          <a:prstGeom prst="rect">
            <a:avLst/>
          </a:prstGeom>
          <a:noFill/>
        </p:spPr>
        <p:txBody>
          <a:bodyPr wrap="square" rtlCol="0">
            <a:spAutoFit/>
          </a:bodyPr>
          <a:lstStyle/>
          <a:p>
            <a:r>
              <a:rPr lang="en-US" sz="1400" dirty="0"/>
              <a:t>Thompson K, Herens M, van Ophem J, Wagemakers A. Strengthening sense of coherence: Evidence from a physical activity intervention targeting vulnerable adults. Prev Med Rep. 2021 Sep 8;24:</a:t>
            </a:r>
          </a:p>
        </p:txBody>
      </p:sp>
    </p:spTree>
    <p:extLst>
      <p:ext uri="{BB962C8B-B14F-4D97-AF65-F5344CB8AC3E}">
        <p14:creationId xmlns:p14="http://schemas.microsoft.com/office/powerpoint/2010/main" val="1760205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88B1-ACA0-093D-E55F-228E5F133171}"/>
              </a:ext>
            </a:extLst>
          </p:cNvPr>
          <p:cNvSpPr>
            <a:spLocks noGrp="1"/>
          </p:cNvSpPr>
          <p:nvPr>
            <p:ph type="title"/>
          </p:nvPr>
        </p:nvSpPr>
        <p:spPr>
          <a:xfrm>
            <a:off x="304800" y="228600"/>
            <a:ext cx="7680960" cy="1371600"/>
          </a:xfrm>
        </p:spPr>
        <p:txBody>
          <a:bodyPr>
            <a:normAutofit/>
          </a:bodyPr>
          <a:lstStyle/>
          <a:p>
            <a:r>
              <a:rPr lang="en-US" dirty="0"/>
              <a:t>Exercise Associated with Higher Sense of Coherence</a:t>
            </a:r>
          </a:p>
        </p:txBody>
      </p:sp>
      <p:sp>
        <p:nvSpPr>
          <p:cNvPr id="3" name="Content Placeholder 2">
            <a:extLst>
              <a:ext uri="{FF2B5EF4-FFF2-40B4-BE49-F238E27FC236}">
                <a16:creationId xmlns:a16="http://schemas.microsoft.com/office/drawing/2014/main" id="{2F5B00F8-916A-6216-4ED2-4F980CB8D7D5}"/>
              </a:ext>
            </a:extLst>
          </p:cNvPr>
          <p:cNvSpPr>
            <a:spLocks noGrp="1"/>
          </p:cNvSpPr>
          <p:nvPr>
            <p:ph idx="1"/>
          </p:nvPr>
        </p:nvSpPr>
        <p:spPr/>
        <p:txBody>
          <a:bodyPr>
            <a:normAutofit fontScale="85000" lnSpcReduction="10000"/>
          </a:bodyPr>
          <a:lstStyle/>
          <a:p>
            <a:pPr>
              <a:buClr>
                <a:schemeClr val="tx1"/>
              </a:buClr>
              <a:buFont typeface="Arial" panose="020B0604020202020204" pitchFamily="34" charset="0"/>
              <a:buChar char="•"/>
            </a:pPr>
            <a:r>
              <a:rPr lang="en-US" sz="2000" dirty="0"/>
              <a:t>3403 participants (1856 women and 1547 men) completed a  Finnish cardiovascular risk factor survey</a:t>
            </a:r>
          </a:p>
          <a:p>
            <a:pPr>
              <a:buClr>
                <a:schemeClr val="tx1"/>
              </a:buClr>
              <a:buFont typeface="Arial" panose="020B0604020202020204" pitchFamily="34" charset="0"/>
              <a:buChar char="•"/>
            </a:pPr>
            <a:r>
              <a:rPr lang="en-US" sz="2000" dirty="0"/>
              <a:t>They also completed the Beck Depression Inventory, the State-Trait Anger Scale, the Cynical Distrust Scale, and the Sense of Coherence inventory</a:t>
            </a:r>
          </a:p>
          <a:p>
            <a:pPr>
              <a:buClr>
                <a:schemeClr val="tx1"/>
              </a:buClr>
              <a:buFont typeface="Arial" panose="020B0604020202020204" pitchFamily="34" charset="0"/>
              <a:buChar char="•"/>
            </a:pPr>
            <a:r>
              <a:rPr lang="en-US" sz="2000" dirty="0"/>
              <a:t>Individuals who exercised at least two to three times a week experienced significantly less depression, anger, cynical distrust, and stress than those exercising less frequently or not at all.</a:t>
            </a:r>
          </a:p>
          <a:p>
            <a:pPr>
              <a:buClr>
                <a:schemeClr val="tx1"/>
              </a:buClr>
              <a:buFont typeface="Arial" panose="020B0604020202020204" pitchFamily="34" charset="0"/>
              <a:buChar char="•"/>
            </a:pPr>
            <a:r>
              <a:rPr lang="en-US" sz="2000" dirty="0"/>
              <a:t>Those who exercised at least twice a week reported higher levels of </a:t>
            </a:r>
            <a:r>
              <a:rPr lang="en-US" sz="2000" b="1" dirty="0"/>
              <a:t>sense of coherence </a:t>
            </a:r>
            <a:r>
              <a:rPr lang="en-US" sz="2000" dirty="0"/>
              <a:t>and a stronger feeling of social integration than their less frequently exercising counterparts.</a:t>
            </a:r>
          </a:p>
          <a:p>
            <a:pPr marL="114300" indent="0">
              <a:buNone/>
            </a:pPr>
            <a:endParaRPr lang="en-US" dirty="0"/>
          </a:p>
          <a:p>
            <a:pPr marL="114300" indent="0">
              <a:buNone/>
            </a:pPr>
            <a:r>
              <a:rPr lang="en-US" sz="1400" dirty="0"/>
              <a:t>Hassmén P, Koivula N, Uutela A. Physical exercise and psychological well-being: a population study in Finland. Prev Med. 2000 Jan;30(1):17-25</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324220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7680960" cy="1371600"/>
          </a:xfrm>
          <a:noFill/>
          <a:ln w="38100">
            <a:noFill/>
          </a:ln>
        </p:spPr>
        <p:txBody>
          <a:bodyPr>
            <a:normAutofit fontScale="90000"/>
          </a:bodyPr>
          <a:lstStyle/>
          <a:p>
            <a:pPr eaLnBrk="1" hangingPunct="1">
              <a:defRPr/>
            </a:pPr>
            <a:r>
              <a:rPr lang="en-US" dirty="0"/>
              <a:t>Sense of Coherence (SOC)-</a:t>
            </a:r>
            <a:br>
              <a:rPr lang="en-US" dirty="0"/>
            </a:br>
            <a:r>
              <a:rPr lang="en-US" dirty="0"/>
              <a:t>Orientation to Life Questionnaire</a:t>
            </a:r>
          </a:p>
        </p:txBody>
      </p:sp>
      <p:sp>
        <p:nvSpPr>
          <p:cNvPr id="3" name="Content Placeholder 2"/>
          <p:cNvSpPr>
            <a:spLocks noGrp="1"/>
          </p:cNvSpPr>
          <p:nvPr>
            <p:ph idx="1"/>
          </p:nvPr>
        </p:nvSpPr>
        <p:spPr/>
        <p:txBody>
          <a:bodyPr>
            <a:normAutofit fontScale="77500" lnSpcReduction="20000"/>
          </a:bodyPr>
          <a:lstStyle/>
          <a:p>
            <a:pPr eaLnBrk="1" hangingPunct="1">
              <a:buClr>
                <a:schemeClr val="tx1"/>
              </a:buClr>
              <a:buFont typeface="Arial" panose="020B0604020202020204" pitchFamily="34" charset="0"/>
              <a:buChar char="•"/>
              <a:defRPr/>
            </a:pPr>
            <a:r>
              <a:rPr lang="en-US" sz="3200" dirty="0"/>
              <a:t> Two versions- 13 or 29 questions </a:t>
            </a:r>
          </a:p>
          <a:p>
            <a:pPr eaLnBrk="1" hangingPunct="1">
              <a:buClr>
                <a:schemeClr val="tx1"/>
              </a:buClr>
              <a:buFont typeface="Arial" panose="020B0604020202020204" pitchFamily="34" charset="0"/>
              <a:buChar char="•"/>
              <a:defRPr/>
            </a:pPr>
            <a:r>
              <a:rPr lang="en-US" sz="3200" dirty="0"/>
              <a:t> Measures the three different areas: </a:t>
            </a:r>
          </a:p>
          <a:p>
            <a:pPr marL="0" indent="0" eaLnBrk="1" hangingPunct="1">
              <a:buClr>
                <a:schemeClr val="tx1"/>
              </a:buClr>
              <a:buNone/>
              <a:defRPr/>
            </a:pPr>
            <a:r>
              <a:rPr lang="en-US" sz="3200" dirty="0"/>
              <a:t>	Comprehensibility</a:t>
            </a:r>
          </a:p>
          <a:p>
            <a:pPr marL="0" indent="0" eaLnBrk="1" hangingPunct="1">
              <a:buClr>
                <a:schemeClr val="tx1"/>
              </a:buClr>
              <a:buNone/>
              <a:defRPr/>
            </a:pPr>
            <a:r>
              <a:rPr lang="en-US" sz="3200" dirty="0"/>
              <a:t>	Manageability</a:t>
            </a:r>
          </a:p>
          <a:p>
            <a:pPr marL="0" indent="0" eaLnBrk="1" hangingPunct="1">
              <a:buClr>
                <a:schemeClr val="tx1"/>
              </a:buClr>
              <a:buNone/>
              <a:defRPr/>
            </a:pPr>
            <a:r>
              <a:rPr lang="en-US" sz="3200" dirty="0"/>
              <a:t>	Meaningfulness</a:t>
            </a:r>
          </a:p>
          <a:p>
            <a:pPr eaLnBrk="1" hangingPunct="1">
              <a:buClr>
                <a:schemeClr val="tx1"/>
              </a:buClr>
              <a:buFont typeface="Arial" panose="020B0604020202020204" pitchFamily="34" charset="0"/>
              <a:buChar char="•"/>
              <a:defRPr/>
            </a:pPr>
            <a:r>
              <a:rPr lang="en-US" sz="3200" dirty="0"/>
              <a:t> Score is linked to perceived health, positive health outcomes and QOL</a:t>
            </a:r>
          </a:p>
          <a:p>
            <a:pPr eaLnBrk="1" hangingPunct="1">
              <a:buClr>
                <a:schemeClr val="tx1"/>
              </a:buClr>
              <a:buFont typeface="Arial" panose="020B0604020202020204" pitchFamily="34" charset="0"/>
              <a:buChar char="•"/>
              <a:defRPr/>
            </a:pPr>
            <a:r>
              <a:rPr lang="en-US" sz="3200" dirty="0"/>
              <a:t>Scores on SOC test have high reliability and validity scores and are cross culturally applicable</a:t>
            </a:r>
            <a:r>
              <a:rPr lang="en-US" sz="2400" dirty="0"/>
              <a:t>(National Institute of Health)</a:t>
            </a:r>
          </a:p>
          <a:p>
            <a:pPr marL="0" indent="0" eaLnBrk="1" hangingPunct="1">
              <a:buFont typeface="Arial" charset="0"/>
              <a:buNone/>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87AF-790C-BF9B-9774-88BA1FFC2F6E}"/>
              </a:ext>
            </a:extLst>
          </p:cNvPr>
          <p:cNvSpPr>
            <a:spLocks noGrp="1"/>
          </p:cNvSpPr>
          <p:nvPr>
            <p:ph type="title"/>
          </p:nvPr>
        </p:nvSpPr>
        <p:spPr>
          <a:xfrm>
            <a:off x="152400" y="152400"/>
            <a:ext cx="8001000" cy="1143000"/>
          </a:xfrm>
        </p:spPr>
        <p:txBody>
          <a:bodyPr>
            <a:normAutofit fontScale="90000"/>
          </a:bodyPr>
          <a:lstStyle/>
          <a:p>
            <a:r>
              <a:rPr lang="en-US" sz="4000" dirty="0"/>
              <a:t>Example of the SOC Scale- 13 item</a:t>
            </a:r>
          </a:p>
        </p:txBody>
      </p:sp>
      <p:pic>
        <p:nvPicPr>
          <p:cNvPr id="1026" name="Picture 2">
            <a:extLst>
              <a:ext uri="{FF2B5EF4-FFF2-40B4-BE49-F238E27FC236}">
                <a16:creationId xmlns:a16="http://schemas.microsoft.com/office/drawing/2014/main" id="{AD502BAA-45E8-0D43-06CF-368F047934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7802" y="1295400"/>
            <a:ext cx="5278796"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631642-4166-8EA8-5F32-777D8D81A0DA}"/>
              </a:ext>
            </a:extLst>
          </p:cNvPr>
          <p:cNvSpPr txBox="1"/>
          <p:nvPr/>
        </p:nvSpPr>
        <p:spPr>
          <a:xfrm>
            <a:off x="1143000" y="6213381"/>
            <a:ext cx="6096000" cy="646331"/>
          </a:xfrm>
          <a:prstGeom prst="rect">
            <a:avLst/>
          </a:prstGeom>
          <a:noFill/>
        </p:spPr>
        <p:txBody>
          <a:bodyPr wrap="square" rtlCol="0">
            <a:spAutoFit/>
          </a:bodyPr>
          <a:lstStyle/>
          <a:p>
            <a:r>
              <a:rPr lang="en-US" dirty="0"/>
              <a:t> *Scores range from 13-91. A higher total score indicates a stronger sense of coherence</a:t>
            </a:r>
          </a:p>
        </p:txBody>
      </p:sp>
    </p:spTree>
    <p:extLst>
      <p:ext uri="{BB962C8B-B14F-4D97-AF65-F5344CB8AC3E}">
        <p14:creationId xmlns:p14="http://schemas.microsoft.com/office/powerpoint/2010/main" val="2514246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9B997-4320-E4A2-D322-705402B53E5F}"/>
              </a:ext>
            </a:extLst>
          </p:cNvPr>
          <p:cNvSpPr>
            <a:spLocks noGrp="1"/>
          </p:cNvSpPr>
          <p:nvPr>
            <p:ph idx="4294967295"/>
          </p:nvPr>
        </p:nvSpPr>
        <p:spPr>
          <a:xfrm>
            <a:off x="685800" y="1028700"/>
            <a:ext cx="7620000" cy="4800600"/>
          </a:xfrm>
        </p:spPr>
        <p:txBody>
          <a:bodyPr/>
          <a:lstStyle/>
          <a:p>
            <a:pPr marL="114300" indent="0" algn="ctr">
              <a:buNone/>
            </a:pPr>
            <a:endParaRPr lang="en-US" sz="4000" dirty="0"/>
          </a:p>
          <a:p>
            <a:pPr marL="114300" indent="0" algn="ctr">
              <a:buNone/>
            </a:pPr>
            <a:endParaRPr lang="en-US" sz="4000" dirty="0"/>
          </a:p>
          <a:p>
            <a:pPr marL="114300" indent="0" algn="ctr">
              <a:buNone/>
            </a:pPr>
            <a:r>
              <a:rPr lang="en-US" sz="4000" dirty="0"/>
              <a:t>Thank-you !</a:t>
            </a:r>
          </a:p>
          <a:p>
            <a:pPr algn="ctr"/>
            <a:endParaRPr lang="en-US" sz="4000" dirty="0"/>
          </a:p>
          <a:p>
            <a:pPr marL="114300" indent="0" algn="ctr">
              <a:buNone/>
            </a:pPr>
            <a:r>
              <a:rPr lang="en-US" sz="4000" dirty="0"/>
              <a:t>Questions or Comments?</a:t>
            </a:r>
          </a:p>
        </p:txBody>
      </p:sp>
    </p:spTree>
    <p:extLst>
      <p:ext uri="{BB962C8B-B14F-4D97-AF65-F5344CB8AC3E}">
        <p14:creationId xmlns:p14="http://schemas.microsoft.com/office/powerpoint/2010/main" val="16284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5D80E2-B525-B64D-4349-5E55902E227D}"/>
              </a:ext>
            </a:extLst>
          </p:cNvPr>
          <p:cNvSpPr>
            <a:spLocks noGrp="1"/>
          </p:cNvSpPr>
          <p:nvPr>
            <p:ph type="title"/>
          </p:nvPr>
        </p:nvSpPr>
        <p:spPr>
          <a:xfrm>
            <a:off x="228600" y="642594"/>
            <a:ext cx="8534400" cy="1371600"/>
          </a:xfrm>
        </p:spPr>
        <p:txBody>
          <a:bodyPr>
            <a:normAutofit/>
          </a:bodyPr>
          <a:lstStyle/>
          <a:p>
            <a:r>
              <a:rPr lang="en-US" sz="3600" dirty="0"/>
              <a:t>Antonovsky’s Sense of Coherence</a:t>
            </a:r>
          </a:p>
        </p:txBody>
      </p:sp>
      <p:sp>
        <p:nvSpPr>
          <p:cNvPr id="6" name="Content Placeholder 5">
            <a:extLst>
              <a:ext uri="{FF2B5EF4-FFF2-40B4-BE49-F238E27FC236}">
                <a16:creationId xmlns:a16="http://schemas.microsoft.com/office/drawing/2014/main" id="{4694F2EE-61D9-DF3A-4690-D23FDD8083AA}"/>
              </a:ext>
            </a:extLst>
          </p:cNvPr>
          <p:cNvSpPr>
            <a:spLocks noGrp="1"/>
          </p:cNvSpPr>
          <p:nvPr>
            <p:ph idx="1"/>
          </p:nvPr>
        </p:nvSpPr>
        <p:spPr>
          <a:xfrm>
            <a:off x="228600" y="2103120"/>
            <a:ext cx="8686800" cy="3931920"/>
          </a:xfrm>
        </p:spPr>
        <p:txBody>
          <a:bodyPr/>
          <a:lstStyle/>
          <a:p>
            <a:pPr marL="114300" indent="0">
              <a:buNone/>
            </a:pPr>
            <a:r>
              <a:rPr lang="en-US" sz="3200" dirty="0"/>
              <a:t>A theoretical tool used to explain why some people thrive and maintain health under difficult circumstances and others become weaker and less healthy</a:t>
            </a:r>
          </a:p>
          <a:p>
            <a:pPr marL="114300" indent="0">
              <a:buNone/>
            </a:pPr>
            <a:endParaRPr lang="en-US" sz="4000" dirty="0"/>
          </a:p>
          <a:p>
            <a:pPr marL="114300" indent="0">
              <a:buNone/>
            </a:pPr>
            <a:endParaRPr lang="en-US" sz="4000" dirty="0"/>
          </a:p>
        </p:txBody>
      </p:sp>
    </p:spTree>
    <p:extLst>
      <p:ext uri="{BB962C8B-B14F-4D97-AF65-F5344CB8AC3E}">
        <p14:creationId xmlns:p14="http://schemas.microsoft.com/office/powerpoint/2010/main" val="277067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5627688" cy="1143000"/>
          </a:xfrm>
          <a:noFill/>
          <a:ln w="38100">
            <a:noFill/>
          </a:ln>
        </p:spPr>
        <p:txBody>
          <a:bodyPr/>
          <a:lstStyle/>
          <a:p>
            <a:pPr algn="ctr" eaLnBrk="1" hangingPunct="1">
              <a:defRPr/>
            </a:pPr>
            <a:r>
              <a:rPr lang="en-US" dirty="0"/>
              <a:t>Aaron Antonovsky</a:t>
            </a:r>
          </a:p>
        </p:txBody>
      </p:sp>
      <p:sp>
        <p:nvSpPr>
          <p:cNvPr id="3" name="Content Placeholder 2"/>
          <p:cNvSpPr>
            <a:spLocks noGrp="1"/>
          </p:cNvSpPr>
          <p:nvPr>
            <p:ph idx="1"/>
          </p:nvPr>
        </p:nvSpPr>
        <p:spPr>
          <a:xfrm>
            <a:off x="457200" y="2057400"/>
            <a:ext cx="8001000" cy="4419600"/>
          </a:xfrm>
          <a:ln w="38100"/>
        </p:spPr>
        <p:txBody>
          <a:bodyPr>
            <a:noAutofit/>
          </a:bodyPr>
          <a:lstStyle/>
          <a:p>
            <a:pPr marL="114300" indent="0" eaLnBrk="1" hangingPunct="1">
              <a:buFont typeface="Arial" charset="0"/>
              <a:buNone/>
              <a:defRPr/>
            </a:pPr>
            <a:endParaRPr lang="en-US" sz="2800" dirty="0"/>
          </a:p>
          <a:p>
            <a:pPr eaLnBrk="1" hangingPunct="1">
              <a:buClr>
                <a:schemeClr val="tx1"/>
              </a:buClr>
              <a:buFont typeface="Arial" panose="020B0604020202020204" pitchFamily="34" charset="0"/>
              <a:buChar char="•"/>
              <a:defRPr/>
            </a:pPr>
            <a:endParaRPr lang="en-US" sz="2000" dirty="0"/>
          </a:p>
          <a:p>
            <a:pPr eaLnBrk="1" hangingPunct="1">
              <a:buClr>
                <a:schemeClr val="tx1"/>
              </a:buClr>
              <a:buFont typeface="Arial" panose="020B0604020202020204" pitchFamily="34" charset="0"/>
              <a:buChar char="•"/>
              <a:defRPr/>
            </a:pPr>
            <a:r>
              <a:rPr lang="en-US" sz="2000" dirty="0"/>
              <a:t>Concept of Sense Of Coherence (SOC) was put forward by Aaron Antonovsky in 1979 </a:t>
            </a:r>
          </a:p>
          <a:p>
            <a:pPr eaLnBrk="1" hangingPunct="1">
              <a:buClr>
                <a:schemeClr val="tx1"/>
              </a:buClr>
              <a:buFont typeface="Arial" panose="020B0604020202020204" pitchFamily="34" charset="0"/>
              <a:buChar char="•"/>
              <a:defRPr/>
            </a:pPr>
            <a:r>
              <a:rPr lang="en-US" sz="2000" dirty="0"/>
              <a:t>Explains why some people become ill under stress and others stay healthy</a:t>
            </a:r>
          </a:p>
          <a:p>
            <a:pPr eaLnBrk="1" hangingPunct="1">
              <a:buClr>
                <a:schemeClr val="tx1"/>
              </a:buClr>
              <a:buFont typeface="Arial" panose="020B0604020202020204" pitchFamily="34" charset="0"/>
              <a:buChar char="•"/>
              <a:defRPr/>
            </a:pPr>
            <a:r>
              <a:rPr lang="en-US" sz="2000" dirty="0"/>
              <a:t> Why do some people maintain a positive attitude and good health despite having hardships and stress in their lives, while others do not</a:t>
            </a:r>
          </a:p>
        </p:txBody>
      </p:sp>
      <p:pic>
        <p:nvPicPr>
          <p:cNvPr id="17411" name="Picture 2" descr="http://sygeplejemodul7net.wikispaces.com/file/view/Aaron_Antonovsky_300.jpg/305929606/Aaron_Antonovsky_300.jpg"/>
          <p:cNvPicPr>
            <a:picLocks noChangeAspect="1" noChangeArrowheads="1"/>
          </p:cNvPicPr>
          <p:nvPr/>
        </p:nvPicPr>
        <p:blipFill>
          <a:blip r:embed="rId2"/>
          <a:srcRect/>
          <a:stretch>
            <a:fillRect/>
          </a:stretch>
        </p:blipFill>
        <p:spPr bwMode="auto">
          <a:xfrm>
            <a:off x="5965023" y="762000"/>
            <a:ext cx="1714500" cy="2057400"/>
          </a:xfrm>
          <a:prstGeom prst="rect">
            <a:avLst/>
          </a:prstGeom>
          <a:noFill/>
          <a:ln w="63500">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230" y="53939"/>
            <a:ext cx="7680960" cy="1371600"/>
          </a:xfrm>
          <a:noFill/>
          <a:ln w="38100">
            <a:noFill/>
          </a:ln>
        </p:spPr>
        <p:txBody>
          <a:bodyPr/>
          <a:lstStyle/>
          <a:p>
            <a:pPr algn="ctr" eaLnBrk="1" hangingPunct="1">
              <a:defRPr/>
            </a:pPr>
            <a:r>
              <a:rPr lang="en-US" dirty="0"/>
              <a:t>Sense of Coherence</a:t>
            </a:r>
          </a:p>
        </p:txBody>
      </p:sp>
      <p:sp>
        <p:nvSpPr>
          <p:cNvPr id="19458" name="Content Placeholder 2"/>
          <p:cNvSpPr>
            <a:spLocks noGrp="1"/>
          </p:cNvSpPr>
          <p:nvPr>
            <p:ph idx="1"/>
          </p:nvPr>
        </p:nvSpPr>
        <p:spPr>
          <a:xfrm>
            <a:off x="228600" y="1447800"/>
            <a:ext cx="8337550" cy="3276600"/>
          </a:xfrm>
        </p:spPr>
        <p:txBody>
          <a:bodyPr>
            <a:normAutofit lnSpcReduction="10000"/>
          </a:bodyPr>
          <a:lstStyle/>
          <a:p>
            <a:pPr marL="0" indent="0" eaLnBrk="1" hangingPunct="1">
              <a:buFont typeface="Arial" charset="0"/>
              <a:buNone/>
            </a:pPr>
            <a:endParaRPr lang="en-US" dirty="0"/>
          </a:p>
          <a:p>
            <a:pPr indent="-342900" eaLnBrk="1" hangingPunct="1">
              <a:buClr>
                <a:schemeClr val="tx1"/>
              </a:buClr>
              <a:buFont typeface="Arial" panose="020B0604020202020204" pitchFamily="34" charset="0"/>
              <a:buChar char="•"/>
            </a:pPr>
            <a:r>
              <a:rPr lang="en-US" sz="2000" dirty="0"/>
              <a:t>The idea that one has a feeling of confidence that things will work out as well as can be expected.</a:t>
            </a:r>
          </a:p>
          <a:p>
            <a:pPr indent="-342900" eaLnBrk="1" hangingPunct="1">
              <a:buClr>
                <a:schemeClr val="tx1"/>
              </a:buClr>
              <a:buFont typeface="Arial" panose="020B0604020202020204" pitchFamily="34" charset="0"/>
              <a:buChar char="•"/>
            </a:pPr>
            <a:r>
              <a:rPr lang="en-US" sz="2000" dirty="0"/>
              <a:t>Sense of coherence (SOC) is a orientation that allows individuals to be more resilient to stressors in daily life, stay well and improve their health.</a:t>
            </a:r>
          </a:p>
          <a:p>
            <a:pPr indent="-342900" eaLnBrk="1" hangingPunct="1">
              <a:buClr>
                <a:schemeClr val="tx1"/>
              </a:buClr>
              <a:buFont typeface="Arial" panose="020B0604020202020204" pitchFamily="34" charset="0"/>
              <a:buChar char="•"/>
            </a:pPr>
            <a:r>
              <a:rPr lang="en-US" sz="2000" dirty="0"/>
              <a:t>Combination of people’s ability to assess and </a:t>
            </a:r>
            <a:r>
              <a:rPr lang="en-US" sz="2000" b="1" dirty="0"/>
              <a:t>understand</a:t>
            </a:r>
            <a:r>
              <a:rPr lang="en-US" sz="2000" dirty="0"/>
              <a:t> the situation they were in, to find a </a:t>
            </a:r>
            <a:r>
              <a:rPr lang="en-US" sz="2000" b="1" dirty="0"/>
              <a:t>meaning</a:t>
            </a:r>
            <a:r>
              <a:rPr lang="en-US" sz="2000" dirty="0"/>
              <a:t> to move in a health promoting direction and to </a:t>
            </a:r>
            <a:r>
              <a:rPr lang="en-US" sz="2000" b="1" dirty="0"/>
              <a:t>believe they have the capacity </a:t>
            </a:r>
            <a:r>
              <a:rPr lang="en-US" sz="2000" dirty="0"/>
              <a:t>to do so(Linstrom, Eriksson, 2005)</a:t>
            </a:r>
          </a:p>
          <a:p>
            <a:pPr marL="0" indent="0" eaLnBrk="1" hangingPunct="1">
              <a:buFont typeface="Arial" charset="0"/>
              <a:buNone/>
            </a:pPr>
            <a:endParaRPr lang="en-US" dirty="0">
              <a:solidFill>
                <a:srgbClr val="00B0F0"/>
              </a:solidFill>
            </a:endParaRPr>
          </a:p>
        </p:txBody>
      </p:sp>
      <p:pic>
        <p:nvPicPr>
          <p:cNvPr id="19459" name="Picture 3"/>
          <p:cNvPicPr>
            <a:picLocks noChangeAspect="1"/>
          </p:cNvPicPr>
          <p:nvPr/>
        </p:nvPicPr>
        <p:blipFill>
          <a:blip r:embed="rId2"/>
          <a:srcRect/>
          <a:stretch>
            <a:fillRect/>
          </a:stretch>
        </p:blipFill>
        <p:spPr bwMode="auto">
          <a:xfrm>
            <a:off x="3143250" y="4746661"/>
            <a:ext cx="2171700" cy="1447800"/>
          </a:xfrm>
          <a:prstGeom prst="rect">
            <a:avLst/>
          </a:prstGeom>
          <a:noFill/>
          <a:ln w="63500">
            <a:solidFill>
              <a:schemeClr val="tx1"/>
            </a:solidFill>
            <a:miter lim="800000"/>
            <a:headEnd/>
            <a:tailEnd/>
          </a:ln>
        </p:spPr>
      </p:pic>
      <p:sp>
        <p:nvSpPr>
          <p:cNvPr id="3" name="TextBox 2">
            <a:extLst>
              <a:ext uri="{FF2B5EF4-FFF2-40B4-BE49-F238E27FC236}">
                <a16:creationId xmlns:a16="http://schemas.microsoft.com/office/drawing/2014/main" id="{86A0253A-A95A-55AC-B09B-8ABC278D7755}"/>
              </a:ext>
            </a:extLst>
          </p:cNvPr>
          <p:cNvSpPr txBox="1"/>
          <p:nvPr/>
        </p:nvSpPr>
        <p:spPr>
          <a:xfrm>
            <a:off x="228600" y="6325484"/>
            <a:ext cx="8001000" cy="276999"/>
          </a:xfrm>
          <a:prstGeom prst="rect">
            <a:avLst/>
          </a:prstGeom>
          <a:noFill/>
        </p:spPr>
        <p:txBody>
          <a:bodyPr wrap="square" rtlCol="0">
            <a:spAutoFit/>
          </a:bodyPr>
          <a:lstStyle/>
          <a:p>
            <a:r>
              <a:rPr lang="en-US" sz="1200" dirty="0"/>
              <a:t>Antonovsky A. The structure and properties of the sense of coherence scale. Soc Sci Med. 1993 Mar;36(6):725-33.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C1A6CD-76DA-3573-2C1A-316B0BBA7AC2}"/>
              </a:ext>
            </a:extLst>
          </p:cNvPr>
          <p:cNvSpPr>
            <a:spLocks noGrp="1"/>
          </p:cNvSpPr>
          <p:nvPr>
            <p:ph type="title"/>
          </p:nvPr>
        </p:nvSpPr>
        <p:spPr>
          <a:xfrm>
            <a:off x="152400" y="168017"/>
            <a:ext cx="7680960" cy="1371600"/>
          </a:xfrm>
        </p:spPr>
        <p:txBody>
          <a:bodyPr>
            <a:normAutofit fontScale="90000"/>
          </a:bodyPr>
          <a:lstStyle/>
          <a:p>
            <a:r>
              <a:rPr lang="en-US" sz="3600" dirty="0"/>
              <a:t>Sense of Coherence and Influence on Health - Studied Worldwide</a:t>
            </a:r>
          </a:p>
        </p:txBody>
      </p:sp>
      <p:sp>
        <p:nvSpPr>
          <p:cNvPr id="5" name="Content Placeholder 4">
            <a:extLst>
              <a:ext uri="{FF2B5EF4-FFF2-40B4-BE49-F238E27FC236}">
                <a16:creationId xmlns:a16="http://schemas.microsoft.com/office/drawing/2014/main" id="{C6084B9A-FB16-2163-A2C6-208BF0BD8120}"/>
              </a:ext>
            </a:extLst>
          </p:cNvPr>
          <p:cNvSpPr>
            <a:spLocks noGrp="1"/>
          </p:cNvSpPr>
          <p:nvPr>
            <p:ph sz="half" idx="1"/>
          </p:nvPr>
        </p:nvSpPr>
        <p:spPr>
          <a:xfrm>
            <a:off x="152400" y="1536192"/>
            <a:ext cx="3962400" cy="4590288"/>
          </a:xfrm>
        </p:spPr>
        <p:txBody>
          <a:bodyPr/>
          <a:lstStyle/>
          <a:p>
            <a:pPr marL="114300" indent="0">
              <a:buNone/>
            </a:pPr>
            <a:endParaRPr lang="en-US" sz="2800" dirty="0"/>
          </a:p>
          <a:p>
            <a:pPr marL="114300" indent="0">
              <a:buNone/>
            </a:pPr>
            <a:r>
              <a:rPr lang="en-US" sz="2800" dirty="0"/>
              <a:t>The SOC gained widespread attention and has since been linked to health outcomes in many studies  throughout the world</a:t>
            </a:r>
          </a:p>
          <a:p>
            <a:endParaRPr lang="en-US" dirty="0"/>
          </a:p>
        </p:txBody>
      </p:sp>
      <p:pic>
        <p:nvPicPr>
          <p:cNvPr id="1026" name="Picture 2" descr="figure 2">
            <a:extLst>
              <a:ext uri="{FF2B5EF4-FFF2-40B4-BE49-F238E27FC236}">
                <a16:creationId xmlns:a16="http://schemas.microsoft.com/office/drawing/2014/main" id="{6B755021-6796-52E3-6F53-A153B042F25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53847" y="2186846"/>
            <a:ext cx="3923353" cy="352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1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1173CC-A016-6AAE-ABD0-FA2AFD829ACB}"/>
              </a:ext>
            </a:extLst>
          </p:cNvPr>
          <p:cNvSpPr>
            <a:spLocks noGrp="1"/>
          </p:cNvSpPr>
          <p:nvPr>
            <p:ph type="title"/>
          </p:nvPr>
        </p:nvSpPr>
        <p:spPr>
          <a:xfrm>
            <a:off x="304800" y="224351"/>
            <a:ext cx="7680960" cy="1371600"/>
          </a:xfrm>
        </p:spPr>
        <p:txBody>
          <a:bodyPr/>
          <a:lstStyle/>
          <a:p>
            <a:r>
              <a:rPr lang="en-US" dirty="0"/>
              <a:t>Stress Management </a:t>
            </a:r>
            <a:br>
              <a:rPr lang="en-US" dirty="0"/>
            </a:br>
            <a:endParaRPr lang="en-US" dirty="0"/>
          </a:p>
        </p:txBody>
      </p:sp>
      <p:pic>
        <p:nvPicPr>
          <p:cNvPr id="1030" name="Picture 6" descr="Ever noticed how two people can face the same situation but react  completely differently? It's fascinating how much our reactions shape our  experiences. 🌟 Life throws curveballs at all of us—stress at">
            <a:extLst>
              <a:ext uri="{FF2B5EF4-FFF2-40B4-BE49-F238E27FC236}">
                <a16:creationId xmlns:a16="http://schemas.microsoft.com/office/drawing/2014/main" id="{01028794-30B8-8CDB-7ACD-1C76B5A212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95600" y="2535469"/>
            <a:ext cx="4018050" cy="40001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C766111-2C12-0290-34B0-92E9C8460412}"/>
              </a:ext>
            </a:extLst>
          </p:cNvPr>
          <p:cNvSpPr txBox="1"/>
          <p:nvPr/>
        </p:nvSpPr>
        <p:spPr>
          <a:xfrm>
            <a:off x="312506" y="1167446"/>
            <a:ext cx="7879080" cy="954107"/>
          </a:xfrm>
          <a:prstGeom prst="rect">
            <a:avLst/>
          </a:prstGeom>
          <a:noFill/>
        </p:spPr>
        <p:txBody>
          <a:bodyPr wrap="square" rtlCol="0">
            <a:spAutoFit/>
          </a:bodyPr>
          <a:lstStyle/>
          <a:p>
            <a:r>
              <a:rPr lang="en-US" sz="2800" dirty="0"/>
              <a:t>Two people confronted by the same stressor:</a:t>
            </a:r>
          </a:p>
          <a:p>
            <a:r>
              <a:rPr lang="en-US" sz="2800" dirty="0"/>
              <a:t>One meets the challenge and the other doesn’t</a:t>
            </a:r>
          </a:p>
        </p:txBody>
      </p:sp>
    </p:spTree>
    <p:extLst>
      <p:ext uri="{BB962C8B-B14F-4D97-AF65-F5344CB8AC3E}">
        <p14:creationId xmlns:p14="http://schemas.microsoft.com/office/powerpoint/2010/main" val="302929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9E417B-007F-C8D2-A6A8-DE68E846FB92}"/>
              </a:ext>
            </a:extLst>
          </p:cNvPr>
          <p:cNvSpPr>
            <a:spLocks noGrp="1"/>
          </p:cNvSpPr>
          <p:nvPr>
            <p:ph type="title"/>
          </p:nvPr>
        </p:nvSpPr>
        <p:spPr/>
        <p:txBody>
          <a:bodyPr/>
          <a:lstStyle/>
          <a:p>
            <a:r>
              <a:rPr lang="en-US" dirty="0"/>
              <a:t>Sense of Coherence Origins</a:t>
            </a:r>
          </a:p>
        </p:txBody>
      </p:sp>
      <p:sp>
        <p:nvSpPr>
          <p:cNvPr id="6" name="Content Placeholder 5">
            <a:extLst>
              <a:ext uri="{FF2B5EF4-FFF2-40B4-BE49-F238E27FC236}">
                <a16:creationId xmlns:a16="http://schemas.microsoft.com/office/drawing/2014/main" id="{363B8804-0901-DFF1-1C68-D0862F5EB3A0}"/>
              </a:ext>
            </a:extLst>
          </p:cNvPr>
          <p:cNvSpPr>
            <a:spLocks noGrp="1"/>
          </p:cNvSpPr>
          <p:nvPr>
            <p:ph sz="half" idx="1"/>
          </p:nvPr>
        </p:nvSpPr>
        <p:spPr>
          <a:xfrm>
            <a:off x="304800" y="1536192"/>
            <a:ext cx="3962400" cy="4590288"/>
          </a:xfrm>
        </p:spPr>
        <p:txBody>
          <a:bodyPr/>
          <a:lstStyle/>
          <a:p>
            <a:pPr marL="114300" indent="0">
              <a:buNone/>
            </a:pPr>
            <a:endParaRPr lang="en-US" dirty="0"/>
          </a:p>
          <a:p>
            <a:pPr>
              <a:buClr>
                <a:schemeClr val="tx1"/>
              </a:buClr>
              <a:buFont typeface="Arial" panose="020B0604020202020204" pitchFamily="34" charset="0"/>
              <a:buChar char="•"/>
            </a:pPr>
            <a:r>
              <a:rPr lang="en-US" sz="2400" dirty="0"/>
              <a:t>Antonovsky was originally curious about women survivors of the holocaust who were healthy and doing well</a:t>
            </a:r>
          </a:p>
          <a:p>
            <a:pPr>
              <a:buClr>
                <a:schemeClr val="tx1"/>
              </a:buClr>
              <a:buFont typeface="Arial" panose="020B0604020202020204" pitchFamily="34" charset="0"/>
              <a:buChar char="•"/>
            </a:pPr>
            <a:r>
              <a:rPr lang="en-US" sz="2400" dirty="0"/>
              <a:t>Developed a </a:t>
            </a:r>
            <a:r>
              <a:rPr lang="en-US" sz="2400" b="1" dirty="0"/>
              <a:t>Salutogenic </a:t>
            </a:r>
            <a:r>
              <a:rPr lang="en-US" sz="2400" dirty="0"/>
              <a:t>model of health</a:t>
            </a:r>
          </a:p>
        </p:txBody>
      </p:sp>
      <p:pic>
        <p:nvPicPr>
          <p:cNvPr id="2050" name="Picture 2" descr="Women during the Holocaust | Holocaust ...">
            <a:extLst>
              <a:ext uri="{FF2B5EF4-FFF2-40B4-BE49-F238E27FC236}">
                <a16:creationId xmlns:a16="http://schemas.microsoft.com/office/drawing/2014/main" id="{B582626E-11B8-7C5D-87F9-0B6B408C5F0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87121" y="2269928"/>
            <a:ext cx="3809999" cy="2723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88453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2824</TotalTime>
  <Words>1954</Words>
  <Application>Microsoft Office PowerPoint</Application>
  <PresentationFormat>On-screen Show (4:3)</PresentationFormat>
  <Paragraphs>203</Paragraphs>
  <Slides>35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Calibri</vt:lpstr>
      <vt:lpstr>Calibri Light</vt:lpstr>
      <vt:lpstr>Century Gothic</vt:lpstr>
      <vt:lpstr>Courier New</vt:lpstr>
      <vt:lpstr>Garamond</vt:lpstr>
      <vt:lpstr>Google Sans</vt:lpstr>
      <vt:lpstr>Wingdings</vt:lpstr>
      <vt:lpstr>Custom Design</vt:lpstr>
      <vt:lpstr>Savon</vt:lpstr>
      <vt:lpstr>PowerPoint Presentation</vt:lpstr>
      <vt:lpstr>There is a Lot Going On...</vt:lpstr>
      <vt:lpstr>Negative Events in Life  Are Inevitable</vt:lpstr>
      <vt:lpstr>Antonovsky’s Sense of Coherence</vt:lpstr>
      <vt:lpstr>Aaron Antonovsky</vt:lpstr>
      <vt:lpstr>Sense of Coherence</vt:lpstr>
      <vt:lpstr>Sense of Coherence and Influence on Health - Studied Worldwide</vt:lpstr>
      <vt:lpstr>Stress Management  </vt:lpstr>
      <vt:lpstr>Sense of Coherence Origins</vt:lpstr>
      <vt:lpstr>Antonovsky Observed Women Holocaust Survivors</vt:lpstr>
      <vt:lpstr>Salutogenic Model of Health</vt:lpstr>
      <vt:lpstr>Salutogenesis vs Pathogenesis</vt:lpstr>
      <vt:lpstr>A Salutogenic Approach to Life</vt:lpstr>
      <vt:lpstr>Moving Toward Health</vt:lpstr>
      <vt:lpstr>Sense of Coherence</vt:lpstr>
      <vt:lpstr>Comprehensibility</vt:lpstr>
      <vt:lpstr>Meaningfulness</vt:lpstr>
      <vt:lpstr>Manageability</vt:lpstr>
      <vt:lpstr>An Example…</vt:lpstr>
      <vt:lpstr>Comprehensibility Structure, predictability, explainability</vt:lpstr>
      <vt:lpstr>Meaningfulness Are the demands/issues worthy of your investment?</vt:lpstr>
      <vt:lpstr>Meaningfulness Think about yourself …</vt:lpstr>
      <vt:lpstr>Manageability Extent to which resources are available</vt:lpstr>
      <vt:lpstr>Resistance Resources</vt:lpstr>
      <vt:lpstr>Resistance Resources cont.</vt:lpstr>
      <vt:lpstr>PowerPoint Presentation</vt:lpstr>
      <vt:lpstr>The Impact of Generalized Resistance Deficits (GRD)</vt:lpstr>
      <vt:lpstr>The Really Good News…</vt:lpstr>
      <vt:lpstr>Summary of the Salutogenesis Model of Health</vt:lpstr>
      <vt:lpstr>How to Strengthen Your  Sense of Coherence?</vt:lpstr>
      <vt:lpstr>Strengthening sense of coherence: Evidence from a physical activity intervention targeting vulnerable adults </vt:lpstr>
      <vt:lpstr>Exercise Associated with Higher Sense of Coherence</vt:lpstr>
      <vt:lpstr>Sense of Coherence (SOC)- Orientation to Life Questionnaire</vt:lpstr>
      <vt:lpstr>Example of the SOC Scale- 13 item</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Healthcare-bridging the gap with cardio vascular disease</dc:title>
  <dc:creator>Meah</dc:creator>
  <cp:lastModifiedBy>Paumer, Linda</cp:lastModifiedBy>
  <cp:revision>332</cp:revision>
  <cp:lastPrinted>2012-12-02T18:32:06Z</cp:lastPrinted>
  <dcterms:created xsi:type="dcterms:W3CDTF">2012-10-14T05:43:01Z</dcterms:created>
  <dcterms:modified xsi:type="dcterms:W3CDTF">2026-05-07T20:31:49Z</dcterms:modified>
</cp:coreProperties>
</file>