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Lst>
  <p:notesMasterIdLst>
    <p:notesMasterId r:id="rId49"/>
  </p:notesMasterIdLst>
  <p:sldIdLst>
    <p:sldId id="256" r:id="rId5"/>
    <p:sldId id="302" r:id="rId6"/>
    <p:sldId id="303" r:id="rId7"/>
    <p:sldId id="304" r:id="rId8"/>
    <p:sldId id="305" r:id="rId9"/>
    <p:sldId id="340" r:id="rId10"/>
    <p:sldId id="306" r:id="rId11"/>
    <p:sldId id="307" r:id="rId12"/>
    <p:sldId id="308" r:id="rId13"/>
    <p:sldId id="309" r:id="rId14"/>
    <p:sldId id="325" r:id="rId15"/>
    <p:sldId id="310" r:id="rId16"/>
    <p:sldId id="311" r:id="rId17"/>
    <p:sldId id="312" r:id="rId18"/>
    <p:sldId id="326" r:id="rId19"/>
    <p:sldId id="313" r:id="rId20"/>
    <p:sldId id="327" r:id="rId21"/>
    <p:sldId id="314" r:id="rId22"/>
    <p:sldId id="315" r:id="rId23"/>
    <p:sldId id="316" r:id="rId24"/>
    <p:sldId id="328" r:id="rId25"/>
    <p:sldId id="329" r:id="rId26"/>
    <p:sldId id="318" r:id="rId27"/>
    <p:sldId id="330" r:id="rId28"/>
    <p:sldId id="319" r:id="rId29"/>
    <p:sldId id="321" r:id="rId30"/>
    <p:sldId id="331" r:id="rId31"/>
    <p:sldId id="322" r:id="rId32"/>
    <p:sldId id="323" r:id="rId33"/>
    <p:sldId id="324" r:id="rId34"/>
    <p:sldId id="277" r:id="rId35"/>
    <p:sldId id="289" r:id="rId36"/>
    <p:sldId id="273" r:id="rId37"/>
    <p:sldId id="338" r:id="rId38"/>
    <p:sldId id="339" r:id="rId39"/>
    <p:sldId id="292" r:id="rId40"/>
    <p:sldId id="296" r:id="rId41"/>
    <p:sldId id="334" r:id="rId42"/>
    <p:sldId id="333" r:id="rId43"/>
    <p:sldId id="335" r:id="rId44"/>
    <p:sldId id="336" r:id="rId45"/>
    <p:sldId id="337" r:id="rId46"/>
    <p:sldId id="299" r:id="rId47"/>
    <p:sldId id="29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2"/>
    <p:restoredTop sz="94679"/>
  </p:normalViewPr>
  <p:slideViewPr>
    <p:cSldViewPr snapToGrid="0">
      <p:cViewPr varScale="1">
        <p:scale>
          <a:sx n="68" d="100"/>
          <a:sy n="68"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35094-355A-4A2C-A391-6E4D2B453453}" type="doc">
      <dgm:prSet loTypeId="urn:microsoft.com/office/officeart/2005/8/layout/hProcess9" loCatId="process" qsTypeId="urn:microsoft.com/office/officeart/2005/8/quickstyle/simple1" qsCatId="simple" csTypeId="urn:microsoft.com/office/officeart/2005/8/colors/accent1_2" csCatId="accent1" phldr="1"/>
      <dgm:spPr/>
    </dgm:pt>
    <dgm:pt modelId="{150342C4-9B7B-434E-B129-5DC6BC80D49D}">
      <dgm:prSet phldrT="[Text]" phldr="0"/>
      <dgm:spPr/>
      <dgm:t>
        <a:bodyPr/>
        <a:lstStyle/>
        <a:p>
          <a:pPr rtl="0"/>
          <a:r>
            <a:rPr lang="en-US" b="1">
              <a:latin typeface="Calibri Light" panose="020F0302020204030204"/>
            </a:rPr>
            <a:t>Implantation and Postop</a:t>
          </a:r>
          <a:endParaRPr lang="en-US" b="1"/>
        </a:p>
      </dgm:t>
    </dgm:pt>
    <dgm:pt modelId="{CEF90EB7-7201-4D6F-AC97-4B4156B618F9}" type="parTrans" cxnId="{2441B0B0-80FC-4848-968F-7D890F36E16D}">
      <dgm:prSet/>
      <dgm:spPr/>
      <dgm:t>
        <a:bodyPr/>
        <a:lstStyle/>
        <a:p>
          <a:endParaRPr lang="en-US"/>
        </a:p>
      </dgm:t>
    </dgm:pt>
    <dgm:pt modelId="{03388EA8-039C-4F9C-B5CD-07A60B396E89}" type="sibTrans" cxnId="{2441B0B0-80FC-4848-968F-7D890F36E16D}">
      <dgm:prSet/>
      <dgm:spPr/>
      <dgm:t>
        <a:bodyPr/>
        <a:lstStyle/>
        <a:p>
          <a:endParaRPr lang="en-US"/>
        </a:p>
      </dgm:t>
    </dgm:pt>
    <dgm:pt modelId="{C64BB277-9290-4F8D-8EB7-ED55774ADCA5}">
      <dgm:prSet phldrT="[Text]" phldr="0"/>
      <dgm:spPr/>
      <dgm:t>
        <a:bodyPr/>
        <a:lstStyle/>
        <a:p>
          <a:pPr rtl="0"/>
          <a:r>
            <a:rPr lang="en-US" b="1">
              <a:latin typeface="Calibri Light" panose="020F0302020204030204"/>
            </a:rPr>
            <a:t>Adjusting the pacemaker</a:t>
          </a:r>
          <a:endParaRPr lang="en-US" b="1"/>
        </a:p>
      </dgm:t>
    </dgm:pt>
    <dgm:pt modelId="{9DB60962-BCDF-4A04-82CF-DC04ED71060B}" type="parTrans" cxnId="{BD905B08-B624-4534-B326-4697AFB830D7}">
      <dgm:prSet/>
      <dgm:spPr/>
      <dgm:t>
        <a:bodyPr/>
        <a:lstStyle/>
        <a:p>
          <a:endParaRPr lang="en-US"/>
        </a:p>
      </dgm:t>
    </dgm:pt>
    <dgm:pt modelId="{211E0661-7E8F-4B85-811D-2F5685FA2B33}" type="sibTrans" cxnId="{BD905B08-B624-4534-B326-4697AFB830D7}">
      <dgm:prSet/>
      <dgm:spPr/>
      <dgm:t>
        <a:bodyPr/>
        <a:lstStyle/>
        <a:p>
          <a:endParaRPr lang="en-US"/>
        </a:p>
      </dgm:t>
    </dgm:pt>
    <dgm:pt modelId="{55B25B7C-5AAB-4553-BAC2-2BBF3CFD9B12}">
      <dgm:prSet phldrT="[Text]" phldr="0"/>
      <dgm:spPr/>
      <dgm:t>
        <a:bodyPr/>
        <a:lstStyle/>
        <a:p>
          <a:pPr rtl="0"/>
          <a:r>
            <a:rPr lang="en-US" b="1">
              <a:latin typeface="Calibri Light" panose="020F0302020204030204"/>
            </a:rPr>
            <a:t>Remote monitoring</a:t>
          </a:r>
          <a:endParaRPr lang="en-US" b="1"/>
        </a:p>
      </dgm:t>
    </dgm:pt>
    <dgm:pt modelId="{0062F6A7-5002-4FE7-973A-01D5BDD30766}" type="parTrans" cxnId="{E6F03AC5-6C86-48A0-88B9-4A0544AD2391}">
      <dgm:prSet/>
      <dgm:spPr/>
      <dgm:t>
        <a:bodyPr/>
        <a:lstStyle/>
        <a:p>
          <a:endParaRPr lang="en-US"/>
        </a:p>
      </dgm:t>
    </dgm:pt>
    <dgm:pt modelId="{3B914606-E636-4FDD-8C94-A4FCB89F6ECA}" type="sibTrans" cxnId="{E6F03AC5-6C86-48A0-88B9-4A0544AD2391}">
      <dgm:prSet/>
      <dgm:spPr/>
      <dgm:t>
        <a:bodyPr/>
        <a:lstStyle/>
        <a:p>
          <a:endParaRPr lang="en-US"/>
        </a:p>
      </dgm:t>
    </dgm:pt>
    <dgm:pt modelId="{C73FE93A-EAB4-48EF-B4B7-58F7B76375D9}">
      <dgm:prSet phldr="0"/>
      <dgm:spPr/>
      <dgm:t>
        <a:bodyPr/>
        <a:lstStyle/>
        <a:p>
          <a:pPr rtl="0"/>
          <a:r>
            <a:rPr lang="en-US" b="1">
              <a:latin typeface="Calibri Light" panose="020F0302020204030204"/>
            </a:rPr>
            <a:t>Identify arrhythmias</a:t>
          </a:r>
        </a:p>
      </dgm:t>
    </dgm:pt>
    <dgm:pt modelId="{D010188E-4C54-4745-9492-7503582EC8A4}" type="parTrans" cxnId="{8316F5E8-8A7E-467D-932F-038D8D9A605B}">
      <dgm:prSet/>
      <dgm:spPr/>
      <dgm:t>
        <a:bodyPr/>
        <a:lstStyle/>
        <a:p>
          <a:endParaRPr lang="en-US"/>
        </a:p>
      </dgm:t>
    </dgm:pt>
    <dgm:pt modelId="{1A8A8576-55AC-48E2-900A-D88DFBA5F783}" type="sibTrans" cxnId="{8316F5E8-8A7E-467D-932F-038D8D9A605B}">
      <dgm:prSet/>
      <dgm:spPr/>
      <dgm:t>
        <a:bodyPr/>
        <a:lstStyle/>
        <a:p>
          <a:endParaRPr lang="en-US"/>
        </a:p>
      </dgm:t>
    </dgm:pt>
    <dgm:pt modelId="{BA8E95F4-25A8-4536-9EB8-D0C3AFC97E44}">
      <dgm:prSet phldr="0"/>
      <dgm:spPr/>
      <dgm:t>
        <a:bodyPr/>
        <a:lstStyle/>
        <a:p>
          <a:pPr rtl="0"/>
          <a:r>
            <a:rPr lang="en-US" b="1">
              <a:latin typeface="Calibri Light" panose="020F0302020204030204"/>
            </a:rPr>
            <a:t>ERI: Recommended Replacement time (RRT)</a:t>
          </a:r>
        </a:p>
      </dgm:t>
    </dgm:pt>
    <dgm:pt modelId="{8D04880F-0BDB-4C66-9EA0-4F7CAAA7E0B0}" type="parTrans" cxnId="{5C439433-A2E3-41F5-A005-801AE181ACB9}">
      <dgm:prSet/>
      <dgm:spPr/>
      <dgm:t>
        <a:bodyPr/>
        <a:lstStyle/>
        <a:p>
          <a:endParaRPr lang="en-US"/>
        </a:p>
      </dgm:t>
    </dgm:pt>
    <dgm:pt modelId="{93D5107A-6E0F-455B-807B-8C912E819036}" type="sibTrans" cxnId="{5C439433-A2E3-41F5-A005-801AE181ACB9}">
      <dgm:prSet/>
      <dgm:spPr/>
      <dgm:t>
        <a:bodyPr/>
        <a:lstStyle/>
        <a:p>
          <a:endParaRPr lang="en-US"/>
        </a:p>
      </dgm:t>
    </dgm:pt>
    <dgm:pt modelId="{17AF0439-3B6B-4FF8-BBEF-6E06E99A00A4}">
      <dgm:prSet phldr="0"/>
      <dgm:spPr/>
      <dgm:t>
        <a:bodyPr/>
        <a:lstStyle/>
        <a:p>
          <a:pPr rtl="0"/>
          <a:r>
            <a:rPr lang="en-US" b="1">
              <a:latin typeface="Calibri Light" panose="020F0302020204030204"/>
            </a:rPr>
            <a:t>End of life and battery replacement</a:t>
          </a:r>
        </a:p>
      </dgm:t>
    </dgm:pt>
    <dgm:pt modelId="{171A9AC7-F29D-4107-96E7-A39E70E967BB}" type="parTrans" cxnId="{B388CE88-AC64-4852-B3DD-24FE00FC2592}">
      <dgm:prSet/>
      <dgm:spPr/>
      <dgm:t>
        <a:bodyPr/>
        <a:lstStyle/>
        <a:p>
          <a:endParaRPr lang="en-US"/>
        </a:p>
      </dgm:t>
    </dgm:pt>
    <dgm:pt modelId="{B6619B2A-9391-4ED8-B6C4-8A49DD71EAE1}" type="sibTrans" cxnId="{B388CE88-AC64-4852-B3DD-24FE00FC2592}">
      <dgm:prSet/>
      <dgm:spPr/>
      <dgm:t>
        <a:bodyPr/>
        <a:lstStyle/>
        <a:p>
          <a:endParaRPr lang="en-US"/>
        </a:p>
      </dgm:t>
    </dgm:pt>
    <dgm:pt modelId="{195EB2DB-33E3-4D47-9D58-C7233C1021EB}">
      <dgm:prSet phldr="0"/>
      <dgm:spPr/>
      <dgm:t>
        <a:bodyPr/>
        <a:lstStyle/>
        <a:p>
          <a:pPr rtl="0"/>
          <a:r>
            <a:rPr lang="en-US" b="1">
              <a:latin typeface="Calibri Light" panose="020F0302020204030204"/>
            </a:rPr>
            <a:t>Treat ad readjust pacemaker</a:t>
          </a:r>
          <a:endParaRPr lang="en-US" b="1"/>
        </a:p>
      </dgm:t>
    </dgm:pt>
    <dgm:pt modelId="{419AE557-A2C8-4D5B-8034-2AC7950E8473}" type="parTrans" cxnId="{D1771592-99DA-4BAC-A407-1D623172D728}">
      <dgm:prSet/>
      <dgm:spPr/>
      <dgm:t>
        <a:bodyPr/>
        <a:lstStyle/>
        <a:p>
          <a:endParaRPr lang="en-US"/>
        </a:p>
      </dgm:t>
    </dgm:pt>
    <dgm:pt modelId="{B5D4BE08-5826-49D9-910D-99DA7CBECC91}" type="sibTrans" cxnId="{D1771592-99DA-4BAC-A407-1D623172D728}">
      <dgm:prSet/>
      <dgm:spPr/>
      <dgm:t>
        <a:bodyPr/>
        <a:lstStyle/>
        <a:p>
          <a:endParaRPr lang="en-US"/>
        </a:p>
      </dgm:t>
    </dgm:pt>
    <dgm:pt modelId="{3A684B28-305B-4293-8860-58E931A98268}">
      <dgm:prSet phldr="0"/>
      <dgm:spPr/>
      <dgm:t>
        <a:bodyPr/>
        <a:lstStyle/>
        <a:p>
          <a:pPr rtl="0"/>
          <a:r>
            <a:rPr lang="en-US" b="1" dirty="0">
              <a:latin typeface="Calibri Light" panose="020F0302020204030204"/>
            </a:rPr>
            <a:t>Pacemaker Malfunction</a:t>
          </a:r>
        </a:p>
      </dgm:t>
    </dgm:pt>
    <dgm:pt modelId="{28339885-E0D7-4366-A16E-BD70B788F5C4}" type="parTrans" cxnId="{FE4AFBD6-B031-4A88-886B-7467983DA0A5}">
      <dgm:prSet/>
      <dgm:spPr/>
      <dgm:t>
        <a:bodyPr/>
        <a:lstStyle/>
        <a:p>
          <a:endParaRPr lang="en-US"/>
        </a:p>
      </dgm:t>
    </dgm:pt>
    <dgm:pt modelId="{87B19899-5B4B-4D4B-9265-599DE718C3B9}" type="sibTrans" cxnId="{FE4AFBD6-B031-4A88-886B-7467983DA0A5}">
      <dgm:prSet/>
      <dgm:spPr/>
      <dgm:t>
        <a:bodyPr/>
        <a:lstStyle/>
        <a:p>
          <a:endParaRPr lang="en-US"/>
        </a:p>
      </dgm:t>
    </dgm:pt>
    <dgm:pt modelId="{B17B0561-4101-43B0-A14F-978A906FA624}" type="pres">
      <dgm:prSet presAssocID="{0AF35094-355A-4A2C-A391-6E4D2B453453}" presName="CompostProcess" presStyleCnt="0">
        <dgm:presLayoutVars>
          <dgm:dir/>
          <dgm:resizeHandles val="exact"/>
        </dgm:presLayoutVars>
      </dgm:prSet>
      <dgm:spPr/>
    </dgm:pt>
    <dgm:pt modelId="{B6B61E74-F664-458A-A41E-5F6ADB602591}" type="pres">
      <dgm:prSet presAssocID="{0AF35094-355A-4A2C-A391-6E4D2B453453}" presName="arrow" presStyleLbl="bgShp" presStyleIdx="0" presStyleCnt="1"/>
      <dgm:spPr/>
    </dgm:pt>
    <dgm:pt modelId="{5391C5C3-C47F-4239-9254-6C61B315C604}" type="pres">
      <dgm:prSet presAssocID="{0AF35094-355A-4A2C-A391-6E4D2B453453}" presName="linearProcess" presStyleCnt="0"/>
      <dgm:spPr/>
    </dgm:pt>
    <dgm:pt modelId="{B569835E-C0D2-4D67-8376-D24FE62ECE0C}" type="pres">
      <dgm:prSet presAssocID="{150342C4-9B7B-434E-B129-5DC6BC80D49D}" presName="textNode" presStyleLbl="node1" presStyleIdx="0" presStyleCnt="8">
        <dgm:presLayoutVars>
          <dgm:bulletEnabled val="1"/>
        </dgm:presLayoutVars>
      </dgm:prSet>
      <dgm:spPr/>
    </dgm:pt>
    <dgm:pt modelId="{9FBDD89E-A5FB-4387-A978-719D9EE3D1CC}" type="pres">
      <dgm:prSet presAssocID="{03388EA8-039C-4F9C-B5CD-07A60B396E89}" presName="sibTrans" presStyleCnt="0"/>
      <dgm:spPr/>
    </dgm:pt>
    <dgm:pt modelId="{E72BDD32-A1A6-4973-B4FC-F3FFE3150E3E}" type="pres">
      <dgm:prSet presAssocID="{C64BB277-9290-4F8D-8EB7-ED55774ADCA5}" presName="textNode" presStyleLbl="node1" presStyleIdx="1" presStyleCnt="8">
        <dgm:presLayoutVars>
          <dgm:bulletEnabled val="1"/>
        </dgm:presLayoutVars>
      </dgm:prSet>
      <dgm:spPr/>
    </dgm:pt>
    <dgm:pt modelId="{08E84D2F-775A-45B4-A05B-FDBA86462ED9}" type="pres">
      <dgm:prSet presAssocID="{211E0661-7E8F-4B85-811D-2F5685FA2B33}" presName="sibTrans" presStyleCnt="0"/>
      <dgm:spPr/>
    </dgm:pt>
    <dgm:pt modelId="{2EB4E8C4-C2DB-472C-AD12-56A5EA78AA82}" type="pres">
      <dgm:prSet presAssocID="{3A684B28-305B-4293-8860-58E931A98268}" presName="textNode" presStyleLbl="node1" presStyleIdx="2" presStyleCnt="8">
        <dgm:presLayoutVars>
          <dgm:bulletEnabled val="1"/>
        </dgm:presLayoutVars>
      </dgm:prSet>
      <dgm:spPr/>
    </dgm:pt>
    <dgm:pt modelId="{AB1C6F1F-B807-4442-9D2D-BF7F51BD5EE0}" type="pres">
      <dgm:prSet presAssocID="{87B19899-5B4B-4D4B-9265-599DE718C3B9}" presName="sibTrans" presStyleCnt="0"/>
      <dgm:spPr/>
    </dgm:pt>
    <dgm:pt modelId="{425CF577-DE68-4F4A-88AE-453B2C373260}" type="pres">
      <dgm:prSet presAssocID="{55B25B7C-5AAB-4553-BAC2-2BBF3CFD9B12}" presName="textNode" presStyleLbl="node1" presStyleIdx="3" presStyleCnt="8">
        <dgm:presLayoutVars>
          <dgm:bulletEnabled val="1"/>
        </dgm:presLayoutVars>
      </dgm:prSet>
      <dgm:spPr/>
    </dgm:pt>
    <dgm:pt modelId="{5C973FE2-8423-4FDD-8359-3A8C17749445}" type="pres">
      <dgm:prSet presAssocID="{3B914606-E636-4FDD-8C94-A4FCB89F6ECA}" presName="sibTrans" presStyleCnt="0"/>
      <dgm:spPr/>
    </dgm:pt>
    <dgm:pt modelId="{901C9C92-FFD2-4106-9D8D-1B1F2B68E1E7}" type="pres">
      <dgm:prSet presAssocID="{C73FE93A-EAB4-48EF-B4B7-58F7B76375D9}" presName="textNode" presStyleLbl="node1" presStyleIdx="4" presStyleCnt="8">
        <dgm:presLayoutVars>
          <dgm:bulletEnabled val="1"/>
        </dgm:presLayoutVars>
      </dgm:prSet>
      <dgm:spPr/>
    </dgm:pt>
    <dgm:pt modelId="{861756D2-C8BD-4D48-B0B0-3B3AA562C803}" type="pres">
      <dgm:prSet presAssocID="{1A8A8576-55AC-48E2-900A-D88DFBA5F783}" presName="sibTrans" presStyleCnt="0"/>
      <dgm:spPr/>
    </dgm:pt>
    <dgm:pt modelId="{A3E3E8CA-3883-41EE-9E40-940353FD6EEF}" type="pres">
      <dgm:prSet presAssocID="{195EB2DB-33E3-4D47-9D58-C7233C1021EB}" presName="textNode" presStyleLbl="node1" presStyleIdx="5" presStyleCnt="8">
        <dgm:presLayoutVars>
          <dgm:bulletEnabled val="1"/>
        </dgm:presLayoutVars>
      </dgm:prSet>
      <dgm:spPr/>
    </dgm:pt>
    <dgm:pt modelId="{FC0A9317-10C9-4514-9BD1-F97367BC1E95}" type="pres">
      <dgm:prSet presAssocID="{B5D4BE08-5826-49D9-910D-99DA7CBECC91}" presName="sibTrans" presStyleCnt="0"/>
      <dgm:spPr/>
    </dgm:pt>
    <dgm:pt modelId="{1C5B9BEA-91E4-4656-A4D4-918B10BFBA76}" type="pres">
      <dgm:prSet presAssocID="{BA8E95F4-25A8-4536-9EB8-D0C3AFC97E44}" presName="textNode" presStyleLbl="node1" presStyleIdx="6" presStyleCnt="8">
        <dgm:presLayoutVars>
          <dgm:bulletEnabled val="1"/>
        </dgm:presLayoutVars>
      </dgm:prSet>
      <dgm:spPr/>
    </dgm:pt>
    <dgm:pt modelId="{4ABAB9D3-002A-4B77-89D2-C3A313458597}" type="pres">
      <dgm:prSet presAssocID="{93D5107A-6E0F-455B-807B-8C912E819036}" presName="sibTrans" presStyleCnt="0"/>
      <dgm:spPr/>
    </dgm:pt>
    <dgm:pt modelId="{55253D37-A1BD-4FC6-A346-623E06D7ABB7}" type="pres">
      <dgm:prSet presAssocID="{17AF0439-3B6B-4FF8-BBEF-6E06E99A00A4}" presName="textNode" presStyleLbl="node1" presStyleIdx="7" presStyleCnt="8">
        <dgm:presLayoutVars>
          <dgm:bulletEnabled val="1"/>
        </dgm:presLayoutVars>
      </dgm:prSet>
      <dgm:spPr/>
    </dgm:pt>
  </dgm:ptLst>
  <dgm:cxnLst>
    <dgm:cxn modelId="{E69D5B07-4847-4D1C-9B2F-0EF6467466B3}" type="presOf" srcId="{BA8E95F4-25A8-4536-9EB8-D0C3AFC97E44}" destId="{1C5B9BEA-91E4-4656-A4D4-918B10BFBA76}" srcOrd="0" destOrd="0" presId="urn:microsoft.com/office/officeart/2005/8/layout/hProcess9"/>
    <dgm:cxn modelId="{BD905B08-B624-4534-B326-4697AFB830D7}" srcId="{0AF35094-355A-4A2C-A391-6E4D2B453453}" destId="{C64BB277-9290-4F8D-8EB7-ED55774ADCA5}" srcOrd="1" destOrd="0" parTransId="{9DB60962-BCDF-4A04-82CF-DC04ED71060B}" sibTransId="{211E0661-7E8F-4B85-811D-2F5685FA2B33}"/>
    <dgm:cxn modelId="{DB88CE14-CB1F-4A58-8E60-D5CBCC88D329}" type="presOf" srcId="{C73FE93A-EAB4-48EF-B4B7-58F7B76375D9}" destId="{901C9C92-FFD2-4106-9D8D-1B1F2B68E1E7}" srcOrd="0" destOrd="0" presId="urn:microsoft.com/office/officeart/2005/8/layout/hProcess9"/>
    <dgm:cxn modelId="{5C439433-A2E3-41F5-A005-801AE181ACB9}" srcId="{0AF35094-355A-4A2C-A391-6E4D2B453453}" destId="{BA8E95F4-25A8-4536-9EB8-D0C3AFC97E44}" srcOrd="6" destOrd="0" parTransId="{8D04880F-0BDB-4C66-9EA0-4F7CAAA7E0B0}" sibTransId="{93D5107A-6E0F-455B-807B-8C912E819036}"/>
    <dgm:cxn modelId="{4454ED34-66A6-4429-B098-EB8D48954D6F}" type="presOf" srcId="{3A684B28-305B-4293-8860-58E931A98268}" destId="{2EB4E8C4-C2DB-472C-AD12-56A5EA78AA82}" srcOrd="0" destOrd="0" presId="urn:microsoft.com/office/officeart/2005/8/layout/hProcess9"/>
    <dgm:cxn modelId="{5B776C5F-5A9F-4231-8F66-34223C87005B}" type="presOf" srcId="{0AF35094-355A-4A2C-A391-6E4D2B453453}" destId="{B17B0561-4101-43B0-A14F-978A906FA624}" srcOrd="0" destOrd="0" presId="urn:microsoft.com/office/officeart/2005/8/layout/hProcess9"/>
    <dgm:cxn modelId="{93F3E763-ED1E-4D10-8DE2-66222CB8DCC8}" type="presOf" srcId="{195EB2DB-33E3-4D47-9D58-C7233C1021EB}" destId="{A3E3E8CA-3883-41EE-9E40-940353FD6EEF}" srcOrd="0" destOrd="0" presId="urn:microsoft.com/office/officeart/2005/8/layout/hProcess9"/>
    <dgm:cxn modelId="{D19ACB7E-ED72-44D3-8574-11C107556E32}" type="presOf" srcId="{C64BB277-9290-4F8D-8EB7-ED55774ADCA5}" destId="{E72BDD32-A1A6-4973-B4FC-F3FFE3150E3E}" srcOrd="0" destOrd="0" presId="urn:microsoft.com/office/officeart/2005/8/layout/hProcess9"/>
    <dgm:cxn modelId="{B388CE88-AC64-4852-B3DD-24FE00FC2592}" srcId="{0AF35094-355A-4A2C-A391-6E4D2B453453}" destId="{17AF0439-3B6B-4FF8-BBEF-6E06E99A00A4}" srcOrd="7" destOrd="0" parTransId="{171A9AC7-F29D-4107-96E7-A39E70E967BB}" sibTransId="{B6619B2A-9391-4ED8-B6C4-8A49DD71EAE1}"/>
    <dgm:cxn modelId="{D1771592-99DA-4BAC-A407-1D623172D728}" srcId="{0AF35094-355A-4A2C-A391-6E4D2B453453}" destId="{195EB2DB-33E3-4D47-9D58-C7233C1021EB}" srcOrd="5" destOrd="0" parTransId="{419AE557-A2C8-4D5B-8034-2AC7950E8473}" sibTransId="{B5D4BE08-5826-49D9-910D-99DA7CBECC91}"/>
    <dgm:cxn modelId="{2441B0B0-80FC-4848-968F-7D890F36E16D}" srcId="{0AF35094-355A-4A2C-A391-6E4D2B453453}" destId="{150342C4-9B7B-434E-B129-5DC6BC80D49D}" srcOrd="0" destOrd="0" parTransId="{CEF90EB7-7201-4D6F-AC97-4B4156B618F9}" sibTransId="{03388EA8-039C-4F9C-B5CD-07A60B396E89}"/>
    <dgm:cxn modelId="{9C7A6FC1-4119-47D5-8DEF-1031B4FE194D}" type="presOf" srcId="{17AF0439-3B6B-4FF8-BBEF-6E06E99A00A4}" destId="{55253D37-A1BD-4FC6-A346-623E06D7ABB7}" srcOrd="0" destOrd="0" presId="urn:microsoft.com/office/officeart/2005/8/layout/hProcess9"/>
    <dgm:cxn modelId="{E6F03AC5-6C86-48A0-88B9-4A0544AD2391}" srcId="{0AF35094-355A-4A2C-A391-6E4D2B453453}" destId="{55B25B7C-5AAB-4553-BAC2-2BBF3CFD9B12}" srcOrd="3" destOrd="0" parTransId="{0062F6A7-5002-4FE7-973A-01D5BDD30766}" sibTransId="{3B914606-E636-4FDD-8C94-A4FCB89F6ECA}"/>
    <dgm:cxn modelId="{FE4AFBD6-B031-4A88-886B-7467983DA0A5}" srcId="{0AF35094-355A-4A2C-A391-6E4D2B453453}" destId="{3A684B28-305B-4293-8860-58E931A98268}" srcOrd="2" destOrd="0" parTransId="{28339885-E0D7-4366-A16E-BD70B788F5C4}" sibTransId="{87B19899-5B4B-4D4B-9265-599DE718C3B9}"/>
    <dgm:cxn modelId="{C6DF8CE0-156A-4F04-9330-35623062176A}" type="presOf" srcId="{150342C4-9B7B-434E-B129-5DC6BC80D49D}" destId="{B569835E-C0D2-4D67-8376-D24FE62ECE0C}" srcOrd="0" destOrd="0" presId="urn:microsoft.com/office/officeart/2005/8/layout/hProcess9"/>
    <dgm:cxn modelId="{8316F5E8-8A7E-467D-932F-038D8D9A605B}" srcId="{0AF35094-355A-4A2C-A391-6E4D2B453453}" destId="{C73FE93A-EAB4-48EF-B4B7-58F7B76375D9}" srcOrd="4" destOrd="0" parTransId="{D010188E-4C54-4745-9492-7503582EC8A4}" sibTransId="{1A8A8576-55AC-48E2-900A-D88DFBA5F783}"/>
    <dgm:cxn modelId="{3D62EDEF-BA62-4412-8B66-A28F8ED48255}" type="presOf" srcId="{55B25B7C-5AAB-4553-BAC2-2BBF3CFD9B12}" destId="{425CF577-DE68-4F4A-88AE-453B2C373260}" srcOrd="0" destOrd="0" presId="urn:microsoft.com/office/officeart/2005/8/layout/hProcess9"/>
    <dgm:cxn modelId="{99793C8A-FA27-4488-9C03-E0943FB3EFAF}" type="presParOf" srcId="{B17B0561-4101-43B0-A14F-978A906FA624}" destId="{B6B61E74-F664-458A-A41E-5F6ADB602591}" srcOrd="0" destOrd="0" presId="urn:microsoft.com/office/officeart/2005/8/layout/hProcess9"/>
    <dgm:cxn modelId="{3B705327-B70A-42B9-8667-01A60E48597B}" type="presParOf" srcId="{B17B0561-4101-43B0-A14F-978A906FA624}" destId="{5391C5C3-C47F-4239-9254-6C61B315C604}" srcOrd="1" destOrd="0" presId="urn:microsoft.com/office/officeart/2005/8/layout/hProcess9"/>
    <dgm:cxn modelId="{77D0F718-2F81-4CAC-ADC8-175CD9BD3726}" type="presParOf" srcId="{5391C5C3-C47F-4239-9254-6C61B315C604}" destId="{B569835E-C0D2-4D67-8376-D24FE62ECE0C}" srcOrd="0" destOrd="0" presId="urn:microsoft.com/office/officeart/2005/8/layout/hProcess9"/>
    <dgm:cxn modelId="{7D5CAAA9-113D-45B1-A87E-67C8EE84622C}" type="presParOf" srcId="{5391C5C3-C47F-4239-9254-6C61B315C604}" destId="{9FBDD89E-A5FB-4387-A978-719D9EE3D1CC}" srcOrd="1" destOrd="0" presId="urn:microsoft.com/office/officeart/2005/8/layout/hProcess9"/>
    <dgm:cxn modelId="{D5A719DA-2FFB-41D3-9C43-CA64D01D554E}" type="presParOf" srcId="{5391C5C3-C47F-4239-9254-6C61B315C604}" destId="{E72BDD32-A1A6-4973-B4FC-F3FFE3150E3E}" srcOrd="2" destOrd="0" presId="urn:microsoft.com/office/officeart/2005/8/layout/hProcess9"/>
    <dgm:cxn modelId="{A95E77E1-6013-4486-A861-76FB180C5F0D}" type="presParOf" srcId="{5391C5C3-C47F-4239-9254-6C61B315C604}" destId="{08E84D2F-775A-45B4-A05B-FDBA86462ED9}" srcOrd="3" destOrd="0" presId="urn:microsoft.com/office/officeart/2005/8/layout/hProcess9"/>
    <dgm:cxn modelId="{C4C42C1E-CA80-4AD9-8E1D-DC3775A784AB}" type="presParOf" srcId="{5391C5C3-C47F-4239-9254-6C61B315C604}" destId="{2EB4E8C4-C2DB-472C-AD12-56A5EA78AA82}" srcOrd="4" destOrd="0" presId="urn:microsoft.com/office/officeart/2005/8/layout/hProcess9"/>
    <dgm:cxn modelId="{454856D4-19AE-46EE-B821-B8B375ED3938}" type="presParOf" srcId="{5391C5C3-C47F-4239-9254-6C61B315C604}" destId="{AB1C6F1F-B807-4442-9D2D-BF7F51BD5EE0}" srcOrd="5" destOrd="0" presId="urn:microsoft.com/office/officeart/2005/8/layout/hProcess9"/>
    <dgm:cxn modelId="{149C1EB3-2E2F-46E0-8B14-C73FDAF9A1D6}" type="presParOf" srcId="{5391C5C3-C47F-4239-9254-6C61B315C604}" destId="{425CF577-DE68-4F4A-88AE-453B2C373260}" srcOrd="6" destOrd="0" presId="urn:microsoft.com/office/officeart/2005/8/layout/hProcess9"/>
    <dgm:cxn modelId="{C723CD68-C6AD-46DC-9E52-7E6F514948E0}" type="presParOf" srcId="{5391C5C3-C47F-4239-9254-6C61B315C604}" destId="{5C973FE2-8423-4FDD-8359-3A8C17749445}" srcOrd="7" destOrd="0" presId="urn:microsoft.com/office/officeart/2005/8/layout/hProcess9"/>
    <dgm:cxn modelId="{CBDFE332-EB2C-4856-BFB0-47CA4A4E4970}" type="presParOf" srcId="{5391C5C3-C47F-4239-9254-6C61B315C604}" destId="{901C9C92-FFD2-4106-9D8D-1B1F2B68E1E7}" srcOrd="8" destOrd="0" presId="urn:microsoft.com/office/officeart/2005/8/layout/hProcess9"/>
    <dgm:cxn modelId="{B4D98E2D-4ECA-4249-A0B7-A45000CB8E5C}" type="presParOf" srcId="{5391C5C3-C47F-4239-9254-6C61B315C604}" destId="{861756D2-C8BD-4D48-B0B0-3B3AA562C803}" srcOrd="9" destOrd="0" presId="urn:microsoft.com/office/officeart/2005/8/layout/hProcess9"/>
    <dgm:cxn modelId="{E7B2D995-CD2E-4C8B-A15D-3DF5F3E6288A}" type="presParOf" srcId="{5391C5C3-C47F-4239-9254-6C61B315C604}" destId="{A3E3E8CA-3883-41EE-9E40-940353FD6EEF}" srcOrd="10" destOrd="0" presId="urn:microsoft.com/office/officeart/2005/8/layout/hProcess9"/>
    <dgm:cxn modelId="{37CA71D1-CE63-4DD1-9A23-0142C59FBE17}" type="presParOf" srcId="{5391C5C3-C47F-4239-9254-6C61B315C604}" destId="{FC0A9317-10C9-4514-9BD1-F97367BC1E95}" srcOrd="11" destOrd="0" presId="urn:microsoft.com/office/officeart/2005/8/layout/hProcess9"/>
    <dgm:cxn modelId="{932B82A8-EAA4-4545-AF6A-10AD773478ED}" type="presParOf" srcId="{5391C5C3-C47F-4239-9254-6C61B315C604}" destId="{1C5B9BEA-91E4-4656-A4D4-918B10BFBA76}" srcOrd="12" destOrd="0" presId="urn:microsoft.com/office/officeart/2005/8/layout/hProcess9"/>
    <dgm:cxn modelId="{2669D81C-D205-4ED4-9465-80C4CF534E35}" type="presParOf" srcId="{5391C5C3-C47F-4239-9254-6C61B315C604}" destId="{4ABAB9D3-002A-4B77-89D2-C3A313458597}" srcOrd="13" destOrd="0" presId="urn:microsoft.com/office/officeart/2005/8/layout/hProcess9"/>
    <dgm:cxn modelId="{3408B60B-E1E2-4EBF-A08A-02B29A7830F6}" type="presParOf" srcId="{5391C5C3-C47F-4239-9254-6C61B315C604}" destId="{55253D37-A1BD-4FC6-A346-623E06D7ABB7}"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61E74-F664-458A-A41E-5F6ADB602591}">
      <dsp:nvSpPr>
        <dsp:cNvPr id="0" name=""/>
        <dsp:cNvSpPr/>
      </dsp:nvSpPr>
      <dsp:spPr>
        <a:xfrm>
          <a:off x="836998" y="0"/>
          <a:ext cx="9485978" cy="49854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69835E-C0D2-4D67-8376-D24FE62ECE0C}">
      <dsp:nvSpPr>
        <dsp:cNvPr id="0" name=""/>
        <dsp:cNvSpPr/>
      </dsp:nvSpPr>
      <dsp:spPr>
        <a:xfrm>
          <a:off x="442" y="1495645"/>
          <a:ext cx="1336417" cy="19941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Light" panose="020F0302020204030204"/>
            </a:rPr>
            <a:t>Implantation and Postop</a:t>
          </a:r>
          <a:endParaRPr lang="en-US" sz="1300" b="1" kern="1200"/>
        </a:p>
      </dsp:txBody>
      <dsp:txXfrm>
        <a:off x="65681" y="1560884"/>
        <a:ext cx="1205939" cy="1863716"/>
      </dsp:txXfrm>
    </dsp:sp>
    <dsp:sp modelId="{E72BDD32-A1A6-4973-B4FC-F3FFE3150E3E}">
      <dsp:nvSpPr>
        <dsp:cNvPr id="0" name=""/>
        <dsp:cNvSpPr/>
      </dsp:nvSpPr>
      <dsp:spPr>
        <a:xfrm>
          <a:off x="1403681" y="1495645"/>
          <a:ext cx="1336417" cy="19941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Light" panose="020F0302020204030204"/>
            </a:rPr>
            <a:t>Adjusting the pacemaker</a:t>
          </a:r>
          <a:endParaRPr lang="en-US" sz="1300" b="1" kern="1200"/>
        </a:p>
      </dsp:txBody>
      <dsp:txXfrm>
        <a:off x="1468920" y="1560884"/>
        <a:ext cx="1205939" cy="1863716"/>
      </dsp:txXfrm>
    </dsp:sp>
    <dsp:sp modelId="{2EB4E8C4-C2DB-472C-AD12-56A5EA78AA82}">
      <dsp:nvSpPr>
        <dsp:cNvPr id="0" name=""/>
        <dsp:cNvSpPr/>
      </dsp:nvSpPr>
      <dsp:spPr>
        <a:xfrm>
          <a:off x="2806920" y="1495645"/>
          <a:ext cx="1336417" cy="19941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Calibri Light" panose="020F0302020204030204"/>
            </a:rPr>
            <a:t>Pacemaker Malfunction</a:t>
          </a:r>
        </a:p>
      </dsp:txBody>
      <dsp:txXfrm>
        <a:off x="2872159" y="1560884"/>
        <a:ext cx="1205939" cy="1863716"/>
      </dsp:txXfrm>
    </dsp:sp>
    <dsp:sp modelId="{425CF577-DE68-4F4A-88AE-453B2C373260}">
      <dsp:nvSpPr>
        <dsp:cNvPr id="0" name=""/>
        <dsp:cNvSpPr/>
      </dsp:nvSpPr>
      <dsp:spPr>
        <a:xfrm>
          <a:off x="4210159" y="1495645"/>
          <a:ext cx="1336417" cy="19941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Light" panose="020F0302020204030204"/>
            </a:rPr>
            <a:t>Remote monitoring</a:t>
          </a:r>
          <a:endParaRPr lang="en-US" sz="1300" b="1" kern="1200"/>
        </a:p>
      </dsp:txBody>
      <dsp:txXfrm>
        <a:off x="4275398" y="1560884"/>
        <a:ext cx="1205939" cy="1863716"/>
      </dsp:txXfrm>
    </dsp:sp>
    <dsp:sp modelId="{901C9C92-FFD2-4106-9D8D-1B1F2B68E1E7}">
      <dsp:nvSpPr>
        <dsp:cNvPr id="0" name=""/>
        <dsp:cNvSpPr/>
      </dsp:nvSpPr>
      <dsp:spPr>
        <a:xfrm>
          <a:off x="5613397" y="1495645"/>
          <a:ext cx="1336417" cy="19941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Light" panose="020F0302020204030204"/>
            </a:rPr>
            <a:t>Identify arrhythmias</a:t>
          </a:r>
        </a:p>
      </dsp:txBody>
      <dsp:txXfrm>
        <a:off x="5678636" y="1560884"/>
        <a:ext cx="1205939" cy="1863716"/>
      </dsp:txXfrm>
    </dsp:sp>
    <dsp:sp modelId="{A3E3E8CA-3883-41EE-9E40-940353FD6EEF}">
      <dsp:nvSpPr>
        <dsp:cNvPr id="0" name=""/>
        <dsp:cNvSpPr/>
      </dsp:nvSpPr>
      <dsp:spPr>
        <a:xfrm>
          <a:off x="7016636" y="1495645"/>
          <a:ext cx="1336417" cy="19941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Light" panose="020F0302020204030204"/>
            </a:rPr>
            <a:t>Treat ad readjust pacemaker</a:t>
          </a:r>
          <a:endParaRPr lang="en-US" sz="1300" b="1" kern="1200"/>
        </a:p>
      </dsp:txBody>
      <dsp:txXfrm>
        <a:off x="7081875" y="1560884"/>
        <a:ext cx="1205939" cy="1863716"/>
      </dsp:txXfrm>
    </dsp:sp>
    <dsp:sp modelId="{1C5B9BEA-91E4-4656-A4D4-918B10BFBA76}">
      <dsp:nvSpPr>
        <dsp:cNvPr id="0" name=""/>
        <dsp:cNvSpPr/>
      </dsp:nvSpPr>
      <dsp:spPr>
        <a:xfrm>
          <a:off x="8419875" y="1495645"/>
          <a:ext cx="1336417" cy="19941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Light" panose="020F0302020204030204"/>
            </a:rPr>
            <a:t>ERI: Recommended Replacement time (RRT)</a:t>
          </a:r>
        </a:p>
      </dsp:txBody>
      <dsp:txXfrm>
        <a:off x="8485114" y="1560884"/>
        <a:ext cx="1205939" cy="1863716"/>
      </dsp:txXfrm>
    </dsp:sp>
    <dsp:sp modelId="{55253D37-A1BD-4FC6-A346-623E06D7ABB7}">
      <dsp:nvSpPr>
        <dsp:cNvPr id="0" name=""/>
        <dsp:cNvSpPr/>
      </dsp:nvSpPr>
      <dsp:spPr>
        <a:xfrm>
          <a:off x="9823114" y="1495645"/>
          <a:ext cx="1336417" cy="19941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Light" panose="020F0302020204030204"/>
            </a:rPr>
            <a:t>End of life and battery replacement</a:t>
          </a:r>
        </a:p>
      </dsp:txBody>
      <dsp:txXfrm>
        <a:off x="9888353" y="1560884"/>
        <a:ext cx="1205939" cy="18637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588D-737E-D25D-4125-C3FE2EFE53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E1CBB1-4D1D-3482-9254-C62B05AF94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07DFDC-7D5D-5B2F-EAAC-E27AB7753474}"/>
              </a:ext>
            </a:extLst>
          </p:cNvPr>
          <p:cNvSpPr>
            <a:spLocks noGrp="1"/>
          </p:cNvSpPr>
          <p:nvPr>
            <p:ph type="dt" sz="half" idx="10"/>
          </p:nvPr>
        </p:nvSpPr>
        <p:spPr/>
        <p:txBody>
          <a:bodyPr/>
          <a:lstStyle/>
          <a:p>
            <a:fld id="{C764DE79-268F-4C1A-8933-263129D2AF90}" type="datetimeFigureOut">
              <a:rPr lang="en-US" smtClean="0"/>
              <a:t>4/10/2025</a:t>
            </a:fld>
            <a:endParaRPr lang="en-US"/>
          </a:p>
        </p:txBody>
      </p:sp>
      <p:sp>
        <p:nvSpPr>
          <p:cNvPr id="5" name="Footer Placeholder 4">
            <a:extLst>
              <a:ext uri="{FF2B5EF4-FFF2-40B4-BE49-F238E27FC236}">
                <a16:creationId xmlns:a16="http://schemas.microsoft.com/office/drawing/2014/main" id="{C888AD86-B1A6-D8F3-FCAA-3FE58AEB3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D4712-164D-ABD8-6527-DAC759872E3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2671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CB47-D703-1AB7-103A-E9D969397C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135530-7D02-ADFD-DEDE-339512088A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868E9-EF5C-5129-CFE1-3A3FAAAB6E4D}"/>
              </a:ext>
            </a:extLst>
          </p:cNvPr>
          <p:cNvSpPr>
            <a:spLocks noGrp="1"/>
          </p:cNvSpPr>
          <p:nvPr>
            <p:ph type="dt" sz="half" idx="10"/>
          </p:nvPr>
        </p:nvSpPr>
        <p:spPr/>
        <p:txBody>
          <a:bodyPr/>
          <a:lstStyle/>
          <a:p>
            <a:fld id="{C764DE79-268F-4C1A-8933-263129D2AF90}" type="datetimeFigureOut">
              <a:rPr lang="en-US" smtClean="0"/>
              <a:t>4/10/2025</a:t>
            </a:fld>
            <a:endParaRPr lang="en-US"/>
          </a:p>
        </p:txBody>
      </p:sp>
      <p:sp>
        <p:nvSpPr>
          <p:cNvPr id="5" name="Footer Placeholder 4">
            <a:extLst>
              <a:ext uri="{FF2B5EF4-FFF2-40B4-BE49-F238E27FC236}">
                <a16:creationId xmlns:a16="http://schemas.microsoft.com/office/drawing/2014/main" id="{FDBCDDDF-FAD9-0AE6-41E6-CF84456F4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AECB0-976D-263E-5562-0C76E026EF6C}"/>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3431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FF6C0-4996-D8FD-AD87-8B2F927814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B9A500-DDA9-4F0B-3167-A2B351D914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F5770-5616-FE5E-E6B7-CAA62FD9CF4F}"/>
              </a:ext>
            </a:extLst>
          </p:cNvPr>
          <p:cNvSpPr>
            <a:spLocks noGrp="1"/>
          </p:cNvSpPr>
          <p:nvPr>
            <p:ph type="dt" sz="half" idx="10"/>
          </p:nvPr>
        </p:nvSpPr>
        <p:spPr/>
        <p:txBody>
          <a:bodyPr/>
          <a:lstStyle/>
          <a:p>
            <a:fld id="{C764DE79-268F-4C1A-8933-263129D2AF90}" type="datetimeFigureOut">
              <a:rPr lang="en-US" smtClean="0"/>
              <a:t>4/10/2025</a:t>
            </a:fld>
            <a:endParaRPr lang="en-US"/>
          </a:p>
        </p:txBody>
      </p:sp>
      <p:sp>
        <p:nvSpPr>
          <p:cNvPr id="5" name="Footer Placeholder 4">
            <a:extLst>
              <a:ext uri="{FF2B5EF4-FFF2-40B4-BE49-F238E27FC236}">
                <a16:creationId xmlns:a16="http://schemas.microsoft.com/office/drawing/2014/main" id="{0646BA19-E100-0D37-10D3-0A396516F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F9F69-825E-91B8-D07A-59BA4C0F6119}"/>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9699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0572-7603-0421-E445-C506A32A0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E3D6E-D5C7-E7E2-A8EC-7157C2CEB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06A1B-97C5-0B0C-2E60-EEB2586AD4AE}"/>
              </a:ext>
            </a:extLst>
          </p:cNvPr>
          <p:cNvSpPr>
            <a:spLocks noGrp="1"/>
          </p:cNvSpPr>
          <p:nvPr>
            <p:ph type="dt" sz="half" idx="10"/>
          </p:nvPr>
        </p:nvSpPr>
        <p:spPr/>
        <p:txBody>
          <a:bodyPr/>
          <a:lstStyle/>
          <a:p>
            <a:fld id="{C764DE79-268F-4C1A-8933-263129D2AF90}" type="datetimeFigureOut">
              <a:rPr lang="en-US" smtClean="0"/>
              <a:t>4/10/2025</a:t>
            </a:fld>
            <a:endParaRPr lang="en-US"/>
          </a:p>
        </p:txBody>
      </p:sp>
      <p:sp>
        <p:nvSpPr>
          <p:cNvPr id="5" name="Footer Placeholder 4">
            <a:extLst>
              <a:ext uri="{FF2B5EF4-FFF2-40B4-BE49-F238E27FC236}">
                <a16:creationId xmlns:a16="http://schemas.microsoft.com/office/drawing/2014/main" id="{1A8D5BDF-D51D-06A0-E216-C426DF1D7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716D5-51ED-219B-7141-74CDDAE375F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221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D0F7-9C90-B0FF-6836-9318FF9E8E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C090EE-1251-9E5F-BB72-19283991BC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F0B4B9-EB1B-72E0-6095-F9E1ECF51380}"/>
              </a:ext>
            </a:extLst>
          </p:cNvPr>
          <p:cNvSpPr>
            <a:spLocks noGrp="1"/>
          </p:cNvSpPr>
          <p:nvPr>
            <p:ph type="dt" sz="half" idx="10"/>
          </p:nvPr>
        </p:nvSpPr>
        <p:spPr/>
        <p:txBody>
          <a:bodyPr/>
          <a:lstStyle/>
          <a:p>
            <a:fld id="{C764DE79-268F-4C1A-8933-263129D2AF90}" type="datetimeFigureOut">
              <a:rPr lang="en-US" smtClean="0"/>
              <a:t>4/10/2025</a:t>
            </a:fld>
            <a:endParaRPr lang="en-US"/>
          </a:p>
        </p:txBody>
      </p:sp>
      <p:sp>
        <p:nvSpPr>
          <p:cNvPr id="5" name="Footer Placeholder 4">
            <a:extLst>
              <a:ext uri="{FF2B5EF4-FFF2-40B4-BE49-F238E27FC236}">
                <a16:creationId xmlns:a16="http://schemas.microsoft.com/office/drawing/2014/main" id="{A723371A-CC34-794A-BA0E-7B2DCA1A7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11F7E-5625-0139-696D-4CCEF5F2C582}"/>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8735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B85B-1A52-1372-4F3B-07E922708E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6BCD7A-4F83-7803-18E8-0A94C60A4C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5831AE-9AD4-5F1E-D389-51C5F8655E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C7D3B5-2826-3FCB-87F5-3A2192AA262C}"/>
              </a:ext>
            </a:extLst>
          </p:cNvPr>
          <p:cNvSpPr>
            <a:spLocks noGrp="1"/>
          </p:cNvSpPr>
          <p:nvPr>
            <p:ph type="dt" sz="half" idx="10"/>
          </p:nvPr>
        </p:nvSpPr>
        <p:spPr/>
        <p:txBody>
          <a:bodyPr/>
          <a:lstStyle/>
          <a:p>
            <a:fld id="{C764DE79-268F-4C1A-8933-263129D2AF90}" type="datetimeFigureOut">
              <a:rPr lang="en-US" smtClean="0"/>
              <a:t>4/10/2025</a:t>
            </a:fld>
            <a:endParaRPr lang="en-US"/>
          </a:p>
        </p:txBody>
      </p:sp>
      <p:sp>
        <p:nvSpPr>
          <p:cNvPr id="6" name="Footer Placeholder 5">
            <a:extLst>
              <a:ext uri="{FF2B5EF4-FFF2-40B4-BE49-F238E27FC236}">
                <a16:creationId xmlns:a16="http://schemas.microsoft.com/office/drawing/2014/main" id="{7BAAF993-3F62-19A3-CB76-FD4E8D7E9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FF61C-4518-9F77-BB0E-04D384AAB81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4194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DD82-C02D-E6BA-6F10-BA5D5470D2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552F29-E3EC-963F-F7B6-10272044C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29E733-4F10-42D7-3B4E-F883045A79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8442BA-5ED3-9376-294D-A367C2005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0201CD-BDB8-2B13-2FD8-F2048E0291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8B2DCF-2654-ECB5-BC59-A00534B8DAB4}"/>
              </a:ext>
            </a:extLst>
          </p:cNvPr>
          <p:cNvSpPr>
            <a:spLocks noGrp="1"/>
          </p:cNvSpPr>
          <p:nvPr>
            <p:ph type="dt" sz="half" idx="10"/>
          </p:nvPr>
        </p:nvSpPr>
        <p:spPr/>
        <p:txBody>
          <a:bodyPr/>
          <a:lstStyle/>
          <a:p>
            <a:fld id="{C764DE79-268F-4C1A-8933-263129D2AF90}" type="datetimeFigureOut">
              <a:rPr lang="en-US" smtClean="0"/>
              <a:t>4/10/2025</a:t>
            </a:fld>
            <a:endParaRPr lang="en-US"/>
          </a:p>
        </p:txBody>
      </p:sp>
      <p:sp>
        <p:nvSpPr>
          <p:cNvPr id="8" name="Footer Placeholder 7">
            <a:extLst>
              <a:ext uri="{FF2B5EF4-FFF2-40B4-BE49-F238E27FC236}">
                <a16:creationId xmlns:a16="http://schemas.microsoft.com/office/drawing/2014/main" id="{0FD1B9B1-F064-7CED-5D31-DF8199B021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027235-A398-CA89-855A-31BCEF9090EF}"/>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1221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D4BE6-5196-2C7C-1481-79B5CB023A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F12E48-9C10-7807-6DBD-B91B5A81387E}"/>
              </a:ext>
            </a:extLst>
          </p:cNvPr>
          <p:cNvSpPr>
            <a:spLocks noGrp="1"/>
          </p:cNvSpPr>
          <p:nvPr>
            <p:ph type="dt" sz="half" idx="10"/>
          </p:nvPr>
        </p:nvSpPr>
        <p:spPr/>
        <p:txBody>
          <a:bodyPr/>
          <a:lstStyle/>
          <a:p>
            <a:fld id="{C764DE79-268F-4C1A-8933-263129D2AF90}" type="datetimeFigureOut">
              <a:rPr lang="en-US" smtClean="0"/>
              <a:t>4/10/2025</a:t>
            </a:fld>
            <a:endParaRPr lang="en-US"/>
          </a:p>
        </p:txBody>
      </p:sp>
      <p:sp>
        <p:nvSpPr>
          <p:cNvPr id="4" name="Footer Placeholder 3">
            <a:extLst>
              <a:ext uri="{FF2B5EF4-FFF2-40B4-BE49-F238E27FC236}">
                <a16:creationId xmlns:a16="http://schemas.microsoft.com/office/drawing/2014/main" id="{0095F8BC-F0A5-DE9C-D4EE-329FF05D28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F8217E-04E6-3547-4317-75DE33B92CAE}"/>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5440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4E28A-13C1-678C-101D-1F42A604432E}"/>
              </a:ext>
            </a:extLst>
          </p:cNvPr>
          <p:cNvSpPr>
            <a:spLocks noGrp="1"/>
          </p:cNvSpPr>
          <p:nvPr>
            <p:ph type="dt" sz="half" idx="10"/>
          </p:nvPr>
        </p:nvSpPr>
        <p:spPr/>
        <p:txBody>
          <a:bodyPr/>
          <a:lstStyle/>
          <a:p>
            <a:fld id="{C764DE79-268F-4C1A-8933-263129D2AF90}" type="datetimeFigureOut">
              <a:rPr lang="en-US" smtClean="0"/>
              <a:t>4/10/2025</a:t>
            </a:fld>
            <a:endParaRPr lang="en-US"/>
          </a:p>
        </p:txBody>
      </p:sp>
      <p:sp>
        <p:nvSpPr>
          <p:cNvPr id="3" name="Footer Placeholder 2">
            <a:extLst>
              <a:ext uri="{FF2B5EF4-FFF2-40B4-BE49-F238E27FC236}">
                <a16:creationId xmlns:a16="http://schemas.microsoft.com/office/drawing/2014/main" id="{982F7ADD-51BE-73A5-77FF-E3F81D5FC4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98A388-0D91-60C0-E111-D4C7C9B71CEE}"/>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9277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D0C9-EDC4-B3A4-F8F2-E4EC4464C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95E0B7-D490-D1A6-8BD7-357F8C3397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CF1D69-4F00-8358-4A6C-8F9E38091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4877D-0FCA-B8C8-8EDA-4BDC35509AFC}"/>
              </a:ext>
            </a:extLst>
          </p:cNvPr>
          <p:cNvSpPr>
            <a:spLocks noGrp="1"/>
          </p:cNvSpPr>
          <p:nvPr>
            <p:ph type="dt" sz="half" idx="10"/>
          </p:nvPr>
        </p:nvSpPr>
        <p:spPr/>
        <p:txBody>
          <a:bodyPr/>
          <a:lstStyle/>
          <a:p>
            <a:fld id="{C764DE79-268F-4C1A-8933-263129D2AF90}" type="datetimeFigureOut">
              <a:rPr lang="en-US" smtClean="0"/>
              <a:t>4/10/2025</a:t>
            </a:fld>
            <a:endParaRPr lang="en-US"/>
          </a:p>
        </p:txBody>
      </p:sp>
      <p:sp>
        <p:nvSpPr>
          <p:cNvPr id="6" name="Footer Placeholder 5">
            <a:extLst>
              <a:ext uri="{FF2B5EF4-FFF2-40B4-BE49-F238E27FC236}">
                <a16:creationId xmlns:a16="http://schemas.microsoft.com/office/drawing/2014/main" id="{93DE7053-38F2-2320-9D64-2166E6B7F4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0AF3A-B6FA-9CB0-0DE5-199B5C13165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8556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980B-7895-8E29-89CE-35448617F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E2CFE2-8CA2-EE0E-04D7-CF0150FE1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AC4DB-3AEF-3388-6446-A659A2DCE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C5529-E477-4BBF-E908-87F92210876F}"/>
              </a:ext>
            </a:extLst>
          </p:cNvPr>
          <p:cNvSpPr>
            <a:spLocks noGrp="1"/>
          </p:cNvSpPr>
          <p:nvPr>
            <p:ph type="dt" sz="half" idx="10"/>
          </p:nvPr>
        </p:nvSpPr>
        <p:spPr/>
        <p:txBody>
          <a:bodyPr/>
          <a:lstStyle/>
          <a:p>
            <a:fld id="{C764DE79-268F-4C1A-8933-263129D2AF90}" type="datetimeFigureOut">
              <a:rPr lang="en-US" smtClean="0"/>
              <a:t>4/10/2025</a:t>
            </a:fld>
            <a:endParaRPr lang="en-US"/>
          </a:p>
        </p:txBody>
      </p:sp>
      <p:sp>
        <p:nvSpPr>
          <p:cNvPr id="6" name="Footer Placeholder 5">
            <a:extLst>
              <a:ext uri="{FF2B5EF4-FFF2-40B4-BE49-F238E27FC236}">
                <a16:creationId xmlns:a16="http://schemas.microsoft.com/office/drawing/2014/main" id="{C72815AD-439D-0A24-7055-5CBDA1C13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E5F88-721D-5781-FD32-78EE8F35AFD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7794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0E6DF4-A9CB-3D5B-F563-A573F19C6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463980-C505-41F9-1724-923C78731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30FF7-16B8-2BC7-22DA-B929451CBA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smtClean="0"/>
              <a:t>4/10/2025</a:t>
            </a:fld>
            <a:endParaRPr lang="en-US"/>
          </a:p>
        </p:txBody>
      </p:sp>
      <p:sp>
        <p:nvSpPr>
          <p:cNvPr id="5" name="Footer Placeholder 4">
            <a:extLst>
              <a:ext uri="{FF2B5EF4-FFF2-40B4-BE49-F238E27FC236}">
                <a16:creationId xmlns:a16="http://schemas.microsoft.com/office/drawing/2014/main" id="{ACB2D2B4-5406-E787-5116-F53DF4E0E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A0982B8-FD4F-150D-11F0-C9E60369C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5379220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heart.org/en/health-topics/arrhythmia/prevention--treatment-of-arrhythmia/pacemak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026693" y="1030406"/>
            <a:ext cx="8147713" cy="3081242"/>
          </a:xfrm>
        </p:spPr>
        <p:txBody>
          <a:bodyPr anchor="ctr">
            <a:normAutofit/>
          </a:bodyPr>
          <a:lstStyle/>
          <a:p>
            <a:r>
              <a:rPr lang="en-US" sz="4800" b="1">
                <a:solidFill>
                  <a:srgbClr val="FFFFFF"/>
                </a:solidFill>
              </a:rPr>
              <a:t>Cardiac Devices</a:t>
            </a:r>
            <a:endParaRPr lang="en-US" sz="4800" b="1">
              <a:solidFill>
                <a:srgbClr val="FFFFFF"/>
              </a:solidFill>
              <a:cs typeface="Calibri Light"/>
            </a:endParaRP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559943" y="5171093"/>
            <a:ext cx="9078628" cy="860620"/>
          </a:xfrm>
        </p:spPr>
        <p:txBody>
          <a:bodyPr vert="horz" lIns="91440" tIns="45720" rIns="91440" bIns="45720" rtlCol="0" anchor="ctr">
            <a:normAutofit/>
          </a:bodyPr>
          <a:lstStyle/>
          <a:p>
            <a:r>
              <a:rPr lang="en-US" sz="2200">
                <a:solidFill>
                  <a:srgbClr val="FFFFFF"/>
                </a:solidFill>
              </a:rPr>
              <a:t>Radhika Nandur Bukkapatnam MD MAS FACC</a:t>
            </a:r>
            <a:endParaRPr lang="en-US" sz="2200">
              <a:solidFill>
                <a:srgbClr val="FFFFFF"/>
              </a:solidFill>
              <a:cs typeface="Calibri"/>
            </a:endParaRPr>
          </a:p>
          <a:p>
            <a:r>
              <a:rPr lang="en-US" sz="2200">
                <a:solidFill>
                  <a:srgbClr val="FFFFFF"/>
                </a:solidFill>
                <a:cs typeface="Calibri"/>
              </a:rPr>
              <a:t>4/10/25</a:t>
            </a:r>
          </a:p>
        </p:txBody>
      </p:sp>
    </p:spTree>
    <p:extLst>
      <p:ext uri="{BB962C8B-B14F-4D97-AF65-F5344CB8AC3E}">
        <p14:creationId xmlns:p14="http://schemas.microsoft.com/office/powerpoint/2010/main" val="22593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AEEBC4-B660-DF99-10F3-D92FB768D518}"/>
            </a:ext>
          </a:extLst>
        </p:cNvPr>
        <p:cNvGrpSpPr/>
        <p:nvPr/>
      </p:nvGrpSpPr>
      <p:grpSpPr>
        <a:xfrm>
          <a:off x="0" y="0"/>
          <a:ext cx="0" cy="0"/>
          <a:chOff x="0" y="0"/>
          <a:chExt cx="0" cy="0"/>
        </a:xfrm>
      </p:grpSpPr>
      <p:pic>
        <p:nvPicPr>
          <p:cNvPr id="4" name="Picture 4" descr="Timeline&#10;&#10;Description automatically generated">
            <a:extLst>
              <a:ext uri="{FF2B5EF4-FFF2-40B4-BE49-F238E27FC236}">
                <a16:creationId xmlns:a16="http://schemas.microsoft.com/office/drawing/2014/main" id="{52AC7054-7DC7-A56A-F7CB-D53C45C1C5E1}"/>
              </a:ext>
            </a:extLst>
          </p:cNvPr>
          <p:cNvPicPr>
            <a:picLocks noGrp="1" noChangeAspect="1"/>
          </p:cNvPicPr>
          <p:nvPr>
            <p:ph idx="1"/>
          </p:nvPr>
        </p:nvPicPr>
        <p:blipFill>
          <a:blip r:embed="rId2"/>
          <a:stretch>
            <a:fillRect/>
          </a:stretch>
        </p:blipFill>
        <p:spPr>
          <a:xfrm>
            <a:off x="643467" y="716364"/>
            <a:ext cx="10905066" cy="5425270"/>
          </a:xfrm>
          <a:prstGeom prst="rect">
            <a:avLst/>
          </a:prstGeom>
        </p:spPr>
      </p:pic>
    </p:spTree>
    <p:extLst>
      <p:ext uri="{BB962C8B-B14F-4D97-AF65-F5344CB8AC3E}">
        <p14:creationId xmlns:p14="http://schemas.microsoft.com/office/powerpoint/2010/main" val="406924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Harnessing cell reprogramming for cardiac biological pacing | Journal of  Biomedical Science | Full Text">
            <a:extLst>
              <a:ext uri="{FF2B5EF4-FFF2-40B4-BE49-F238E27FC236}">
                <a16:creationId xmlns:a16="http://schemas.microsoft.com/office/drawing/2014/main" id="{D2CC9E29-D66E-B525-6E48-BC99671CA5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043517"/>
            <a:ext cx="10905066" cy="477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1701BB-193A-039C-F792-3173F31FE28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3AA073-D615-3811-25C5-BAC80869EA12}"/>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Components of a Pacemaker</a:t>
            </a:r>
          </a:p>
        </p:txBody>
      </p:sp>
      <p:sp>
        <p:nvSpPr>
          <p:cNvPr id="3" name="Content Placeholder 2">
            <a:extLst>
              <a:ext uri="{FF2B5EF4-FFF2-40B4-BE49-F238E27FC236}">
                <a16:creationId xmlns:a16="http://schemas.microsoft.com/office/drawing/2014/main" id="{717F3D36-2C82-998D-DAA4-3B396A65F318}"/>
              </a:ext>
            </a:extLst>
          </p:cNvPr>
          <p:cNvSpPr>
            <a:spLocks noGrp="1"/>
          </p:cNvSpPr>
          <p:nvPr>
            <p:ph idx="1"/>
          </p:nvPr>
        </p:nvSpPr>
        <p:spPr>
          <a:xfrm>
            <a:off x="1371599" y="2318197"/>
            <a:ext cx="9724031" cy="3683358"/>
          </a:xfrm>
        </p:spPr>
        <p:txBody>
          <a:bodyPr anchor="ctr">
            <a:normAutofit/>
          </a:bodyPr>
          <a:lstStyle/>
          <a:p>
            <a:r>
              <a:rPr lang="en-US" sz="2000" dirty="0">
                <a:cs typeface="Calibri"/>
              </a:rPr>
              <a:t>Pulse generator (houses the battery</a:t>
            </a:r>
          </a:p>
          <a:p>
            <a:r>
              <a:rPr lang="en-US" sz="2000" dirty="0">
                <a:cs typeface="Calibri"/>
              </a:rPr>
              <a:t>Electronic circuitry</a:t>
            </a:r>
          </a:p>
          <a:p>
            <a:r>
              <a:rPr lang="en-US" sz="2000" dirty="0">
                <a:cs typeface="Calibri"/>
              </a:rPr>
              <a:t>Lead system</a:t>
            </a:r>
          </a:p>
          <a:p>
            <a:pPr marL="0" indent="0">
              <a:buNone/>
            </a:pPr>
            <a:endParaRPr lang="en-US" sz="2000" dirty="0">
              <a:cs typeface="Calibri"/>
            </a:endParaRPr>
          </a:p>
          <a:p>
            <a:endParaRPr lang="en-US" sz="2000" dirty="0">
              <a:cs typeface="Calibri"/>
            </a:endParaRPr>
          </a:p>
          <a:p>
            <a:endParaRPr lang="en-US" sz="2000" dirty="0">
              <a:cs typeface="Calibri"/>
            </a:endParaRPr>
          </a:p>
          <a:p>
            <a:endParaRPr lang="en-US" sz="2000" dirty="0">
              <a:cs typeface="Calibri"/>
            </a:endParaRPr>
          </a:p>
          <a:p>
            <a:r>
              <a:rPr lang="en-US" sz="2000" dirty="0">
                <a:cs typeface="Calibri"/>
              </a:rPr>
              <a:t>Nearly all pacemakers are lithium powered and last from 6-14 years</a:t>
            </a:r>
            <a:endParaRPr lang="en-US" sz="2000" dirty="0"/>
          </a:p>
        </p:txBody>
      </p:sp>
      <p:pic>
        <p:nvPicPr>
          <p:cNvPr id="4" name="Picture 4" descr="Diagram&#10;&#10;Description automatically generated">
            <a:extLst>
              <a:ext uri="{FF2B5EF4-FFF2-40B4-BE49-F238E27FC236}">
                <a16:creationId xmlns:a16="http://schemas.microsoft.com/office/drawing/2014/main" id="{2E97D213-6486-7472-492D-1F505D0036E9}"/>
              </a:ext>
            </a:extLst>
          </p:cNvPr>
          <p:cNvPicPr>
            <a:picLocks noChangeAspect="1"/>
          </p:cNvPicPr>
          <p:nvPr/>
        </p:nvPicPr>
        <p:blipFill>
          <a:blip r:embed="rId2"/>
          <a:stretch>
            <a:fillRect/>
          </a:stretch>
        </p:blipFill>
        <p:spPr>
          <a:xfrm>
            <a:off x="7884537" y="517401"/>
            <a:ext cx="4295262" cy="4512548"/>
          </a:xfrm>
          <a:prstGeom prst="rect">
            <a:avLst/>
          </a:prstGeom>
        </p:spPr>
      </p:pic>
    </p:spTree>
    <p:extLst>
      <p:ext uri="{BB962C8B-B14F-4D97-AF65-F5344CB8AC3E}">
        <p14:creationId xmlns:p14="http://schemas.microsoft.com/office/powerpoint/2010/main" val="452183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CEA58E-E8F1-3748-5424-8A605C081FA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100C4-0002-3CF7-A88B-BAC7DF50FD9B}"/>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Pacemaker Placement</a:t>
            </a:r>
          </a:p>
        </p:txBody>
      </p:sp>
      <p:sp>
        <p:nvSpPr>
          <p:cNvPr id="3" name="Content Placeholder 2">
            <a:extLst>
              <a:ext uri="{FF2B5EF4-FFF2-40B4-BE49-F238E27FC236}">
                <a16:creationId xmlns:a16="http://schemas.microsoft.com/office/drawing/2014/main" id="{6196B277-8304-16FF-87B9-83B36DB58561}"/>
              </a:ext>
            </a:extLst>
          </p:cNvPr>
          <p:cNvSpPr>
            <a:spLocks noGrp="1"/>
          </p:cNvSpPr>
          <p:nvPr>
            <p:ph idx="1"/>
          </p:nvPr>
        </p:nvSpPr>
        <p:spPr>
          <a:xfrm>
            <a:off x="1371599" y="2318197"/>
            <a:ext cx="9724031" cy="3683358"/>
          </a:xfrm>
        </p:spPr>
        <p:txBody>
          <a:bodyPr anchor="ctr">
            <a:normAutofit/>
          </a:bodyPr>
          <a:lstStyle/>
          <a:p>
            <a:endParaRPr lang="en-US" sz="2000"/>
          </a:p>
        </p:txBody>
      </p:sp>
      <p:pic>
        <p:nvPicPr>
          <p:cNvPr id="4" name="Picture 4" descr="Diagram&#10;&#10;Description automatically generated">
            <a:extLst>
              <a:ext uri="{FF2B5EF4-FFF2-40B4-BE49-F238E27FC236}">
                <a16:creationId xmlns:a16="http://schemas.microsoft.com/office/drawing/2014/main" id="{886F88CC-80F4-DE38-05DC-D049298E6DC9}"/>
              </a:ext>
            </a:extLst>
          </p:cNvPr>
          <p:cNvPicPr>
            <a:picLocks noChangeAspect="1"/>
          </p:cNvPicPr>
          <p:nvPr/>
        </p:nvPicPr>
        <p:blipFill>
          <a:blip r:embed="rId2"/>
          <a:stretch>
            <a:fillRect/>
          </a:stretch>
        </p:blipFill>
        <p:spPr>
          <a:xfrm>
            <a:off x="3317534" y="1247733"/>
            <a:ext cx="5265429" cy="5829310"/>
          </a:xfrm>
          <a:prstGeom prst="rect">
            <a:avLst/>
          </a:prstGeom>
        </p:spPr>
      </p:pic>
    </p:spTree>
    <p:extLst>
      <p:ext uri="{BB962C8B-B14F-4D97-AF65-F5344CB8AC3E}">
        <p14:creationId xmlns:p14="http://schemas.microsoft.com/office/powerpoint/2010/main" val="50666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26320E-8498-BD4E-5101-1E58B2A82D3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0DE87-98D4-CBA7-6E2C-15BF80F5794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Types of Pacemakers</a:t>
            </a:r>
          </a:p>
        </p:txBody>
      </p:sp>
      <p:pic>
        <p:nvPicPr>
          <p:cNvPr id="10242" name="Picture 2" descr="Pacemakers &amp; ICDs: 5 Pearls Segment | Core IM Podcast">
            <a:extLst>
              <a:ext uri="{FF2B5EF4-FFF2-40B4-BE49-F238E27FC236}">
                <a16:creationId xmlns:a16="http://schemas.microsoft.com/office/drawing/2014/main" id="{9570013C-8F1D-C72D-C01F-15743D4DD4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9294" y="1622746"/>
            <a:ext cx="5235254" cy="523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98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639346-5FF3-0019-37F1-4AF88DB1D02B}"/>
              </a:ext>
            </a:extLst>
          </p:cNvPr>
          <p:cNvSpPr>
            <a:spLocks noGrp="1"/>
          </p:cNvSpPr>
          <p:nvPr>
            <p:ph type="title"/>
          </p:nvPr>
        </p:nvSpPr>
        <p:spPr/>
        <p:txBody>
          <a:bodyPr>
            <a:normAutofit/>
          </a:bodyPr>
          <a:lstStyle/>
          <a:p>
            <a:r>
              <a:rPr lang="en-US" sz="3600" dirty="0"/>
              <a:t>Leadless Pacemakers</a:t>
            </a:r>
          </a:p>
        </p:txBody>
      </p:sp>
      <p:sp>
        <p:nvSpPr>
          <p:cNvPr id="6" name="Content Placeholder 5">
            <a:extLst>
              <a:ext uri="{FF2B5EF4-FFF2-40B4-BE49-F238E27FC236}">
                <a16:creationId xmlns:a16="http://schemas.microsoft.com/office/drawing/2014/main" id="{B56662E7-EAB0-E3AB-8417-7F1EC9B7F248}"/>
              </a:ext>
            </a:extLst>
          </p:cNvPr>
          <p:cNvSpPr>
            <a:spLocks noGrp="1"/>
          </p:cNvSpPr>
          <p:nvPr>
            <p:ph sz="half" idx="2"/>
          </p:nvPr>
        </p:nvSpPr>
        <p:spPr/>
        <p:txBody>
          <a:bodyPr/>
          <a:lstStyle/>
          <a:p>
            <a:r>
              <a:rPr lang="en-US" dirty="0">
                <a:cs typeface="Calibri"/>
              </a:rPr>
              <a:t>Reduce hardware, lead failure</a:t>
            </a:r>
          </a:p>
          <a:p>
            <a:r>
              <a:rPr lang="en-US" dirty="0">
                <a:cs typeface="Calibri"/>
              </a:rPr>
              <a:t>Reduce risk of infection</a:t>
            </a:r>
          </a:p>
          <a:p>
            <a:r>
              <a:rPr lang="en-US" dirty="0">
                <a:cs typeface="Calibri"/>
              </a:rPr>
              <a:t>Reduce valve injury</a:t>
            </a:r>
          </a:p>
          <a:p>
            <a:endParaRPr lang="en-US" dirty="0">
              <a:cs typeface="Calibri"/>
            </a:endParaRPr>
          </a:p>
          <a:p>
            <a:r>
              <a:rPr lang="en-US" dirty="0">
                <a:cs typeface="Calibri"/>
              </a:rPr>
              <a:t>Do not have much information about arrhythmias/pacemaker syndrome</a:t>
            </a:r>
          </a:p>
          <a:p>
            <a:r>
              <a:rPr lang="en-US" dirty="0">
                <a:cs typeface="Calibri"/>
              </a:rPr>
              <a:t>Morbid obesity</a:t>
            </a:r>
          </a:p>
          <a:p>
            <a:r>
              <a:rPr lang="en-US" dirty="0">
                <a:cs typeface="Calibri"/>
              </a:rPr>
              <a:t>Other cardiac devices</a:t>
            </a:r>
          </a:p>
          <a:p>
            <a:endParaRPr lang="en-US" dirty="0"/>
          </a:p>
        </p:txBody>
      </p:sp>
      <p:pic>
        <p:nvPicPr>
          <p:cNvPr id="7" name="Picture 4" descr="Diagram, engineering drawing&#10;&#10;Description automatically generated">
            <a:extLst>
              <a:ext uri="{FF2B5EF4-FFF2-40B4-BE49-F238E27FC236}">
                <a16:creationId xmlns:a16="http://schemas.microsoft.com/office/drawing/2014/main" id="{A6EEE117-967A-0548-7480-8680A672F5BE}"/>
              </a:ext>
            </a:extLst>
          </p:cNvPr>
          <p:cNvPicPr>
            <a:picLocks noGrp="1" noChangeAspect="1"/>
          </p:cNvPicPr>
          <p:nvPr>
            <p:ph sz="half" idx="1"/>
          </p:nvPr>
        </p:nvPicPr>
        <p:blipFill>
          <a:blip r:embed="rId2"/>
          <a:stretch>
            <a:fillRect/>
          </a:stretch>
        </p:blipFill>
        <p:spPr>
          <a:xfrm>
            <a:off x="899152" y="1825625"/>
            <a:ext cx="5059695" cy="4351338"/>
          </a:xfrm>
        </p:spPr>
      </p:pic>
    </p:spTree>
    <p:extLst>
      <p:ext uri="{BB962C8B-B14F-4D97-AF65-F5344CB8AC3E}">
        <p14:creationId xmlns:p14="http://schemas.microsoft.com/office/powerpoint/2010/main" val="275869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208A71-E460-0387-FB53-C150BC3556F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2F52C-64C6-B50A-6B52-5A73CC538B6B}"/>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Biological Pacemakers</a:t>
            </a:r>
          </a:p>
        </p:txBody>
      </p:sp>
      <p:pic>
        <p:nvPicPr>
          <p:cNvPr id="4" name="Picture 4" descr="Diagram&#10;&#10;Description automatically generated">
            <a:extLst>
              <a:ext uri="{FF2B5EF4-FFF2-40B4-BE49-F238E27FC236}">
                <a16:creationId xmlns:a16="http://schemas.microsoft.com/office/drawing/2014/main" id="{8166F84B-C5E2-328C-AB7A-EAE49C9F5C6A}"/>
              </a:ext>
            </a:extLst>
          </p:cNvPr>
          <p:cNvPicPr>
            <a:picLocks noGrp="1" noChangeAspect="1"/>
          </p:cNvPicPr>
          <p:nvPr>
            <p:ph idx="1"/>
          </p:nvPr>
        </p:nvPicPr>
        <p:blipFill>
          <a:blip r:embed="rId2"/>
          <a:stretch>
            <a:fillRect/>
          </a:stretch>
        </p:blipFill>
        <p:spPr>
          <a:xfrm>
            <a:off x="1668757" y="1756880"/>
            <a:ext cx="6064707" cy="4993241"/>
          </a:xfrm>
        </p:spPr>
      </p:pic>
      <p:pic>
        <p:nvPicPr>
          <p:cNvPr id="11266" name="Picture 2" descr="A Tiny, Rice-Sized Pacemaker Can ...">
            <a:extLst>
              <a:ext uri="{FF2B5EF4-FFF2-40B4-BE49-F238E27FC236}">
                <a16:creationId xmlns:a16="http://schemas.microsoft.com/office/drawing/2014/main" id="{81198296-1125-89E0-7A1C-A30A143D1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614" y="1756881"/>
            <a:ext cx="2818359" cy="185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4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610846-390C-8EAE-E62A-F2A41464D532}"/>
              </a:ext>
            </a:extLst>
          </p:cNvPr>
          <p:cNvSpPr>
            <a:spLocks noGrp="1"/>
          </p:cNvSpPr>
          <p:nvPr>
            <p:ph type="title"/>
          </p:nvPr>
        </p:nvSpPr>
        <p:spPr/>
        <p:txBody>
          <a:bodyPr>
            <a:normAutofit/>
          </a:bodyPr>
          <a:lstStyle/>
          <a:p>
            <a:pPr algn="ctr"/>
            <a:r>
              <a:rPr lang="en-US" sz="4800" b="1" dirty="0"/>
              <a:t>Automatic Implantable Cardioverter Defibrillators</a:t>
            </a:r>
            <a:br>
              <a:rPr lang="en-US" dirty="0"/>
            </a:br>
            <a:endParaRPr lang="en-US" dirty="0"/>
          </a:p>
        </p:txBody>
      </p:sp>
      <p:sp>
        <p:nvSpPr>
          <p:cNvPr id="5" name="Text Placeholder 4">
            <a:extLst>
              <a:ext uri="{FF2B5EF4-FFF2-40B4-BE49-F238E27FC236}">
                <a16:creationId xmlns:a16="http://schemas.microsoft.com/office/drawing/2014/main" id="{4868453A-20DA-85B7-DB54-BA1251337D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06309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8E3C62-05DA-D9B2-24B1-7A2DCEF304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5AF6ED-2B95-0EE9-F46A-AAC00BA50A62}"/>
              </a:ext>
            </a:extLst>
          </p:cNvPr>
          <p:cNvSpPr>
            <a:spLocks noGrp="1"/>
          </p:cNvSpPr>
          <p:nvPr>
            <p:ph type="title"/>
          </p:nvPr>
        </p:nvSpPr>
        <p:spPr/>
        <p:txBody>
          <a:bodyPr>
            <a:normAutofit/>
          </a:bodyPr>
          <a:lstStyle/>
          <a:p>
            <a:r>
              <a:rPr lang="en-US" sz="4000" b="1" dirty="0"/>
              <a:t>AICD/ ICD</a:t>
            </a:r>
          </a:p>
        </p:txBody>
      </p:sp>
      <p:sp>
        <p:nvSpPr>
          <p:cNvPr id="5" name="Content Placeholder 4">
            <a:extLst>
              <a:ext uri="{FF2B5EF4-FFF2-40B4-BE49-F238E27FC236}">
                <a16:creationId xmlns:a16="http://schemas.microsoft.com/office/drawing/2014/main" id="{7C033AD7-DFB9-4581-9F49-C23313EC8FFC}"/>
              </a:ext>
            </a:extLst>
          </p:cNvPr>
          <p:cNvSpPr>
            <a:spLocks noGrp="1"/>
          </p:cNvSpPr>
          <p:nvPr>
            <p:ph sz="half" idx="1"/>
          </p:nvPr>
        </p:nvSpPr>
        <p:spPr/>
        <p:txBody>
          <a:bodyPr>
            <a:normAutofit fontScale="85000" lnSpcReduction="20000"/>
          </a:bodyPr>
          <a:lstStyle/>
          <a:p>
            <a:r>
              <a:rPr lang="en-US" dirty="0">
                <a:ea typeface="+mn-lt"/>
                <a:cs typeface="+mn-lt"/>
              </a:rPr>
              <a:t>An ICD is a battery-powered device placed under the skin that keeps track of your heart rate. If an abnormal heart rhythm is detected the device will deliver an electric shock to restore a normal heartbeat if your heart is beating chaotically and much too fast.</a:t>
            </a:r>
            <a:endParaRPr lang="en-US" dirty="0">
              <a:cs typeface="Calibri" panose="020F0502020204030204"/>
            </a:endParaRPr>
          </a:p>
          <a:p>
            <a:r>
              <a:rPr lang="en-US" dirty="0">
                <a:ea typeface="+mn-lt"/>
                <a:cs typeface="+mn-lt"/>
              </a:rPr>
              <a:t>ICDs prevent sustained ventricular tachycardia or fibrillation in survivors. </a:t>
            </a:r>
          </a:p>
          <a:p>
            <a:r>
              <a:rPr lang="en-US" dirty="0">
                <a:ea typeface="+mn-lt"/>
                <a:cs typeface="+mn-lt"/>
              </a:rPr>
              <a:t>Prevent cardiac arrest in high-risk patients who haven't had, but are at risk for, life-threatening ventricular arrhythmias</a:t>
            </a:r>
            <a:endParaRPr lang="en-US" dirty="0">
              <a:cs typeface="Calibri"/>
            </a:endParaRPr>
          </a:p>
          <a:p>
            <a:endParaRPr lang="en-US" dirty="0"/>
          </a:p>
        </p:txBody>
      </p:sp>
      <p:pic>
        <p:nvPicPr>
          <p:cNvPr id="7" name="Picture 9" descr="A picture containing indoor, desk, mouse, office&#10;&#10;Description automatically generated">
            <a:extLst>
              <a:ext uri="{FF2B5EF4-FFF2-40B4-BE49-F238E27FC236}">
                <a16:creationId xmlns:a16="http://schemas.microsoft.com/office/drawing/2014/main" id="{A2AFB606-2541-1BB0-FA93-E9E6385A4F6C}"/>
              </a:ext>
            </a:extLst>
          </p:cNvPr>
          <p:cNvPicPr>
            <a:picLocks noGrp="1" noChangeAspect="1"/>
          </p:cNvPicPr>
          <p:nvPr>
            <p:ph sz="half" idx="2"/>
          </p:nvPr>
        </p:nvPicPr>
        <p:blipFill>
          <a:blip r:embed="rId2"/>
          <a:stretch>
            <a:fillRect/>
          </a:stretch>
        </p:blipFill>
        <p:spPr>
          <a:xfrm>
            <a:off x="7543799" y="906236"/>
            <a:ext cx="3970363" cy="4466658"/>
          </a:xfrm>
        </p:spPr>
      </p:pic>
    </p:spTree>
    <p:extLst>
      <p:ext uri="{BB962C8B-B14F-4D97-AF65-F5344CB8AC3E}">
        <p14:creationId xmlns:p14="http://schemas.microsoft.com/office/powerpoint/2010/main" val="379164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4BE87-2DE2-BCBE-7AD5-05C1A802B3F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Components of an AICD</a:t>
            </a:r>
          </a:p>
        </p:txBody>
      </p:sp>
      <p:pic>
        <p:nvPicPr>
          <p:cNvPr id="12290" name="Picture 2" descr="AICD Implant: Types, Functions ...">
            <a:extLst>
              <a:ext uri="{FF2B5EF4-FFF2-40B4-BE49-F238E27FC236}">
                <a16:creationId xmlns:a16="http://schemas.microsoft.com/office/drawing/2014/main" id="{229B7B9B-119A-07DC-8C2B-BD83B27480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57650" y="1590741"/>
            <a:ext cx="5044778" cy="339047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plantable cardioverter defibrillators ...">
            <a:extLst>
              <a:ext uri="{FF2B5EF4-FFF2-40B4-BE49-F238E27FC236}">
                <a16:creationId xmlns:a16="http://schemas.microsoft.com/office/drawing/2014/main" id="{C85F0228-1F58-B23D-D35A-7457EDEE2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81" y="1700587"/>
            <a:ext cx="3850740" cy="308366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Subcutaneous implantable cardioverter ...">
            <a:extLst>
              <a:ext uri="{FF2B5EF4-FFF2-40B4-BE49-F238E27FC236}">
                <a16:creationId xmlns:a16="http://schemas.microsoft.com/office/drawing/2014/main" id="{B441933D-7769-A51B-B8FF-A3C38853D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6648" y="3813109"/>
            <a:ext cx="2794000" cy="29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2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EB8F9A-2FD3-D4FB-3A52-B57CC76F4BA3}"/>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Cardiac Devices</a:t>
            </a:r>
          </a:p>
        </p:txBody>
      </p:sp>
      <p:sp>
        <p:nvSpPr>
          <p:cNvPr id="3" name="Content Placeholder 2">
            <a:extLst>
              <a:ext uri="{FF2B5EF4-FFF2-40B4-BE49-F238E27FC236}">
                <a16:creationId xmlns:a16="http://schemas.microsoft.com/office/drawing/2014/main" id="{6F4B872F-92AA-ACF6-E5BE-333CA7DEB160}"/>
              </a:ext>
            </a:extLst>
          </p:cNvPr>
          <p:cNvSpPr>
            <a:spLocks noGrp="1"/>
          </p:cNvSpPr>
          <p:nvPr>
            <p:ph idx="1"/>
          </p:nvPr>
        </p:nvSpPr>
        <p:spPr>
          <a:xfrm>
            <a:off x="726621" y="1951264"/>
            <a:ext cx="10540929" cy="4694465"/>
          </a:xfrm>
        </p:spPr>
        <p:txBody>
          <a:bodyPr anchor="ctr">
            <a:normAutofit lnSpcReduction="10000"/>
          </a:bodyPr>
          <a:lstStyle/>
          <a:p>
            <a:r>
              <a:rPr lang="en-US" sz="1900" dirty="0">
                <a:cs typeface="Calibri"/>
              </a:rPr>
              <a:t>Monitors</a:t>
            </a:r>
          </a:p>
          <a:p>
            <a:r>
              <a:rPr lang="en-US" sz="1900" dirty="0">
                <a:cs typeface="Calibri"/>
              </a:rPr>
              <a:t>Pacemakers</a:t>
            </a:r>
          </a:p>
          <a:p>
            <a:r>
              <a:rPr lang="en-US" sz="1900" dirty="0">
                <a:cs typeface="Calibri"/>
              </a:rPr>
              <a:t>Automatic Implantable Cardioverter Defibrillator ( AICD/ ICD)</a:t>
            </a:r>
          </a:p>
          <a:p>
            <a:r>
              <a:rPr lang="en-US" sz="1900" dirty="0">
                <a:cs typeface="Calibri"/>
              </a:rPr>
              <a:t>Cardiac Resynchronization therapy</a:t>
            </a:r>
          </a:p>
          <a:p>
            <a:r>
              <a:rPr lang="en-US" sz="1900" dirty="0">
                <a:cs typeface="Calibri"/>
              </a:rPr>
              <a:t>Ventricular Assist Devices</a:t>
            </a:r>
          </a:p>
          <a:p>
            <a:r>
              <a:rPr lang="en-US" sz="1900" dirty="0" err="1">
                <a:cs typeface="Calibri"/>
              </a:rPr>
              <a:t>Cardiomems</a:t>
            </a:r>
            <a:endParaRPr lang="en-US" sz="1900" dirty="0">
              <a:cs typeface="Calibri"/>
            </a:endParaRPr>
          </a:p>
          <a:p>
            <a:endParaRPr lang="en-US" sz="1900" dirty="0">
              <a:cs typeface="Calibri"/>
            </a:endParaRPr>
          </a:p>
          <a:p>
            <a:r>
              <a:rPr lang="en-US" sz="1900" dirty="0">
                <a:cs typeface="Calibri"/>
              </a:rPr>
              <a:t>Valves</a:t>
            </a:r>
          </a:p>
          <a:p>
            <a:pPr lvl="1"/>
            <a:r>
              <a:rPr lang="en-US" sz="1900" dirty="0">
                <a:cs typeface="Calibri"/>
              </a:rPr>
              <a:t>TAVR ( Aortic valve)</a:t>
            </a:r>
          </a:p>
          <a:p>
            <a:pPr lvl="1"/>
            <a:r>
              <a:rPr lang="en-US" sz="1900" dirty="0" err="1">
                <a:cs typeface="Calibri"/>
              </a:rPr>
              <a:t>Mitraclip</a:t>
            </a:r>
            <a:endParaRPr lang="en-US" sz="1900" dirty="0">
              <a:cs typeface="Calibri"/>
            </a:endParaRPr>
          </a:p>
          <a:p>
            <a:pPr lvl="1"/>
            <a:r>
              <a:rPr lang="en-US" sz="1900" dirty="0">
                <a:cs typeface="Calibri"/>
              </a:rPr>
              <a:t>Tricuspid</a:t>
            </a:r>
          </a:p>
          <a:p>
            <a:pPr lvl="1"/>
            <a:r>
              <a:rPr lang="en-US" sz="1900" dirty="0">
                <a:cs typeface="Calibri"/>
              </a:rPr>
              <a:t>PV</a:t>
            </a:r>
          </a:p>
          <a:p>
            <a:pPr marL="457200" lvl="1" indent="0">
              <a:buNone/>
            </a:pPr>
            <a:endParaRPr lang="en-US" sz="1900" dirty="0">
              <a:cs typeface="Calibri"/>
            </a:endParaRPr>
          </a:p>
          <a:p>
            <a:r>
              <a:rPr lang="en-US" sz="2000" dirty="0"/>
              <a:t>WATCHMAN/ Amulet</a:t>
            </a:r>
          </a:p>
        </p:txBody>
      </p:sp>
    </p:spTree>
    <p:extLst>
      <p:ext uri="{BB962C8B-B14F-4D97-AF65-F5344CB8AC3E}">
        <p14:creationId xmlns:p14="http://schemas.microsoft.com/office/powerpoint/2010/main" val="71475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BCFD19-9620-F78D-30F2-27D691C50DB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5162-DC5C-DDE9-0882-15A78E63E4D3}"/>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Indications for AICD</a:t>
            </a:r>
          </a:p>
        </p:txBody>
      </p:sp>
      <p:sp>
        <p:nvSpPr>
          <p:cNvPr id="3" name="Content Placeholder 2">
            <a:extLst>
              <a:ext uri="{FF2B5EF4-FFF2-40B4-BE49-F238E27FC236}">
                <a16:creationId xmlns:a16="http://schemas.microsoft.com/office/drawing/2014/main" id="{50FD422C-0FD4-18F8-7AC5-344405372E8B}"/>
              </a:ext>
            </a:extLst>
          </p:cNvPr>
          <p:cNvSpPr>
            <a:spLocks noGrp="1"/>
          </p:cNvSpPr>
          <p:nvPr>
            <p:ph idx="1"/>
          </p:nvPr>
        </p:nvSpPr>
        <p:spPr>
          <a:xfrm>
            <a:off x="1371599" y="2318197"/>
            <a:ext cx="9724031" cy="3683358"/>
          </a:xfrm>
        </p:spPr>
        <p:txBody>
          <a:bodyPr anchor="ctr">
            <a:normAutofit/>
          </a:bodyPr>
          <a:lstStyle/>
          <a:p>
            <a:r>
              <a:rPr lang="en-US" sz="2400" dirty="0">
                <a:cs typeface="Calibri"/>
              </a:rPr>
              <a:t>Cardiac arrest due to Ventricular tachycardia (VT) or fibrillation (VF)</a:t>
            </a:r>
          </a:p>
          <a:p>
            <a:r>
              <a:rPr lang="en-US" sz="2400" dirty="0">
                <a:cs typeface="Calibri"/>
              </a:rPr>
              <a:t>Spontaneous VT</a:t>
            </a:r>
          </a:p>
          <a:p>
            <a:r>
              <a:rPr lang="en-US" sz="2400" dirty="0">
                <a:cs typeface="Calibri"/>
              </a:rPr>
              <a:t>Syncope with inducible VT, when drug therapy is ineffective</a:t>
            </a:r>
          </a:p>
          <a:p>
            <a:r>
              <a:rPr lang="en-US" sz="2400" dirty="0">
                <a:cs typeface="Calibri"/>
              </a:rPr>
              <a:t>NSVT with low LVEF or CAD</a:t>
            </a:r>
          </a:p>
          <a:p>
            <a:r>
              <a:rPr lang="en-US" sz="2400" dirty="0">
                <a:cs typeface="Calibri"/>
              </a:rPr>
              <a:t>Long QT syndrome, </a:t>
            </a:r>
            <a:r>
              <a:rPr lang="en-US" sz="2400" dirty="0" err="1">
                <a:cs typeface="Calibri"/>
              </a:rPr>
              <a:t>Brugada</a:t>
            </a:r>
            <a:r>
              <a:rPr lang="en-US" sz="2400" dirty="0">
                <a:cs typeface="Calibri"/>
              </a:rPr>
              <a:t> syndrome</a:t>
            </a:r>
          </a:p>
          <a:p>
            <a:r>
              <a:rPr lang="en-US" sz="2400" dirty="0">
                <a:cs typeface="Calibri"/>
              </a:rPr>
              <a:t>Congenital heart Disease</a:t>
            </a:r>
          </a:p>
          <a:p>
            <a:pPr marL="0" indent="0">
              <a:buNone/>
            </a:pPr>
            <a:endParaRPr lang="en-US" sz="2000" dirty="0"/>
          </a:p>
        </p:txBody>
      </p:sp>
    </p:spTree>
    <p:extLst>
      <p:ext uri="{BB962C8B-B14F-4D97-AF65-F5344CB8AC3E}">
        <p14:creationId xmlns:p14="http://schemas.microsoft.com/office/powerpoint/2010/main" val="213101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22AD89-1EC2-E523-4ECD-DA8C97D6786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7F622-88F3-33F0-9D76-43954DEDD59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Basics of AICD</a:t>
            </a:r>
          </a:p>
        </p:txBody>
      </p:sp>
      <p:sp>
        <p:nvSpPr>
          <p:cNvPr id="3" name="Content Placeholder 2">
            <a:extLst>
              <a:ext uri="{FF2B5EF4-FFF2-40B4-BE49-F238E27FC236}">
                <a16:creationId xmlns:a16="http://schemas.microsoft.com/office/drawing/2014/main" id="{C2CC9030-B96D-4887-D499-CE6F334B266A}"/>
              </a:ext>
            </a:extLst>
          </p:cNvPr>
          <p:cNvSpPr>
            <a:spLocks noGrp="1"/>
          </p:cNvSpPr>
          <p:nvPr>
            <p:ph idx="1"/>
          </p:nvPr>
        </p:nvSpPr>
        <p:spPr>
          <a:xfrm>
            <a:off x="1371599" y="2318197"/>
            <a:ext cx="9724031" cy="3683358"/>
          </a:xfrm>
        </p:spPr>
        <p:txBody>
          <a:bodyPr anchor="ctr">
            <a:normAutofit/>
          </a:bodyPr>
          <a:lstStyle/>
          <a:p>
            <a:r>
              <a:rPr lang="en-US" sz="2000" dirty="0">
                <a:cs typeface="Calibri"/>
              </a:rPr>
              <a:t>Earliest devices implanted in surviving victims of SCD in 1980</a:t>
            </a:r>
          </a:p>
          <a:p>
            <a:r>
              <a:rPr lang="en-US" sz="2000" dirty="0">
                <a:cs typeface="Calibri"/>
              </a:rPr>
              <a:t>Drug therapy ( Metoprolol/ Carvedilol, Amiodarone) and other CHF therapy is still essential to suppress ventricular arrhythmias, to minimize the frequency of ICD discharges</a:t>
            </a:r>
          </a:p>
          <a:p>
            <a:r>
              <a:rPr lang="en-US" sz="2000" dirty="0">
                <a:cs typeface="Calibri"/>
              </a:rPr>
              <a:t>All ICDs have inbuilt pacemakers</a:t>
            </a:r>
          </a:p>
          <a:p>
            <a:r>
              <a:rPr lang="en-US" sz="2000" dirty="0">
                <a:cs typeface="Calibri"/>
              </a:rPr>
              <a:t>Common complaint of ICD patients is occurrence of frequent shocks</a:t>
            </a:r>
          </a:p>
          <a:p>
            <a:r>
              <a:rPr lang="en-US" sz="2000" dirty="0">
                <a:cs typeface="Calibri"/>
              </a:rPr>
              <a:t>Shocks may occur with hypokalemia, hypomagnesemia, medications, ischemia</a:t>
            </a:r>
          </a:p>
          <a:p>
            <a:r>
              <a:rPr lang="en-US" sz="2000" dirty="0">
                <a:cs typeface="Calibri"/>
              </a:rPr>
              <a:t>Other malfunction</a:t>
            </a:r>
          </a:p>
          <a:p>
            <a:pPr marL="0" indent="0">
              <a:buNone/>
            </a:pPr>
            <a:endParaRPr lang="en-US" sz="2000" dirty="0"/>
          </a:p>
        </p:txBody>
      </p:sp>
    </p:spTree>
    <p:extLst>
      <p:ext uri="{BB962C8B-B14F-4D97-AF65-F5344CB8AC3E}">
        <p14:creationId xmlns:p14="http://schemas.microsoft.com/office/powerpoint/2010/main" val="316102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DAD2-6B4F-9D5F-3460-F7BA3B4781C6}"/>
              </a:ext>
            </a:extLst>
          </p:cNvPr>
          <p:cNvSpPr>
            <a:spLocks noGrp="1"/>
          </p:cNvSpPr>
          <p:nvPr>
            <p:ph type="ctrTitle"/>
          </p:nvPr>
        </p:nvSpPr>
        <p:spPr/>
        <p:txBody>
          <a:bodyPr/>
          <a:lstStyle/>
          <a:p>
            <a:r>
              <a:rPr lang="en-US" b="1" dirty="0">
                <a:cs typeface="Calibri Light"/>
              </a:rPr>
              <a:t>Cardiac Resynchronization Therapy (CRT)</a:t>
            </a:r>
            <a:endParaRPr lang="en-US" b="1" dirty="0"/>
          </a:p>
        </p:txBody>
      </p:sp>
      <p:sp>
        <p:nvSpPr>
          <p:cNvPr id="3" name="Content Placeholder 2">
            <a:extLst>
              <a:ext uri="{FF2B5EF4-FFF2-40B4-BE49-F238E27FC236}">
                <a16:creationId xmlns:a16="http://schemas.microsoft.com/office/drawing/2014/main" id="{47D8EECF-A659-C20F-C26B-E79E62CF2C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09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FE5D9A-01B3-CD76-6E64-86652768161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E79DB-B374-C343-62A1-E60FB0B5BD94}"/>
              </a:ext>
            </a:extLst>
          </p:cNvPr>
          <p:cNvSpPr>
            <a:spLocks noGrp="1"/>
          </p:cNvSpPr>
          <p:nvPr>
            <p:ph type="title"/>
          </p:nvPr>
        </p:nvSpPr>
        <p:spPr>
          <a:xfrm>
            <a:off x="1371599" y="294538"/>
            <a:ext cx="9895951" cy="1033669"/>
          </a:xfrm>
        </p:spPr>
        <p:txBody>
          <a:bodyPr>
            <a:normAutofit/>
          </a:bodyPr>
          <a:lstStyle/>
          <a:p>
            <a:endParaRPr lang="en-US" sz="4000">
              <a:solidFill>
                <a:srgbClr val="FFFFFF"/>
              </a:solidFill>
            </a:endParaRPr>
          </a:p>
        </p:txBody>
      </p:sp>
      <p:sp>
        <p:nvSpPr>
          <p:cNvPr id="3" name="Content Placeholder 2">
            <a:extLst>
              <a:ext uri="{FF2B5EF4-FFF2-40B4-BE49-F238E27FC236}">
                <a16:creationId xmlns:a16="http://schemas.microsoft.com/office/drawing/2014/main" id="{28342FD4-0EC3-7C01-7619-37D1901C617F}"/>
              </a:ext>
            </a:extLst>
          </p:cNvPr>
          <p:cNvSpPr>
            <a:spLocks noGrp="1"/>
          </p:cNvSpPr>
          <p:nvPr>
            <p:ph idx="1"/>
          </p:nvPr>
        </p:nvSpPr>
        <p:spPr>
          <a:xfrm>
            <a:off x="857251" y="1622745"/>
            <a:ext cx="10238380" cy="4378810"/>
          </a:xfrm>
        </p:spPr>
        <p:txBody>
          <a:bodyPr anchor="ctr">
            <a:normAutofit/>
          </a:bodyPr>
          <a:lstStyle/>
          <a:p>
            <a:r>
              <a:rPr lang="en-US" sz="2000" dirty="0">
                <a:ea typeface="+mn-lt"/>
                <a:cs typeface="+mn-lt"/>
              </a:rPr>
              <a:t>In heart failure patients CRT, or biventricular pacing, is used to help improve the heart’s rhythm and the symptoms associated with the arrhythmia.</a:t>
            </a:r>
            <a:endParaRPr lang="en-US" sz="2000" dirty="0">
              <a:cs typeface="Calibri" panose="020F0502020204030204"/>
            </a:endParaRPr>
          </a:p>
          <a:p>
            <a:r>
              <a:rPr lang="en-US" sz="2000" dirty="0">
                <a:ea typeface="+mn-lt"/>
                <a:cs typeface="+mn-lt"/>
              </a:rPr>
              <a:t>The procedure involves implanting a half-dollar sized </a:t>
            </a:r>
            <a:r>
              <a:rPr lang="en-US" sz="2000" dirty="0">
                <a:ea typeface="+mn-lt"/>
                <a:cs typeface="+mn-lt"/>
                <a:hlinkClick r:id="rId2"/>
              </a:rPr>
              <a:t>pacemaker</a:t>
            </a:r>
            <a:r>
              <a:rPr lang="en-US" sz="2000" dirty="0">
                <a:ea typeface="+mn-lt"/>
                <a:cs typeface="+mn-lt"/>
              </a:rPr>
              <a:t>, usually just below the collarbone. Three wires (leads) connected to the device monitor the heart rate to detect heart rate irregularities and emit tiny pulses of electricity to correct them. In effect, it is "resynchronizing" the heart.</a:t>
            </a:r>
            <a:endParaRPr lang="en-US" sz="2000" dirty="0"/>
          </a:p>
          <a:p>
            <a:pPr marL="0" indent="0">
              <a:buNone/>
            </a:pPr>
            <a:endParaRPr lang="en-US" sz="2000" dirty="0"/>
          </a:p>
        </p:txBody>
      </p:sp>
    </p:spTree>
    <p:extLst>
      <p:ext uri="{BB962C8B-B14F-4D97-AF65-F5344CB8AC3E}">
        <p14:creationId xmlns:p14="http://schemas.microsoft.com/office/powerpoint/2010/main" val="3357362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4798-A70F-94B1-9FBC-C0AC0F1D4150}"/>
              </a:ext>
            </a:extLst>
          </p:cNvPr>
          <p:cNvSpPr>
            <a:spLocks noGrp="1"/>
          </p:cNvSpPr>
          <p:nvPr>
            <p:ph type="title"/>
          </p:nvPr>
        </p:nvSpPr>
        <p:spPr/>
        <p:txBody>
          <a:bodyPr/>
          <a:lstStyle/>
          <a:p>
            <a:endParaRPr lang="en-US"/>
          </a:p>
        </p:txBody>
      </p:sp>
      <p:pic>
        <p:nvPicPr>
          <p:cNvPr id="4" name="Picture 4" descr="A picture containing text, appliance, dryer&#10;&#10;Description automatically generated">
            <a:extLst>
              <a:ext uri="{FF2B5EF4-FFF2-40B4-BE49-F238E27FC236}">
                <a16:creationId xmlns:a16="http://schemas.microsoft.com/office/drawing/2014/main" id="{D862CBAF-18A7-1D66-F3F2-145A543F092B}"/>
              </a:ext>
            </a:extLst>
          </p:cNvPr>
          <p:cNvPicPr>
            <a:picLocks noGrp="1" noChangeAspect="1"/>
          </p:cNvPicPr>
          <p:nvPr>
            <p:ph idx="1"/>
          </p:nvPr>
        </p:nvPicPr>
        <p:blipFill>
          <a:blip r:embed="rId2"/>
          <a:stretch>
            <a:fillRect/>
          </a:stretch>
        </p:blipFill>
        <p:spPr>
          <a:xfrm>
            <a:off x="2309499" y="1825625"/>
            <a:ext cx="7573001" cy="4351338"/>
          </a:xfrm>
        </p:spPr>
      </p:pic>
    </p:spTree>
    <p:extLst>
      <p:ext uri="{BB962C8B-B14F-4D97-AF65-F5344CB8AC3E}">
        <p14:creationId xmlns:p14="http://schemas.microsoft.com/office/powerpoint/2010/main" val="4077982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5A3F9B-7D36-A241-75DA-E46A22BAF41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9C5EA-4100-70F6-AC76-9991170BF9E3}"/>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Indications for Biventricular AICD</a:t>
            </a:r>
          </a:p>
        </p:txBody>
      </p:sp>
      <p:sp>
        <p:nvSpPr>
          <p:cNvPr id="3" name="Content Placeholder 2">
            <a:extLst>
              <a:ext uri="{FF2B5EF4-FFF2-40B4-BE49-F238E27FC236}">
                <a16:creationId xmlns:a16="http://schemas.microsoft.com/office/drawing/2014/main" id="{AE94BA06-692E-86DC-25B1-AFFE49221EA2}"/>
              </a:ext>
            </a:extLst>
          </p:cNvPr>
          <p:cNvSpPr>
            <a:spLocks noGrp="1"/>
          </p:cNvSpPr>
          <p:nvPr>
            <p:ph idx="1"/>
          </p:nvPr>
        </p:nvSpPr>
        <p:spPr>
          <a:xfrm>
            <a:off x="1371599" y="2318197"/>
            <a:ext cx="9724031" cy="3683358"/>
          </a:xfrm>
        </p:spPr>
        <p:txBody>
          <a:bodyPr anchor="ctr">
            <a:normAutofit/>
          </a:bodyPr>
          <a:lstStyle/>
          <a:p>
            <a:r>
              <a:rPr lang="en-US" sz="2400" dirty="0">
                <a:ea typeface="+mn-lt"/>
                <a:cs typeface="+mn-lt"/>
              </a:rPr>
              <a:t>Moderate to severe heart failure (NYHA Class III-IV) with EF ≤ 35% and QRS duration ≥ 120 </a:t>
            </a:r>
            <a:r>
              <a:rPr lang="en-US" sz="2400" dirty="0" err="1">
                <a:ea typeface="+mn-lt"/>
                <a:cs typeface="+mn-lt"/>
              </a:rPr>
              <a:t>ms</a:t>
            </a:r>
            <a:endParaRPr lang="en-US" sz="2400" dirty="0">
              <a:ea typeface="+mn-lt"/>
              <a:cs typeface="+mn-lt"/>
            </a:endParaRPr>
          </a:p>
          <a:p>
            <a:r>
              <a:rPr lang="en-US" sz="2400" dirty="0">
                <a:ea typeface="+mn-lt"/>
                <a:cs typeface="+mn-lt"/>
              </a:rPr>
              <a:t>Left bundle branch block (LBBB) with QRS duration ≥ 130 </a:t>
            </a:r>
            <a:r>
              <a:rPr lang="en-US" sz="2400" dirty="0" err="1">
                <a:ea typeface="+mn-lt"/>
                <a:cs typeface="+mn-lt"/>
              </a:rPr>
              <a:t>ms</a:t>
            </a:r>
            <a:r>
              <a:rPr lang="en-US" sz="2400" dirty="0">
                <a:ea typeface="+mn-lt"/>
                <a:cs typeface="+mn-lt"/>
              </a:rPr>
              <a:t>, EF ≤ 30%, and mild (NYHA Class II) </a:t>
            </a:r>
          </a:p>
          <a:p>
            <a:r>
              <a:rPr lang="en-US" sz="2400" dirty="0">
                <a:ea typeface="+mn-lt"/>
                <a:cs typeface="+mn-lt"/>
              </a:rPr>
              <a:t>Ischemic or nonischemic heart failure or asymptomatic (NYHA Class I) ischemic heart failure</a:t>
            </a:r>
            <a:endParaRPr lang="en-US" sz="2400" dirty="0"/>
          </a:p>
        </p:txBody>
      </p:sp>
    </p:spTree>
    <p:extLst>
      <p:ext uri="{BB962C8B-B14F-4D97-AF65-F5344CB8AC3E}">
        <p14:creationId xmlns:p14="http://schemas.microsoft.com/office/powerpoint/2010/main" val="3534722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2A3418-F0E0-380A-A99A-4F633D8C970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1D36B-5F00-5C29-7434-A45710BCBB76}"/>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Remote Monitoring</a:t>
            </a:r>
          </a:p>
        </p:txBody>
      </p:sp>
      <p:pic>
        <p:nvPicPr>
          <p:cNvPr id="4" name="Content Placeholder 3">
            <a:extLst>
              <a:ext uri="{FF2B5EF4-FFF2-40B4-BE49-F238E27FC236}">
                <a16:creationId xmlns:a16="http://schemas.microsoft.com/office/drawing/2014/main" id="{DA314765-4F81-BB90-ED63-D0520984B47E}"/>
              </a:ext>
            </a:extLst>
          </p:cNvPr>
          <p:cNvPicPr>
            <a:picLocks noGrp="1" noChangeAspect="1"/>
          </p:cNvPicPr>
          <p:nvPr>
            <p:ph idx="1"/>
          </p:nvPr>
        </p:nvPicPr>
        <p:blipFill>
          <a:blip r:embed="rId2"/>
          <a:stretch>
            <a:fillRect/>
          </a:stretch>
        </p:blipFill>
        <p:spPr>
          <a:xfrm>
            <a:off x="607817" y="1797844"/>
            <a:ext cx="10038412" cy="4668270"/>
          </a:xfrm>
          <a:prstGeom prst="rect">
            <a:avLst/>
          </a:prstGeom>
        </p:spPr>
      </p:pic>
    </p:spTree>
    <p:extLst>
      <p:ext uri="{BB962C8B-B14F-4D97-AF65-F5344CB8AC3E}">
        <p14:creationId xmlns:p14="http://schemas.microsoft.com/office/powerpoint/2010/main" val="4126846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9E1E-3FD7-EE7A-6440-5A5034DE7F4D}"/>
              </a:ext>
            </a:extLst>
          </p:cNvPr>
          <p:cNvSpPr>
            <a:spLocks noGrp="1"/>
          </p:cNvSpPr>
          <p:nvPr>
            <p:ph type="title"/>
          </p:nvPr>
        </p:nvSpPr>
        <p:spPr/>
        <p:txBody>
          <a:bodyPr/>
          <a:lstStyle/>
          <a:p>
            <a:r>
              <a:rPr lang="en-US" b="1">
                <a:cs typeface="Calibri Light"/>
              </a:rPr>
              <a:t>Lifecycle of a Pacemaker/ Defibrillators</a:t>
            </a:r>
            <a:endParaRPr lang="en-US" b="1" err="1"/>
          </a:p>
        </p:txBody>
      </p:sp>
      <p:graphicFrame>
        <p:nvGraphicFramePr>
          <p:cNvPr id="4" name="Diagram 4">
            <a:extLst>
              <a:ext uri="{FF2B5EF4-FFF2-40B4-BE49-F238E27FC236}">
                <a16:creationId xmlns:a16="http://schemas.microsoft.com/office/drawing/2014/main" id="{1383E793-B7CF-215E-FCF6-09B8FF9C2102}"/>
              </a:ext>
            </a:extLst>
          </p:cNvPr>
          <p:cNvGraphicFramePr>
            <a:graphicFrameLocks noGrp="1"/>
          </p:cNvGraphicFramePr>
          <p:nvPr>
            <p:ph idx="1"/>
          </p:nvPr>
        </p:nvGraphicFramePr>
        <p:xfrm>
          <a:off x="193825" y="1191478"/>
          <a:ext cx="11159975" cy="4985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653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35C879-E14D-5698-889B-C2EECDF5D63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A67974-FF26-DADB-6DB7-B3407A73E75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Care of Pacemaker/ ICDs</a:t>
            </a:r>
          </a:p>
        </p:txBody>
      </p:sp>
      <p:sp>
        <p:nvSpPr>
          <p:cNvPr id="3" name="Content Placeholder 2">
            <a:extLst>
              <a:ext uri="{FF2B5EF4-FFF2-40B4-BE49-F238E27FC236}">
                <a16:creationId xmlns:a16="http://schemas.microsoft.com/office/drawing/2014/main" id="{72B12231-5154-9B04-09A0-35A6116523E2}"/>
              </a:ext>
            </a:extLst>
          </p:cNvPr>
          <p:cNvSpPr>
            <a:spLocks noGrp="1"/>
          </p:cNvSpPr>
          <p:nvPr>
            <p:ph idx="1"/>
          </p:nvPr>
        </p:nvSpPr>
        <p:spPr>
          <a:xfrm>
            <a:off x="677637" y="1885279"/>
            <a:ext cx="9772649" cy="4858420"/>
          </a:xfrm>
        </p:spPr>
        <p:txBody>
          <a:bodyPr anchor="ctr">
            <a:normAutofit fontScale="85000" lnSpcReduction="20000"/>
          </a:bodyPr>
          <a:lstStyle/>
          <a:p>
            <a:r>
              <a:rPr lang="en-US" sz="2400" b="1" dirty="0">
                <a:ea typeface="+mn-lt"/>
                <a:cs typeface="+mn-lt"/>
              </a:rPr>
              <a:t>Household appliances</a:t>
            </a:r>
            <a:r>
              <a:rPr lang="en-US" sz="2400" dirty="0">
                <a:ea typeface="+mn-lt"/>
                <a:cs typeface="+mn-lt"/>
              </a:rPr>
              <a:t> — No special precautions when using normally functioning common household appliances such as microwave ovens, televisions, radios, toasters, and electric blankets.</a:t>
            </a:r>
            <a:endParaRPr lang="en-US" sz="2400" dirty="0">
              <a:cs typeface="Calibri"/>
            </a:endParaRPr>
          </a:p>
          <a:p>
            <a:r>
              <a:rPr lang="en-US" sz="2400" b="1" dirty="0">
                <a:ea typeface="+mn-lt"/>
                <a:cs typeface="+mn-lt"/>
              </a:rPr>
              <a:t>Cellular phones</a:t>
            </a:r>
            <a:r>
              <a:rPr lang="en-US" sz="2400" dirty="0">
                <a:ea typeface="+mn-lt"/>
                <a:cs typeface="+mn-lt"/>
              </a:rPr>
              <a:t> — People with a pacemaker or a defibrillator should know that items with strong magnetic fields </a:t>
            </a:r>
            <a:r>
              <a:rPr lang="en-US" sz="2400" b="1" dirty="0">
                <a:ea typeface="+mn-lt"/>
                <a:cs typeface="+mn-lt"/>
              </a:rPr>
              <a:t>(</a:t>
            </a:r>
            <a:r>
              <a:rPr lang="en-US" sz="2400" b="1" dirty="0" err="1">
                <a:ea typeface="+mn-lt"/>
                <a:cs typeface="+mn-lt"/>
              </a:rPr>
              <a:t>eg</a:t>
            </a:r>
            <a:r>
              <a:rPr lang="en-US" sz="2400" b="1" dirty="0">
                <a:ea typeface="+mn-lt"/>
                <a:cs typeface="+mn-lt"/>
              </a:rPr>
              <a:t>, cellular phones with magnets for wireless charging [iPhone 12], magnetic accessories such as certain “smart watches”) </a:t>
            </a:r>
            <a:r>
              <a:rPr lang="en-US" sz="2400" dirty="0">
                <a:ea typeface="+mn-lt"/>
                <a:cs typeface="+mn-lt"/>
              </a:rPr>
              <a:t>can affect the function of the device if they are very close (less than six inches) to their device. MP3 players, such as an iPod®, don’t pose a risk to ICDs or pacemakers. However, the headphones used with MP3 players can interfere with both devices. </a:t>
            </a:r>
            <a:endParaRPr lang="en-US" sz="2400" dirty="0">
              <a:cs typeface="Calibri"/>
            </a:endParaRPr>
          </a:p>
          <a:p>
            <a:r>
              <a:rPr lang="en-US" sz="2400" dirty="0">
                <a:ea typeface="+mn-lt"/>
                <a:cs typeface="+mn-lt"/>
              </a:rPr>
              <a:t>If you have a pacemaker or a defibrillator, the safest strategy is to use your cell phone at the ear on the side opposite the cardiac device. When you are carrying your phone, keep it in a pocket or bag below your waist.</a:t>
            </a:r>
            <a:endParaRPr lang="en-US" sz="2400" dirty="0">
              <a:cs typeface="Calibri"/>
            </a:endParaRPr>
          </a:p>
          <a:p>
            <a:r>
              <a:rPr lang="en-US" sz="2400" dirty="0">
                <a:ea typeface="+mn-lt"/>
                <a:cs typeface="+mn-lt"/>
              </a:rPr>
              <a:t>Be physically active. Try to do what you enjoy – or what you feel up to – each day. Take a short walk, or simply move your arms and legs to aid blood circulation.</a:t>
            </a:r>
            <a:endParaRPr lang="en-US" sz="2400" dirty="0">
              <a:cs typeface="Calibri"/>
            </a:endParaRPr>
          </a:p>
          <a:p>
            <a:r>
              <a:rPr lang="en-US" sz="2400" dirty="0">
                <a:ea typeface="+mn-lt"/>
                <a:cs typeface="+mn-lt"/>
              </a:rPr>
              <a:t>Feel free to take baths and showers. Your pacemaker is completely protected against contact with water.</a:t>
            </a:r>
            <a:endParaRPr lang="en-US" sz="2400" dirty="0"/>
          </a:p>
          <a:p>
            <a:r>
              <a:rPr lang="en-US" sz="2400" dirty="0">
                <a:ea typeface="+mn-lt"/>
                <a:cs typeface="+mn-lt"/>
              </a:rPr>
              <a:t>Car, train or airplane trips should pose no danger.</a:t>
            </a:r>
            <a:endParaRPr lang="en-US" sz="2400" dirty="0"/>
          </a:p>
          <a:p>
            <a:r>
              <a:rPr lang="en-US" sz="2400" dirty="0">
                <a:ea typeface="+mn-lt"/>
                <a:cs typeface="+mn-lt"/>
              </a:rPr>
              <a:t>People with pacemakers can continue their usual sexual activity.</a:t>
            </a:r>
            <a:endParaRPr lang="en-US" sz="2400" dirty="0"/>
          </a:p>
          <a:p>
            <a:endParaRPr lang="en-US" sz="2000" dirty="0">
              <a:cs typeface="Calibri"/>
            </a:endParaRPr>
          </a:p>
          <a:p>
            <a:endParaRPr lang="en-US" sz="2000" dirty="0"/>
          </a:p>
        </p:txBody>
      </p:sp>
    </p:spTree>
    <p:extLst>
      <p:ext uri="{BB962C8B-B14F-4D97-AF65-F5344CB8AC3E}">
        <p14:creationId xmlns:p14="http://schemas.microsoft.com/office/powerpoint/2010/main" val="3355973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05A808-D037-279B-96D0-70F528B61C5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A646BC-78E0-3F53-CEE6-2A755416C91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Metal Detectors</a:t>
            </a:r>
          </a:p>
        </p:txBody>
      </p:sp>
      <p:sp>
        <p:nvSpPr>
          <p:cNvPr id="3" name="Content Placeholder 2">
            <a:extLst>
              <a:ext uri="{FF2B5EF4-FFF2-40B4-BE49-F238E27FC236}">
                <a16:creationId xmlns:a16="http://schemas.microsoft.com/office/drawing/2014/main" id="{7D824852-2AC5-C25E-49C7-3359A8AA5E1B}"/>
              </a:ext>
            </a:extLst>
          </p:cNvPr>
          <p:cNvSpPr>
            <a:spLocks noGrp="1"/>
          </p:cNvSpPr>
          <p:nvPr>
            <p:ph idx="1"/>
          </p:nvPr>
        </p:nvSpPr>
        <p:spPr>
          <a:xfrm>
            <a:off x="930729" y="1622745"/>
            <a:ext cx="10164901" cy="4378810"/>
          </a:xfrm>
        </p:spPr>
        <p:txBody>
          <a:bodyPr anchor="ctr">
            <a:normAutofit/>
          </a:bodyPr>
          <a:lstStyle/>
          <a:p>
            <a:r>
              <a:rPr lang="en-US" sz="2000" b="1" dirty="0">
                <a:ea typeface="+mn-lt"/>
                <a:cs typeface="+mn-lt"/>
              </a:rPr>
              <a:t>Anti-theft systems</a:t>
            </a:r>
            <a:r>
              <a:rPr lang="en-US" sz="2000" dirty="0">
                <a:ea typeface="+mn-lt"/>
                <a:cs typeface="+mn-lt"/>
              </a:rPr>
              <a:t> — Electromagnetic anti-theft security systems are often found in or near the workplace, at airports, in stores, at courthouses, or in other high-security areas. Experts advise that patients with pacemakers should:</a:t>
            </a:r>
          </a:p>
          <a:p>
            <a:r>
              <a:rPr lang="en-US" sz="2000" dirty="0">
                <a:ea typeface="+mn-lt"/>
                <a:cs typeface="+mn-lt"/>
              </a:rPr>
              <a:t>●Be aware of the location of anti-theft systems and move through them at a normal pace</a:t>
            </a:r>
          </a:p>
          <a:p>
            <a:r>
              <a:rPr lang="en-US" sz="2000" dirty="0">
                <a:ea typeface="+mn-lt"/>
                <a:cs typeface="+mn-lt"/>
              </a:rPr>
              <a:t>●Avoid leaning on or standing close to an anti-theft system</a:t>
            </a:r>
          </a:p>
          <a:p>
            <a:r>
              <a:rPr lang="en-US" sz="2000" b="1" dirty="0">
                <a:ea typeface="+mn-lt"/>
                <a:cs typeface="+mn-lt"/>
              </a:rPr>
              <a:t>Metal detectors at airports</a:t>
            </a:r>
            <a:r>
              <a:rPr lang="en-US" sz="2000" dirty="0">
                <a:ea typeface="+mn-lt"/>
                <a:cs typeface="+mn-lt"/>
              </a:rPr>
              <a:t> — Similar to antitheft systems, metal detectors at airports can potentially interfere with pacemakers, although this is unlikely. Such exposure has been shown to cause interference in some cases and may be related to the duration of exposure and/or distance between the security system and the pacemaker. Metal detectors will likely be triggered by the presence of a pacemaker and therefore at places such as airports, it will be important for individuals with pacemakers to carry an identification card for their pacemaker, and airport personnel will likely prefer to do a manual search</a:t>
            </a:r>
            <a:endParaRPr lang="en-US" sz="2000" dirty="0"/>
          </a:p>
        </p:txBody>
      </p:sp>
    </p:spTree>
    <p:extLst>
      <p:ext uri="{BB962C8B-B14F-4D97-AF65-F5344CB8AC3E}">
        <p14:creationId xmlns:p14="http://schemas.microsoft.com/office/powerpoint/2010/main" val="674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BB517C-7966-D6D2-7384-BC3F1DA56A90}"/>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65952-10E5-2F63-79A0-A47FFDACF935}"/>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Structure of the Heart</a:t>
            </a:r>
          </a:p>
        </p:txBody>
      </p:sp>
      <p:pic>
        <p:nvPicPr>
          <p:cNvPr id="1028" name="Picture 4" descr="The Heart's Valves | SCAI - Seconds Count">
            <a:extLst>
              <a:ext uri="{FF2B5EF4-FFF2-40B4-BE49-F238E27FC236}">
                <a16:creationId xmlns:a16="http://schemas.microsoft.com/office/drawing/2014/main" id="{423EFF9A-A546-E9D5-ACED-3FCCD80696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7141" y="1811846"/>
            <a:ext cx="8696507" cy="466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676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44CA7A-D2EC-5E70-47DE-7E24D677267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BF20C-3CC4-5B6B-7432-60B3AC5D4B45}"/>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Medical Procedures  and MRIs</a:t>
            </a:r>
          </a:p>
        </p:txBody>
      </p:sp>
      <p:sp>
        <p:nvSpPr>
          <p:cNvPr id="3" name="Content Placeholder 2">
            <a:extLst>
              <a:ext uri="{FF2B5EF4-FFF2-40B4-BE49-F238E27FC236}">
                <a16:creationId xmlns:a16="http://schemas.microsoft.com/office/drawing/2014/main" id="{07F1A563-C00A-019E-C40D-2353F54AF487}"/>
              </a:ext>
            </a:extLst>
          </p:cNvPr>
          <p:cNvSpPr>
            <a:spLocks noGrp="1"/>
          </p:cNvSpPr>
          <p:nvPr>
            <p:ph idx="1"/>
          </p:nvPr>
        </p:nvSpPr>
        <p:spPr>
          <a:xfrm>
            <a:off x="579665" y="1622745"/>
            <a:ext cx="10515966" cy="4876026"/>
          </a:xfrm>
        </p:spPr>
        <p:txBody>
          <a:bodyPr anchor="ctr">
            <a:normAutofit fontScale="92500" lnSpcReduction="20000"/>
          </a:bodyPr>
          <a:lstStyle/>
          <a:p>
            <a:r>
              <a:rPr lang="en-US" sz="2000" b="1" dirty="0">
                <a:ea typeface="+mn-lt"/>
                <a:cs typeface="+mn-lt"/>
              </a:rPr>
              <a:t>Diagnostic or therapeutic procedures</a:t>
            </a:r>
            <a:r>
              <a:rPr lang="en-US" sz="2000" dirty="0">
                <a:ea typeface="+mn-lt"/>
                <a:cs typeface="+mn-lt"/>
              </a:rPr>
              <a:t> — Certain types of surgery and procedures may interfere with pacemakers. Such procedures include:</a:t>
            </a:r>
            <a:endParaRPr lang="en-US" sz="2000" dirty="0">
              <a:cs typeface="Calibri" panose="020F0502020204030204"/>
            </a:endParaRPr>
          </a:p>
          <a:p>
            <a:r>
              <a:rPr lang="en-US" sz="2000" dirty="0">
                <a:ea typeface="+mn-lt"/>
                <a:cs typeface="+mn-lt"/>
              </a:rPr>
              <a:t>●Magnetic resonance imaging (MRI), which uses a strong magnetic field that is pulsed on and off at a rapid rate. Even patients with a standard pacemaker (</a:t>
            </a:r>
            <a:r>
              <a:rPr lang="en-US" sz="2000" dirty="0" err="1">
                <a:ea typeface="+mn-lt"/>
                <a:cs typeface="+mn-lt"/>
              </a:rPr>
              <a:t>ie</a:t>
            </a:r>
            <a:r>
              <a:rPr lang="en-US" sz="2000" dirty="0">
                <a:ea typeface="+mn-lt"/>
                <a:cs typeface="+mn-lt"/>
              </a:rPr>
              <a:t>, not designated "MRI safe") can often undergo MRI scans with careful monitoring and other appropriate precautions.</a:t>
            </a:r>
            <a:endParaRPr lang="en-US" sz="2000" dirty="0">
              <a:cs typeface="Calibri"/>
            </a:endParaRPr>
          </a:p>
          <a:p>
            <a:r>
              <a:rPr lang="en-US" sz="2000" dirty="0">
                <a:ea typeface="+mn-lt"/>
                <a:cs typeface="+mn-lt"/>
              </a:rPr>
              <a:t>● Transcutaneous electrical nerve/muscle stimulators (TENS), a method of pain control.</a:t>
            </a:r>
            <a:endParaRPr lang="en-US" sz="2000" dirty="0">
              <a:cs typeface="Calibri"/>
            </a:endParaRPr>
          </a:p>
          <a:p>
            <a:r>
              <a:rPr lang="en-US" sz="2000" dirty="0">
                <a:ea typeface="+mn-lt"/>
                <a:cs typeface="+mn-lt"/>
              </a:rPr>
              <a:t>●Diathermy, which heats body tissues with high-frequency electromagnetic radiation or microwaves.</a:t>
            </a:r>
            <a:endParaRPr lang="en-US" sz="2000" dirty="0">
              <a:cs typeface="Calibri"/>
            </a:endParaRPr>
          </a:p>
          <a:p>
            <a:r>
              <a:rPr lang="en-US" sz="2000" dirty="0">
                <a:ea typeface="+mn-lt"/>
                <a:cs typeface="+mn-lt"/>
              </a:rPr>
              <a:t>● Extracorporeal shock wave lithotripsy, the use of sound waves to break up gallstones and kidney stones.</a:t>
            </a:r>
            <a:endParaRPr lang="en-US" sz="2000" dirty="0">
              <a:cs typeface="Calibri"/>
            </a:endParaRPr>
          </a:p>
          <a:p>
            <a:r>
              <a:rPr lang="en-US" sz="2000" dirty="0">
                <a:ea typeface="+mn-lt"/>
                <a:cs typeface="+mn-lt"/>
              </a:rPr>
              <a:t>● Therapeutic radiation for cancer or tumors, which can cause permanent pacemaker damage.</a:t>
            </a:r>
            <a:endParaRPr lang="en-US" sz="2000" dirty="0">
              <a:cs typeface="Calibri"/>
            </a:endParaRPr>
          </a:p>
          <a:p>
            <a:r>
              <a:rPr lang="en-US" sz="2000" dirty="0">
                <a:ea typeface="+mn-lt"/>
                <a:cs typeface="+mn-lt"/>
              </a:rPr>
              <a:t>●Any surgery in which electrocautery is being used. The risks are greatest when the electrocautery is being performed close to the pulse generator.</a:t>
            </a:r>
            <a:endParaRPr lang="en-US" sz="2000" dirty="0">
              <a:cs typeface="Calibri"/>
            </a:endParaRPr>
          </a:p>
          <a:p>
            <a:r>
              <a:rPr lang="en-US" sz="2000" dirty="0">
                <a:ea typeface="+mn-lt"/>
                <a:cs typeface="+mn-lt"/>
              </a:rPr>
              <a:t>Thus, doctors, dentists, and other health care providers should be informed about a person's pacemaker. If a procedure associated with pacemaker interference is contemplated, the possible benefits, risks, and alternatives should be considered and discussed, as appropriate. People with pacemakers should carry a medical identification card for emergencies.</a:t>
            </a:r>
            <a:endParaRPr lang="en-US" sz="2000" dirty="0"/>
          </a:p>
          <a:p>
            <a:endParaRPr lang="en-US" sz="2000" dirty="0"/>
          </a:p>
        </p:txBody>
      </p:sp>
    </p:spTree>
    <p:extLst>
      <p:ext uri="{BB962C8B-B14F-4D97-AF65-F5344CB8AC3E}">
        <p14:creationId xmlns:p14="http://schemas.microsoft.com/office/powerpoint/2010/main" val="4064041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19332-782B-99C7-F6BA-465C075EA951}"/>
              </a:ext>
            </a:extLst>
          </p:cNvPr>
          <p:cNvSpPr>
            <a:spLocks noGrp="1"/>
          </p:cNvSpPr>
          <p:nvPr>
            <p:ph type="title"/>
          </p:nvPr>
        </p:nvSpPr>
        <p:spPr>
          <a:xfrm>
            <a:off x="1156851" y="637762"/>
            <a:ext cx="9888496" cy="900131"/>
          </a:xfrm>
        </p:spPr>
        <p:txBody>
          <a:bodyPr anchor="t">
            <a:normAutofit/>
          </a:bodyPr>
          <a:lstStyle/>
          <a:p>
            <a:r>
              <a:rPr lang="en-US" sz="4000" b="1">
                <a:solidFill>
                  <a:schemeClr val="bg1"/>
                </a:solidFill>
                <a:cs typeface="Calibri Light"/>
              </a:rPr>
              <a:t>Arc Welding</a:t>
            </a:r>
            <a:endParaRPr lang="en-US" sz="4000" b="1">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A0F6FF-18E1-22E7-D6E8-79E72EDD5927}"/>
              </a:ext>
            </a:extLst>
          </p:cNvPr>
          <p:cNvSpPr>
            <a:spLocks noGrp="1"/>
          </p:cNvSpPr>
          <p:nvPr>
            <p:ph idx="1"/>
          </p:nvPr>
        </p:nvSpPr>
        <p:spPr>
          <a:xfrm>
            <a:off x="1155548" y="2217343"/>
            <a:ext cx="9880893" cy="3959619"/>
          </a:xfrm>
        </p:spPr>
        <p:txBody>
          <a:bodyPr vert="horz" lIns="91440" tIns="45720" rIns="91440" bIns="45720" rtlCol="0">
            <a:normAutofit/>
          </a:bodyPr>
          <a:lstStyle/>
          <a:p>
            <a:r>
              <a:rPr lang="en-US" sz="2400" b="1">
                <a:ea typeface="+mn-lt"/>
                <a:cs typeface="+mn-lt"/>
              </a:rPr>
              <a:t>External electrical equipment</a:t>
            </a:r>
            <a:r>
              <a:rPr lang="en-US" sz="2400">
                <a:ea typeface="+mn-lt"/>
                <a:cs typeface="+mn-lt"/>
              </a:rPr>
              <a:t> — External electrical fields do not seem to cause a problem for most people with a pacemaker. However, in workplaces that contain welding equipment or strong motor-generator systems, because interference can inhibit pacing, it is recommended that a person with an implanted cardiac device remain at least two feet from external electrical equipment, verify that the equipment is properly grounded, and leave the immediate locale if lightheadedness or other symptoms develop.</a:t>
            </a:r>
            <a:endParaRPr lang="en-US" sz="2400"/>
          </a:p>
        </p:txBody>
      </p:sp>
    </p:spTree>
    <p:extLst>
      <p:ext uri="{BB962C8B-B14F-4D97-AF65-F5344CB8AC3E}">
        <p14:creationId xmlns:p14="http://schemas.microsoft.com/office/powerpoint/2010/main" val="3522024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4B37-4F8E-CDC5-6913-CEE426DD61AF}"/>
              </a:ext>
            </a:extLst>
          </p:cNvPr>
          <p:cNvSpPr>
            <a:spLocks noGrp="1"/>
          </p:cNvSpPr>
          <p:nvPr>
            <p:ph type="title"/>
          </p:nvPr>
        </p:nvSpPr>
        <p:spPr/>
        <p:txBody>
          <a:bodyPr>
            <a:normAutofit/>
          </a:bodyPr>
          <a:lstStyle/>
          <a:p>
            <a:endParaRPr lang="en-US" sz="2000">
              <a:cs typeface="Calibri Light"/>
            </a:endParaRPr>
          </a:p>
          <a:p>
            <a:endParaRPr lang="en-US" sz="2000">
              <a:cs typeface="Calibri Light"/>
            </a:endParaRPr>
          </a:p>
        </p:txBody>
      </p:sp>
      <p:sp>
        <p:nvSpPr>
          <p:cNvPr id="3" name="Content Placeholder 2">
            <a:extLst>
              <a:ext uri="{FF2B5EF4-FFF2-40B4-BE49-F238E27FC236}">
                <a16:creationId xmlns:a16="http://schemas.microsoft.com/office/drawing/2014/main" id="{3506636A-AFCD-B791-FC7D-622A3DE26111}"/>
              </a:ext>
            </a:extLst>
          </p:cNvPr>
          <p:cNvSpPr>
            <a:spLocks noGrp="1"/>
          </p:cNvSpPr>
          <p:nvPr>
            <p:ph sz="half" idx="1"/>
          </p:nvPr>
        </p:nvSpPr>
        <p:spPr>
          <a:xfrm>
            <a:off x="838200" y="507109"/>
            <a:ext cx="5181600" cy="6200685"/>
          </a:xfrm>
        </p:spPr>
        <p:txBody>
          <a:bodyPr vert="horz" lIns="91440" tIns="45720" rIns="91440" bIns="45720" rtlCol="0" anchor="t">
            <a:normAutofit lnSpcReduction="10000"/>
          </a:bodyPr>
          <a:lstStyle/>
          <a:p>
            <a:r>
              <a:rPr lang="en-US" sz="1200"/>
              <a:t>Household appliances and electronics</a:t>
            </a:r>
            <a:endParaRPr lang="en-US" sz="1200">
              <a:cs typeface="Calibri" panose="020F0502020204030204"/>
            </a:endParaRPr>
          </a:p>
          <a:p>
            <a:r>
              <a:rPr lang="en-US" sz="1200">
                <a:ea typeface="+mn-lt"/>
                <a:cs typeface="+mn-lt"/>
              </a:rPr>
              <a:t>Electric shavers</a:t>
            </a:r>
            <a:endParaRPr lang="en-US" sz="1200">
              <a:cs typeface="Calibri"/>
            </a:endParaRPr>
          </a:p>
          <a:p>
            <a:r>
              <a:rPr lang="en-US" sz="1200">
                <a:ea typeface="+mn-lt"/>
                <a:cs typeface="+mn-lt"/>
              </a:rPr>
              <a:t>Electric blankets</a:t>
            </a:r>
            <a:endParaRPr lang="en-US" sz="1200">
              <a:cs typeface="Calibri"/>
            </a:endParaRPr>
          </a:p>
          <a:p>
            <a:r>
              <a:rPr lang="en-US" sz="1200">
                <a:ea typeface="+mn-lt"/>
                <a:cs typeface="+mn-lt"/>
              </a:rPr>
              <a:t>Heating pads</a:t>
            </a:r>
            <a:endParaRPr lang="en-US" sz="1200">
              <a:cs typeface="Calibri"/>
            </a:endParaRPr>
          </a:p>
          <a:p>
            <a:r>
              <a:rPr lang="en-US" sz="1200">
                <a:ea typeface="+mn-lt"/>
                <a:cs typeface="+mn-lt"/>
              </a:rPr>
              <a:t>E-readers</a:t>
            </a:r>
            <a:endParaRPr lang="en-US" sz="1200">
              <a:cs typeface="Calibri"/>
            </a:endParaRPr>
          </a:p>
          <a:p>
            <a:r>
              <a:rPr lang="en-US" sz="1200">
                <a:ea typeface="+mn-lt"/>
                <a:cs typeface="+mn-lt"/>
              </a:rPr>
              <a:t>Electronic tablets</a:t>
            </a:r>
            <a:endParaRPr lang="en-US" sz="1200">
              <a:cs typeface="Calibri"/>
            </a:endParaRPr>
          </a:p>
          <a:p>
            <a:r>
              <a:rPr lang="en-US" sz="1200">
                <a:ea typeface="+mn-lt"/>
                <a:cs typeface="+mn-lt"/>
              </a:rPr>
              <a:t>Microwave ovens</a:t>
            </a:r>
            <a:endParaRPr lang="en-US" sz="1200">
              <a:cs typeface="Calibri"/>
            </a:endParaRPr>
          </a:p>
          <a:p>
            <a:r>
              <a:rPr lang="en-US" sz="1200">
                <a:ea typeface="+mn-lt"/>
                <a:cs typeface="+mn-lt"/>
              </a:rPr>
              <a:t>Kitchen appliances, such as mixers, blenders, toasters and coffeemakers</a:t>
            </a:r>
            <a:endParaRPr lang="en-US" sz="1200">
              <a:cs typeface="Calibri"/>
            </a:endParaRPr>
          </a:p>
          <a:p>
            <a:r>
              <a:rPr lang="en-US" sz="1200">
                <a:ea typeface="+mn-lt"/>
                <a:cs typeface="+mn-lt"/>
              </a:rPr>
              <a:t>Ionized air filters</a:t>
            </a:r>
            <a:endParaRPr lang="en-US" sz="1200">
              <a:cs typeface="Calibri"/>
            </a:endParaRPr>
          </a:p>
          <a:p>
            <a:r>
              <a:rPr lang="en-US" sz="1200">
                <a:ea typeface="+mn-lt"/>
                <a:cs typeface="+mn-lt"/>
              </a:rPr>
              <a:t>Computers</a:t>
            </a:r>
            <a:endParaRPr lang="en-US" sz="1200">
              <a:cs typeface="Calibri"/>
            </a:endParaRPr>
          </a:p>
          <a:p>
            <a:r>
              <a:rPr lang="en-US" sz="1200">
                <a:ea typeface="+mn-lt"/>
                <a:cs typeface="+mn-lt"/>
              </a:rPr>
              <a:t>AM/FM radios</a:t>
            </a:r>
            <a:endParaRPr lang="en-US" sz="1200">
              <a:cs typeface="Calibri"/>
            </a:endParaRPr>
          </a:p>
          <a:p>
            <a:r>
              <a:rPr lang="en-US" sz="1200">
                <a:ea typeface="+mn-lt"/>
                <a:cs typeface="+mn-lt"/>
              </a:rPr>
              <a:t>CD/DVD/VHS players and recorders</a:t>
            </a:r>
            <a:endParaRPr lang="en-US" sz="1200">
              <a:cs typeface="Calibri"/>
            </a:endParaRPr>
          </a:p>
          <a:p>
            <a:r>
              <a:rPr lang="en-US" sz="1200">
                <a:ea typeface="+mn-lt"/>
                <a:cs typeface="+mn-lt"/>
              </a:rPr>
              <a:t>TV transmitters and remotes</a:t>
            </a:r>
            <a:endParaRPr lang="en-US" sz="1200">
              <a:cs typeface="Calibri"/>
            </a:endParaRPr>
          </a:p>
          <a:p>
            <a:r>
              <a:rPr lang="en-US" sz="1200">
                <a:ea typeface="+mn-lt"/>
                <a:cs typeface="+mn-lt"/>
              </a:rPr>
              <a:t>Home wireless devices, such as modems, routers and headsets</a:t>
            </a:r>
            <a:endParaRPr lang="en-US" sz="1200">
              <a:cs typeface="Calibri"/>
            </a:endParaRPr>
          </a:p>
          <a:p>
            <a:r>
              <a:rPr lang="en-US" sz="1200">
                <a:ea typeface="+mn-lt"/>
                <a:cs typeface="+mn-lt"/>
              </a:rPr>
              <a:t>Video game wireless controllers</a:t>
            </a:r>
            <a:endParaRPr lang="en-US" sz="1200">
              <a:cs typeface="Calibri"/>
            </a:endParaRPr>
          </a:p>
          <a:p>
            <a:r>
              <a:rPr lang="en-US" sz="1200">
                <a:ea typeface="+mn-lt"/>
                <a:cs typeface="+mn-lt"/>
              </a:rPr>
              <a:t>TV and stereo speakers</a:t>
            </a:r>
            <a:endParaRPr lang="en-US" sz="1200">
              <a:cs typeface="Calibri"/>
            </a:endParaRPr>
          </a:p>
          <a:p>
            <a:r>
              <a:rPr lang="en-US" sz="1200">
                <a:ea typeface="+mn-lt"/>
                <a:cs typeface="+mn-lt"/>
              </a:rPr>
              <a:t>Bluetooth® wireless technology, including headsets</a:t>
            </a:r>
            <a:endParaRPr lang="en-US" sz="1200">
              <a:cs typeface="Calibri"/>
            </a:endParaRPr>
          </a:p>
          <a:p>
            <a:r>
              <a:rPr lang="en-US" sz="1200">
                <a:ea typeface="+mn-lt"/>
                <a:cs typeface="+mn-lt"/>
              </a:rPr>
              <a:t>Hair dryers</a:t>
            </a:r>
            <a:endParaRPr lang="en-US" sz="1200">
              <a:cs typeface="Calibri"/>
            </a:endParaRPr>
          </a:p>
          <a:p>
            <a:r>
              <a:rPr lang="en-US" sz="1200">
                <a:ea typeface="+mn-lt"/>
                <a:cs typeface="+mn-lt"/>
              </a:rPr>
              <a:t>Irons</a:t>
            </a:r>
            <a:endParaRPr lang="en-US" sz="1200">
              <a:cs typeface="Calibri"/>
            </a:endParaRPr>
          </a:p>
          <a:p>
            <a:r>
              <a:rPr lang="en-US" sz="1200">
                <a:ea typeface="+mn-lt"/>
                <a:cs typeface="+mn-lt"/>
              </a:rPr>
              <a:t>Hand-held back massagers</a:t>
            </a:r>
            <a:endParaRPr lang="en-US" sz="1200">
              <a:cs typeface="Calibri"/>
            </a:endParaRPr>
          </a:p>
          <a:p>
            <a:r>
              <a:rPr lang="en-US" sz="1200">
                <a:ea typeface="+mn-lt"/>
                <a:cs typeface="+mn-lt"/>
              </a:rPr>
              <a:t>Electronic weight scales</a:t>
            </a:r>
            <a:endParaRPr lang="en-US" sz="1200"/>
          </a:p>
          <a:p>
            <a:endParaRPr lang="en-US">
              <a:cs typeface="Calibri"/>
            </a:endParaRPr>
          </a:p>
        </p:txBody>
      </p:sp>
      <p:sp>
        <p:nvSpPr>
          <p:cNvPr id="4" name="Content Placeholder 3">
            <a:extLst>
              <a:ext uri="{FF2B5EF4-FFF2-40B4-BE49-F238E27FC236}">
                <a16:creationId xmlns:a16="http://schemas.microsoft.com/office/drawing/2014/main" id="{64FA45E9-7C69-4EFC-F872-221E0AB1C1C9}"/>
              </a:ext>
            </a:extLst>
          </p:cNvPr>
          <p:cNvSpPr>
            <a:spLocks noGrp="1"/>
          </p:cNvSpPr>
          <p:nvPr>
            <p:ph sz="half" idx="2"/>
          </p:nvPr>
        </p:nvSpPr>
        <p:spPr>
          <a:xfrm>
            <a:off x="6146515" y="-23723"/>
            <a:ext cx="5181600" cy="4351338"/>
          </a:xfrm>
        </p:spPr>
        <p:txBody>
          <a:bodyPr vert="horz" lIns="91440" tIns="45720" rIns="91440" bIns="45720" rtlCol="0" anchor="t">
            <a:noAutofit/>
          </a:bodyPr>
          <a:lstStyle/>
          <a:p>
            <a:r>
              <a:rPr lang="en-US" sz="1200">
                <a:ea typeface="+mn-lt"/>
                <a:cs typeface="+mn-lt"/>
              </a:rPr>
              <a:t>Garage door openers</a:t>
            </a:r>
            <a:endParaRPr lang="en-US" sz="1200">
              <a:cs typeface="Calibri" panose="020F0502020204030204"/>
            </a:endParaRPr>
          </a:p>
          <a:p>
            <a:r>
              <a:rPr lang="en-US" sz="1200">
                <a:ea typeface="+mn-lt"/>
                <a:cs typeface="+mn-lt"/>
              </a:rPr>
              <a:t>Hedge trimmers</a:t>
            </a:r>
            <a:endParaRPr lang="en-US" sz="1200">
              <a:cs typeface="Calibri"/>
            </a:endParaRPr>
          </a:p>
          <a:p>
            <a:r>
              <a:rPr lang="en-US" sz="1200">
                <a:ea typeface="+mn-lt"/>
                <a:cs typeface="+mn-lt"/>
              </a:rPr>
              <a:t>Weed trimmers</a:t>
            </a:r>
            <a:endParaRPr lang="en-US" sz="1200">
              <a:cs typeface="Calibri"/>
            </a:endParaRPr>
          </a:p>
          <a:p>
            <a:r>
              <a:rPr lang="en-US" sz="1200">
                <a:ea typeface="+mn-lt"/>
                <a:cs typeface="+mn-lt"/>
              </a:rPr>
              <a:t>Leaf blowers</a:t>
            </a:r>
            <a:endParaRPr lang="en-US" sz="1200">
              <a:cs typeface="Calibri"/>
            </a:endParaRPr>
          </a:p>
          <a:p>
            <a:r>
              <a:rPr lang="en-US" sz="1200">
                <a:ea typeface="+mn-lt"/>
                <a:cs typeface="+mn-lt"/>
              </a:rPr>
              <a:t>Electric lawn mowers</a:t>
            </a:r>
            <a:endParaRPr lang="en-US" sz="1200">
              <a:cs typeface="Calibri"/>
            </a:endParaRPr>
          </a:p>
          <a:p>
            <a:r>
              <a:rPr lang="en-US" sz="1200">
                <a:ea typeface="+mn-lt"/>
                <a:cs typeface="+mn-lt"/>
              </a:rPr>
              <a:t>Electric drills (including cordless drills)</a:t>
            </a:r>
            <a:endParaRPr lang="en-US" sz="1200">
              <a:cs typeface="Calibri"/>
            </a:endParaRPr>
          </a:p>
          <a:p>
            <a:r>
              <a:rPr lang="en-US" sz="1200">
                <a:ea typeface="+mn-lt"/>
                <a:cs typeface="+mn-lt"/>
              </a:rPr>
              <a:t>Power saws, routers and sanders</a:t>
            </a:r>
            <a:endParaRPr lang="en-US" sz="1200">
              <a:cs typeface="Calibri"/>
            </a:endParaRPr>
          </a:p>
          <a:p>
            <a:r>
              <a:rPr lang="en-US" sz="1200">
                <a:ea typeface="+mn-lt"/>
                <a:cs typeface="+mn-lt"/>
              </a:rPr>
              <a:t>Laser levels</a:t>
            </a:r>
            <a:endParaRPr lang="en-US" sz="1200">
              <a:cs typeface="Calibri"/>
            </a:endParaRPr>
          </a:p>
          <a:p>
            <a:r>
              <a:rPr lang="en-US" sz="1200">
                <a:ea typeface="+mn-lt"/>
                <a:cs typeface="+mn-lt"/>
              </a:rPr>
              <a:t>Stud finder</a:t>
            </a:r>
            <a:endParaRPr lang="en-US" sz="1200">
              <a:cs typeface="Calibri"/>
            </a:endParaRPr>
          </a:p>
          <a:p>
            <a:r>
              <a:rPr lang="en-US" sz="1200">
                <a:ea typeface="+mn-lt"/>
                <a:cs typeface="+mn-lt"/>
              </a:rPr>
              <a:t>Keyless entry car remotes</a:t>
            </a:r>
            <a:endParaRPr lang="en-US" sz="1200">
              <a:cs typeface="Calibri"/>
            </a:endParaRPr>
          </a:p>
          <a:p>
            <a:r>
              <a:rPr lang="en-US" sz="1200">
                <a:ea typeface="+mn-lt"/>
                <a:cs typeface="+mn-lt"/>
              </a:rPr>
              <a:t>Battery-powered flashlights</a:t>
            </a:r>
            <a:endParaRPr lang="en-US" sz="1200">
              <a:cs typeface="Calibri"/>
            </a:endParaRPr>
          </a:p>
          <a:p>
            <a:r>
              <a:rPr lang="en-US" sz="1200">
                <a:ea typeface="+mn-lt"/>
                <a:cs typeface="+mn-lt"/>
              </a:rPr>
              <a:t>Metal detectors for recreational use</a:t>
            </a:r>
            <a:endParaRPr lang="en-US" sz="1200">
              <a:cs typeface="Calibri"/>
            </a:endParaRPr>
          </a:p>
          <a:p>
            <a:r>
              <a:rPr lang="en-US" sz="1200">
                <a:ea typeface="+mn-lt"/>
                <a:cs typeface="+mn-lt"/>
              </a:rPr>
              <a:t>GPS devices</a:t>
            </a:r>
            <a:endParaRPr lang="en-US" sz="1200">
              <a:cs typeface="Calibri"/>
            </a:endParaRPr>
          </a:p>
          <a:p>
            <a:r>
              <a:rPr lang="en-US" sz="1200">
                <a:ea typeface="+mn-lt"/>
                <a:cs typeface="+mn-lt"/>
              </a:rPr>
              <a:t>Radio-controlled toys and devices</a:t>
            </a:r>
            <a:endParaRPr lang="en-US" sz="1200">
              <a:cs typeface="Calibri"/>
            </a:endParaRPr>
          </a:p>
          <a:p>
            <a:r>
              <a:rPr lang="en-US" sz="1200">
                <a:ea typeface="+mn-lt"/>
                <a:cs typeface="+mn-lt"/>
              </a:rPr>
              <a:t>Computers</a:t>
            </a:r>
            <a:endParaRPr lang="en-US" sz="1200">
              <a:cs typeface="Calibri"/>
            </a:endParaRPr>
          </a:p>
          <a:p>
            <a:r>
              <a:rPr lang="en-US" sz="1200">
                <a:ea typeface="+mn-lt"/>
                <a:cs typeface="+mn-lt"/>
              </a:rPr>
              <a:t>Printers and scanners</a:t>
            </a:r>
            <a:endParaRPr lang="en-US" sz="1200">
              <a:cs typeface="Calibri"/>
            </a:endParaRPr>
          </a:p>
          <a:p>
            <a:r>
              <a:rPr lang="en-US" sz="1200">
                <a:ea typeface="+mn-lt"/>
                <a:cs typeface="+mn-lt"/>
              </a:rPr>
              <a:t>Photocopiers</a:t>
            </a:r>
            <a:endParaRPr lang="en-US" sz="1200">
              <a:cs typeface="Calibri"/>
            </a:endParaRPr>
          </a:p>
          <a:p>
            <a:r>
              <a:rPr lang="en-US" sz="1200">
                <a:ea typeface="+mn-lt"/>
                <a:cs typeface="+mn-lt"/>
              </a:rPr>
              <a:t>Security badge scanners</a:t>
            </a:r>
            <a:endParaRPr lang="en-US" sz="1200">
              <a:cs typeface="Calibri"/>
            </a:endParaRPr>
          </a:p>
          <a:p>
            <a:r>
              <a:rPr lang="en-US" sz="1200">
                <a:ea typeface="+mn-lt"/>
                <a:cs typeface="+mn-lt"/>
              </a:rPr>
              <a:t>Salon-style hair dryers</a:t>
            </a:r>
            <a:endParaRPr lang="en-US" sz="1200">
              <a:cs typeface="Calibri"/>
            </a:endParaRPr>
          </a:p>
          <a:p>
            <a:r>
              <a:rPr lang="en-US" sz="1200">
                <a:ea typeface="+mn-lt"/>
                <a:cs typeface="+mn-lt"/>
              </a:rPr>
              <a:t>Tanning beds</a:t>
            </a:r>
            <a:endParaRPr lang="en-US" sz="1200">
              <a:cs typeface="Calibri"/>
            </a:endParaRPr>
          </a:p>
          <a:p>
            <a:r>
              <a:rPr lang="en-US" sz="1200">
                <a:ea typeface="+mn-lt"/>
                <a:cs typeface="+mn-lt"/>
              </a:rPr>
              <a:t>Hot tubs</a:t>
            </a:r>
            <a:endParaRPr lang="en-US" sz="1200">
              <a:cs typeface="Calibri"/>
            </a:endParaRPr>
          </a:p>
          <a:p>
            <a:r>
              <a:rPr lang="en-US" sz="1200">
                <a:ea typeface="+mn-lt"/>
                <a:cs typeface="+mn-lt"/>
              </a:rPr>
              <a:t>Casino slot machines</a:t>
            </a:r>
            <a:endParaRPr lang="en-US" sz="1200">
              <a:cs typeface="Calibri"/>
            </a:endParaRPr>
          </a:p>
          <a:p>
            <a:r>
              <a:rPr lang="en-US" sz="1200">
                <a:ea typeface="+mn-lt"/>
                <a:cs typeface="+mn-lt"/>
              </a:rPr>
              <a:t>Massage chairs and massage pads</a:t>
            </a:r>
            <a:endParaRPr lang="en-US" sz="1200">
              <a:cs typeface="Calibri"/>
            </a:endParaRPr>
          </a:p>
          <a:p>
            <a:r>
              <a:rPr lang="en-US" sz="1200">
                <a:ea typeface="+mn-lt"/>
                <a:cs typeface="+mn-lt"/>
              </a:rPr>
              <a:t>Low voltage power lines (often found in residential areas)</a:t>
            </a:r>
            <a:endParaRPr lang="en-US" sz="1200"/>
          </a:p>
          <a:p>
            <a:endParaRPr lang="en-US">
              <a:cs typeface="Calibri"/>
            </a:endParaRPr>
          </a:p>
        </p:txBody>
      </p:sp>
    </p:spTree>
    <p:extLst>
      <p:ext uri="{BB962C8B-B14F-4D97-AF65-F5344CB8AC3E}">
        <p14:creationId xmlns:p14="http://schemas.microsoft.com/office/powerpoint/2010/main" val="3708845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3C232-4328-5131-6E8F-EEF682EB37FC}"/>
              </a:ext>
            </a:extLst>
          </p:cNvPr>
          <p:cNvSpPr>
            <a:spLocks noGrp="1"/>
          </p:cNvSpPr>
          <p:nvPr>
            <p:ph type="title"/>
          </p:nvPr>
        </p:nvSpPr>
        <p:spPr>
          <a:xfrm>
            <a:off x="1371599" y="294538"/>
            <a:ext cx="9895951" cy="1033669"/>
          </a:xfrm>
        </p:spPr>
        <p:txBody>
          <a:bodyPr>
            <a:normAutofit/>
          </a:bodyPr>
          <a:lstStyle/>
          <a:p>
            <a:r>
              <a:rPr lang="en-US" sz="4000" b="1">
                <a:solidFill>
                  <a:srgbClr val="FFFFFF"/>
                </a:solidFill>
                <a:cs typeface="Calibri Light"/>
              </a:rPr>
              <a:t>Know the Make of Pacemaker/ Defibrillator</a:t>
            </a:r>
            <a:endParaRPr lang="en-US" sz="4000" b="1">
              <a:solidFill>
                <a:srgbClr val="FFFFFF"/>
              </a:solidFill>
            </a:endParaRPr>
          </a:p>
        </p:txBody>
      </p:sp>
      <p:sp>
        <p:nvSpPr>
          <p:cNvPr id="3" name="Content Placeholder 2">
            <a:extLst>
              <a:ext uri="{FF2B5EF4-FFF2-40B4-BE49-F238E27FC236}">
                <a16:creationId xmlns:a16="http://schemas.microsoft.com/office/drawing/2014/main" id="{BDAC561D-82E9-4BF6-E7A4-D4498A54318B}"/>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en-US" sz="2000" dirty="0">
                <a:cs typeface="Calibri"/>
              </a:rPr>
              <a:t>Boston Scientific</a:t>
            </a:r>
          </a:p>
          <a:p>
            <a:r>
              <a:rPr lang="en-US" sz="2000" dirty="0">
                <a:cs typeface="Calibri"/>
              </a:rPr>
              <a:t>Medtronic</a:t>
            </a:r>
          </a:p>
          <a:p>
            <a:r>
              <a:rPr lang="en-US" sz="2000" dirty="0" err="1">
                <a:cs typeface="Calibri"/>
              </a:rPr>
              <a:t>Biotronik</a:t>
            </a:r>
            <a:endParaRPr lang="en-US" sz="2000" dirty="0">
              <a:cs typeface="Calibri"/>
            </a:endParaRPr>
          </a:p>
          <a:p>
            <a:r>
              <a:rPr lang="en-US" sz="2000" dirty="0">
                <a:cs typeface="Calibri"/>
              </a:rPr>
              <a:t>St Jude/ Abbott</a:t>
            </a:r>
          </a:p>
          <a:p>
            <a:r>
              <a:rPr lang="en-US" sz="2000" dirty="0">
                <a:cs typeface="Calibri"/>
              </a:rPr>
              <a:t>Micra/ </a:t>
            </a:r>
            <a:r>
              <a:rPr lang="en-US" sz="2000" dirty="0" err="1">
                <a:cs typeface="Calibri"/>
              </a:rPr>
              <a:t>Avier</a:t>
            </a:r>
            <a:endParaRPr lang="en-US" sz="2000" dirty="0">
              <a:cs typeface="Calibri"/>
            </a:endParaRPr>
          </a:p>
          <a:p>
            <a:endParaRPr lang="en-US" sz="2000" dirty="0">
              <a:cs typeface="Calibri"/>
            </a:endParaRPr>
          </a:p>
          <a:p>
            <a:r>
              <a:rPr lang="en-US" sz="2000" dirty="0">
                <a:cs typeface="Calibri"/>
              </a:rPr>
              <a:t>MRI compatible or not</a:t>
            </a:r>
          </a:p>
        </p:txBody>
      </p:sp>
    </p:spTree>
    <p:extLst>
      <p:ext uri="{BB962C8B-B14F-4D97-AF65-F5344CB8AC3E}">
        <p14:creationId xmlns:p14="http://schemas.microsoft.com/office/powerpoint/2010/main" val="149500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E69D7-1142-78B7-7D63-C94D9D50471B}"/>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Advanced Heart Failure</a:t>
            </a:r>
          </a:p>
        </p:txBody>
      </p:sp>
      <p:sp>
        <p:nvSpPr>
          <p:cNvPr id="3" name="Content Placeholder 2">
            <a:extLst>
              <a:ext uri="{FF2B5EF4-FFF2-40B4-BE49-F238E27FC236}">
                <a16:creationId xmlns:a16="http://schemas.microsoft.com/office/drawing/2014/main" id="{2E969F5E-3478-64BA-6ED4-A00273D7EEBA}"/>
              </a:ext>
            </a:extLst>
          </p:cNvPr>
          <p:cNvSpPr>
            <a:spLocks noGrp="1"/>
          </p:cNvSpPr>
          <p:nvPr>
            <p:ph idx="1"/>
          </p:nvPr>
        </p:nvSpPr>
        <p:spPr>
          <a:xfrm>
            <a:off x="367393" y="1891970"/>
            <a:ext cx="10728237" cy="4109585"/>
          </a:xfrm>
        </p:spPr>
        <p:txBody>
          <a:bodyPr anchor="ctr">
            <a:normAutofit/>
          </a:bodyPr>
          <a:lstStyle/>
          <a:p>
            <a:r>
              <a:rPr lang="en-US" sz="2000" dirty="0"/>
              <a:t>Cardiac Resynchronization therapy</a:t>
            </a:r>
          </a:p>
          <a:p>
            <a:r>
              <a:rPr lang="en-US" sz="2000" dirty="0" err="1"/>
              <a:t>Cardiomems</a:t>
            </a:r>
            <a:endParaRPr lang="en-US" sz="2000" dirty="0"/>
          </a:p>
          <a:p>
            <a:r>
              <a:rPr lang="en-US" sz="2000" dirty="0"/>
              <a:t>VAD</a:t>
            </a:r>
          </a:p>
        </p:txBody>
      </p:sp>
    </p:spTree>
    <p:extLst>
      <p:ext uri="{BB962C8B-B14F-4D97-AF65-F5344CB8AC3E}">
        <p14:creationId xmlns:p14="http://schemas.microsoft.com/office/powerpoint/2010/main" val="2348203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F36F21-2C3E-CA27-B0D4-0D8CDB194F41}"/>
              </a:ext>
            </a:extLst>
          </p:cNvPr>
          <p:cNvSpPr>
            <a:spLocks noGrp="1"/>
          </p:cNvSpPr>
          <p:nvPr>
            <p:ph type="title"/>
          </p:nvPr>
        </p:nvSpPr>
        <p:spPr>
          <a:xfrm>
            <a:off x="1371599" y="294538"/>
            <a:ext cx="9895951" cy="1033669"/>
          </a:xfrm>
        </p:spPr>
        <p:txBody>
          <a:bodyPr>
            <a:normAutofit/>
          </a:bodyPr>
          <a:lstStyle/>
          <a:p>
            <a:r>
              <a:rPr lang="en-US" sz="4000" dirty="0" err="1">
                <a:solidFill>
                  <a:srgbClr val="FFFFFF"/>
                </a:solidFill>
              </a:rPr>
              <a:t>Cardiomems</a:t>
            </a:r>
            <a:endParaRPr lang="en-US" sz="4000" dirty="0">
              <a:solidFill>
                <a:srgbClr val="FFFFFF"/>
              </a:solidFill>
            </a:endParaRPr>
          </a:p>
        </p:txBody>
      </p:sp>
      <p:pic>
        <p:nvPicPr>
          <p:cNvPr id="7170" name="Picture 2" descr="CardioMEMS Device">
            <a:extLst>
              <a:ext uri="{FF2B5EF4-FFF2-40B4-BE49-F238E27FC236}">
                <a16:creationId xmlns:a16="http://schemas.microsoft.com/office/drawing/2014/main" id="{E7CC7B5B-6D5A-1D92-0F38-963BCEA5A9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32481" y="2153364"/>
            <a:ext cx="3488076" cy="36845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ardioMEMS HF System - P100045/S056 | FDA">
            <a:extLst>
              <a:ext uri="{FF2B5EF4-FFF2-40B4-BE49-F238E27FC236}">
                <a16:creationId xmlns:a16="http://schemas.microsoft.com/office/drawing/2014/main" id="{95382E6A-235E-5697-6379-2A8C25977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75" y="2235129"/>
            <a:ext cx="6102932" cy="2141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C93CCE-ACA6-0758-B516-92F11EB970BE}"/>
              </a:ext>
            </a:extLst>
          </p:cNvPr>
          <p:cNvSpPr txBox="1"/>
          <p:nvPr/>
        </p:nvSpPr>
        <p:spPr>
          <a:xfrm>
            <a:off x="1078787" y="5311739"/>
            <a:ext cx="5050422" cy="923330"/>
          </a:xfrm>
          <a:prstGeom prst="rect">
            <a:avLst/>
          </a:prstGeom>
          <a:noFill/>
        </p:spPr>
        <p:txBody>
          <a:bodyPr wrap="none" rtlCol="0">
            <a:spAutoFit/>
          </a:bodyPr>
          <a:lstStyle/>
          <a:p>
            <a:r>
              <a:rPr lang="en-US" dirty="0"/>
              <a:t>Device to monitor the amount of fluid in the lungs</a:t>
            </a:r>
          </a:p>
          <a:p>
            <a:r>
              <a:rPr lang="en-US" dirty="0"/>
              <a:t>Device in the lungs</a:t>
            </a:r>
          </a:p>
          <a:p>
            <a:r>
              <a:rPr lang="en-US" dirty="0"/>
              <a:t>Monitored by sleeping on a special pillow</a:t>
            </a:r>
          </a:p>
        </p:txBody>
      </p:sp>
    </p:spTree>
    <p:extLst>
      <p:ext uri="{BB962C8B-B14F-4D97-AF65-F5344CB8AC3E}">
        <p14:creationId xmlns:p14="http://schemas.microsoft.com/office/powerpoint/2010/main" val="402590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F1018-CA8A-E2BB-EB2C-B5F95A1A999F}"/>
              </a:ext>
            </a:extLst>
          </p:cNvPr>
          <p:cNvSpPr>
            <a:spLocks noGrp="1"/>
          </p:cNvSpPr>
          <p:nvPr>
            <p:ph type="title"/>
          </p:nvPr>
        </p:nvSpPr>
        <p:spPr>
          <a:xfrm>
            <a:off x="739739" y="502020"/>
            <a:ext cx="6430839" cy="1642970"/>
          </a:xfrm>
        </p:spPr>
        <p:txBody>
          <a:bodyPr vert="horz" lIns="91440" tIns="45720" rIns="91440" bIns="45720" rtlCol="0" anchor="b">
            <a:normAutofit/>
          </a:bodyPr>
          <a:lstStyle/>
          <a:p>
            <a:r>
              <a:rPr lang="en-US" sz="4000" kern="1200" dirty="0">
                <a:solidFill>
                  <a:schemeClr val="tx1"/>
                </a:solidFill>
                <a:latin typeface="+mj-lt"/>
                <a:ea typeface="+mj-ea"/>
                <a:cs typeface="+mj-cs"/>
              </a:rPr>
              <a:t>Ventricular Assist Device</a:t>
            </a:r>
          </a:p>
        </p:txBody>
      </p:sp>
      <p:sp>
        <p:nvSpPr>
          <p:cNvPr id="3" name="Content Placeholder 2">
            <a:extLst>
              <a:ext uri="{FF2B5EF4-FFF2-40B4-BE49-F238E27FC236}">
                <a16:creationId xmlns:a16="http://schemas.microsoft.com/office/drawing/2014/main" id="{B97224FC-3298-748D-3376-ACE54CEA8BB5}"/>
              </a:ext>
            </a:extLst>
          </p:cNvPr>
          <p:cNvSpPr>
            <a:spLocks noGrp="1"/>
          </p:cNvSpPr>
          <p:nvPr>
            <p:ph sz="half" idx="1"/>
          </p:nvPr>
        </p:nvSpPr>
        <p:spPr>
          <a:xfrm>
            <a:off x="1144923" y="2405894"/>
            <a:ext cx="5315189" cy="3535083"/>
          </a:xfrm>
        </p:spPr>
        <p:txBody>
          <a:bodyPr vert="horz" lIns="91440" tIns="45720" rIns="91440" bIns="45720" rtlCol="0" anchor="t">
            <a:normAutofit/>
          </a:bodyPr>
          <a:lstStyle/>
          <a:p>
            <a:r>
              <a:rPr lang="en-US" sz="2000"/>
              <a:t>A ventricular assist device (VAD) — also known as a mechanical circulatory support device — is a device that helps pump blood from the lower chambers of your heart (ventricles) to the rest of your body. </a:t>
            </a:r>
          </a:p>
          <a:p>
            <a:r>
              <a:rPr lang="en-US" sz="2000"/>
              <a:t>VAD may be placed as a bridge to transplant or permanent therapy in advanced heart failure</a:t>
            </a:r>
          </a:p>
          <a:p>
            <a:r>
              <a:rPr lang="en-US" sz="2000"/>
              <a:t>Continuous flow</a:t>
            </a:r>
          </a:p>
        </p:txBody>
      </p:sp>
      <p:sp>
        <p:nvSpPr>
          <p:cNvPr id="30" name="Rectangle 2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a:extLst>
              <a:ext uri="{FF2B5EF4-FFF2-40B4-BE49-F238E27FC236}">
                <a16:creationId xmlns:a16="http://schemas.microsoft.com/office/drawing/2014/main" id="{0498752B-6869-A8AE-79B0-363FACB74EB1}"/>
              </a:ext>
            </a:extLst>
          </p:cNvPr>
          <p:cNvPicPr>
            <a:picLocks noGrp="1" noChangeAspect="1"/>
          </p:cNvPicPr>
          <p:nvPr>
            <p:ph sz="half" idx="2"/>
          </p:nvPr>
        </p:nvPicPr>
        <p:blipFill>
          <a:blip r:embed="rId2"/>
          <a:stretch>
            <a:fillRect/>
          </a:stretch>
        </p:blipFill>
        <p:spPr>
          <a:xfrm>
            <a:off x="7170578" y="909081"/>
            <a:ext cx="3981308" cy="5071731"/>
          </a:xfrm>
          <a:prstGeom prst="rect">
            <a:avLst/>
          </a:prstGeom>
        </p:spPr>
      </p:pic>
    </p:spTree>
    <p:extLst>
      <p:ext uri="{BB962C8B-B14F-4D97-AF65-F5344CB8AC3E}">
        <p14:creationId xmlns:p14="http://schemas.microsoft.com/office/powerpoint/2010/main" val="3110219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ext&#10;&#10;Description automatically generated">
            <a:extLst>
              <a:ext uri="{FF2B5EF4-FFF2-40B4-BE49-F238E27FC236}">
                <a16:creationId xmlns:a16="http://schemas.microsoft.com/office/drawing/2014/main" id="{DFBA441D-A7F2-82CA-6BF1-DD7DAA2D6502}"/>
              </a:ext>
            </a:extLst>
          </p:cNvPr>
          <p:cNvPicPr>
            <a:picLocks noChangeAspect="1"/>
          </p:cNvPicPr>
          <p:nvPr/>
        </p:nvPicPr>
        <p:blipFill>
          <a:blip r:embed="rId2"/>
          <a:stretch>
            <a:fillRect/>
          </a:stretch>
        </p:blipFill>
        <p:spPr>
          <a:xfrm>
            <a:off x="232053" y="-127565"/>
            <a:ext cx="11881317" cy="7108013"/>
          </a:xfrm>
          <a:prstGeom prst="rect">
            <a:avLst/>
          </a:prstGeom>
        </p:spPr>
      </p:pic>
    </p:spTree>
    <p:extLst>
      <p:ext uri="{BB962C8B-B14F-4D97-AF65-F5344CB8AC3E}">
        <p14:creationId xmlns:p14="http://schemas.microsoft.com/office/powerpoint/2010/main" val="655349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E1FE-0A40-41F4-43A2-1A83C6C23B65}"/>
              </a:ext>
            </a:extLst>
          </p:cNvPr>
          <p:cNvSpPr>
            <a:spLocks noGrp="1"/>
          </p:cNvSpPr>
          <p:nvPr>
            <p:ph type="title"/>
          </p:nvPr>
        </p:nvSpPr>
        <p:spPr/>
        <p:txBody>
          <a:bodyPr/>
          <a:lstStyle/>
          <a:p>
            <a:r>
              <a:rPr lang="en-US" dirty="0"/>
              <a:t>Valvular Heart Disease</a:t>
            </a:r>
          </a:p>
        </p:txBody>
      </p:sp>
      <p:sp>
        <p:nvSpPr>
          <p:cNvPr id="3" name="Text Placeholder 2">
            <a:extLst>
              <a:ext uri="{FF2B5EF4-FFF2-40B4-BE49-F238E27FC236}">
                <a16:creationId xmlns:a16="http://schemas.microsoft.com/office/drawing/2014/main" id="{4F1585E4-AFED-AAB8-5C2D-A6DFDCA730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47989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2143D-D37B-937F-D10D-4EA1D958843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Aortic Stenosis: TAVR</a:t>
            </a:r>
          </a:p>
        </p:txBody>
      </p:sp>
      <p:pic>
        <p:nvPicPr>
          <p:cNvPr id="3074" name="Picture 2" descr="Transcatheter aortic valve replacement ...">
            <a:extLst>
              <a:ext uri="{FF2B5EF4-FFF2-40B4-BE49-F238E27FC236}">
                <a16:creationId xmlns:a16="http://schemas.microsoft.com/office/drawing/2014/main" id="{68232F20-D5D7-8F57-7230-056A03A4D3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6919" y="1826410"/>
            <a:ext cx="3765309" cy="32051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eart &amp; Vascular Care | TAVR | Powers ...">
            <a:extLst>
              <a:ext uri="{FF2B5EF4-FFF2-40B4-BE49-F238E27FC236}">
                <a16:creationId xmlns:a16="http://schemas.microsoft.com/office/drawing/2014/main" id="{7FC10553-E41D-B801-CFF2-4C93C8613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830" y="5089846"/>
            <a:ext cx="4914900" cy="1651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AVR: Jim &amp; Sarah's Stories | Boulder ...">
            <a:extLst>
              <a:ext uri="{FF2B5EF4-FFF2-40B4-BE49-F238E27FC236}">
                <a16:creationId xmlns:a16="http://schemas.microsoft.com/office/drawing/2014/main" id="{ED2AE246-0F3E-DEBB-8FBA-CF55B0C6A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10" y="1891970"/>
            <a:ext cx="40259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3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C86A27-D643-318A-FA18-3EF020C7C268}"/>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D0E102D-043F-7D2F-F21A-49756702305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Electrical</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System of the Heart</a:t>
            </a:r>
          </a:p>
        </p:txBody>
      </p:sp>
      <p:pic>
        <p:nvPicPr>
          <p:cNvPr id="4" name="Picture 4" descr="Diagram&#10;&#10;Description automatically generated">
            <a:extLst>
              <a:ext uri="{FF2B5EF4-FFF2-40B4-BE49-F238E27FC236}">
                <a16:creationId xmlns:a16="http://schemas.microsoft.com/office/drawing/2014/main" id="{880818E3-0CF2-5D61-DC8D-CD55275B6E7C}"/>
              </a:ext>
            </a:extLst>
          </p:cNvPr>
          <p:cNvPicPr>
            <a:picLocks noGrp="1" noChangeAspect="1"/>
          </p:cNvPicPr>
          <p:nvPr>
            <p:ph idx="1"/>
          </p:nvPr>
        </p:nvPicPr>
        <p:blipFill>
          <a:blip r:embed="rId2"/>
          <a:stretch>
            <a:fillRect/>
          </a:stretch>
        </p:blipFill>
        <p:spPr>
          <a:xfrm>
            <a:off x="4669371" y="467208"/>
            <a:ext cx="6891862" cy="5923584"/>
          </a:xfrm>
          <a:prstGeom prst="rect">
            <a:avLst/>
          </a:prstGeom>
        </p:spPr>
      </p:pic>
    </p:spTree>
    <p:extLst>
      <p:ext uri="{BB962C8B-B14F-4D97-AF65-F5344CB8AC3E}">
        <p14:creationId xmlns:p14="http://schemas.microsoft.com/office/powerpoint/2010/main" val="704447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24176-C0B5-D53D-4FA3-7FB577753BE3}"/>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Mitral Regurgitation: Clip</a:t>
            </a:r>
          </a:p>
        </p:txBody>
      </p:sp>
      <p:pic>
        <p:nvPicPr>
          <p:cNvPr id="4098" name="Picture 2" descr="Treatment of Secondary Mitral Regurgitation">
            <a:extLst>
              <a:ext uri="{FF2B5EF4-FFF2-40B4-BE49-F238E27FC236}">
                <a16:creationId xmlns:a16="http://schemas.microsoft.com/office/drawing/2014/main" id="{0406E2D5-A062-2AF4-2FD2-1B5120F5A1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07893"/>
            <a:ext cx="6847591" cy="28894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tral Valve Repair ...">
            <a:extLst>
              <a:ext uri="{FF2B5EF4-FFF2-40B4-BE49-F238E27FC236}">
                <a16:creationId xmlns:a16="http://schemas.microsoft.com/office/drawing/2014/main" id="{8B8DDC23-53B8-B2F3-DD45-2E4DAF406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810" y="3298527"/>
            <a:ext cx="5557127" cy="346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77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9F776-7856-6763-9756-5B69E88CF1C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Tricuspid and Pulmonic Valve Regurgitation</a:t>
            </a:r>
          </a:p>
        </p:txBody>
      </p:sp>
      <p:pic>
        <p:nvPicPr>
          <p:cNvPr id="5122" name="Picture 2" descr="forgotten' tricuspid heart valve">
            <a:extLst>
              <a:ext uri="{FF2B5EF4-FFF2-40B4-BE49-F238E27FC236}">
                <a16:creationId xmlns:a16="http://schemas.microsoft.com/office/drawing/2014/main" id="{4957500C-DD69-5044-56B3-609546C83C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743" y="2509756"/>
            <a:ext cx="5105033" cy="33054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issue Engineered Transcatheter ...">
            <a:extLst>
              <a:ext uri="{FF2B5EF4-FFF2-40B4-BE49-F238E27FC236}">
                <a16:creationId xmlns:a16="http://schemas.microsoft.com/office/drawing/2014/main" id="{8F4E94E9-0E57-2012-C862-C87DD9A15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430" y="2509756"/>
            <a:ext cx="22225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DE7AC0-DBB6-D3AD-B621-8FA86634B09C}"/>
              </a:ext>
            </a:extLst>
          </p:cNvPr>
          <p:cNvSpPr txBox="1"/>
          <p:nvPr/>
        </p:nvSpPr>
        <p:spPr>
          <a:xfrm>
            <a:off x="8792936" y="6425293"/>
            <a:ext cx="1813189" cy="369332"/>
          </a:xfrm>
          <a:prstGeom prst="rect">
            <a:avLst/>
          </a:prstGeom>
          <a:noFill/>
        </p:spPr>
        <p:txBody>
          <a:bodyPr wrap="none" rtlCol="0">
            <a:spAutoFit/>
          </a:bodyPr>
          <a:lstStyle/>
          <a:p>
            <a:r>
              <a:rPr lang="en-US" dirty="0"/>
              <a:t>Pulmonary valve</a:t>
            </a:r>
          </a:p>
        </p:txBody>
      </p:sp>
    </p:spTree>
    <p:extLst>
      <p:ext uri="{BB962C8B-B14F-4D97-AF65-F5344CB8AC3E}">
        <p14:creationId xmlns:p14="http://schemas.microsoft.com/office/powerpoint/2010/main" val="1319506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969D8-1AB0-C272-0F4B-B1FA1AA72E7F}"/>
              </a:ext>
            </a:extLst>
          </p:cNvPr>
          <p:cNvSpPr>
            <a:spLocks noGrp="1"/>
          </p:cNvSpPr>
          <p:nvPr>
            <p:ph type="title"/>
          </p:nvPr>
        </p:nvSpPr>
        <p:spPr>
          <a:xfrm>
            <a:off x="1136397" y="502020"/>
            <a:ext cx="5323715" cy="1642970"/>
          </a:xfrm>
        </p:spPr>
        <p:txBody>
          <a:bodyPr anchor="b">
            <a:normAutofit/>
          </a:bodyPr>
          <a:lstStyle/>
          <a:p>
            <a:r>
              <a:rPr lang="en-US" sz="4000"/>
              <a:t>Atrial Fibrillation</a:t>
            </a:r>
          </a:p>
        </p:txBody>
      </p:sp>
      <p:sp>
        <p:nvSpPr>
          <p:cNvPr id="3" name="Content Placeholder 2">
            <a:extLst>
              <a:ext uri="{FF2B5EF4-FFF2-40B4-BE49-F238E27FC236}">
                <a16:creationId xmlns:a16="http://schemas.microsoft.com/office/drawing/2014/main" id="{6BD322B5-6F73-ACDD-AB5C-981F6EF3E0B9}"/>
              </a:ext>
            </a:extLst>
          </p:cNvPr>
          <p:cNvSpPr>
            <a:spLocks noGrp="1"/>
          </p:cNvSpPr>
          <p:nvPr>
            <p:ph idx="1"/>
          </p:nvPr>
        </p:nvSpPr>
        <p:spPr>
          <a:xfrm>
            <a:off x="1030809" y="2405894"/>
            <a:ext cx="5429304" cy="4166374"/>
          </a:xfrm>
        </p:spPr>
        <p:txBody>
          <a:bodyPr anchor="t">
            <a:normAutofit/>
          </a:bodyPr>
          <a:lstStyle/>
          <a:p>
            <a:r>
              <a:rPr lang="en-US" sz="2000" dirty="0"/>
              <a:t>Stroke Prevention</a:t>
            </a:r>
          </a:p>
          <a:p>
            <a:pPr lvl="1"/>
            <a:r>
              <a:rPr lang="en-US" sz="2000" dirty="0"/>
              <a:t>Coumadin, Eliquis, Xarelto, Pradaxa</a:t>
            </a:r>
          </a:p>
          <a:p>
            <a:pPr lvl="1"/>
            <a:r>
              <a:rPr lang="en-US" sz="2000" dirty="0"/>
              <a:t>Falls/ bleeding……..Alternative</a:t>
            </a:r>
          </a:p>
          <a:p>
            <a:pPr lvl="1"/>
            <a:endParaRPr lang="en-US" sz="2000" dirty="0"/>
          </a:p>
          <a:p>
            <a:pPr lvl="1"/>
            <a:r>
              <a:rPr lang="en-US" sz="2000" dirty="0"/>
              <a:t>WATCHMAN device</a:t>
            </a:r>
          </a:p>
          <a:p>
            <a:pPr lvl="1"/>
            <a:r>
              <a:rPr lang="en-US" sz="2000" dirty="0"/>
              <a:t>Amulet device</a:t>
            </a:r>
          </a:p>
        </p:txBody>
      </p:sp>
      <p:sp>
        <p:nvSpPr>
          <p:cNvPr id="6153" name="Rectangle 615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7" name="Rectangle 615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9" name="Rectangle 615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Watchman Device - The Heart Rhythm ...">
            <a:extLst>
              <a:ext uri="{FF2B5EF4-FFF2-40B4-BE49-F238E27FC236}">
                <a16:creationId xmlns:a16="http://schemas.microsoft.com/office/drawing/2014/main" id="{F6EE34B0-C463-3D0A-DE35-39A72DE30E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1199" y="2092139"/>
            <a:ext cx="4915298" cy="318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09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DB468171-0F52-E0DA-C1EC-EE93E7ED0BDB}"/>
              </a:ext>
            </a:extLst>
          </p:cNvPr>
          <p:cNvPicPr>
            <a:picLocks noGrp="1" noChangeAspect="1"/>
          </p:cNvPicPr>
          <p:nvPr>
            <p:ph idx="4294967295"/>
          </p:nvPr>
        </p:nvPicPr>
        <p:blipFill>
          <a:blip r:embed="rId2"/>
          <a:stretch>
            <a:fillRect/>
          </a:stretch>
        </p:blipFill>
        <p:spPr>
          <a:xfrm>
            <a:off x="0" y="117475"/>
            <a:ext cx="9336088" cy="6616700"/>
          </a:xfrm>
        </p:spPr>
      </p:pic>
    </p:spTree>
    <p:extLst>
      <p:ext uri="{BB962C8B-B14F-4D97-AF65-F5344CB8AC3E}">
        <p14:creationId xmlns:p14="http://schemas.microsoft.com/office/powerpoint/2010/main" val="3420705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59E8-C47B-ABB5-AD8B-D24979D01462}"/>
              </a:ext>
            </a:extLst>
          </p:cNvPr>
          <p:cNvSpPr>
            <a:spLocks noGrp="1"/>
          </p:cNvSpPr>
          <p:nvPr>
            <p:ph type="ctrTitle"/>
          </p:nvPr>
        </p:nvSpPr>
        <p:spPr/>
        <p:txBody>
          <a:bodyPr/>
          <a:lstStyle/>
          <a:p>
            <a:r>
              <a:rPr lang="en-US">
                <a:cs typeface="Calibri Light"/>
              </a:rPr>
              <a:t>Thank you</a:t>
            </a:r>
            <a:endParaRPr lang="en-US"/>
          </a:p>
        </p:txBody>
      </p:sp>
      <p:sp>
        <p:nvSpPr>
          <p:cNvPr id="3" name="Content Placeholder 2">
            <a:extLst>
              <a:ext uri="{FF2B5EF4-FFF2-40B4-BE49-F238E27FC236}">
                <a16:creationId xmlns:a16="http://schemas.microsoft.com/office/drawing/2014/main" id="{FB581A41-1AB5-1CA4-186B-1DD9159B1D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964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AE8D11-A543-8F57-C58A-03C8C36AD20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3865B-B3BD-3E0B-FD1D-C9FEDDB8DD35}"/>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Types of Arrhythmias</a:t>
            </a:r>
          </a:p>
        </p:txBody>
      </p:sp>
      <p:pic>
        <p:nvPicPr>
          <p:cNvPr id="4" name="Picture 4" descr="Diagram&#10;&#10;Description automatically generated">
            <a:extLst>
              <a:ext uri="{FF2B5EF4-FFF2-40B4-BE49-F238E27FC236}">
                <a16:creationId xmlns:a16="http://schemas.microsoft.com/office/drawing/2014/main" id="{1B3236CA-8240-3FA1-3C93-CF61FEEABDCC}"/>
              </a:ext>
            </a:extLst>
          </p:cNvPr>
          <p:cNvPicPr>
            <a:picLocks noGrp="1" noChangeAspect="1"/>
          </p:cNvPicPr>
          <p:nvPr>
            <p:ph idx="1"/>
          </p:nvPr>
        </p:nvPicPr>
        <p:blipFill>
          <a:blip r:embed="rId2"/>
          <a:stretch>
            <a:fillRect/>
          </a:stretch>
        </p:blipFill>
        <p:spPr>
          <a:xfrm>
            <a:off x="2702102" y="1992981"/>
            <a:ext cx="7756989" cy="3977943"/>
          </a:xfrm>
          <a:prstGeom prst="rect">
            <a:avLst/>
          </a:prstGeom>
        </p:spPr>
      </p:pic>
    </p:spTree>
    <p:extLst>
      <p:ext uri="{BB962C8B-B14F-4D97-AF65-F5344CB8AC3E}">
        <p14:creationId xmlns:p14="http://schemas.microsoft.com/office/powerpoint/2010/main" val="170862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47147-08DB-154C-0F71-19EAFBC0F1A9}"/>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Monitoring for Arrhythmias</a:t>
            </a:r>
          </a:p>
        </p:txBody>
      </p:sp>
      <p:pic>
        <p:nvPicPr>
          <p:cNvPr id="8194" name="Picture 2" descr="Holter Monitor | Johns Hopkins Medicine">
            <a:extLst>
              <a:ext uri="{FF2B5EF4-FFF2-40B4-BE49-F238E27FC236}">
                <a16:creationId xmlns:a16="http://schemas.microsoft.com/office/drawing/2014/main" id="{4BA18DF0-4FE4-2430-62C2-245C950B70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696" y="2002817"/>
            <a:ext cx="3114467" cy="210684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Rhythm digital heart monitoring ...">
            <a:extLst>
              <a:ext uri="{FF2B5EF4-FFF2-40B4-BE49-F238E27FC236}">
                <a16:creationId xmlns:a16="http://schemas.microsoft.com/office/drawing/2014/main" id="{BF1DCEB8-2351-2686-7623-2F530B2D1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296" y="3903167"/>
            <a:ext cx="3937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oop Recorder - Cardiovascular Interventions Orlando">
            <a:extLst>
              <a:ext uri="{FF2B5EF4-FFF2-40B4-BE49-F238E27FC236}">
                <a16:creationId xmlns:a16="http://schemas.microsoft.com/office/drawing/2014/main" id="{175A8FB0-0439-94ED-7ABB-9345E4741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262" y="1653790"/>
            <a:ext cx="2853385" cy="190106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aving Loop Recorder Implantation | Saint Luke's Health System">
            <a:extLst>
              <a:ext uri="{FF2B5EF4-FFF2-40B4-BE49-F238E27FC236}">
                <a16:creationId xmlns:a16="http://schemas.microsoft.com/office/drawing/2014/main" id="{8758C238-F741-E7EA-370D-B7517D9F85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8704" y="3608647"/>
            <a:ext cx="38100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2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F7C706-63EE-A992-CA10-93C64BA008F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242B9-64FB-C268-2C1F-B7F7D1106FE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Pacemakers</a:t>
            </a:r>
          </a:p>
        </p:txBody>
      </p:sp>
      <p:sp>
        <p:nvSpPr>
          <p:cNvPr id="3" name="Content Placeholder 2">
            <a:extLst>
              <a:ext uri="{FF2B5EF4-FFF2-40B4-BE49-F238E27FC236}">
                <a16:creationId xmlns:a16="http://schemas.microsoft.com/office/drawing/2014/main" id="{D260E0C5-7FDA-4071-E754-0939792574A4}"/>
              </a:ext>
            </a:extLst>
          </p:cNvPr>
          <p:cNvSpPr>
            <a:spLocks noGrp="1"/>
          </p:cNvSpPr>
          <p:nvPr>
            <p:ph idx="1"/>
          </p:nvPr>
        </p:nvSpPr>
        <p:spPr>
          <a:xfrm>
            <a:off x="1371599" y="2318197"/>
            <a:ext cx="9724031" cy="3683358"/>
          </a:xfrm>
        </p:spPr>
        <p:txBody>
          <a:bodyPr anchor="ctr">
            <a:normAutofit/>
          </a:bodyPr>
          <a:lstStyle/>
          <a:p>
            <a:r>
              <a:rPr lang="en-US" sz="2000" dirty="0"/>
              <a:t>Slow Rhythms: Bradycardia</a:t>
            </a:r>
          </a:p>
        </p:txBody>
      </p:sp>
      <p:pic>
        <p:nvPicPr>
          <p:cNvPr id="4" name="Picture 5" descr="A picture containing group, wire, bunch&#10;&#10;Description automatically generated">
            <a:extLst>
              <a:ext uri="{FF2B5EF4-FFF2-40B4-BE49-F238E27FC236}">
                <a16:creationId xmlns:a16="http://schemas.microsoft.com/office/drawing/2014/main" id="{40B5664E-4011-AAF5-6184-DB0E365AE3B0}"/>
              </a:ext>
            </a:extLst>
          </p:cNvPr>
          <p:cNvPicPr>
            <a:picLocks noChangeAspect="1"/>
          </p:cNvPicPr>
          <p:nvPr/>
        </p:nvPicPr>
        <p:blipFill>
          <a:blip r:embed="rId2"/>
          <a:stretch>
            <a:fillRect/>
          </a:stretch>
        </p:blipFill>
        <p:spPr>
          <a:xfrm>
            <a:off x="381000" y="3164568"/>
            <a:ext cx="6249422" cy="2917144"/>
          </a:xfrm>
          <a:prstGeom prst="rect">
            <a:avLst/>
          </a:prstGeom>
        </p:spPr>
      </p:pic>
      <p:pic>
        <p:nvPicPr>
          <p:cNvPr id="5" name="Picture 4" descr="Diagram&#10;&#10;Description automatically generated">
            <a:extLst>
              <a:ext uri="{FF2B5EF4-FFF2-40B4-BE49-F238E27FC236}">
                <a16:creationId xmlns:a16="http://schemas.microsoft.com/office/drawing/2014/main" id="{5B90C032-F92C-380C-7B93-61CEAF697341}"/>
              </a:ext>
            </a:extLst>
          </p:cNvPr>
          <p:cNvPicPr>
            <a:picLocks noChangeAspect="1"/>
          </p:cNvPicPr>
          <p:nvPr/>
        </p:nvPicPr>
        <p:blipFill>
          <a:blip r:embed="rId3"/>
          <a:stretch>
            <a:fillRect/>
          </a:stretch>
        </p:blipFill>
        <p:spPr>
          <a:xfrm>
            <a:off x="7745936" y="1474101"/>
            <a:ext cx="3389365" cy="4911192"/>
          </a:xfrm>
          <a:prstGeom prst="rect">
            <a:avLst/>
          </a:prstGeom>
        </p:spPr>
      </p:pic>
      <p:sp>
        <p:nvSpPr>
          <p:cNvPr id="6" name="TextBox 5">
            <a:extLst>
              <a:ext uri="{FF2B5EF4-FFF2-40B4-BE49-F238E27FC236}">
                <a16:creationId xmlns:a16="http://schemas.microsoft.com/office/drawing/2014/main" id="{67C7E634-C4DF-D5D2-F66A-60F48765A5C0}"/>
              </a:ext>
            </a:extLst>
          </p:cNvPr>
          <p:cNvSpPr txBox="1"/>
          <p:nvPr/>
        </p:nvSpPr>
        <p:spPr>
          <a:xfrm>
            <a:off x="1222625" y="2318197"/>
            <a:ext cx="3802259" cy="461665"/>
          </a:xfrm>
          <a:prstGeom prst="rect">
            <a:avLst/>
          </a:prstGeom>
          <a:noFill/>
        </p:spPr>
        <p:txBody>
          <a:bodyPr wrap="none" rtlCol="0">
            <a:spAutoFit/>
          </a:bodyPr>
          <a:lstStyle/>
          <a:p>
            <a:r>
              <a:rPr lang="en-US" sz="2400" dirty="0"/>
              <a:t>Slow Rhythms: Bradycardia</a:t>
            </a:r>
          </a:p>
        </p:txBody>
      </p:sp>
    </p:spTree>
    <p:extLst>
      <p:ext uri="{BB962C8B-B14F-4D97-AF65-F5344CB8AC3E}">
        <p14:creationId xmlns:p14="http://schemas.microsoft.com/office/powerpoint/2010/main" val="113453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25CDD6-7F7A-B25F-1DDC-F9B6E57F582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BD4AE-867C-0F23-8571-5EC23C7DFA58}"/>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Pacemakers</a:t>
            </a:r>
          </a:p>
        </p:txBody>
      </p:sp>
      <p:sp>
        <p:nvSpPr>
          <p:cNvPr id="3" name="Content Placeholder 2">
            <a:extLst>
              <a:ext uri="{FF2B5EF4-FFF2-40B4-BE49-F238E27FC236}">
                <a16:creationId xmlns:a16="http://schemas.microsoft.com/office/drawing/2014/main" id="{98DF6B7B-3F76-1440-29DF-E0B7A19E63E5}"/>
              </a:ext>
            </a:extLst>
          </p:cNvPr>
          <p:cNvSpPr>
            <a:spLocks noGrp="1"/>
          </p:cNvSpPr>
          <p:nvPr>
            <p:ph idx="1"/>
          </p:nvPr>
        </p:nvSpPr>
        <p:spPr>
          <a:xfrm>
            <a:off x="130628" y="2114090"/>
            <a:ext cx="9724031" cy="3683358"/>
          </a:xfrm>
        </p:spPr>
        <p:txBody>
          <a:bodyPr anchor="ctr">
            <a:normAutofit/>
          </a:bodyPr>
          <a:lstStyle/>
          <a:p>
            <a:r>
              <a:rPr lang="en-US" sz="2000" dirty="0">
                <a:cs typeface="Calibri"/>
              </a:rPr>
              <a:t>These are devices that detect the rhythm of the heart and stimulate it to contract at a faster rate</a:t>
            </a:r>
          </a:p>
          <a:p>
            <a:r>
              <a:rPr lang="en-US" sz="2000" dirty="0">
                <a:cs typeface="Calibri"/>
              </a:rPr>
              <a:t>These were first developed in 1952</a:t>
            </a:r>
          </a:p>
          <a:p>
            <a:r>
              <a:rPr lang="en-US" sz="2000" dirty="0">
                <a:cs typeface="Calibri"/>
              </a:rPr>
              <a:t>First transvenous pacemakers were implanted in 1960s</a:t>
            </a:r>
          </a:p>
          <a:p>
            <a:endParaRPr lang="en-US" sz="2000" dirty="0"/>
          </a:p>
        </p:txBody>
      </p:sp>
    </p:spTree>
    <p:extLst>
      <p:ext uri="{BB962C8B-B14F-4D97-AF65-F5344CB8AC3E}">
        <p14:creationId xmlns:p14="http://schemas.microsoft.com/office/powerpoint/2010/main" val="311819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E0E3A8-A5E1-17D8-4A52-5B4D29C7443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A1B78-A3EA-A227-D54D-A3D9CC18C4C3}"/>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Indications for a Pacemaker</a:t>
            </a:r>
          </a:p>
        </p:txBody>
      </p:sp>
      <p:sp>
        <p:nvSpPr>
          <p:cNvPr id="3" name="Content Placeholder 2">
            <a:extLst>
              <a:ext uri="{FF2B5EF4-FFF2-40B4-BE49-F238E27FC236}">
                <a16:creationId xmlns:a16="http://schemas.microsoft.com/office/drawing/2014/main" id="{2A9E31ED-C88B-0F5B-399F-289D468EF26D}"/>
              </a:ext>
            </a:extLst>
          </p:cNvPr>
          <p:cNvSpPr>
            <a:spLocks noGrp="1"/>
          </p:cNvSpPr>
          <p:nvPr>
            <p:ph idx="1"/>
          </p:nvPr>
        </p:nvSpPr>
        <p:spPr>
          <a:xfrm>
            <a:off x="1371599" y="2318197"/>
            <a:ext cx="9724031" cy="3683358"/>
          </a:xfrm>
        </p:spPr>
        <p:txBody>
          <a:bodyPr anchor="ctr">
            <a:normAutofit fontScale="85000" lnSpcReduction="20000"/>
          </a:bodyPr>
          <a:lstStyle/>
          <a:p>
            <a:r>
              <a:rPr lang="en-US" dirty="0">
                <a:cs typeface="Calibri"/>
              </a:rPr>
              <a:t>Symptomatic Heart Block</a:t>
            </a:r>
          </a:p>
          <a:p>
            <a:r>
              <a:rPr lang="en-US" dirty="0">
                <a:cs typeface="Calibri"/>
              </a:rPr>
              <a:t>Symptomatic Sinus Bradycardia</a:t>
            </a:r>
          </a:p>
          <a:p>
            <a:r>
              <a:rPr lang="en-US" dirty="0">
                <a:cs typeface="Calibri"/>
              </a:rPr>
              <a:t>Atrial Fibrillation with:</a:t>
            </a:r>
          </a:p>
          <a:p>
            <a:pPr lvl="1"/>
            <a:r>
              <a:rPr lang="en-US" dirty="0">
                <a:cs typeface="Calibri"/>
              </a:rPr>
              <a:t>Symptomatic bradycardia</a:t>
            </a:r>
          </a:p>
          <a:p>
            <a:pPr lvl="1"/>
            <a:r>
              <a:rPr lang="en-US" dirty="0">
                <a:cs typeface="Calibri"/>
              </a:rPr>
              <a:t>Adjunct to AV nodal ablation</a:t>
            </a:r>
          </a:p>
          <a:p>
            <a:pPr lvl="1"/>
            <a:r>
              <a:rPr lang="en-US" dirty="0">
                <a:cs typeface="Calibri"/>
              </a:rPr>
              <a:t>Aid in treatment of fast rhythms</a:t>
            </a:r>
          </a:p>
          <a:p>
            <a:r>
              <a:rPr lang="en-US" dirty="0">
                <a:cs typeface="Calibri"/>
              </a:rPr>
              <a:t>Pause &gt; 3 seconds or &lt;40 bpm awake in normal sinus rhythm</a:t>
            </a:r>
          </a:p>
          <a:p>
            <a:r>
              <a:rPr lang="en-US" dirty="0">
                <a:cs typeface="Calibri"/>
              </a:rPr>
              <a:t>Pause &gt;5 seconds awake in pts with atrial fibrillation</a:t>
            </a:r>
          </a:p>
          <a:p>
            <a:r>
              <a:rPr lang="en-US" dirty="0">
                <a:cs typeface="Calibri"/>
              </a:rPr>
              <a:t>Chronic slow arrhythmias with LV dysfunction</a:t>
            </a:r>
          </a:p>
          <a:p>
            <a:r>
              <a:rPr lang="en-US" dirty="0">
                <a:cs typeface="Calibri"/>
              </a:rPr>
              <a:t>Neuromuscular disease with AV block</a:t>
            </a:r>
            <a:endParaRPr lang="en-US" sz="2000" dirty="0"/>
          </a:p>
        </p:txBody>
      </p:sp>
    </p:spTree>
    <p:extLst>
      <p:ext uri="{BB962C8B-B14F-4D97-AF65-F5344CB8AC3E}">
        <p14:creationId xmlns:p14="http://schemas.microsoft.com/office/powerpoint/2010/main" val="2309926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2F1176D5-513E-4E73-98C9-4CEA832F576D}">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076B5C-85B0-4D30-852D-5E5312EEA93B}">
  <ds:schemaRefs>
    <ds:schemaRef ds:uri="http://schemas.microsoft.com/sharepoint/v3/contenttype/forms"/>
  </ds:schemaRefs>
</ds:datastoreItem>
</file>

<file path=customXml/itemProps3.xml><?xml version="1.0" encoding="utf-8"?>
<ds:datastoreItem xmlns:ds="http://schemas.openxmlformats.org/officeDocument/2006/customXml" ds:itemID="{1342FAFE-88B4-49B4-9588-86CB0E564E50}">
  <ds:schemaRefs>
    <ds:schemaRef ds:uri="http://schemas.openxmlformats.org/package/2006/metadata/core-properties"/>
    <ds:schemaRef ds:uri="http://schemas.microsoft.com/office/2006/documentManagement/types"/>
    <ds:schemaRef ds:uri="16c05727-aa75-4e4a-9b5f-8a80a1165891"/>
    <ds:schemaRef ds:uri="http://www.w3.org/XML/1998/namespace"/>
    <ds:schemaRef ds:uri="http://schemas.microsoft.com/sharepoint/v3"/>
    <ds:schemaRef ds:uri="http://purl.org/dc/terms/"/>
    <ds:schemaRef ds:uri="71af3243-3dd4-4a8d-8c0d-dd76da1f02a5"/>
    <ds:schemaRef ds:uri="230e9df3-be65-4c73-a93b-d1236ebd677e"/>
    <ds:schemaRef ds:uri="http://schemas.microsoft.com/office/2006/metadata/properties"/>
    <ds:schemaRef ds:uri="http://schemas.microsoft.com/office/infopath/2007/PartnerControls"/>
    <ds:schemaRef ds:uri="http://purl.org/dc/dcmitype/"/>
    <ds:schemaRef ds:uri="http://purl.org/dc/elements/1.1/"/>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2039</TotalTime>
  <Words>1693</Words>
  <Application>Microsoft Office PowerPoint</Application>
  <PresentationFormat>Widescreen</PresentationFormat>
  <Paragraphs>199</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Aptos</vt:lpstr>
      <vt:lpstr>Aptos Display</vt:lpstr>
      <vt:lpstr>Arial</vt:lpstr>
      <vt:lpstr>Calibri</vt:lpstr>
      <vt:lpstr>Calibri Light</vt:lpstr>
      <vt:lpstr>Office Theme</vt:lpstr>
      <vt:lpstr>Cardiac Devices</vt:lpstr>
      <vt:lpstr>Cardiac Devices</vt:lpstr>
      <vt:lpstr>Structure of the Heart</vt:lpstr>
      <vt:lpstr>Electrical System of the Heart</vt:lpstr>
      <vt:lpstr>Types of Arrhythmias</vt:lpstr>
      <vt:lpstr>Monitoring for Arrhythmias</vt:lpstr>
      <vt:lpstr>Pacemakers</vt:lpstr>
      <vt:lpstr>Pacemakers</vt:lpstr>
      <vt:lpstr>Indications for a Pacemaker</vt:lpstr>
      <vt:lpstr>PowerPoint Presentation</vt:lpstr>
      <vt:lpstr>PowerPoint Presentation</vt:lpstr>
      <vt:lpstr>Components of a Pacemaker</vt:lpstr>
      <vt:lpstr>Pacemaker Placement</vt:lpstr>
      <vt:lpstr>Types of Pacemakers</vt:lpstr>
      <vt:lpstr>Leadless Pacemakers</vt:lpstr>
      <vt:lpstr>Biological Pacemakers</vt:lpstr>
      <vt:lpstr>Automatic Implantable Cardioverter Defibrillators </vt:lpstr>
      <vt:lpstr>AICD/ ICD</vt:lpstr>
      <vt:lpstr>Components of an AICD</vt:lpstr>
      <vt:lpstr>Indications for AICD</vt:lpstr>
      <vt:lpstr>Basics of AICD</vt:lpstr>
      <vt:lpstr>Cardiac Resynchronization Therapy (CRT)</vt:lpstr>
      <vt:lpstr>PowerPoint Presentation</vt:lpstr>
      <vt:lpstr>PowerPoint Presentation</vt:lpstr>
      <vt:lpstr>Indications for Biventricular AICD</vt:lpstr>
      <vt:lpstr>Remote Monitoring</vt:lpstr>
      <vt:lpstr>Lifecycle of a Pacemaker/ Defibrillators</vt:lpstr>
      <vt:lpstr>Care of Pacemaker/ ICDs</vt:lpstr>
      <vt:lpstr>Metal Detectors</vt:lpstr>
      <vt:lpstr>Medical Procedures  and MRIs</vt:lpstr>
      <vt:lpstr>Arc Welding</vt:lpstr>
      <vt:lpstr> </vt:lpstr>
      <vt:lpstr>Know the Make of Pacemaker/ Defibrillator</vt:lpstr>
      <vt:lpstr>Advanced Heart Failure</vt:lpstr>
      <vt:lpstr>Cardiomems</vt:lpstr>
      <vt:lpstr>Ventricular Assist Device</vt:lpstr>
      <vt:lpstr>PowerPoint Presentation</vt:lpstr>
      <vt:lpstr>Valvular Heart Disease</vt:lpstr>
      <vt:lpstr>Aortic Stenosis: TAVR</vt:lpstr>
      <vt:lpstr>Mitral Regurgitation: Clip</vt:lpstr>
      <vt:lpstr>Tricuspid and Pulmonic Valve Regurgitation</vt:lpstr>
      <vt:lpstr>Atrial Fibrillation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Paumer, Linda</dc:creator>
  <cp:lastModifiedBy>Paumer, Linda</cp:lastModifiedBy>
  <cp:revision>8</cp:revision>
  <dcterms:created xsi:type="dcterms:W3CDTF">2022-06-20T15:11:10Z</dcterms:created>
  <dcterms:modified xsi:type="dcterms:W3CDTF">2025-04-10T17:12:30Z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