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9" r:id="rId1"/>
  </p:sldMasterIdLst>
  <p:notesMasterIdLst>
    <p:notesMasterId r:id="rId15"/>
  </p:notesMasterIdLst>
  <p:sldIdLst>
    <p:sldId id="257" r:id="rId2"/>
    <p:sldId id="256" r:id="rId3"/>
    <p:sldId id="258" r:id="rId4"/>
    <p:sldId id="259" r:id="rId5"/>
    <p:sldId id="263" r:id="rId6"/>
    <p:sldId id="267" r:id="rId7"/>
    <p:sldId id="268" r:id="rId8"/>
    <p:sldId id="260" r:id="rId9"/>
    <p:sldId id="266" r:id="rId10"/>
    <p:sldId id="269" r:id="rId11"/>
    <p:sldId id="262" r:id="rId12"/>
    <p:sldId id="264" r:id="rId13"/>
    <p:sldId id="26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72" autoAdjust="0"/>
    <p:restoredTop sz="94660"/>
  </p:normalViewPr>
  <p:slideViewPr>
    <p:cSldViewPr snapToGrid="0">
      <p:cViewPr varScale="1">
        <p:scale>
          <a:sx n="67" d="100"/>
          <a:sy n="67" d="100"/>
        </p:scale>
        <p:origin x="1219"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6C2F91-E3F9-4AC4-B5CE-2DBB14EE9500}" type="datetimeFigureOut">
              <a:rPr lang="en-US" smtClean="0"/>
              <a:t>8/25/2026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DA8500-F5A9-448F-B411-B99E9B950736}" type="slidenum">
              <a:rPr lang="en-US" smtClean="0"/>
              <a:t>‹#›</a:t>
            </a:fld>
            <a:endParaRPr lang="en-US"/>
          </a:p>
        </p:txBody>
      </p:sp>
    </p:spTree>
    <p:extLst>
      <p:ext uri="{BB962C8B-B14F-4D97-AF65-F5344CB8AC3E}">
        <p14:creationId xmlns:p14="http://schemas.microsoft.com/office/powerpoint/2010/main" val="760701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A8500-F5A9-448F-B411-B99E9B950736}" type="slidenum">
              <a:rPr lang="en-US" smtClean="0"/>
              <a:t>3</a:t>
            </a:fld>
            <a:endParaRPr lang="en-US"/>
          </a:p>
        </p:txBody>
      </p:sp>
    </p:spTree>
    <p:extLst>
      <p:ext uri="{BB962C8B-B14F-4D97-AF65-F5344CB8AC3E}">
        <p14:creationId xmlns:p14="http://schemas.microsoft.com/office/powerpoint/2010/main" val="6226679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6642" y="97104"/>
            <a:ext cx="4134357" cy="3331896"/>
          </a:xfrm>
        </p:spPr>
        <p:txBody>
          <a:bodyPr vert="horz" lIns="91440" tIns="45720" rIns="91440" bIns="45720" rtlCol="0" anchor="t">
            <a:normAutofit/>
          </a:bodyPr>
          <a:lstStyle>
            <a:lvl1pPr>
              <a:defRPr lang="en-US" sz="44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492488"/>
            <a:ext cx="3349751" cy="1411356"/>
          </a:xfrm>
        </p:spPr>
        <p:txBody>
          <a:bodyPr vert="horz" lIns="91440" tIns="45720" rIns="91440" bIns="45720" rtlCol="0" anchor="b">
            <a:normAutofit/>
          </a:bodyPr>
          <a:lstStyle>
            <a:lvl1pPr marL="0" indent="0">
              <a:buNone/>
              <a:defRPr lang="en-US" sz="1600" dirty="0"/>
            </a:lvl1pPr>
          </a:lstStyle>
          <a:p>
            <a:pPr lvl="0"/>
            <a:r>
              <a:rPr lang="en-US"/>
              <a:t>Click to edit Master subtitle style</a:t>
            </a:r>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4373880" y="0"/>
            <a:ext cx="7818120"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56644" y="6338703"/>
            <a:ext cx="2196699" cy="365125"/>
          </a:xfrm>
        </p:spPr>
        <p:txBody>
          <a:bodyPr/>
          <a:lstStyle/>
          <a:p>
            <a:endParaRPr lang="en-US"/>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2383669" y="6338703"/>
            <a:ext cx="1392578" cy="365125"/>
          </a:xfrm>
        </p:spPr>
        <p:txBody>
          <a:bodyPr/>
          <a:lstStyle/>
          <a:p>
            <a:fld id="{C84F8D2D-3ED9-467D-BDC3-FB4A89BEF316}" type="datetimeFigureOut">
              <a:rPr lang="en-US" smtClean="0"/>
              <a:t>8/25/2026</a:t>
            </a:fld>
            <a:endParaRPr lang="en-US"/>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3776247" y="6342301"/>
            <a:ext cx="429207" cy="365125"/>
          </a:xfrm>
        </p:spPr>
        <p:txBody>
          <a:bodyPr/>
          <a:lstStyle/>
          <a:p>
            <a:fld id="{4D95B40A-D152-4415-8121-DC829577B63C}" type="slidenum">
              <a:rPr lang="en-US" smtClean="0"/>
              <a:t>‹#›</a:t>
            </a:fld>
            <a:endParaRPr lang="en-US"/>
          </a:p>
        </p:txBody>
      </p:sp>
    </p:spTree>
    <p:extLst>
      <p:ext uri="{BB962C8B-B14F-4D97-AF65-F5344CB8AC3E}">
        <p14:creationId xmlns:p14="http://schemas.microsoft.com/office/powerpoint/2010/main" val="379542924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156011" y="612648"/>
            <a:ext cx="6426389" cy="1143000"/>
          </a:xfrm>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14" name="Picture Placeholder 13">
            <a:extLst>
              <a:ext uri="{FF2B5EF4-FFF2-40B4-BE49-F238E27FC236}">
                <a16:creationId xmlns:a16="http://schemas.microsoft.com/office/drawing/2014/main" id="{0F6718FE-EF5C-5023-A98D-91BFEF2C0337}"/>
              </a:ext>
            </a:extLst>
          </p:cNvPr>
          <p:cNvSpPr>
            <a:spLocks noGrp="1"/>
          </p:cNvSpPr>
          <p:nvPr>
            <p:ph type="pic" sz="quarter" idx="13" hasCustomPrompt="1"/>
          </p:nvPr>
        </p:nvSpPr>
        <p:spPr>
          <a:xfrm>
            <a:off x="0" y="1"/>
            <a:ext cx="4560454" cy="6858000"/>
          </a:xfrm>
          <a:custGeom>
            <a:avLst/>
            <a:gdLst>
              <a:gd name="connsiteX0" fmla="*/ 0 w 4560454"/>
              <a:gd name="connsiteY0" fmla="*/ 0 h 6858000"/>
              <a:gd name="connsiteX1" fmla="*/ 4560454 w 4560454"/>
              <a:gd name="connsiteY1" fmla="*/ 0 h 6858000"/>
              <a:gd name="connsiteX2" fmla="*/ 4560454 w 4560454"/>
              <a:gd name="connsiteY2" fmla="*/ 6858000 h 6858000"/>
              <a:gd name="connsiteX3" fmla="*/ 0 w 45604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0454" h="6858000">
                <a:moveTo>
                  <a:pt x="0" y="0"/>
                </a:moveTo>
                <a:lnTo>
                  <a:pt x="4560454" y="0"/>
                </a:lnTo>
                <a:lnTo>
                  <a:pt x="4560454"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157368" y="1978488"/>
            <a:ext cx="6418935" cy="42855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a:xfrm>
            <a:off x="5156010" y="6343955"/>
            <a:ext cx="3364903" cy="365125"/>
          </a:xfrm>
        </p:spPr>
        <p:txBody>
          <a:bodyPr/>
          <a:lstStyle/>
          <a:p>
            <a:endParaRPr lang="en-US"/>
          </a:p>
        </p:txBody>
      </p:sp>
      <p:sp>
        <p:nvSpPr>
          <p:cNvPr id="4" name="Date Placeholder 3">
            <a:extLst>
              <a:ext uri="{FF2B5EF4-FFF2-40B4-BE49-F238E27FC236}">
                <a16:creationId xmlns:a16="http://schemas.microsoft.com/office/drawing/2014/main" id="{1E742B5C-5438-96A4-4A2A-AE939906F8A4}"/>
              </a:ext>
            </a:extLst>
          </p:cNvPr>
          <p:cNvSpPr>
            <a:spLocks noGrp="1"/>
          </p:cNvSpPr>
          <p:nvPr>
            <p:ph type="dt" sz="half" idx="15"/>
          </p:nvPr>
        </p:nvSpPr>
        <p:spPr>
          <a:xfrm>
            <a:off x="9030713" y="6343955"/>
            <a:ext cx="2060808" cy="365125"/>
          </a:xfrm>
        </p:spPr>
        <p:txBody>
          <a:bodyPr/>
          <a:lstStyle/>
          <a:p>
            <a:fld id="{C84F8D2D-3ED9-467D-BDC3-FB4A89BEF316}" type="datetimeFigureOut">
              <a:rPr lang="en-US" smtClean="0"/>
              <a:t>8/25/2026</a:t>
            </a:fld>
            <a:endParaRPr lang="en-US"/>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a:xfrm>
            <a:off x="11147096" y="6343955"/>
            <a:ext cx="429207" cy="365125"/>
          </a:xfrm>
        </p:spPr>
        <p:txBody>
          <a:bodyPr/>
          <a:lstStyle/>
          <a:p>
            <a:fld id="{4D95B40A-D152-4415-8121-DC829577B63C}" type="slidenum">
              <a:rPr lang="en-US" smtClean="0"/>
              <a:t>‹#›</a:t>
            </a:fld>
            <a:endParaRPr lang="en-US"/>
          </a:p>
        </p:txBody>
      </p:sp>
    </p:spTree>
    <p:extLst>
      <p:ext uri="{BB962C8B-B14F-4D97-AF65-F5344CB8AC3E}">
        <p14:creationId xmlns:p14="http://schemas.microsoft.com/office/powerpoint/2010/main" val="2234837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632168" y="474177"/>
            <a:ext cx="6950232" cy="932688"/>
          </a:xfrm>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1"/>
            <a:ext cx="4023360"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632168" y="1627632"/>
            <a:ext cx="6950232" cy="46862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a:xfrm>
            <a:off x="4632168" y="6343955"/>
            <a:ext cx="3422906" cy="365125"/>
          </a:xfrm>
        </p:spPr>
        <p:txBody>
          <a:bodyPr/>
          <a:lstStyle/>
          <a:p>
            <a:endParaRPr lang="en-US"/>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a:off x="8945699" y="6343955"/>
            <a:ext cx="2150873" cy="365125"/>
          </a:xfrm>
        </p:spPr>
        <p:txBody>
          <a:bodyPr/>
          <a:lstStyle/>
          <a:p>
            <a:fld id="{C84F8D2D-3ED9-467D-BDC3-FB4A89BEF316}" type="datetimeFigureOut">
              <a:rPr lang="en-US" smtClean="0"/>
              <a:t>8/25/2026</a:t>
            </a:fld>
            <a:endParaRPr lang="en-US"/>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a:xfrm>
            <a:off x="11147096" y="6343955"/>
            <a:ext cx="429207" cy="365125"/>
          </a:xfrm>
        </p:spPr>
        <p:txBody>
          <a:bodyPr/>
          <a:lstStyle/>
          <a:p>
            <a:fld id="{4D95B40A-D152-4415-8121-DC829577B63C}" type="slidenum">
              <a:rPr lang="en-US" smtClean="0"/>
              <a:t>‹#›</a:t>
            </a:fld>
            <a:endParaRPr lang="en-US"/>
          </a:p>
        </p:txBody>
      </p:sp>
    </p:spTree>
    <p:extLst>
      <p:ext uri="{BB962C8B-B14F-4D97-AF65-F5344CB8AC3E}">
        <p14:creationId xmlns:p14="http://schemas.microsoft.com/office/powerpoint/2010/main" val="27793002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475488"/>
            <a:ext cx="6858000" cy="932688"/>
          </a:xfrm>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1627632"/>
            <a:ext cx="6858000" cy="45353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12647" y="6346870"/>
            <a:ext cx="2805405" cy="365125"/>
          </a:xfrm>
        </p:spPr>
        <p:txBody>
          <a:bodyPr/>
          <a:lstStyle/>
          <a:p>
            <a:endParaRPr lang="en-US"/>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4115853" y="6346870"/>
            <a:ext cx="2925587" cy="365125"/>
          </a:xfrm>
        </p:spPr>
        <p:txBody>
          <a:bodyPr/>
          <a:lstStyle/>
          <a:p>
            <a:fld id="{C84F8D2D-3ED9-467D-BDC3-FB4A89BEF316}" type="datetimeFigureOut">
              <a:rPr lang="en-US" smtClean="0"/>
              <a:t>8/25/2026</a:t>
            </a:fld>
            <a:endParaRPr lang="en-US"/>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7041440" y="6346870"/>
            <a:ext cx="429207" cy="365125"/>
          </a:xfrm>
        </p:spPr>
        <p:txBody>
          <a:bodyPr/>
          <a:lstStyle/>
          <a:p>
            <a:fld id="{4D95B40A-D152-4415-8121-DC829577B63C}"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8091732" y="0"/>
            <a:ext cx="4100267"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30382382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9" y="420623"/>
            <a:ext cx="4494189" cy="1325880"/>
          </a:xfrm>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5" y="1975104"/>
            <a:ext cx="4494063" cy="41569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12776" y="6343955"/>
            <a:ext cx="2098620" cy="365125"/>
          </a:xfrm>
        </p:spPr>
        <p:txBody>
          <a:bodyPr/>
          <a:lstStyle>
            <a:lvl1pPr>
              <a:defRPr>
                <a:solidFill>
                  <a:schemeClr val="tx1"/>
                </a:solidFill>
                <a:effectLst/>
              </a:defRPr>
            </a:lvl1p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213651" y="6343955"/>
            <a:ext cx="1573037" cy="365125"/>
          </a:xfrm>
        </p:spPr>
        <p:txBody>
          <a:bodyPr/>
          <a:lstStyle/>
          <a:p>
            <a:fld id="{C84F8D2D-3ED9-467D-BDC3-FB4A89BEF316}" type="datetimeFigureOut">
              <a:rPr lang="en-US" smtClean="0"/>
              <a:t>8/25/2026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796658" y="6343955"/>
            <a:ext cx="429207" cy="365125"/>
          </a:xfrm>
        </p:spPr>
        <p:txBody>
          <a:bodyPr/>
          <a:lstStyle>
            <a:lvl1pPr>
              <a:defRPr>
                <a:solidFill>
                  <a:schemeClr val="tx1"/>
                </a:solidFill>
                <a:effectLst/>
              </a:defRPr>
            </a:lvl1pPr>
          </a:lstStyle>
          <a:p>
            <a:fld id="{4D95B40A-D152-4415-8121-DC829577B63C}"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658928" y="0"/>
            <a:ext cx="6533072"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29991044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5697" y="429768"/>
            <a:ext cx="3657600" cy="1667226"/>
          </a:xfrm>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5823" y="2315569"/>
            <a:ext cx="3657600" cy="3814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615697" y="6343955"/>
            <a:ext cx="1637337" cy="365125"/>
          </a:xfrm>
        </p:spPr>
        <p:txBody>
          <a:bodyPr/>
          <a:lstStyle/>
          <a:p>
            <a:endParaRPr lang="en-US"/>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2703447" y="6343955"/>
            <a:ext cx="949766" cy="365125"/>
          </a:xfrm>
        </p:spPr>
        <p:txBody>
          <a:bodyPr/>
          <a:lstStyle/>
          <a:p>
            <a:fld id="{C84F8D2D-3ED9-467D-BDC3-FB4A89BEF316}" type="datetimeFigureOut">
              <a:rPr lang="en-US" smtClean="0"/>
              <a:t>8/25/2026</a:t>
            </a:fld>
            <a:endParaRPr lang="en-US"/>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3653213" y="6343955"/>
            <a:ext cx="429207" cy="365125"/>
          </a:xfrm>
        </p:spPr>
        <p:txBody>
          <a:bodyPr/>
          <a:lstStyle/>
          <a:p>
            <a:fld id="{4D95B40A-D152-4415-8121-DC829577B63C}"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4895088" y="0"/>
            <a:ext cx="7296912"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29153442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888061" y="929554"/>
            <a:ext cx="2699254" cy="1858941"/>
          </a:xfrm>
        </p:spPr>
        <p:txBody>
          <a:bodyPr vert="horz" lIns="91440" tIns="45720" rIns="91440" bIns="45720" rtlCol="0" anchor="b">
            <a:normAutofit/>
          </a:bodyPr>
          <a:lstStyle>
            <a:lvl1pPr>
              <a:defRPr lang="en-US" sz="2500" dirty="0"/>
            </a:lvl1pPr>
          </a:lstStyle>
          <a:p>
            <a:pPr lvl="0"/>
            <a:r>
              <a:rPr lang="en-US"/>
              <a:t>Click to edit Master title style</a:t>
            </a:r>
            <a:endParaRPr lang="en-US" dirty="0"/>
          </a:p>
        </p:txBody>
      </p:sp>
      <p:sp>
        <p:nvSpPr>
          <p:cNvPr id="10" name="Picture Placeholder 9">
            <a:extLst>
              <a:ext uri="{FF2B5EF4-FFF2-40B4-BE49-F238E27FC236}">
                <a16:creationId xmlns:a16="http://schemas.microsoft.com/office/drawing/2014/main" id="{3CA946DA-5AE8-39E2-3ADD-B8F06308C1C6}"/>
              </a:ext>
            </a:extLst>
          </p:cNvPr>
          <p:cNvSpPr>
            <a:spLocks noGrp="1"/>
          </p:cNvSpPr>
          <p:nvPr>
            <p:ph type="pic" sz="quarter" idx="13" hasCustomPrompt="1"/>
          </p:nvPr>
        </p:nvSpPr>
        <p:spPr>
          <a:xfrm>
            <a:off x="0" y="0"/>
            <a:ext cx="8326323" cy="68580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889055" y="3011335"/>
            <a:ext cx="2693346" cy="265625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88061" y="6343955"/>
            <a:ext cx="1404460" cy="365125"/>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0292522" y="6343955"/>
            <a:ext cx="854573" cy="365125"/>
          </a:xfrm>
        </p:spPr>
        <p:txBody>
          <a:bodyPr/>
          <a:lstStyle>
            <a:lvl1pPr>
              <a:defRPr>
                <a:solidFill>
                  <a:schemeClr val="tx1"/>
                </a:solidFill>
                <a:effectLst/>
              </a:defRPr>
            </a:lvl1pPr>
          </a:lstStyle>
          <a:p>
            <a:fld id="{C84F8D2D-3ED9-467D-BDC3-FB4A89BEF316}" type="datetimeFigureOut">
              <a:rPr lang="en-US" smtClean="0"/>
              <a:t>8/25/2026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147096" y="6343955"/>
            <a:ext cx="429207" cy="365125"/>
          </a:xfrm>
        </p:spPr>
        <p:txBody>
          <a:bodyPr/>
          <a:lstStyle/>
          <a:p>
            <a:fld id="{4D95B40A-D152-4415-8121-DC829577B63C}" type="slidenum">
              <a:rPr lang="en-US" smtClean="0"/>
              <a:t>‹#›</a:t>
            </a:fld>
            <a:endParaRPr lang="en-US"/>
          </a:p>
        </p:txBody>
      </p:sp>
    </p:spTree>
    <p:extLst>
      <p:ext uri="{BB962C8B-B14F-4D97-AF65-F5344CB8AC3E}">
        <p14:creationId xmlns:p14="http://schemas.microsoft.com/office/powerpoint/2010/main" val="42147724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4162318"/>
            <a:ext cx="3044954" cy="1892808"/>
          </a:xfrm>
        </p:spPr>
        <p:txBody>
          <a:bodyPr vert="horz" lIns="91440" tIns="45720" rIns="91440" bIns="45720" rtlCol="0" anchor="t">
            <a:normAutofit/>
          </a:bodyPr>
          <a:lstStyle>
            <a:lvl1pPr>
              <a:defRPr lang="en-US" sz="2500" dirty="0"/>
            </a:lvl1pPr>
          </a:lstStyle>
          <a:p>
            <a:pPr lvl="0"/>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12192000" cy="377827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122370" y="4162318"/>
            <a:ext cx="7460029" cy="2091525"/>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84F8D2D-3ED9-467D-BDC3-FB4A89BEF316}" type="datetimeFigureOut">
              <a:rPr lang="en-US" smtClean="0"/>
              <a:t>8/25/2026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4D95B40A-D152-4415-8121-DC829577B63C}" type="slidenum">
              <a:rPr lang="en-US" smtClean="0"/>
              <a:t>‹#›</a:t>
            </a:fld>
            <a:endParaRPr lang="en-US"/>
          </a:p>
        </p:txBody>
      </p:sp>
    </p:spTree>
    <p:extLst>
      <p:ext uri="{BB962C8B-B14F-4D97-AF65-F5344CB8AC3E}">
        <p14:creationId xmlns:p14="http://schemas.microsoft.com/office/powerpoint/2010/main" val="37030742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559341"/>
            <a:ext cx="10969753" cy="932688"/>
          </a:xfrm>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1912398"/>
            <a:ext cx="4637269" cy="42076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12647" y="6343955"/>
            <a:ext cx="2642932" cy="365125"/>
          </a:xfrm>
        </p:spPr>
        <p:txBody>
          <a:bodyPr/>
          <a:lstStyle/>
          <a:p>
            <a:endParaRPr lang="en-US"/>
          </a:p>
        </p:txBody>
      </p:sp>
      <p:sp>
        <p:nvSpPr>
          <p:cNvPr id="5" name="Picture Placeholder 4">
            <a:extLst>
              <a:ext uri="{FF2B5EF4-FFF2-40B4-BE49-F238E27FC236}">
                <a16:creationId xmlns:a16="http://schemas.microsoft.com/office/drawing/2014/main" id="{EC8422D5-19BC-1CA0-FD0B-D86260BAA322}"/>
              </a:ext>
            </a:extLst>
          </p:cNvPr>
          <p:cNvSpPr>
            <a:spLocks noGrp="1"/>
          </p:cNvSpPr>
          <p:nvPr>
            <p:ph type="pic" sz="quarter" idx="18" hasCustomPrompt="1"/>
          </p:nvPr>
        </p:nvSpPr>
        <p:spPr>
          <a:xfrm>
            <a:off x="5737221" y="1912938"/>
            <a:ext cx="5741992" cy="4224337"/>
          </a:xfrm>
          <a:blipFill>
            <a:blip r:embed="rId2">
              <a:alphaModFix amt="60000"/>
            </a:blip>
            <a:stretch>
              <a:fillRect/>
            </a:stretch>
          </a:blipFill>
        </p:spPr>
        <p:txBody>
          <a:bodyPr/>
          <a:lstStyle>
            <a:lvl1pPr marL="0" indent="0">
              <a:buNone/>
              <a:defRPr/>
            </a:lvl1pPr>
          </a:lstStyle>
          <a:p>
            <a:r>
              <a:rPr lang="en-US" dirty="0"/>
              <a:t> </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9686595" y="6343955"/>
            <a:ext cx="1449697" cy="365125"/>
          </a:xfrm>
        </p:spPr>
        <p:txBody>
          <a:bodyPr/>
          <a:lstStyle/>
          <a:p>
            <a:fld id="{C84F8D2D-3ED9-467D-BDC3-FB4A89BEF316}" type="datetimeFigureOut">
              <a:rPr lang="en-US" smtClean="0"/>
              <a:t>8/25/2026</a:t>
            </a:fld>
            <a:endParaRPr lang="en-US"/>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1136293" y="6343955"/>
            <a:ext cx="443060" cy="365125"/>
          </a:xfrm>
        </p:spPr>
        <p:txBody>
          <a:bodyPr/>
          <a:lstStyle/>
          <a:p>
            <a:fld id="{4D95B40A-D152-4415-8121-DC829577B63C}" type="slidenum">
              <a:rPr lang="en-US" smtClean="0"/>
              <a:t>‹#›</a:t>
            </a:fld>
            <a:endParaRPr lang="en-US"/>
          </a:p>
        </p:txBody>
      </p:sp>
    </p:spTree>
    <p:extLst>
      <p:ext uri="{BB962C8B-B14F-4D97-AF65-F5344CB8AC3E}">
        <p14:creationId xmlns:p14="http://schemas.microsoft.com/office/powerpoint/2010/main" val="26801273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706802"/>
            <a:ext cx="4672584" cy="1269482"/>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20468" y="2173850"/>
            <a:ext cx="4564763" cy="3963682"/>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905563" y="732155"/>
            <a:ext cx="5676838" cy="54053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84F8D2D-3ED9-467D-BDC3-FB4A89BEF316}" type="datetimeFigureOut">
              <a:rPr lang="en-US" smtClean="0"/>
              <a:t>8/25/2026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4D95B40A-D152-4415-8121-DC829577B63C}" type="slidenum">
              <a:rPr lang="en-US" smtClean="0"/>
              <a:t>‹#›</a:t>
            </a:fld>
            <a:endParaRPr lang="en-US"/>
          </a:p>
        </p:txBody>
      </p:sp>
    </p:spTree>
    <p:extLst>
      <p:ext uri="{BB962C8B-B14F-4D97-AF65-F5344CB8AC3E}">
        <p14:creationId xmlns:p14="http://schemas.microsoft.com/office/powerpoint/2010/main" val="29477523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Number Lar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1219199" y="4893733"/>
            <a:ext cx="9762068" cy="1059806"/>
          </a:xfrm>
        </p:spPr>
        <p:txBody>
          <a:bodyPr anchor="ctr">
            <a:normAutofit/>
          </a:bodyPr>
          <a:lstStyle>
            <a:lvl1pPr algn="ctr">
              <a:lnSpc>
                <a:spcPct val="110000"/>
              </a:lnSpc>
              <a:defRPr sz="2600" b="0">
                <a:solidFill>
                  <a:schemeClr val="tx1"/>
                </a:solidFill>
                <a:latin typeface="+mn-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822960" y="484094"/>
            <a:ext cx="10543032" cy="4536141"/>
          </a:xfrm>
        </p:spPr>
        <p:txBody>
          <a:bodyPr anchor="b">
            <a:normAutofit/>
          </a:bodyPr>
          <a:lstStyle>
            <a:lvl1pPr marL="0" indent="0" algn="ctr">
              <a:lnSpc>
                <a:spcPct val="90000"/>
              </a:lnSpc>
              <a:buNone/>
              <a:defRPr sz="27000" b="1">
                <a:solidFill>
                  <a:schemeClr val="tx1"/>
                </a:solidFill>
                <a:latin typeface="+mj-lt"/>
              </a:defRPr>
            </a:lvl1pPr>
          </a:lstStyle>
          <a:p>
            <a:pPr lvl="0"/>
            <a:r>
              <a:rPr lang="en-US" dirty="0"/>
              <a:t>##%</a:t>
            </a: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defRPr>
            </a:lvl1pPr>
          </a:lstStyle>
          <a:p>
            <a:endParaRPr lang="en-US"/>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defRPr>
            </a:lvl1pPr>
          </a:lstStyle>
          <a:p>
            <a:fld id="{C84F8D2D-3ED9-467D-BDC3-FB4A89BEF316}" type="datetimeFigureOut">
              <a:rPr lang="en-US" smtClean="0"/>
              <a:t>8/25/2026</a:t>
            </a:fld>
            <a:endParaRPr lang="en-US"/>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defRPr>
            </a:lvl1pPr>
          </a:lstStyle>
          <a:p>
            <a:fld id="{4D95B40A-D152-4415-8121-DC829577B63C}" type="slidenum">
              <a:rPr lang="en-US" smtClean="0"/>
              <a:t>‹#›</a:t>
            </a:fld>
            <a:endParaRPr lang="en-US"/>
          </a:p>
        </p:txBody>
      </p:sp>
    </p:spTree>
    <p:extLst>
      <p:ext uri="{BB962C8B-B14F-4D97-AF65-F5344CB8AC3E}">
        <p14:creationId xmlns:p14="http://schemas.microsoft.com/office/powerpoint/2010/main" val="4018636210"/>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612647" y="1709862"/>
            <a:ext cx="10963656" cy="45137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C84F8D2D-3ED9-467D-BDC3-FB4A89BEF316}" type="datetimeFigureOut">
              <a:rPr lang="en-US" smtClean="0"/>
              <a:t>8/25/2026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4D95B40A-D152-4415-8121-DC829577B63C}" type="slidenum">
              <a:rPr lang="en-US" smtClean="0"/>
              <a:t>‹#›</a:t>
            </a:fld>
            <a:endParaRPr lang="en-US"/>
          </a:p>
        </p:txBody>
      </p:sp>
    </p:spTree>
    <p:extLst>
      <p:ext uri="{BB962C8B-B14F-4D97-AF65-F5344CB8AC3E}">
        <p14:creationId xmlns:p14="http://schemas.microsoft.com/office/powerpoint/2010/main" val="40587127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tatemen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59264" y="42335"/>
            <a:ext cx="11517039" cy="6172200"/>
          </a:xfrm>
        </p:spPr>
        <p:txBody>
          <a:bodyPr anchor="t">
            <a:normAutofit/>
          </a:bodyPr>
          <a:lstStyle>
            <a:lvl1pPr marL="0" indent="0">
              <a:lnSpc>
                <a:spcPct val="90000"/>
              </a:lnSpc>
              <a:buNone/>
              <a:defRPr sz="8000" b="1"/>
            </a:lvl1pPr>
            <a:lvl2pPr marL="228600" indent="0">
              <a:lnSpc>
                <a:spcPct val="90000"/>
              </a:lnSpc>
              <a:buNone/>
              <a:defRPr sz="7200" b="1"/>
            </a:lvl2pPr>
            <a:lvl3pPr marL="457200" indent="0">
              <a:lnSpc>
                <a:spcPct val="90000"/>
              </a:lnSpc>
              <a:buNone/>
              <a:defRPr sz="6600" b="1"/>
            </a:lvl3pPr>
            <a:lvl4pPr marL="685800" indent="0">
              <a:lnSpc>
                <a:spcPct val="90000"/>
              </a:lnSpc>
              <a:buNone/>
              <a:defRPr sz="6000" b="1"/>
            </a:lvl4pPr>
            <a:lvl5pPr marL="914400" indent="0">
              <a:lnSpc>
                <a:spcPct val="90000"/>
              </a:lnSpc>
              <a:buNone/>
              <a:defRPr sz="5400" b="1"/>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C84F8D2D-3ED9-467D-BDC3-FB4A89BEF316}" type="datetimeFigureOut">
              <a:rPr lang="en-US" smtClean="0"/>
              <a:t>8/25/2026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4D95B40A-D152-4415-8121-DC829577B63C}" type="slidenum">
              <a:rPr lang="en-US" smtClean="0"/>
              <a:t>‹#›</a:t>
            </a:fld>
            <a:endParaRPr lang="en-US"/>
          </a:p>
        </p:txBody>
      </p:sp>
    </p:spTree>
    <p:extLst>
      <p:ext uri="{BB962C8B-B14F-4D97-AF65-F5344CB8AC3E}">
        <p14:creationId xmlns:p14="http://schemas.microsoft.com/office/powerpoint/2010/main" val="2904312959"/>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499616" y="5029200"/>
            <a:ext cx="9198864" cy="640080"/>
          </a:xfrm>
        </p:spPr>
        <p:txBody>
          <a:bodyPr anchor="ctr">
            <a:normAutofit/>
          </a:bodyPr>
          <a:lstStyle>
            <a:lvl1pPr>
              <a:lnSpc>
                <a:spcPct val="120000"/>
              </a:lnSpc>
              <a:defRPr sz="2000" spc="0">
                <a:solidFill>
                  <a:schemeClr val="accent1">
                    <a:lumMod val="75000"/>
                  </a:schemeClr>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499616" y="1188720"/>
            <a:ext cx="9198864" cy="3332480"/>
          </a:xfrm>
        </p:spPr>
        <p:txBody>
          <a:bodyPr anchor="ctr">
            <a:normAutofit/>
          </a:bodyPr>
          <a:lstStyle>
            <a:lvl1pPr marL="164592" indent="-164592">
              <a:lnSpc>
                <a:spcPct val="100000"/>
              </a:lnSpc>
              <a:spcBef>
                <a:spcPts val="0"/>
              </a:spcBef>
              <a:buNone/>
              <a:defRPr sz="4800">
                <a:latin typeface="+mj-lt"/>
              </a:defRPr>
            </a:lvl1pPr>
          </a:lstStyle>
          <a:p>
            <a:pPr lvl="0"/>
            <a:r>
              <a:rPr lang="en-US" dirty="0"/>
              <a:t>Click to edit Quote</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C84F8D2D-3ED9-467D-BDC3-FB4A89BEF316}" type="datetimeFigureOut">
              <a:rPr lang="en-US" smtClean="0"/>
              <a:t>8/25/2026</a:t>
            </a:fld>
            <a:endParaRPr lang="en-US"/>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4D95B40A-D152-4415-8121-DC829577B63C}" type="slidenum">
              <a:rPr lang="en-US" smtClean="0"/>
              <a:t>‹#›</a:t>
            </a:fld>
            <a:endParaRPr lang="en-US"/>
          </a:p>
        </p:txBody>
      </p:sp>
    </p:spTree>
    <p:extLst>
      <p:ext uri="{BB962C8B-B14F-4D97-AF65-F5344CB8AC3E}">
        <p14:creationId xmlns:p14="http://schemas.microsoft.com/office/powerpoint/2010/main" val="14757836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12064"/>
            <a:ext cx="10741152" cy="969264"/>
          </a:xfrm>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4" name="Content Placeholder 3">
            <a:extLst>
              <a:ext uri="{FF2B5EF4-FFF2-40B4-BE49-F238E27FC236}">
                <a16:creationId xmlns:a16="http://schemas.microsoft.com/office/drawing/2014/main" id="{6627D5A5-84C3-7EDE-A8EB-2DE057DE46AB}"/>
              </a:ext>
            </a:extLst>
          </p:cNvPr>
          <p:cNvSpPr>
            <a:spLocks noGrp="1"/>
          </p:cNvSpPr>
          <p:nvPr>
            <p:ph sz="quarter" idx="15"/>
          </p:nvPr>
        </p:nvSpPr>
        <p:spPr>
          <a:xfrm>
            <a:off x="612775" y="1825625"/>
            <a:ext cx="507492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a:p>
        </p:txBody>
      </p:sp>
      <p:sp>
        <p:nvSpPr>
          <p:cNvPr id="10" name="Content Placeholder 9">
            <a:extLst>
              <a:ext uri="{FF2B5EF4-FFF2-40B4-BE49-F238E27FC236}">
                <a16:creationId xmlns:a16="http://schemas.microsoft.com/office/drawing/2014/main" id="{D54150AE-A7C6-D328-35D7-F5B840930E3B}"/>
              </a:ext>
            </a:extLst>
          </p:cNvPr>
          <p:cNvSpPr>
            <a:spLocks noGrp="1"/>
          </p:cNvSpPr>
          <p:nvPr>
            <p:ph sz="quarter" idx="16"/>
          </p:nvPr>
        </p:nvSpPr>
        <p:spPr>
          <a:xfrm>
            <a:off x="6278563" y="1825625"/>
            <a:ext cx="507523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84F8D2D-3ED9-467D-BDC3-FB4A89BEF316}" type="datetimeFigureOut">
              <a:rPr lang="en-US" smtClean="0"/>
              <a:t>8/25/2026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4D95B40A-D152-4415-8121-DC829577B63C}" type="slidenum">
              <a:rPr lang="en-US" smtClean="0"/>
              <a:t>‹#›</a:t>
            </a:fld>
            <a:endParaRPr lang="en-US"/>
          </a:p>
        </p:txBody>
      </p:sp>
    </p:spTree>
    <p:extLst>
      <p:ext uri="{BB962C8B-B14F-4D97-AF65-F5344CB8AC3E}">
        <p14:creationId xmlns:p14="http://schemas.microsoft.com/office/powerpoint/2010/main" val="27738424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12064"/>
            <a:ext cx="10745788" cy="969264"/>
          </a:xfrm>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074920" cy="559834"/>
          </a:xfrm>
        </p:spPr>
        <p:txBody>
          <a:bodyPr anchor="b">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76AAF7-C632-FCD0-6A60-E0EA4A52F229}"/>
              </a:ext>
            </a:extLst>
          </p:cNvPr>
          <p:cNvSpPr>
            <a:spLocks noGrp="1"/>
          </p:cNvSpPr>
          <p:nvPr>
            <p:ph sz="quarter" idx="15"/>
          </p:nvPr>
        </p:nvSpPr>
        <p:spPr>
          <a:xfrm>
            <a:off x="609600" y="2387600"/>
            <a:ext cx="5075238" cy="3786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280468" y="1685735"/>
            <a:ext cx="5074920" cy="559834"/>
          </a:xfrm>
        </p:spPr>
        <p:txBody>
          <a:bodyPr anchor="b">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11">
            <a:extLst>
              <a:ext uri="{FF2B5EF4-FFF2-40B4-BE49-F238E27FC236}">
                <a16:creationId xmlns:a16="http://schemas.microsoft.com/office/drawing/2014/main" id="{CD998360-6973-27D8-8B08-ACAE10572B32}"/>
              </a:ext>
            </a:extLst>
          </p:cNvPr>
          <p:cNvSpPr>
            <a:spLocks noGrp="1"/>
          </p:cNvSpPr>
          <p:nvPr>
            <p:ph sz="quarter" idx="16"/>
          </p:nvPr>
        </p:nvSpPr>
        <p:spPr>
          <a:xfrm>
            <a:off x="6279832" y="2387600"/>
            <a:ext cx="5075556" cy="3786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C84F8D2D-3ED9-467D-BDC3-FB4A89BEF316}" type="datetimeFigureOut">
              <a:rPr lang="en-US" smtClean="0"/>
              <a:t>8/25/2026</a:t>
            </a:fld>
            <a:endParaRPr lang="en-US"/>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4D95B40A-D152-4415-8121-DC829577B63C}" type="slidenum">
              <a:rPr lang="en-US" smtClean="0"/>
              <a:t>‹#›</a:t>
            </a:fld>
            <a:endParaRPr lang="en-US"/>
          </a:p>
        </p:txBody>
      </p:sp>
    </p:spTree>
    <p:extLst>
      <p:ext uri="{BB962C8B-B14F-4D97-AF65-F5344CB8AC3E}">
        <p14:creationId xmlns:p14="http://schemas.microsoft.com/office/powerpoint/2010/main" val="2880844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612648" y="512064"/>
            <a:ext cx="10963656" cy="969264"/>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C84F8D2D-3ED9-467D-BDC3-FB4A89BEF316}" type="datetimeFigureOut">
              <a:rPr lang="en-US" smtClean="0"/>
              <a:t>8/25/2026</a:t>
            </a:fld>
            <a:endParaRPr lang="en-US"/>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4D95B40A-D152-4415-8121-DC829577B63C}" type="slidenum">
              <a:rPr lang="en-US" smtClean="0"/>
              <a:t>‹#›</a:t>
            </a:fld>
            <a:endParaRPr lang="en-US"/>
          </a:p>
        </p:txBody>
      </p:sp>
    </p:spTree>
    <p:extLst>
      <p:ext uri="{BB962C8B-B14F-4D97-AF65-F5344CB8AC3E}">
        <p14:creationId xmlns:p14="http://schemas.microsoft.com/office/powerpoint/2010/main" val="36485178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C84F8D2D-3ED9-467D-BDC3-FB4A89BEF316}" type="datetimeFigureOut">
              <a:rPr lang="en-US" smtClean="0"/>
              <a:t>8/25/2026</a:t>
            </a:fld>
            <a:endParaRPr lang="en-US"/>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4D95B40A-D152-4415-8121-DC829577B63C}" type="slidenum">
              <a:rPr lang="en-US" smtClean="0"/>
              <a:t>‹#›</a:t>
            </a:fld>
            <a:endParaRPr lang="en-US"/>
          </a:p>
        </p:txBody>
      </p:sp>
    </p:spTree>
    <p:extLst>
      <p:ext uri="{BB962C8B-B14F-4D97-AF65-F5344CB8AC3E}">
        <p14:creationId xmlns:p14="http://schemas.microsoft.com/office/powerpoint/2010/main" val="32216757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14299" y="89808"/>
            <a:ext cx="11462003" cy="2514600"/>
          </a:xfrm>
        </p:spPr>
        <p:txBody>
          <a:bodyPr anchor="t">
            <a:normAutofit/>
          </a:bodyPr>
          <a:lstStyle>
            <a:lvl1pPr>
              <a:defRPr sz="72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12775" y="3118757"/>
            <a:ext cx="10963528" cy="2620736"/>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C84F8D2D-3ED9-467D-BDC3-FB4A89BEF316}" type="datetimeFigureOut">
              <a:rPr lang="en-US" smtClean="0"/>
              <a:t>8/25/2026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4D95B40A-D152-4415-8121-DC829577B63C}" type="slidenum">
              <a:rPr lang="en-US" smtClean="0"/>
              <a:t>‹#›</a:t>
            </a:fld>
            <a:endParaRPr lang="en-US"/>
          </a:p>
        </p:txBody>
      </p:sp>
    </p:spTree>
    <p:extLst>
      <p:ext uri="{BB962C8B-B14F-4D97-AF65-F5344CB8AC3E}">
        <p14:creationId xmlns:p14="http://schemas.microsoft.com/office/powerpoint/2010/main" val="3937473561"/>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7" y="1627318"/>
            <a:ext cx="8430767" cy="1842020"/>
          </a:xfrm>
        </p:spPr>
        <p:txBody>
          <a:bodyPr anchor="b">
            <a:noAutofit/>
          </a:bodyPr>
          <a:lstStyle>
            <a:lvl1pPr>
              <a:defRPr sz="7200"/>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12775" y="3622674"/>
            <a:ext cx="8430639" cy="1608008"/>
          </a:xfrm>
        </p:spPr>
        <p:txBody>
          <a:bodyPr>
            <a:normAutofit/>
          </a:bodyPr>
          <a:lstStyle>
            <a:lvl1pPr marL="0" indent="0">
              <a:buNone/>
              <a:defRPr sz="1800"/>
            </a:lvl1pPr>
            <a:lvl2pPr marL="228600" indent="0">
              <a:buNone/>
              <a:defRPr sz="1600"/>
            </a:lvl2pPr>
            <a:lvl3pPr marL="457200" indent="0">
              <a:buNone/>
              <a:defRPr sz="1400"/>
            </a:lvl3pPr>
            <a:lvl4pPr marL="685800" indent="0">
              <a:buNone/>
              <a:defRPr sz="1400"/>
            </a:lvl4pPr>
            <a:lvl5pPr marL="914400" inden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C84F8D2D-3ED9-467D-BDC3-FB4A89BEF316}" type="datetimeFigureOut">
              <a:rPr lang="en-US" smtClean="0"/>
              <a:t>8/25/2026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4D95B40A-D152-4415-8121-DC829577B63C}" type="slidenum">
              <a:rPr lang="en-US" smtClean="0"/>
              <a:t>‹#›</a:t>
            </a:fld>
            <a:endParaRPr lang="en-US"/>
          </a:p>
        </p:txBody>
      </p:sp>
    </p:spTree>
    <p:extLst>
      <p:ext uri="{BB962C8B-B14F-4D97-AF65-F5344CB8AC3E}">
        <p14:creationId xmlns:p14="http://schemas.microsoft.com/office/powerpoint/2010/main" val="1577860979"/>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cSld name="1_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583413"/>
            <a:ext cx="4361688" cy="1262639"/>
          </a:xfrm>
        </p:spPr>
        <p:txBody>
          <a:bodyPr anchor="b">
            <a:noAutofit/>
          </a:bodyPr>
          <a:lstStyle>
            <a:lvl1pPr>
              <a:defRPr sz="3200">
                <a:solidFill>
                  <a:schemeClr val="tx1"/>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731520" y="1979461"/>
            <a:ext cx="4360863" cy="432926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745480" y="0"/>
            <a:ext cx="6446520" cy="6858000"/>
          </a:xfrm>
          <a:blipFill>
            <a:blip r:embed="rId2">
              <a:alphaModFix amt="70000"/>
              <a:extLst>
                <a:ext uri="{28A0092B-C50C-407E-A947-70E740481C1C}">
                  <a14:useLocalDpi xmlns:a14="http://schemas.microsoft.com/office/drawing/2010/main" val="0"/>
                </a:ext>
              </a:extLst>
            </a:blip>
            <a:stretch>
              <a:fillRect/>
            </a:stretch>
          </a:blipFill>
        </p:spPr>
        <p:txBody>
          <a:bodyPr/>
          <a:lstStyle>
            <a:lvl1pPr>
              <a:defRPr>
                <a:solidFill>
                  <a:schemeClr val="tx1"/>
                </a:solidFill>
              </a:defRPr>
            </a:lvl1pPr>
          </a:lstStyle>
          <a:p>
            <a:r>
              <a:rPr lang="en-US"/>
              <a:t> </a:t>
            </a:r>
          </a:p>
        </p:txBody>
      </p:sp>
      <p:sp>
        <p:nvSpPr>
          <p:cNvPr id="4" name="Date Placeholder 2">
            <a:extLst>
              <a:ext uri="{FF2B5EF4-FFF2-40B4-BE49-F238E27FC236}">
                <a16:creationId xmlns:a16="http://schemas.microsoft.com/office/drawing/2014/main" id="{EA981C2C-E0DD-29A7-8209-50D664881524}"/>
              </a:ext>
            </a:extLst>
          </p:cNvPr>
          <p:cNvSpPr>
            <a:spLocks noGrp="1"/>
          </p:cNvSpPr>
          <p:nvPr>
            <p:ph type="dt" sz="half" idx="15"/>
          </p:nvPr>
        </p:nvSpPr>
        <p:spPr>
          <a:xfrm rot="5400000">
            <a:off x="-997745" y="4687095"/>
            <a:ext cx="2706690" cy="365125"/>
          </a:xfrm>
        </p:spPr>
        <p:txBody>
          <a:bodyPr/>
          <a:lstStyle/>
          <a:p>
            <a:fld id="{C84F8D2D-3ED9-467D-BDC3-FB4A89BEF316}" type="datetimeFigureOut">
              <a:rPr lang="en-US" smtClean="0"/>
              <a:t>8/25/2026</a:t>
            </a:fld>
            <a:endParaRPr lang="en-US"/>
          </a:p>
        </p:txBody>
      </p:sp>
      <p:sp>
        <p:nvSpPr>
          <p:cNvPr id="6" name="Footer Placeholder 4">
            <a:extLst>
              <a:ext uri="{FF2B5EF4-FFF2-40B4-BE49-F238E27FC236}">
                <a16:creationId xmlns:a16="http://schemas.microsoft.com/office/drawing/2014/main" id="{D205369F-8CCB-402F-9055-2BF12262B54D}"/>
              </a:ext>
            </a:extLst>
          </p:cNvPr>
          <p:cNvSpPr>
            <a:spLocks noGrp="1"/>
          </p:cNvSpPr>
          <p:nvPr>
            <p:ph type="ftr" sz="quarter" idx="16"/>
          </p:nvPr>
        </p:nvSpPr>
        <p:spPr>
          <a:xfrm rot="16200000" flipH="1">
            <a:off x="-1131161" y="1592957"/>
            <a:ext cx="2973522" cy="365125"/>
          </a:xfrm>
        </p:spPr>
        <p:txBody>
          <a:bodyPr/>
          <a:lstStyle/>
          <a:p>
            <a:endParaRPr lang="en-US"/>
          </a:p>
        </p:txBody>
      </p:sp>
      <p:sp>
        <p:nvSpPr>
          <p:cNvPr id="7" name="Slide Number Placeholder 5">
            <a:extLst>
              <a:ext uri="{FF2B5EF4-FFF2-40B4-BE49-F238E27FC236}">
                <a16:creationId xmlns:a16="http://schemas.microsoft.com/office/drawing/2014/main" id="{133591F2-4BD3-37D0-B00E-B2CD5F47A36C}"/>
              </a:ext>
            </a:extLst>
          </p:cNvPr>
          <p:cNvSpPr>
            <a:spLocks noGrp="1"/>
          </p:cNvSpPr>
          <p:nvPr>
            <p:ph type="sldNum" sz="quarter" idx="17"/>
          </p:nvPr>
        </p:nvSpPr>
        <p:spPr>
          <a:xfrm>
            <a:off x="51117" y="6356350"/>
            <a:ext cx="574620" cy="365125"/>
          </a:xfrm>
        </p:spPr>
        <p:txBody>
          <a:bodyPr/>
          <a:lstStyle/>
          <a:p>
            <a:fld id="{4D95B40A-D152-4415-8121-DC829577B63C}" type="slidenum">
              <a:rPr lang="en-US" smtClean="0"/>
              <a:t>‹#›</a:t>
            </a:fld>
            <a:endParaRPr lang="en-US"/>
          </a:p>
        </p:txBody>
      </p:sp>
    </p:spTree>
    <p:extLst>
      <p:ext uri="{BB962C8B-B14F-4D97-AF65-F5344CB8AC3E}">
        <p14:creationId xmlns:p14="http://schemas.microsoft.com/office/powerpoint/2010/main" val="23524022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cSld name="1_Quote">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16D87B9B-22A3-322E-B7E8-223255AD0957}"/>
              </a:ext>
            </a:extLst>
          </p:cNvPr>
          <p:cNvSpPr>
            <a:spLocks noGrp="1"/>
          </p:cNvSpPr>
          <p:nvPr>
            <p:ph type="title" hasCustomPrompt="1"/>
          </p:nvPr>
        </p:nvSpPr>
        <p:spPr>
          <a:xfrm>
            <a:off x="2940168" y="5669280"/>
            <a:ext cx="6311664" cy="466344"/>
          </a:xfrm>
        </p:spPr>
        <p:txBody>
          <a:bodyPr anchor="ctr">
            <a:normAutofit/>
          </a:bodyPr>
          <a:lstStyle>
            <a:lvl1pPr algn="ctr">
              <a:lnSpc>
                <a:spcPct val="110000"/>
              </a:lnSpc>
              <a:spcBef>
                <a:spcPts val="1000"/>
              </a:spcBef>
              <a:defRPr sz="1800" cap="all" baseline="0">
                <a:latin typeface="+mn-lt"/>
              </a:defRPr>
            </a:lvl1pPr>
          </a:lstStyle>
          <a:p>
            <a:r>
              <a:rPr lang="en-US"/>
              <a:t>Quote Author</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1"/>
                </a:solidFill>
              </a:defRPr>
            </a:lvl1pPr>
          </a:lstStyle>
          <a:p>
            <a:endParaRPr lang="en-US"/>
          </a:p>
        </p:txBody>
      </p:sp>
      <p:sp>
        <p:nvSpPr>
          <p:cNvPr id="8" name="Content Placeholder 8">
            <a:extLst>
              <a:ext uri="{FF2B5EF4-FFF2-40B4-BE49-F238E27FC236}">
                <a16:creationId xmlns:a16="http://schemas.microsoft.com/office/drawing/2014/main" id="{6A9BC83F-8FE5-5223-2B3A-6E122D336309}"/>
              </a:ext>
            </a:extLst>
          </p:cNvPr>
          <p:cNvSpPr>
            <a:spLocks noGrp="1"/>
          </p:cNvSpPr>
          <p:nvPr>
            <p:ph sz="quarter" idx="13" hasCustomPrompt="1"/>
          </p:nvPr>
        </p:nvSpPr>
        <p:spPr>
          <a:xfrm>
            <a:off x="2597135" y="1744578"/>
            <a:ext cx="6997730" cy="3507906"/>
          </a:xfrm>
        </p:spPr>
        <p:txBody>
          <a:bodyPr anchor="b">
            <a:normAutofit/>
          </a:bodyPr>
          <a:lstStyle>
            <a:lvl1pPr algn="ctr">
              <a:lnSpc>
                <a:spcPct val="100000"/>
              </a:lnSpc>
              <a:spcBef>
                <a:spcPts val="0"/>
              </a:spcBef>
              <a:defRPr sz="6000" cap="all" baseline="0">
                <a:latin typeface="+mn-lt"/>
              </a:defRPr>
            </a:lvl1pPr>
          </a:lstStyle>
          <a:p>
            <a:pPr lvl="0"/>
            <a:r>
              <a:rPr lang="en-US"/>
              <a:t>Click to add Quote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1"/>
                </a:solidFill>
              </a:defRPr>
            </a:lvl1pPr>
          </a:lstStyle>
          <a:p>
            <a:fld id="{C84F8D2D-3ED9-467D-BDC3-FB4A89BEF316}" type="datetimeFigureOut">
              <a:rPr lang="en-US" smtClean="0"/>
              <a:t>8/25/2026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4D95B40A-D152-4415-8121-DC829577B63C}" type="slidenum">
              <a:rPr lang="en-US" smtClean="0"/>
              <a:t>‹#›</a:t>
            </a:fld>
            <a:endParaRPr lang="en-US"/>
          </a:p>
        </p:txBody>
      </p:sp>
    </p:spTree>
    <p:extLst>
      <p:ext uri="{BB962C8B-B14F-4D97-AF65-F5344CB8AC3E}">
        <p14:creationId xmlns:p14="http://schemas.microsoft.com/office/powerpoint/2010/main" val="2403519632"/>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846390" y="1411358"/>
            <a:ext cx="3888410" cy="2845567"/>
          </a:xfrm>
        </p:spPr>
        <p:txBody>
          <a:bodyPr vert="horz" lIns="91440" tIns="45720" rIns="91440" bIns="45720" rtlCol="0" anchor="b">
            <a:normAutofit/>
          </a:bodyPr>
          <a:lstStyle>
            <a:lvl1pPr>
              <a:defRPr lang="en-US" sz="44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846388" y="4403039"/>
            <a:ext cx="3888410" cy="1123122"/>
          </a:xfrm>
        </p:spPr>
        <p:txBody>
          <a:bodyPr vert="horz" lIns="91440" tIns="45720" rIns="91440" bIns="45720" rtlCol="0">
            <a:normAutofit/>
          </a:bodyPr>
          <a:lstStyle>
            <a:lvl1pPr marL="0" indent="0">
              <a:buNone/>
              <a:defRPr lang="en-US" sz="1600" dirty="0"/>
            </a:lvl1pPr>
          </a:lstStyle>
          <a:p>
            <a:pPr lvl="0"/>
            <a:r>
              <a:rPr lang="en-US"/>
              <a:t>Click to edit Master subtitle style</a:t>
            </a:r>
            <a:endParaRPr lang="en-US" dirty="0"/>
          </a:p>
        </p:txBody>
      </p:sp>
      <p:sp>
        <p:nvSpPr>
          <p:cNvPr id="14" name="Picture Placeholder 13">
            <a:extLst>
              <a:ext uri="{FF2B5EF4-FFF2-40B4-BE49-F238E27FC236}">
                <a16:creationId xmlns:a16="http://schemas.microsoft.com/office/drawing/2014/main" id="{51A639AF-317A-79DF-3175-64C726EA3189}"/>
              </a:ext>
            </a:extLst>
          </p:cNvPr>
          <p:cNvSpPr>
            <a:spLocks noGrp="1"/>
          </p:cNvSpPr>
          <p:nvPr>
            <p:ph type="pic" sz="quarter" idx="14" hasCustomPrompt="1"/>
          </p:nvPr>
        </p:nvSpPr>
        <p:spPr>
          <a:xfrm>
            <a:off x="1" y="0"/>
            <a:ext cx="7424272" cy="6858000"/>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7846388" y="6343955"/>
            <a:ext cx="2100482" cy="365125"/>
          </a:xfrm>
        </p:spPr>
        <p:txBody>
          <a:body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767853" y="6343955"/>
            <a:ext cx="1475163" cy="365125"/>
          </a:xfrm>
        </p:spPr>
        <p:txBody>
          <a:bodyPr/>
          <a:lstStyle>
            <a:lvl1pPr>
              <a:defRPr>
                <a:solidFill>
                  <a:schemeClr val="tx1"/>
                </a:solidFill>
                <a:effectLst/>
              </a:defRPr>
            </a:lvl1pPr>
          </a:lstStyle>
          <a:p>
            <a:fld id="{C84F8D2D-3ED9-467D-BDC3-FB4A89BEF316}" type="datetimeFigureOut">
              <a:rPr lang="en-US" smtClean="0"/>
              <a:t>8/25/2026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296066" y="6343955"/>
            <a:ext cx="429207" cy="365125"/>
          </a:xfrm>
        </p:spPr>
        <p:txBody>
          <a:bodyPr/>
          <a:lstStyle/>
          <a:p>
            <a:fld id="{4D95B40A-D152-4415-8121-DC829577B63C}" type="slidenum">
              <a:rPr lang="en-US" smtClean="0"/>
              <a:t>‹#›</a:t>
            </a:fld>
            <a:endParaRPr lang="en-US"/>
          </a:p>
        </p:txBody>
      </p:sp>
    </p:spTree>
    <p:extLst>
      <p:ext uri="{BB962C8B-B14F-4D97-AF65-F5344CB8AC3E}">
        <p14:creationId xmlns:p14="http://schemas.microsoft.com/office/powerpoint/2010/main" val="137076216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7" y="1143000"/>
            <a:ext cx="8683753" cy="3095149"/>
          </a:xfrm>
        </p:spPr>
        <p:txBody>
          <a:bodyPr vert="horz" lIns="91440" tIns="45720" rIns="91440" bIns="45720" rtlCol="0" anchor="b">
            <a:normAutofit/>
          </a:bodyPr>
          <a:lstStyle>
            <a:lvl1pPr>
              <a:defRPr lang="en-US" sz="60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7" y="4498848"/>
            <a:ext cx="6881457" cy="1014984"/>
          </a:xfrm>
        </p:spPr>
        <p:txBody>
          <a:bodyPr vert="horz" lIns="91440" tIns="45720" rIns="91440" bIns="45720" rtlCol="0">
            <a:normAutofit/>
          </a:bodyPr>
          <a:lstStyle>
            <a:lvl1pPr marL="0" indent="0">
              <a:buNone/>
              <a:defRPr lang="en-US" sz="1800" dirty="0"/>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12647" y="6343955"/>
            <a:ext cx="2805405" cy="365125"/>
          </a:xfrm>
        </p:spPr>
        <p:txBody>
          <a:body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221509" y="6343955"/>
            <a:ext cx="2875064" cy="365125"/>
          </a:xfrm>
        </p:spPr>
        <p:txBody>
          <a:bodyPr/>
          <a:lstStyle/>
          <a:p>
            <a:fld id="{C84F8D2D-3ED9-467D-BDC3-FB4A89BEF316}" type="datetimeFigureOut">
              <a:rPr lang="en-US" smtClean="0"/>
              <a:t>8/25/2026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4D95B40A-D152-4415-8121-DC829577B63C}" type="slidenum">
              <a:rPr lang="en-US" smtClean="0"/>
              <a:t>‹#›</a:t>
            </a:fld>
            <a:endParaRPr lang="en-US"/>
          </a:p>
        </p:txBody>
      </p:sp>
    </p:spTree>
    <p:extLst>
      <p:ext uri="{BB962C8B-B14F-4D97-AF65-F5344CB8AC3E}">
        <p14:creationId xmlns:p14="http://schemas.microsoft.com/office/powerpoint/2010/main" val="250165309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p:bg>
      <p:bgRef idx="1001">
        <a:schemeClr val="bg1"/>
      </p:bgRef>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AC53C90-8C33-0C80-CBD4-B3BEE604E231}"/>
              </a:ext>
            </a:extLst>
          </p:cNvPr>
          <p:cNvSpPr>
            <a:spLocks noGrp="1"/>
          </p:cNvSpPr>
          <p:nvPr>
            <p:ph type="title"/>
          </p:nvPr>
        </p:nvSpPr>
        <p:spPr>
          <a:xfrm>
            <a:off x="111758" y="1869103"/>
            <a:ext cx="9337042" cy="4906929"/>
          </a:xfrm>
        </p:spPr>
        <p:txBody>
          <a:bodyPr>
            <a:normAutofit/>
          </a:bodyPr>
          <a:lstStyle>
            <a:lvl1pPr>
              <a:defRPr sz="74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12647" y="137388"/>
            <a:ext cx="2805405" cy="365125"/>
          </a:xfrm>
        </p:spPr>
        <p:txBody>
          <a:body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893929" y="137388"/>
            <a:ext cx="2202644" cy="365125"/>
          </a:xfrm>
        </p:spPr>
        <p:txBody>
          <a:bodyPr/>
          <a:lstStyle/>
          <a:p>
            <a:fld id="{C84F8D2D-3ED9-467D-BDC3-FB4A89BEF316}" type="datetimeFigureOut">
              <a:rPr lang="en-US" smtClean="0"/>
              <a:t>8/25/2026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147096" y="137388"/>
            <a:ext cx="429207" cy="365125"/>
          </a:xfrm>
        </p:spPr>
        <p:txBody>
          <a:bodyPr/>
          <a:lstStyle/>
          <a:p>
            <a:fld id="{4D95B40A-D152-4415-8121-DC829577B63C}" type="slidenum">
              <a:rPr lang="en-US" smtClean="0"/>
              <a:t>‹#›</a:t>
            </a:fld>
            <a:endParaRPr lang="en-US"/>
          </a:p>
        </p:txBody>
      </p:sp>
    </p:spTree>
    <p:extLst>
      <p:ext uri="{BB962C8B-B14F-4D97-AF65-F5344CB8AC3E}">
        <p14:creationId xmlns:p14="http://schemas.microsoft.com/office/powerpoint/2010/main" val="407332379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hasCustomPrompt="1"/>
          </p:nvPr>
        </p:nvSpPr>
        <p:spPr>
          <a:xfrm>
            <a:off x="65111" y="105196"/>
            <a:ext cx="9023561" cy="2113392"/>
          </a:xfrm>
        </p:spPr>
        <p:txBody>
          <a:bodyPr anchor="t">
            <a:normAutofit/>
          </a:bodyPr>
          <a:lstStyle>
            <a:lvl1pPr>
              <a:defRPr sz="7200"/>
            </a:lvl1pPr>
          </a:lstStyle>
          <a:p>
            <a:r>
              <a:rPr lang="en-US" dirty="0"/>
              <a:t>Agenda</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12647" y="2484255"/>
            <a:ext cx="8467558" cy="3539514"/>
          </a:xfrm>
        </p:spPr>
        <p:txBody>
          <a:bodyPr>
            <a:normAutofit/>
          </a:bodyPr>
          <a:lstStyle>
            <a:lvl1pPr marL="457200" indent="-457200">
              <a:buFont typeface="+mj-lt"/>
              <a:buAutoNum type="arabicPeriod"/>
              <a:defRPr sz="1800"/>
            </a:lvl1pPr>
            <a:lvl2pPr marL="685800" indent="-457200">
              <a:buFont typeface="+mj-lt"/>
              <a:buAutoNum type="arabicPeriod"/>
              <a:defRPr sz="1600"/>
            </a:lvl2pPr>
            <a:lvl3pPr marL="800100" indent="-342900">
              <a:buFont typeface="+mj-lt"/>
              <a:buAutoNum type="arabicPeriod"/>
              <a:defRPr sz="1400"/>
            </a:lvl3pPr>
            <a:lvl4pPr marL="1028700" indent="-342900">
              <a:buFont typeface="+mj-lt"/>
              <a:buAutoNum type="arabicPeriod"/>
              <a:defRPr sz="1400"/>
            </a:lvl4pPr>
            <a:lvl5pPr marL="1257300" indent="-342900">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C84F8D2D-3ED9-467D-BDC3-FB4A89BEF316}" type="datetimeFigureOut">
              <a:rPr lang="en-US" smtClean="0"/>
              <a:t>8/25/2026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4D95B40A-D152-4415-8121-DC829577B63C}" type="slidenum">
              <a:rPr lang="en-US" smtClean="0"/>
              <a:t>‹#›</a:t>
            </a:fld>
            <a:endParaRPr lang="en-US"/>
          </a:p>
        </p:txBody>
      </p:sp>
    </p:spTree>
    <p:extLst>
      <p:ext uri="{BB962C8B-B14F-4D97-AF65-F5344CB8AC3E}">
        <p14:creationId xmlns:p14="http://schemas.microsoft.com/office/powerpoint/2010/main" val="427550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Agenda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hasCustomPrompt="1"/>
          </p:nvPr>
        </p:nvSpPr>
        <p:spPr>
          <a:xfrm>
            <a:off x="4641011" y="73742"/>
            <a:ext cx="6863496" cy="2220726"/>
          </a:xfrm>
        </p:spPr>
        <p:txBody>
          <a:bodyPr anchor="t">
            <a:normAutofit/>
          </a:bodyPr>
          <a:lstStyle>
            <a:lvl1pPr>
              <a:defRPr sz="7200"/>
            </a:lvl1pPr>
          </a:lstStyle>
          <a:p>
            <a:r>
              <a:rPr lang="en-US" dirty="0"/>
              <a:t>Agenda</a:t>
            </a:r>
          </a:p>
        </p:txBody>
      </p:sp>
      <p:sp>
        <p:nvSpPr>
          <p:cNvPr id="10" name="Picture Placeholder 9">
            <a:extLst>
              <a:ext uri="{FF2B5EF4-FFF2-40B4-BE49-F238E27FC236}">
                <a16:creationId xmlns:a16="http://schemas.microsoft.com/office/drawing/2014/main" id="{DD26684C-23E4-F6A1-5A03-70AE7BEA72CA}"/>
              </a:ext>
            </a:extLst>
          </p:cNvPr>
          <p:cNvSpPr>
            <a:spLocks noGrp="1"/>
          </p:cNvSpPr>
          <p:nvPr>
            <p:ph type="pic" sz="quarter" idx="14" hasCustomPrompt="1"/>
          </p:nvPr>
        </p:nvSpPr>
        <p:spPr>
          <a:xfrm>
            <a:off x="1" y="0"/>
            <a:ext cx="4565591" cy="6858000"/>
          </a:xfrm>
          <a:custGeom>
            <a:avLst/>
            <a:gdLst>
              <a:gd name="connsiteX0" fmla="*/ 0 w 4565591"/>
              <a:gd name="connsiteY0" fmla="*/ 0 h 6858000"/>
              <a:gd name="connsiteX1" fmla="*/ 4565591 w 4565591"/>
              <a:gd name="connsiteY1" fmla="*/ 0 h 6858000"/>
              <a:gd name="connsiteX2" fmla="*/ 4565591 w 4565591"/>
              <a:gd name="connsiteY2" fmla="*/ 6858000 h 6858000"/>
              <a:gd name="connsiteX3" fmla="*/ 0 w 456559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5591" h="6858000">
                <a:moveTo>
                  <a:pt x="0" y="0"/>
                </a:moveTo>
                <a:lnTo>
                  <a:pt x="4565591" y="0"/>
                </a:lnTo>
                <a:lnTo>
                  <a:pt x="4565591"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588000" y="2726267"/>
            <a:ext cx="5916507" cy="3436789"/>
          </a:xfrm>
        </p:spPr>
        <p:txBody>
          <a:bodyPr>
            <a:normAutofit/>
          </a:bodyPr>
          <a:lstStyle>
            <a:lvl1pPr marL="457200" indent="-457200">
              <a:buFont typeface="+mj-lt"/>
              <a:buAutoNum type="arabicPeriod"/>
              <a:defRPr sz="2000"/>
            </a:lvl1pPr>
            <a:lvl2pPr marL="571500" indent="-342900">
              <a:buFont typeface="+mj-lt"/>
              <a:buAutoNum type="arabicPeriod"/>
              <a:defRPr sz="1800"/>
            </a:lvl2pPr>
            <a:lvl3pPr marL="800100" indent="-342900">
              <a:buFont typeface="+mj-lt"/>
              <a:buAutoNum type="arabicPeriod"/>
              <a:defRPr sz="1600"/>
            </a:lvl3pPr>
            <a:lvl4pPr marL="1028700" indent="-342900">
              <a:buFont typeface="+mj-lt"/>
              <a:buAutoNum type="arabicPeriod"/>
              <a:defRPr sz="1400"/>
            </a:lvl4pPr>
            <a:lvl5pPr>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5588000" y="6343955"/>
            <a:ext cx="2985400" cy="365125"/>
          </a:xfrm>
        </p:spPr>
        <p:txBody>
          <a:bodyPr/>
          <a:lstStyle/>
          <a:p>
            <a:endParaRPr lang="en-US"/>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9535886" y="6343955"/>
            <a:ext cx="1553108" cy="365125"/>
          </a:xfrm>
        </p:spPr>
        <p:txBody>
          <a:bodyPr/>
          <a:lstStyle/>
          <a:p>
            <a:fld id="{C84F8D2D-3ED9-467D-BDC3-FB4A89BEF316}" type="datetimeFigureOut">
              <a:rPr lang="en-US" smtClean="0"/>
              <a:t>8/25/2026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1147096" y="6343955"/>
            <a:ext cx="429207" cy="365125"/>
          </a:xfrm>
        </p:spPr>
        <p:txBody>
          <a:bodyPr/>
          <a:lstStyle/>
          <a:p>
            <a:fld id="{4D95B40A-D152-4415-8121-DC829577B63C}" type="slidenum">
              <a:rPr lang="en-US" smtClean="0"/>
              <a:t>‹#›</a:t>
            </a:fld>
            <a:endParaRPr lang="en-US"/>
          </a:p>
        </p:txBody>
      </p:sp>
    </p:spTree>
    <p:extLst>
      <p:ext uri="{BB962C8B-B14F-4D97-AF65-F5344CB8AC3E}">
        <p14:creationId xmlns:p14="http://schemas.microsoft.com/office/powerpoint/2010/main" val="194508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8" y="1388700"/>
            <a:ext cx="3923455" cy="4083580"/>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156011" y="1389134"/>
            <a:ext cx="6045390" cy="4083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C84F8D2D-3ED9-467D-BDC3-FB4A89BEF316}" type="datetimeFigureOut">
              <a:rPr lang="en-US" smtClean="0"/>
              <a:t>8/25/2026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4D95B40A-D152-4415-8121-DC829577B63C}" type="slidenum">
              <a:rPr lang="en-US" smtClean="0"/>
              <a:t>‹#›</a:t>
            </a:fld>
            <a:endParaRPr lang="en-US"/>
          </a:p>
        </p:txBody>
      </p:sp>
    </p:spTree>
    <p:extLst>
      <p:ext uri="{BB962C8B-B14F-4D97-AF65-F5344CB8AC3E}">
        <p14:creationId xmlns:p14="http://schemas.microsoft.com/office/powerpoint/2010/main" val="1820014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6" y="707549"/>
            <a:ext cx="3349754" cy="2721451"/>
          </a:xfrm>
        </p:spPr>
        <p:txBody>
          <a:bodyPr vert="horz" lIns="91440" tIns="45720" rIns="91440" bIns="45720" rtlCol="0" anchor="t">
            <a:normAutofit/>
          </a:bodyPr>
          <a:lstStyle>
            <a:lvl1pPr>
              <a:defRPr lang="en-US" sz="2500" dirty="0"/>
            </a:lvl1pPr>
          </a:lstStyle>
          <a:p>
            <a:pPr lvl="0"/>
            <a:r>
              <a:rPr lang="en-US"/>
              <a:t>Click to edit Master title style</a:t>
            </a:r>
            <a:endParaRPr lang="en-US" dirty="0"/>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648200" y="708184"/>
            <a:ext cx="6928103" cy="55148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C84F8D2D-3ED9-467D-BDC3-FB4A89BEF316}" type="datetimeFigureOut">
              <a:rPr lang="en-US" smtClean="0"/>
              <a:t>8/25/2026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4D95B40A-D152-4415-8121-DC829577B63C}" type="slidenum">
              <a:rPr lang="en-US" smtClean="0"/>
              <a:t>‹#›</a:t>
            </a:fld>
            <a:endParaRPr lang="en-US"/>
          </a:p>
        </p:txBody>
      </p:sp>
    </p:spTree>
    <p:extLst>
      <p:ext uri="{BB962C8B-B14F-4D97-AF65-F5344CB8AC3E}">
        <p14:creationId xmlns:p14="http://schemas.microsoft.com/office/powerpoint/2010/main" val="3579851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14649"/>
            <a:ext cx="10963655" cy="972373"/>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09862"/>
            <a:ext cx="10963656" cy="451375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612647" y="6343955"/>
            <a:ext cx="2805405" cy="365125"/>
          </a:xfrm>
          <a:prstGeom prst="rect">
            <a:avLst/>
          </a:prstGeom>
        </p:spPr>
        <p:txBody>
          <a:bodyPr vert="horz" lIns="91440" tIns="45720" rIns="91440" bIns="45720" rtlCol="0" anchor="ctr"/>
          <a:lstStyle>
            <a:lvl1pPr algn="l">
              <a:defRPr sz="800">
                <a:solidFill>
                  <a:schemeClr val="tx1"/>
                </a:solidFill>
              </a:defRPr>
            </a:lvl1pPr>
          </a:lstStyle>
          <a:p>
            <a:endParaRPr lang="en-US"/>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8893929" y="6343955"/>
            <a:ext cx="2202644" cy="365125"/>
          </a:xfrm>
          <a:prstGeom prst="rect">
            <a:avLst/>
          </a:prstGeom>
        </p:spPr>
        <p:txBody>
          <a:bodyPr vert="horz" lIns="91440" tIns="45720" rIns="91440" bIns="45720" rtlCol="0" anchor="ctr"/>
          <a:lstStyle>
            <a:lvl1pPr algn="r">
              <a:defRPr sz="800">
                <a:solidFill>
                  <a:schemeClr val="tx1"/>
                </a:solidFill>
              </a:defRPr>
            </a:lvl1pPr>
          </a:lstStyle>
          <a:p>
            <a:fld id="{C84F8D2D-3ED9-467D-BDC3-FB4A89BEF316}" type="datetimeFigureOut">
              <a:rPr lang="en-US" smtClean="0"/>
              <a:t>8/25/2026</a:t>
            </a:fld>
            <a:endParaRPr lang="en-US"/>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147096" y="6343955"/>
            <a:ext cx="429207" cy="365125"/>
          </a:xfrm>
          <a:prstGeom prst="rect">
            <a:avLst/>
          </a:prstGeom>
        </p:spPr>
        <p:txBody>
          <a:bodyPr vert="horz" lIns="91440" tIns="45720" rIns="91440" bIns="45720" rtlCol="0" anchor="ctr"/>
          <a:lstStyle>
            <a:lvl1pPr algn="r">
              <a:defRPr sz="800">
                <a:solidFill>
                  <a:schemeClr val="tx1"/>
                </a:solidFill>
              </a:defRPr>
            </a:lvl1pPr>
          </a:lstStyle>
          <a:p>
            <a:fld id="{4D95B40A-D152-4415-8121-DC829577B63C}" type="slidenum">
              <a:rPr lang="en-US" smtClean="0"/>
              <a:t>‹#›</a:t>
            </a:fld>
            <a:endParaRPr lang="en-US"/>
          </a:p>
        </p:txBody>
      </p:sp>
    </p:spTree>
    <p:extLst>
      <p:ext uri="{BB962C8B-B14F-4D97-AF65-F5344CB8AC3E}">
        <p14:creationId xmlns:p14="http://schemas.microsoft.com/office/powerpoint/2010/main" val="141785379"/>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 id="2147483735" r:id="rId16"/>
    <p:sldLayoutId id="2147483736" r:id="rId17"/>
    <p:sldLayoutId id="2147483737" r:id="rId18"/>
    <p:sldLayoutId id="2147483738" r:id="rId19"/>
    <p:sldLayoutId id="2147483739" r:id="rId20"/>
    <p:sldLayoutId id="2147483740" r:id="rId21"/>
    <p:sldLayoutId id="2147483741" r:id="rId22"/>
    <p:sldLayoutId id="2147483742" r:id="rId23"/>
    <p:sldLayoutId id="2147483743" r:id="rId24"/>
    <p:sldLayoutId id="2147483744" r:id="rId25"/>
    <p:sldLayoutId id="2147483745" r:id="rId26"/>
    <p:sldLayoutId id="2147483746" r:id="rId27"/>
    <p:sldLayoutId id="2147483747" r:id="rId28"/>
    <p:sldLayoutId id="2147483748" r:id="rId29"/>
  </p:sldLayoutIdLst>
  <p:txStyles>
    <p:titleStyle>
      <a:lvl1pPr algn="l" defTabSz="914400" rtl="0" eaLnBrk="1" latinLnBrk="0" hangingPunct="1">
        <a:lnSpc>
          <a:spcPct val="95000"/>
        </a:lnSpc>
        <a:spcBef>
          <a:spcPct val="0"/>
        </a:spcBef>
        <a:buNone/>
        <a:defRPr sz="2800" b="1" kern="1200" spc="-3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7" orient="horz" pos="2160">
          <p15:clr>
            <a:srgbClr val="F26B43"/>
          </p15:clr>
        </p15:guide>
        <p15:guide id="8" pos="3840">
          <p15:clr>
            <a:srgbClr val="F26B43"/>
          </p15:clr>
        </p15:guide>
        <p15:guide id="9" pos="7296">
          <p15:clr>
            <a:srgbClr val="F26B43"/>
          </p15:clr>
        </p15:guide>
        <p15:guide id="10" pos="38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8" Type="http://schemas.openxmlformats.org/officeDocument/2006/relationships/hyperlink" Target="https://www.youtube.com/watch?v=BbIhNVEYYno&amp;t=6s" TargetMode="External"/><Relationship Id="rId3" Type="http://schemas.openxmlformats.org/officeDocument/2006/relationships/hyperlink" Target="psychiatrymagazine.com" TargetMode="External"/><Relationship Id="rId7" Type="http://schemas.openxmlformats.org/officeDocument/2006/relationships/hyperlink" Target="https://www.youtube.com/@DrTraceyMarks" TargetMode="External"/><Relationship Id="rId2" Type="http://schemas.openxmlformats.org/officeDocument/2006/relationships/hyperlink" Target="https://www.bing.com/ck/a?!&amp;&amp;p=fadc006c512ac399327067891cf99b4d78fd6a2d53b2b65cf3d3753821b4854dJmltdHM9MTc4NzQ0MzIwMA&amp;ptn=3&amp;ver=2&amp;hsh=4&amp;fclid=2c0e4b43-69b0-6c3f-3519-5e7b68346db0&amp;u=a1aHR0cHM6Ly9wc3ljaGlhdHJ5bWFnYXppbmUuY29tL3dpbmRvdy1vZi10b2xlcmFuY2Uv" TargetMode="External"/><Relationship Id="rId1" Type="http://schemas.openxmlformats.org/officeDocument/2006/relationships/slideLayout" Target="../slideLayouts/slideLayout16.xml"/><Relationship Id="rId6" Type="http://schemas.openxmlformats.org/officeDocument/2006/relationships/hyperlink" Target="https://anniewright.com/" TargetMode="External"/><Relationship Id="rId5" Type="http://schemas.openxmlformats.org/officeDocument/2006/relationships/hyperlink" Target="https://anniewright.com/the-window-of-tolerance-why-understanding-this-changes-everything-about-how-you-heal/" TargetMode="External"/><Relationship Id="rId4" Type="http://schemas.openxmlformats.org/officeDocument/2006/relationships/hyperlink" Target="https://www.bing.com/ck/a?!&amp;&amp;p=8879edc853ed867422f66c168419aaba7532b8cd51f08199d7d32a0040205c98JmltdHM9MTc4NzQ0MzIwMA&amp;ptn=3&amp;ver=2&amp;hsh=4&amp;fclid=2c0e4b43-69b0-6c3f-3519-5e7b68346db0&amp;u=a1aHR0cHM6Ly9zY2llbmNlaW5zaWdodHMub3JnL3doYXQtaXMtdGhlLXdpbmRvdy1vZi10b2xlcmFuY2UtYW5kLWhvdy10by13aWRlbi1pdC8"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hyperlink" Target="https://www.youtube.com/watch?v=BbIhNVEYYno&amp;t=6s"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CF3D7248-E8E6-6611-B3DB-D53601C52619}"/>
              </a:ext>
            </a:extLst>
          </p:cNvPr>
          <p:cNvSpPr>
            <a:spLocks noGrp="1"/>
          </p:cNvSpPr>
          <p:nvPr>
            <p:ph type="ctrTitle"/>
          </p:nvPr>
        </p:nvSpPr>
        <p:spPr>
          <a:xfrm>
            <a:off x="7424273" y="1411358"/>
            <a:ext cx="4310527" cy="3185809"/>
          </a:xfrm>
        </p:spPr>
        <p:txBody>
          <a:bodyPr anchor="b">
            <a:normAutofit/>
          </a:bodyPr>
          <a:lstStyle/>
          <a:p>
            <a:r>
              <a:rPr lang="en-US" sz="3200" dirty="0">
                <a:latin typeface="Times New Roman" panose="02020603050405020304" pitchFamily="18" charset="0"/>
                <a:cs typeface="Times New Roman" panose="02020603050405020304" pitchFamily="18" charset="0"/>
              </a:rPr>
              <a:t>Tips on The Window of Tolerance</a:t>
            </a:r>
            <a:br>
              <a:rPr lang="en-US" sz="2100" dirty="0">
                <a:latin typeface="Times New Roman" panose="02020603050405020304" pitchFamily="18" charset="0"/>
                <a:cs typeface="Times New Roman" panose="02020603050405020304" pitchFamily="18" charset="0"/>
              </a:rPr>
            </a:br>
            <a:br>
              <a:rPr lang="en-US" sz="2100" dirty="0">
                <a:latin typeface="Times New Roman" panose="02020603050405020304" pitchFamily="18" charset="0"/>
                <a:cs typeface="Times New Roman" panose="02020603050405020304" pitchFamily="18" charset="0"/>
              </a:rPr>
            </a:br>
            <a:br>
              <a:rPr lang="en-US" sz="2100" dirty="0">
                <a:latin typeface="Times New Roman" panose="02020603050405020304" pitchFamily="18" charset="0"/>
                <a:cs typeface="Times New Roman" panose="02020603050405020304" pitchFamily="18" charset="0"/>
              </a:rPr>
            </a:br>
            <a:br>
              <a:rPr lang="en-US" sz="2100" dirty="0">
                <a:latin typeface="Times New Roman" panose="02020603050405020304" pitchFamily="18" charset="0"/>
                <a:cs typeface="Times New Roman" panose="02020603050405020304" pitchFamily="18" charset="0"/>
              </a:rPr>
            </a:br>
            <a:br>
              <a:rPr lang="en-US" sz="2100" dirty="0"/>
            </a:br>
            <a:br>
              <a:rPr lang="en-US" sz="2100" dirty="0"/>
            </a:br>
            <a:endParaRPr lang="en-US" sz="2100" dirty="0"/>
          </a:p>
        </p:txBody>
      </p:sp>
      <p:sp>
        <p:nvSpPr>
          <p:cNvPr id="18" name="Subtitle 2">
            <a:extLst>
              <a:ext uri="{FF2B5EF4-FFF2-40B4-BE49-F238E27FC236}">
                <a16:creationId xmlns:a16="http://schemas.microsoft.com/office/drawing/2014/main" id="{E3B4B4AF-B5AE-F245-933C-37C98E166966}"/>
              </a:ext>
            </a:extLst>
          </p:cNvPr>
          <p:cNvSpPr>
            <a:spLocks noGrp="1"/>
          </p:cNvSpPr>
          <p:nvPr>
            <p:ph type="subTitle" idx="1"/>
          </p:nvPr>
        </p:nvSpPr>
        <p:spPr>
          <a:xfrm>
            <a:off x="7846388" y="4403039"/>
            <a:ext cx="3888410" cy="1123122"/>
          </a:xfrm>
        </p:spPr>
        <p:txBody>
          <a:bodyPr>
            <a:noAutofit/>
          </a:bodyPr>
          <a:lstStyle/>
          <a:p>
            <a:r>
              <a:rPr lang="en-US" sz="2000" dirty="0">
                <a:latin typeface="Times New Roman" panose="02020603050405020304" pitchFamily="18" charset="0"/>
                <a:cs typeface="Times New Roman" panose="02020603050405020304" pitchFamily="18" charset="0"/>
              </a:rPr>
              <a:t>CSUS Cardiovascular Program Psychosocial Wellness Series </a:t>
            </a:r>
          </a:p>
          <a:p>
            <a:r>
              <a:rPr lang="en-US" sz="2000" dirty="0">
                <a:latin typeface="Times New Roman" panose="02020603050405020304" pitchFamily="18" charset="0"/>
                <a:cs typeface="Times New Roman" panose="02020603050405020304" pitchFamily="18" charset="0"/>
              </a:rPr>
              <a:t>Linda Goode LCSW</a:t>
            </a:r>
            <a:endParaRPr lang="en-US" sz="2000" dirty="0"/>
          </a:p>
        </p:txBody>
      </p:sp>
      <p:pic>
        <p:nvPicPr>
          <p:cNvPr id="6" name="Picture Placeholder 5" descr="Rural scene of rolling hills with fields, dotted with trees and houses, viewed from interior casement windows framed in wood">
            <a:extLst>
              <a:ext uri="{FF2B5EF4-FFF2-40B4-BE49-F238E27FC236}">
                <a16:creationId xmlns:a16="http://schemas.microsoft.com/office/drawing/2014/main" id="{FB173613-37AF-B551-53A1-1CBFB7B5B5E7}"/>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12295" r="18961"/>
          <a:stretch>
            <a:fillRect/>
          </a:stretch>
        </p:blipFill>
        <p:spPr>
          <a:xfrm>
            <a:off x="1" y="10"/>
            <a:ext cx="7424272" cy="6857990"/>
          </a:xfrm>
          <a:noFill/>
        </p:spPr>
      </p:pic>
    </p:spTree>
    <p:extLst>
      <p:ext uri="{BB962C8B-B14F-4D97-AF65-F5344CB8AC3E}">
        <p14:creationId xmlns:p14="http://schemas.microsoft.com/office/powerpoint/2010/main" val="18335280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1DE6C-F899-F43A-CB8D-0AD310D73B7E}"/>
              </a:ext>
            </a:extLst>
          </p:cNvPr>
          <p:cNvSpPr>
            <a:spLocks noGrp="1"/>
          </p:cNvSpPr>
          <p:nvPr>
            <p:ph type="title"/>
          </p:nvPr>
        </p:nvSpPr>
        <p:spPr>
          <a:xfrm>
            <a:off x="898672" y="391265"/>
            <a:ext cx="10330047" cy="980335"/>
          </a:xfrm>
        </p:spPr>
        <p:txBody>
          <a:bodyPr>
            <a:normAutofit/>
          </a:bodyPr>
          <a:lstStyle/>
          <a:p>
            <a:r>
              <a:rPr lang="en-US" sz="3600" dirty="0">
                <a:latin typeface="Times New Roman" panose="02020603050405020304" pitchFamily="18" charset="0"/>
                <a:cs typeface="Times New Roman" panose="02020603050405020304" pitchFamily="18" charset="0"/>
              </a:rPr>
              <a:t>Key Take Aways to help return to your window: </a:t>
            </a:r>
          </a:p>
        </p:txBody>
      </p:sp>
      <p:sp>
        <p:nvSpPr>
          <p:cNvPr id="4" name="Content Placeholder 3">
            <a:extLst>
              <a:ext uri="{FF2B5EF4-FFF2-40B4-BE49-F238E27FC236}">
                <a16:creationId xmlns:a16="http://schemas.microsoft.com/office/drawing/2014/main" id="{F1EA438F-BF34-D293-7025-A35F66C8DAE2}"/>
              </a:ext>
            </a:extLst>
          </p:cNvPr>
          <p:cNvSpPr>
            <a:spLocks noGrp="1"/>
          </p:cNvSpPr>
          <p:nvPr>
            <p:ph sz="quarter" idx="13"/>
          </p:nvPr>
        </p:nvSpPr>
        <p:spPr>
          <a:xfrm>
            <a:off x="1090254" y="1345175"/>
            <a:ext cx="9231092" cy="4429386"/>
          </a:xfrm>
        </p:spPr>
        <p:txBody>
          <a:bodyPr>
            <a:noAutofit/>
          </a:bodyPr>
          <a:lstStyle/>
          <a:p>
            <a:r>
              <a:rPr lang="en-US" sz="2800" b="1" dirty="0">
                <a:latin typeface="Times New Roman" panose="02020603050405020304" pitchFamily="18" charset="0"/>
                <a:cs typeface="Times New Roman" panose="02020603050405020304" pitchFamily="18" charset="0"/>
              </a:rPr>
              <a:t>Notice feeling outside the window</a:t>
            </a:r>
          </a:p>
          <a:p>
            <a:r>
              <a:rPr lang="en-US" sz="2800" b="1" dirty="0">
                <a:latin typeface="Times New Roman" panose="02020603050405020304" pitchFamily="18" charset="0"/>
                <a:cs typeface="Times New Roman" panose="02020603050405020304" pitchFamily="18" charset="0"/>
              </a:rPr>
              <a:t>Name the feeling if you can</a:t>
            </a:r>
          </a:p>
          <a:p>
            <a:r>
              <a:rPr lang="en-US" sz="2800" b="1" dirty="0">
                <a:latin typeface="Times New Roman" panose="02020603050405020304" pitchFamily="18" charset="0"/>
                <a:cs typeface="Times New Roman" panose="02020603050405020304" pitchFamily="18" charset="0"/>
              </a:rPr>
              <a:t>And Nudge yourself to do something about it:</a:t>
            </a:r>
          </a:p>
          <a:p>
            <a:pPr>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Movement </a:t>
            </a:r>
          </a:p>
          <a:p>
            <a:pPr>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Breathing</a:t>
            </a:r>
          </a:p>
          <a:p>
            <a:pPr>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Connect </a:t>
            </a:r>
          </a:p>
          <a:p>
            <a:pPr>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Res</a:t>
            </a:r>
            <a:r>
              <a:rPr lang="en-US" sz="2800" dirty="0">
                <a:latin typeface="Times New Roman" panose="02020603050405020304" pitchFamily="18" charset="0"/>
                <a:cs typeface="Times New Roman" panose="02020603050405020304" pitchFamily="18" charset="0"/>
              </a:rPr>
              <a:t>t </a:t>
            </a:r>
          </a:p>
        </p:txBody>
      </p:sp>
    </p:spTree>
    <p:extLst>
      <p:ext uri="{BB962C8B-B14F-4D97-AF65-F5344CB8AC3E}">
        <p14:creationId xmlns:p14="http://schemas.microsoft.com/office/powerpoint/2010/main" val="625390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58E29-4E66-33D0-B003-36A99403A9AA}"/>
              </a:ext>
            </a:extLst>
          </p:cNvPr>
          <p:cNvSpPr>
            <a:spLocks noGrp="1"/>
          </p:cNvSpPr>
          <p:nvPr>
            <p:ph type="title"/>
          </p:nvPr>
        </p:nvSpPr>
        <p:spPr>
          <a:xfrm>
            <a:off x="730695" y="146809"/>
            <a:ext cx="7624740" cy="756162"/>
          </a:xfrm>
        </p:spPr>
        <p:txBody>
          <a:bodyPr/>
          <a:lstStyle/>
          <a:p>
            <a:r>
              <a:rPr lang="en-US" sz="3600" dirty="0">
                <a:latin typeface="Times New Roman" panose="02020603050405020304" pitchFamily="18" charset="0"/>
                <a:cs typeface="Times New Roman" panose="02020603050405020304" pitchFamily="18" charset="0"/>
              </a:rPr>
              <a:t>When to seek additional help….</a:t>
            </a:r>
          </a:p>
        </p:txBody>
      </p:sp>
      <p:sp>
        <p:nvSpPr>
          <p:cNvPr id="3" name="Content Placeholder 2">
            <a:extLst>
              <a:ext uri="{FF2B5EF4-FFF2-40B4-BE49-F238E27FC236}">
                <a16:creationId xmlns:a16="http://schemas.microsoft.com/office/drawing/2014/main" id="{19CAB3BB-25FD-B1B7-8EB4-1FE92BD1F1A7}"/>
              </a:ext>
            </a:extLst>
          </p:cNvPr>
          <p:cNvSpPr>
            <a:spLocks noGrp="1"/>
          </p:cNvSpPr>
          <p:nvPr>
            <p:ph sz="quarter" idx="14"/>
          </p:nvPr>
        </p:nvSpPr>
        <p:spPr>
          <a:xfrm>
            <a:off x="604965" y="804924"/>
            <a:ext cx="10710735" cy="5763236"/>
          </a:xfrm>
        </p:spPr>
        <p:txBody>
          <a:bodyPr>
            <a:noAutofit/>
          </a:bodyPr>
          <a:lstStyle/>
          <a:p>
            <a:pPr marL="0" indent="0">
              <a:buNone/>
            </a:pPr>
            <a:endParaRPr lang="en-US" dirty="0"/>
          </a:p>
          <a:p>
            <a:pPr>
              <a:lnSpc>
                <a:spcPct val="100000"/>
              </a:lnSpc>
              <a:spcBef>
                <a:spcPts val="0"/>
              </a:spcBef>
            </a:pPr>
            <a:r>
              <a:rPr lang="en-US" sz="2800" dirty="0">
                <a:latin typeface="Times New Roman" panose="02020603050405020304" pitchFamily="18" charset="0"/>
                <a:cs typeface="Times New Roman" panose="02020603050405020304" pitchFamily="18" charset="0"/>
              </a:rPr>
              <a:t>When someone has a history of trauma, it can be especially difficult for them to stay in the window of tolerance because reminders of the past events maybe more vivid and intrusive.</a:t>
            </a:r>
          </a:p>
          <a:p>
            <a:pPr>
              <a:lnSpc>
                <a:spcPct val="100000"/>
              </a:lnSpc>
              <a:spcBef>
                <a:spcPts val="0"/>
              </a:spcBef>
            </a:pPr>
            <a:r>
              <a:rPr lang="en-US" sz="2800" dirty="0">
                <a:latin typeface="Times New Roman" panose="02020603050405020304" pitchFamily="18" charset="0"/>
                <a:cs typeface="Times New Roman" panose="02020603050405020304" pitchFamily="18" charset="0"/>
              </a:rPr>
              <a:t>The stress of a traumatic memory or trigger may cause them to be pushed out of their window of tolerance. </a:t>
            </a:r>
          </a:p>
          <a:p>
            <a:pPr>
              <a:lnSpc>
                <a:spcPct val="100000"/>
              </a:lnSpc>
              <a:spcBef>
                <a:spcPts val="0"/>
              </a:spcBef>
            </a:pPr>
            <a:r>
              <a:rPr lang="en-US" sz="2800" dirty="0">
                <a:latin typeface="Times New Roman" panose="02020603050405020304" pitchFamily="18" charset="0"/>
                <a:cs typeface="Times New Roman" panose="02020603050405020304" pitchFamily="18" charset="0"/>
              </a:rPr>
              <a:t>individuals may not be able to notice or name when they are out of their window, so they may not realize they are getting pushed into to states of hyperarousal or </a:t>
            </a:r>
            <a:r>
              <a:rPr lang="en-US" sz="2800" dirty="0" err="1">
                <a:latin typeface="Times New Roman" panose="02020603050405020304" pitchFamily="18" charset="0"/>
                <a:cs typeface="Times New Roman" panose="02020603050405020304" pitchFamily="18" charset="0"/>
              </a:rPr>
              <a:t>hypoarousal</a:t>
            </a:r>
            <a:r>
              <a:rPr lang="en-US" sz="2800" dirty="0">
                <a:latin typeface="Times New Roman" panose="02020603050405020304" pitchFamily="18" charset="0"/>
                <a:cs typeface="Times New Roman" panose="02020603050405020304" pitchFamily="18" charset="0"/>
              </a:rPr>
              <a:t>.</a:t>
            </a:r>
          </a:p>
          <a:p>
            <a:pPr>
              <a:lnSpc>
                <a:spcPct val="100000"/>
              </a:lnSpc>
              <a:spcBef>
                <a:spcPts val="0"/>
              </a:spcBef>
            </a:pPr>
            <a:r>
              <a:rPr lang="en-US" sz="2800" dirty="0">
                <a:latin typeface="Times New Roman" panose="02020603050405020304" pitchFamily="18" charset="0"/>
                <a:cs typeface="Times New Roman" panose="02020603050405020304" pitchFamily="18" charset="0"/>
              </a:rPr>
              <a:t>Behavioral health professionals such as Psychiatry, therapy and skill based support groups can help individuals practice additional ways to notice, name and nudge into new coping strategies.  </a:t>
            </a:r>
          </a:p>
        </p:txBody>
      </p:sp>
    </p:spTree>
    <p:extLst>
      <p:ext uri="{BB962C8B-B14F-4D97-AF65-F5344CB8AC3E}">
        <p14:creationId xmlns:p14="http://schemas.microsoft.com/office/powerpoint/2010/main" val="2860825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2793F-1B21-0C66-AA61-7B05C39F0767}"/>
              </a:ext>
            </a:extLst>
          </p:cNvPr>
          <p:cNvSpPr>
            <a:spLocks noGrp="1"/>
          </p:cNvSpPr>
          <p:nvPr>
            <p:ph type="title"/>
          </p:nvPr>
        </p:nvSpPr>
        <p:spPr>
          <a:xfrm>
            <a:off x="731520" y="331744"/>
            <a:ext cx="8546704" cy="1097006"/>
          </a:xfrm>
        </p:spPr>
        <p:txBody>
          <a:bodyPr/>
          <a:lstStyle/>
          <a:p>
            <a:pPr marL="228600" marR="0" lvl="0" indent="-228600" defTabSz="914400" rtl="0" eaLnBrk="1" fontAlgn="auto" latinLnBrk="0" hangingPunct="1">
              <a:lnSpc>
                <a:spcPct val="120000"/>
              </a:lnSpc>
              <a:spcBef>
                <a:spcPts val="1000"/>
              </a:spcBef>
              <a:spcAft>
                <a:spcPts val="0"/>
              </a:spcAft>
              <a:tabLst/>
              <a:defRPr/>
            </a:pPr>
            <a:r>
              <a:rPr lang="en-US" sz="3600" spc="0" dirty="0">
                <a:solidFill>
                  <a:prstClr val="black"/>
                </a:solidFill>
                <a:latin typeface="Times New Roman" panose="02020603050405020304" pitchFamily="18" charset="0"/>
                <a:ea typeface="+mn-ea"/>
                <a:cs typeface="Times New Roman" panose="02020603050405020304" pitchFamily="18" charset="0"/>
              </a:rPr>
              <a:t>Hope for building a Larger Window….</a:t>
            </a:r>
            <a:br>
              <a:rPr kumimoji="0" lang="en-US" sz="2000" i="0" u="none" strike="noStrike" kern="1200" cap="none" spc="0" normalizeH="0" baseline="0" noProof="0" dirty="0">
                <a:ln>
                  <a:noFill/>
                </a:ln>
                <a:solidFill>
                  <a:prstClr val="black"/>
                </a:solidFill>
                <a:effectLst/>
                <a:uLnTx/>
                <a:uFillTx/>
                <a:latin typeface="Neue Haas Grotesk Text Pro"/>
                <a:ea typeface="+mn-ea"/>
                <a:cs typeface="+mn-cs"/>
              </a:rPr>
            </a:br>
            <a:endParaRPr lang="en-US" sz="2000" dirty="0"/>
          </a:p>
        </p:txBody>
      </p:sp>
      <p:sp>
        <p:nvSpPr>
          <p:cNvPr id="3" name="Content Placeholder 2">
            <a:extLst>
              <a:ext uri="{FF2B5EF4-FFF2-40B4-BE49-F238E27FC236}">
                <a16:creationId xmlns:a16="http://schemas.microsoft.com/office/drawing/2014/main" id="{1ECDAB98-989B-63EC-A982-B75ED2B4E52F}"/>
              </a:ext>
            </a:extLst>
          </p:cNvPr>
          <p:cNvSpPr>
            <a:spLocks noGrp="1"/>
          </p:cNvSpPr>
          <p:nvPr>
            <p:ph sz="quarter" idx="14"/>
          </p:nvPr>
        </p:nvSpPr>
        <p:spPr>
          <a:xfrm>
            <a:off x="502920" y="1087921"/>
            <a:ext cx="10401300" cy="4329264"/>
          </a:xfrm>
        </p:spPr>
        <p:txBody>
          <a:bodyPr>
            <a:noAutofit/>
          </a:bodyPr>
          <a:lstStyle/>
          <a:p>
            <a:pPr>
              <a:lnSpc>
                <a:spcPct val="100000"/>
              </a:lnSpc>
              <a:spcBef>
                <a:spcPts val="0"/>
              </a:spcBef>
            </a:pPr>
            <a:r>
              <a:rPr lang="en-US" sz="2800" dirty="0">
                <a:latin typeface="Times New Roman" panose="02020603050405020304" pitchFamily="18" charset="0"/>
                <a:cs typeface="Times New Roman" panose="02020603050405020304" pitchFamily="18" charset="0"/>
              </a:rPr>
              <a:t>Research on neuroplasticity has shown that the brain has the ability to change and adapt throughout our lives. </a:t>
            </a:r>
          </a:p>
          <a:p>
            <a:pPr>
              <a:lnSpc>
                <a:spcPct val="100000"/>
              </a:lnSpc>
              <a:spcBef>
                <a:spcPts val="0"/>
              </a:spcBef>
            </a:pPr>
            <a:r>
              <a:rPr lang="en-US" sz="2800" dirty="0">
                <a:latin typeface="Times New Roman" panose="02020603050405020304" pitchFamily="18" charset="0"/>
                <a:cs typeface="Times New Roman" panose="02020603050405020304" pitchFamily="18" charset="0"/>
              </a:rPr>
              <a:t>This means that we can expand our window of tolerance in time </a:t>
            </a:r>
          </a:p>
          <a:p>
            <a:pPr>
              <a:lnSpc>
                <a:spcPct val="100000"/>
              </a:lnSpc>
              <a:spcBef>
                <a:spcPts val="0"/>
              </a:spcBef>
            </a:pPr>
            <a:r>
              <a:rPr lang="en-US" sz="2800" dirty="0">
                <a:latin typeface="Times New Roman" panose="02020603050405020304" pitchFamily="18" charset="0"/>
                <a:cs typeface="Times New Roman" panose="02020603050405020304" pitchFamily="18" charset="0"/>
              </a:rPr>
              <a:t>Over time, with our own practices, or consistent therapeutic work and safe relational experiences with others, we can build on our window. </a:t>
            </a:r>
          </a:p>
          <a:p>
            <a:pPr>
              <a:lnSpc>
                <a:spcPct val="100000"/>
              </a:lnSpc>
              <a:spcBef>
                <a:spcPts val="0"/>
              </a:spcBef>
            </a:pPr>
            <a:r>
              <a:rPr lang="en-US" sz="2800" dirty="0">
                <a:latin typeface="Times New Roman" panose="02020603050405020304" pitchFamily="18" charset="0"/>
                <a:cs typeface="Times New Roman" panose="02020603050405020304" pitchFamily="18" charset="0"/>
              </a:rPr>
              <a:t>Having a larger window can make it easier to stay present, problem solve, and stay emotionally regulated in our changing times.</a:t>
            </a:r>
          </a:p>
          <a:p>
            <a:pPr>
              <a:lnSpc>
                <a:spcPct val="100000"/>
              </a:lnSpc>
              <a:spcBef>
                <a:spcPts val="0"/>
              </a:spcBef>
            </a:pPr>
            <a:r>
              <a:rPr lang="en-US" sz="2800" b="1" dirty="0">
                <a:latin typeface="Times New Roman" panose="02020603050405020304" pitchFamily="18" charset="0"/>
                <a:cs typeface="Times New Roman" panose="02020603050405020304" pitchFamily="18" charset="0"/>
              </a:rPr>
              <a:t>Don’t forget to look out the window regularly and enjoy the view as the more you practice the easier it will get!</a:t>
            </a:r>
          </a:p>
          <a:p>
            <a:endParaRPr lang="en-US" dirty="0"/>
          </a:p>
        </p:txBody>
      </p:sp>
    </p:spTree>
    <p:extLst>
      <p:ext uri="{BB962C8B-B14F-4D97-AF65-F5344CB8AC3E}">
        <p14:creationId xmlns:p14="http://schemas.microsoft.com/office/powerpoint/2010/main" val="30795508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AB209-3597-AA64-5645-F4FA074FA112}"/>
              </a:ext>
            </a:extLst>
          </p:cNvPr>
          <p:cNvSpPr>
            <a:spLocks noGrp="1"/>
          </p:cNvSpPr>
          <p:nvPr>
            <p:ph type="title"/>
          </p:nvPr>
        </p:nvSpPr>
        <p:spPr>
          <a:xfrm>
            <a:off x="372616" y="2802148"/>
            <a:ext cx="3044954" cy="1892808"/>
          </a:xfrm>
        </p:spPr>
        <p:txBody>
          <a:bodyPr anchor="t">
            <a:normAutofit/>
          </a:bodyPr>
          <a:lstStyle/>
          <a:p>
            <a:r>
              <a:rPr lang="en-US" dirty="0"/>
              <a:t>References and resources </a:t>
            </a:r>
          </a:p>
        </p:txBody>
      </p:sp>
      <p:sp>
        <p:nvSpPr>
          <p:cNvPr id="3" name="Content Placeholder 2">
            <a:extLst>
              <a:ext uri="{FF2B5EF4-FFF2-40B4-BE49-F238E27FC236}">
                <a16:creationId xmlns:a16="http://schemas.microsoft.com/office/drawing/2014/main" id="{1F3209F3-D801-E3D3-370B-482240A9FA0C}"/>
              </a:ext>
            </a:extLst>
          </p:cNvPr>
          <p:cNvSpPr>
            <a:spLocks noGrp="1"/>
          </p:cNvSpPr>
          <p:nvPr>
            <p:ph sz="quarter" idx="14"/>
          </p:nvPr>
        </p:nvSpPr>
        <p:spPr>
          <a:xfrm>
            <a:off x="3528010" y="1716298"/>
            <a:ext cx="8462060" cy="2091525"/>
          </a:xfrm>
        </p:spPr>
        <p:txBody>
          <a:bodyPr>
            <a:noAutofit/>
          </a:bodyPr>
          <a:lstStyle/>
          <a:p>
            <a:pPr>
              <a:lnSpc>
                <a:spcPct val="110000"/>
              </a:lnSpc>
            </a:pPr>
            <a:br>
              <a:rPr lang="en-US" sz="1200" dirty="0">
                <a:hlinkClick r:id="rId2"/>
              </a:rPr>
            </a:br>
            <a:r>
              <a:rPr lang="en-US" sz="2800" dirty="0">
                <a:hlinkClick r:id="rId3" action="ppaction://hlinkfile">
                  <a:extLst>
                    <a:ext uri="{A12FA001-AC4F-418D-AE19-62706E023703}">
                      <ahyp:hlinkClr xmlns:ahyp="http://schemas.microsoft.com/office/drawing/2018/hyperlinkcolor" val="tx"/>
                    </a:ext>
                  </a:extLst>
                </a:hlinkClick>
              </a:rPr>
              <a:t>psychiatrymagazine.com</a:t>
            </a:r>
            <a:endParaRPr lang="en-US" sz="2800" dirty="0"/>
          </a:p>
          <a:p>
            <a:pPr>
              <a:lnSpc>
                <a:spcPct val="110000"/>
              </a:lnSpc>
            </a:pPr>
            <a:r>
              <a:rPr lang="en-US" sz="2800" dirty="0"/>
              <a:t>nicabm.com</a:t>
            </a:r>
          </a:p>
          <a:p>
            <a:pPr>
              <a:lnSpc>
                <a:spcPct val="110000"/>
              </a:lnSpc>
            </a:pPr>
            <a:r>
              <a:rPr lang="en-US" sz="2800" dirty="0">
                <a:hlinkClick r:id="rId4">
                  <a:extLst>
                    <a:ext uri="{A12FA001-AC4F-418D-AE19-62706E023703}">
                      <ahyp:hlinkClr xmlns:ahyp="http://schemas.microsoft.com/office/drawing/2018/hyperlinkcolor" val="tx"/>
                    </a:ext>
                  </a:extLst>
                </a:hlinkClick>
              </a:rPr>
              <a:t>scienceinsights.org</a:t>
            </a:r>
            <a:r>
              <a:rPr lang="en-US" sz="2800" dirty="0"/>
              <a:t>.</a:t>
            </a:r>
            <a:endParaRPr lang="en-US" sz="2800" dirty="0">
              <a:hlinkClick r:id="rId5">
                <a:extLst>
                  <a:ext uri="{A12FA001-AC4F-418D-AE19-62706E023703}">
                    <ahyp:hlinkClr xmlns:ahyp="http://schemas.microsoft.com/office/drawing/2018/hyperlinkcolor" val="tx"/>
                  </a:ext>
                </a:extLst>
              </a:hlinkClick>
            </a:endParaRPr>
          </a:p>
          <a:p>
            <a:pPr>
              <a:lnSpc>
                <a:spcPct val="110000"/>
              </a:lnSpc>
            </a:pPr>
            <a:r>
              <a:rPr lang="en-US" sz="2800" dirty="0"/>
              <a:t>Window of Tolerance</a:t>
            </a:r>
          </a:p>
          <a:p>
            <a:pPr>
              <a:lnSpc>
                <a:spcPct val="110000"/>
              </a:lnSpc>
            </a:pPr>
            <a:r>
              <a:rPr lang="en-US" sz="2800" dirty="0">
                <a:hlinkClick r:id="rId6"/>
              </a:rPr>
              <a:t>https://anniewright.com/</a:t>
            </a:r>
            <a:endParaRPr lang="en-US" sz="2800" dirty="0"/>
          </a:p>
          <a:p>
            <a:pPr>
              <a:lnSpc>
                <a:spcPct val="110000"/>
              </a:lnSpc>
            </a:pPr>
            <a:r>
              <a:rPr lang="en-US" sz="2800" dirty="0"/>
              <a:t> </a:t>
            </a:r>
            <a:r>
              <a:rPr lang="en-US" sz="2800" dirty="0">
                <a:hlinkClick r:id="rId7">
                  <a:extLst>
                    <a:ext uri="{A12FA001-AC4F-418D-AE19-62706E023703}">
                      <ahyp:hlinkClr xmlns:ahyp="http://schemas.microsoft.com/office/drawing/2018/hyperlinkcolor" val="tx"/>
                    </a:ext>
                  </a:extLst>
                </a:hlinkClick>
              </a:rPr>
              <a:t>Dr. Tracey Marks</a:t>
            </a:r>
            <a:r>
              <a:rPr lang="en-US" sz="2800" dirty="0"/>
              <a:t> </a:t>
            </a:r>
            <a:r>
              <a:rPr lang="en-US" sz="2800" dirty="0">
                <a:hlinkClick r:id="rId8"/>
              </a:rPr>
              <a:t>https://www.youtube.com/watch?v=VD8hhboXYTI&amp;t=1s</a:t>
            </a:r>
            <a:endParaRPr lang="en-US" sz="2800" dirty="0"/>
          </a:p>
          <a:p>
            <a:pPr>
              <a:lnSpc>
                <a:spcPct val="110000"/>
              </a:lnSpc>
            </a:pPr>
            <a:endParaRPr lang="en-US" sz="1200" dirty="0"/>
          </a:p>
        </p:txBody>
      </p:sp>
      <p:sp>
        <p:nvSpPr>
          <p:cNvPr id="7" name="Rectangle 6">
            <a:extLst>
              <a:ext uri="{FF2B5EF4-FFF2-40B4-BE49-F238E27FC236}">
                <a16:creationId xmlns:a16="http://schemas.microsoft.com/office/drawing/2014/main" id="{41745A68-0B82-168B-00DB-DEF33053F275}"/>
              </a:ext>
            </a:extLst>
          </p:cNvPr>
          <p:cNvSpPr/>
          <p:nvPr/>
        </p:nvSpPr>
        <p:spPr>
          <a:xfrm>
            <a:off x="1310814" y="696959"/>
            <a:ext cx="9668032"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Thank you and enjoy the view</a:t>
            </a:r>
          </a:p>
        </p:txBody>
      </p:sp>
    </p:spTree>
    <p:extLst>
      <p:ext uri="{BB962C8B-B14F-4D97-AF65-F5344CB8AC3E}">
        <p14:creationId xmlns:p14="http://schemas.microsoft.com/office/powerpoint/2010/main" val="2744444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DE82B-DB7F-DB12-2D8A-F946B26C421A}"/>
              </a:ext>
            </a:extLst>
          </p:cNvPr>
          <p:cNvSpPr>
            <a:spLocks noGrp="1"/>
          </p:cNvSpPr>
          <p:nvPr>
            <p:ph type="title"/>
          </p:nvPr>
        </p:nvSpPr>
        <p:spPr>
          <a:xfrm>
            <a:off x="855676" y="105509"/>
            <a:ext cx="8196883" cy="808891"/>
          </a:xfrm>
        </p:spPr>
        <p:txBody>
          <a:bodyPr anchor="b">
            <a:noAutofit/>
          </a:bodyPr>
          <a:lstStyle/>
          <a:p>
            <a:r>
              <a:rPr lang="en-US" sz="3600" dirty="0">
                <a:latin typeface="Times New Roman" panose="02020603050405020304" pitchFamily="18" charset="0"/>
                <a:cs typeface="Times New Roman" panose="02020603050405020304" pitchFamily="18" charset="0"/>
              </a:rPr>
              <a:t>What is the window of tolerance?</a:t>
            </a:r>
          </a:p>
        </p:txBody>
      </p:sp>
      <p:sp>
        <p:nvSpPr>
          <p:cNvPr id="3" name="Subtitle 2">
            <a:extLst>
              <a:ext uri="{FF2B5EF4-FFF2-40B4-BE49-F238E27FC236}">
                <a16:creationId xmlns:a16="http://schemas.microsoft.com/office/drawing/2014/main" id="{2C70D2E3-B99F-8DF2-A075-3D9F680A211B}"/>
              </a:ext>
            </a:extLst>
          </p:cNvPr>
          <p:cNvSpPr>
            <a:spLocks noGrp="1"/>
          </p:cNvSpPr>
          <p:nvPr>
            <p:ph sz="quarter" idx="14"/>
          </p:nvPr>
        </p:nvSpPr>
        <p:spPr>
          <a:xfrm>
            <a:off x="638507" y="1345280"/>
            <a:ext cx="9454392" cy="4504241"/>
          </a:xfrm>
        </p:spPr>
        <p:txBody>
          <a:bodyPr>
            <a:normAutofit/>
          </a:bodyPr>
          <a:lstStyle/>
          <a:p>
            <a:r>
              <a:rPr lang="en-US" sz="2800" dirty="0">
                <a:latin typeface="Times New Roman" panose="02020603050405020304" pitchFamily="18" charset="0"/>
                <a:cs typeface="Times New Roman" panose="02020603050405020304" pitchFamily="18" charset="0"/>
              </a:rPr>
              <a:t>The concept of the </a:t>
            </a:r>
            <a:r>
              <a:rPr lang="en-US" sz="2800" b="1" dirty="0">
                <a:latin typeface="Times New Roman" panose="02020603050405020304" pitchFamily="18" charset="0"/>
                <a:cs typeface="Times New Roman" panose="02020603050405020304" pitchFamily="18" charset="0"/>
              </a:rPr>
              <a:t>window of tolerance</a:t>
            </a:r>
            <a:r>
              <a:rPr lang="en-US" sz="2800" dirty="0">
                <a:latin typeface="Times New Roman" panose="02020603050405020304" pitchFamily="18" charset="0"/>
                <a:cs typeface="Times New Roman" panose="02020603050405020304" pitchFamily="18" charset="0"/>
              </a:rPr>
              <a:t> was developed by psychiatrist Dr. Dan Siegel to describe the range of emotional intensity a person can experience while still functioning effectively in daily life.</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The window of tolerance is the optimal zone of emotional and physiological arousal in which a person can effectively manage stress, think clearly, and respond adaptively without becoming overwhelmed or shutting down</a:t>
            </a:r>
            <a:r>
              <a:rPr kumimoji="0" lang="en-US" sz="2800" b="1" i="0" u="none" strike="noStrike" kern="1200" cap="none" spc="0" normalizeH="0" baseline="0" noProof="0" dirty="0">
                <a:ln>
                  <a:noFill/>
                </a:ln>
                <a:solidFill>
                  <a:prstClr val="black"/>
                </a:solidFill>
                <a:effectLst/>
                <a:uLnTx/>
                <a:uFillTx/>
                <a:latin typeface="Neue Haas Grotesk Text Pro"/>
                <a:ea typeface="+mn-ea"/>
                <a:cs typeface="+mn-cs"/>
              </a:rPr>
              <a:t>.</a:t>
            </a:r>
          </a:p>
          <a:p>
            <a:endParaRPr lang="en-US" sz="2800" dirty="0"/>
          </a:p>
          <a:p>
            <a:pPr marL="0" indent="0">
              <a:buNone/>
            </a:pPr>
            <a:endParaRPr lang="en-US" dirty="0"/>
          </a:p>
        </p:txBody>
      </p:sp>
    </p:spTree>
    <p:extLst>
      <p:ext uri="{BB962C8B-B14F-4D97-AF65-F5344CB8AC3E}">
        <p14:creationId xmlns:p14="http://schemas.microsoft.com/office/powerpoint/2010/main" val="2355158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4BB17-FC0B-28E1-9D7D-18059E54CFA5}"/>
              </a:ext>
            </a:extLst>
          </p:cNvPr>
          <p:cNvSpPr>
            <a:spLocks noGrp="1"/>
          </p:cNvSpPr>
          <p:nvPr>
            <p:ph type="title"/>
          </p:nvPr>
        </p:nvSpPr>
        <p:spPr>
          <a:xfrm>
            <a:off x="342900" y="80011"/>
            <a:ext cx="9544050" cy="731520"/>
          </a:xfrm>
        </p:spPr>
        <p:txBody>
          <a:bodyPr/>
          <a:lstStyle/>
          <a:p>
            <a:r>
              <a:rPr lang="en-US" sz="3600" dirty="0">
                <a:latin typeface="Times New Roman" panose="02020603050405020304" pitchFamily="18" charset="0"/>
                <a:cs typeface="Times New Roman" panose="02020603050405020304" pitchFamily="18" charset="0"/>
              </a:rPr>
              <a:t>Why is the window of tolerance relevant</a:t>
            </a:r>
            <a:r>
              <a:rPr lang="en-US" sz="3600" dirty="0"/>
              <a:t>? </a:t>
            </a:r>
          </a:p>
        </p:txBody>
      </p:sp>
      <p:sp>
        <p:nvSpPr>
          <p:cNvPr id="3" name="Content Placeholder 2">
            <a:extLst>
              <a:ext uri="{FF2B5EF4-FFF2-40B4-BE49-F238E27FC236}">
                <a16:creationId xmlns:a16="http://schemas.microsoft.com/office/drawing/2014/main" id="{BB4300C6-E73F-8CBB-18F5-52A11F0DD4ED}"/>
              </a:ext>
            </a:extLst>
          </p:cNvPr>
          <p:cNvSpPr>
            <a:spLocks noGrp="1"/>
          </p:cNvSpPr>
          <p:nvPr>
            <p:ph sz="quarter" idx="14"/>
          </p:nvPr>
        </p:nvSpPr>
        <p:spPr>
          <a:xfrm>
            <a:off x="229334" y="906640"/>
            <a:ext cx="6925846" cy="4949505"/>
          </a:xfrm>
        </p:spPr>
        <p:txBody>
          <a:bodyPr>
            <a:noAutofit/>
          </a:bodyPr>
          <a:lstStyle/>
          <a:p>
            <a:pPr>
              <a:lnSpc>
                <a:spcPct val="100000"/>
              </a:lnSpc>
              <a:spcBef>
                <a:spcPts val="0"/>
              </a:spcBef>
            </a:pPr>
            <a:r>
              <a:rPr lang="en-US" sz="2800" dirty="0">
                <a:latin typeface="Times New Roman" panose="02020603050405020304" pitchFamily="18" charset="0"/>
                <a:cs typeface="Times New Roman" panose="02020603050405020304" pitchFamily="18" charset="0"/>
              </a:rPr>
              <a:t>When someone is </a:t>
            </a:r>
            <a:r>
              <a:rPr lang="en-US" sz="2800" b="1" dirty="0">
                <a:latin typeface="Times New Roman" panose="02020603050405020304" pitchFamily="18" charset="0"/>
                <a:cs typeface="Times New Roman" panose="02020603050405020304" pitchFamily="18" charset="0"/>
              </a:rPr>
              <a:t>within their window</a:t>
            </a:r>
            <a:r>
              <a:rPr lang="en-US" sz="2800" dirty="0">
                <a:latin typeface="Times New Roman" panose="02020603050405020304" pitchFamily="18" charset="0"/>
                <a:cs typeface="Times New Roman" panose="02020603050405020304" pitchFamily="18" charset="0"/>
              </a:rPr>
              <a:t>, they can process emotions, make decisions, and maintain relationships without being hijacked by stress or trauma.</a:t>
            </a:r>
          </a:p>
          <a:p>
            <a:pPr>
              <a:lnSpc>
                <a:spcPct val="100000"/>
              </a:lnSpc>
              <a:spcBef>
                <a:spcPts val="0"/>
              </a:spcBef>
            </a:pPr>
            <a:r>
              <a:rPr lang="en-US" sz="2800" dirty="0">
                <a:latin typeface="Times New Roman" panose="02020603050405020304" pitchFamily="18" charset="0"/>
                <a:cs typeface="Times New Roman" panose="02020603050405020304" pitchFamily="18" charset="0"/>
              </a:rPr>
              <a:t>Emotions are present with challenges, but manageable, so our brain to can help us think clearly to cope and problem solve. </a:t>
            </a:r>
          </a:p>
          <a:p>
            <a:pPr>
              <a:lnSpc>
                <a:spcPct val="100000"/>
              </a:lnSpc>
              <a:spcBef>
                <a:spcPts val="0"/>
              </a:spcBef>
            </a:pPr>
            <a:r>
              <a:rPr lang="en-US" sz="2800" dirty="0">
                <a:latin typeface="Times New Roman" panose="02020603050405020304" pitchFamily="18" charset="0"/>
                <a:cs typeface="Times New Roman" panose="02020603050405020304" pitchFamily="18" charset="0"/>
              </a:rPr>
              <a:t>If we are </a:t>
            </a:r>
            <a:r>
              <a:rPr lang="en-US" sz="2800" b="1" dirty="0">
                <a:latin typeface="Times New Roman" panose="02020603050405020304" pitchFamily="18" charset="0"/>
                <a:cs typeface="Times New Roman" panose="02020603050405020304" pitchFamily="18" charset="0"/>
              </a:rPr>
              <a:t>outside our window</a:t>
            </a:r>
            <a:r>
              <a:rPr lang="en-US" sz="2800" dirty="0">
                <a:latin typeface="Times New Roman" panose="02020603050405020304" pitchFamily="18" charset="0"/>
                <a:cs typeface="Times New Roman" panose="02020603050405020304" pitchFamily="18" charset="0"/>
              </a:rPr>
              <a:t> of tolerance we may either jump into action- hyperarousal or retreat into </a:t>
            </a:r>
            <a:r>
              <a:rPr lang="en-US" sz="2800" dirty="0" err="1">
                <a:latin typeface="Times New Roman" panose="02020603050405020304" pitchFamily="18" charset="0"/>
                <a:cs typeface="Times New Roman" panose="02020603050405020304" pitchFamily="18" charset="0"/>
              </a:rPr>
              <a:t>hypoarousal</a:t>
            </a:r>
            <a:r>
              <a:rPr lang="en-US" sz="2800" dirty="0">
                <a:latin typeface="Times New Roman" panose="02020603050405020304" pitchFamily="18" charset="0"/>
                <a:cs typeface="Times New Roman" panose="02020603050405020304" pitchFamily="18" charset="0"/>
              </a:rPr>
              <a:t> as our brains try to respond to a perceived threat and keep us safe. </a:t>
            </a:r>
          </a:p>
          <a:p>
            <a:endParaRPr lang="en-US" dirty="0"/>
          </a:p>
        </p:txBody>
      </p:sp>
      <p:pic>
        <p:nvPicPr>
          <p:cNvPr id="6" name="Picture Placeholder 5" descr="Woman looking through window">
            <a:extLst>
              <a:ext uri="{FF2B5EF4-FFF2-40B4-BE49-F238E27FC236}">
                <a16:creationId xmlns:a16="http://schemas.microsoft.com/office/drawing/2014/main" id="{65201B64-3076-13AB-930C-C30FB74785FB}"/>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8665" r="18665"/>
          <a:stretch>
            <a:fillRect/>
          </a:stretch>
        </p:blipFill>
        <p:spPr>
          <a:xfrm>
            <a:off x="7513628" y="1111751"/>
            <a:ext cx="4361688" cy="3909270"/>
          </a:xfrm>
        </p:spPr>
      </p:pic>
    </p:spTree>
    <p:extLst>
      <p:ext uri="{BB962C8B-B14F-4D97-AF65-F5344CB8AC3E}">
        <p14:creationId xmlns:p14="http://schemas.microsoft.com/office/powerpoint/2010/main" val="999415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05B8A-86E9-83D9-AD90-299F674F4D29}"/>
              </a:ext>
            </a:extLst>
          </p:cNvPr>
          <p:cNvSpPr>
            <a:spLocks noGrp="1"/>
          </p:cNvSpPr>
          <p:nvPr>
            <p:ph type="ctrTitle"/>
          </p:nvPr>
        </p:nvSpPr>
        <p:spPr>
          <a:xfrm>
            <a:off x="7846390" y="1411358"/>
            <a:ext cx="3888410" cy="2845567"/>
          </a:xfrm>
        </p:spPr>
        <p:txBody>
          <a:bodyPr anchor="b">
            <a:normAutofit/>
          </a:bodyPr>
          <a:lstStyle/>
          <a:p>
            <a:r>
              <a:rPr lang="en-US" dirty="0">
                <a:latin typeface="Times New Roman" panose="02020603050405020304" pitchFamily="18" charset="0"/>
                <a:cs typeface="Times New Roman" panose="02020603050405020304" pitchFamily="18" charset="0"/>
              </a:rPr>
              <a:t>To illustrate how this works….here is a short video</a:t>
            </a:r>
          </a:p>
        </p:txBody>
      </p:sp>
      <p:sp>
        <p:nvSpPr>
          <p:cNvPr id="3" name="Content Placeholder 2">
            <a:extLst>
              <a:ext uri="{FF2B5EF4-FFF2-40B4-BE49-F238E27FC236}">
                <a16:creationId xmlns:a16="http://schemas.microsoft.com/office/drawing/2014/main" id="{483014D3-42C1-AEC4-8305-A0EB33B2AF93}"/>
              </a:ext>
            </a:extLst>
          </p:cNvPr>
          <p:cNvSpPr>
            <a:spLocks noGrp="1"/>
          </p:cNvSpPr>
          <p:nvPr>
            <p:ph type="subTitle" idx="1"/>
          </p:nvPr>
        </p:nvSpPr>
        <p:spPr>
          <a:xfrm>
            <a:off x="7846390" y="4453280"/>
            <a:ext cx="3888410" cy="1123122"/>
          </a:xfrm>
        </p:spPr>
        <p:txBody>
          <a:bodyPr>
            <a:normAutofit/>
          </a:bodyPr>
          <a:lstStyle/>
          <a:p>
            <a:endParaRPr lang="en-US" dirty="0"/>
          </a:p>
          <a:p>
            <a:r>
              <a:rPr lang="en-US" dirty="0">
                <a:hlinkClick r:id="rId2"/>
              </a:rPr>
              <a:t>https://www.youtube.com/watch?v=BbIhNVEYYno&amp;t=6s</a:t>
            </a:r>
            <a:endParaRPr lang="en-US" dirty="0"/>
          </a:p>
        </p:txBody>
      </p:sp>
      <p:pic>
        <p:nvPicPr>
          <p:cNvPr id="6" name="Picture Placeholder 5" descr="Sunlight over skyscraper">
            <a:extLst>
              <a:ext uri="{FF2B5EF4-FFF2-40B4-BE49-F238E27FC236}">
                <a16:creationId xmlns:a16="http://schemas.microsoft.com/office/drawing/2014/main" id="{A9A57CC1-4652-048F-B768-214FAAE81E78}"/>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27739" r="-1" b="-1"/>
          <a:stretch>
            <a:fillRect/>
          </a:stretch>
        </p:blipFill>
        <p:spPr>
          <a:xfrm>
            <a:off x="671120" y="1411358"/>
            <a:ext cx="4323790" cy="3993995"/>
          </a:xfrm>
          <a:noFill/>
        </p:spPr>
      </p:pic>
    </p:spTree>
    <p:extLst>
      <p:ext uri="{BB962C8B-B14F-4D97-AF65-F5344CB8AC3E}">
        <p14:creationId xmlns:p14="http://schemas.microsoft.com/office/powerpoint/2010/main" val="26823747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480337B3-F1FD-C3A1-9433-4531F9A300D8}"/>
              </a:ext>
            </a:extLst>
          </p:cNvPr>
          <p:cNvSpPr>
            <a:spLocks noGrp="1"/>
          </p:cNvSpPr>
          <p:nvPr>
            <p:ph type="title"/>
          </p:nvPr>
        </p:nvSpPr>
        <p:spPr>
          <a:xfrm>
            <a:off x="461394" y="1845578"/>
            <a:ext cx="4589869" cy="2214741"/>
          </a:xfrm>
        </p:spPr>
        <p:txBody>
          <a:bodyPr/>
          <a:lstStyle/>
          <a:p>
            <a:r>
              <a:rPr lang="en-US" dirty="0">
                <a:latin typeface="Times New Roman" panose="02020603050405020304" pitchFamily="18" charset="0"/>
                <a:cs typeface="Times New Roman" panose="02020603050405020304" pitchFamily="18" charset="0"/>
              </a:rPr>
              <a:t>How our window of tolerance may look…</a:t>
            </a:r>
          </a:p>
        </p:txBody>
      </p:sp>
      <p:pic>
        <p:nvPicPr>
          <p:cNvPr id="6" name="Picture Placeholder 5">
            <a:extLst>
              <a:ext uri="{FF2B5EF4-FFF2-40B4-BE49-F238E27FC236}">
                <a16:creationId xmlns:a16="http://schemas.microsoft.com/office/drawing/2014/main" id="{ADE0AF25-B002-1297-0214-BC0814B09968}"/>
              </a:ext>
            </a:extLst>
          </p:cNvPr>
          <p:cNvPicPr>
            <a:picLocks noGrp="1" noChangeAspect="1"/>
          </p:cNvPicPr>
          <p:nvPr>
            <p:ph type="pic" sz="quarter" idx="13"/>
          </p:nvPr>
        </p:nvPicPr>
        <p:blipFill>
          <a:blip r:embed="rId2"/>
          <a:srcRect t="13394" b="9178"/>
          <a:stretch>
            <a:fillRect/>
          </a:stretch>
        </p:blipFill>
        <p:spPr>
          <a:xfrm>
            <a:off x="4777740" y="80010"/>
            <a:ext cx="6842760" cy="6903203"/>
          </a:xfrm>
          <a:prstGeom prst="rect">
            <a:avLst/>
          </a:prstGeom>
          <a:noFill/>
        </p:spPr>
      </p:pic>
    </p:spTree>
    <p:extLst>
      <p:ext uri="{BB962C8B-B14F-4D97-AF65-F5344CB8AC3E}">
        <p14:creationId xmlns:p14="http://schemas.microsoft.com/office/powerpoint/2010/main" val="998612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C92CA-D720-DA40-4A58-4215FE9DDB08}"/>
              </a:ext>
            </a:extLst>
          </p:cNvPr>
          <p:cNvSpPr>
            <a:spLocks noGrp="1"/>
          </p:cNvSpPr>
          <p:nvPr>
            <p:ph type="title"/>
          </p:nvPr>
        </p:nvSpPr>
        <p:spPr>
          <a:xfrm>
            <a:off x="445770" y="0"/>
            <a:ext cx="6457950" cy="799092"/>
          </a:xfrm>
        </p:spPr>
        <p:txBody>
          <a:bodyPr/>
          <a:lstStyle/>
          <a:p>
            <a:r>
              <a:rPr lang="en-US" sz="3600" dirty="0">
                <a:latin typeface="Times New Roman" panose="02020603050405020304" pitchFamily="18" charset="0"/>
                <a:cs typeface="Times New Roman" panose="02020603050405020304" pitchFamily="18" charset="0"/>
              </a:rPr>
              <a:t>What shapes our window? </a:t>
            </a:r>
          </a:p>
        </p:txBody>
      </p:sp>
      <p:sp>
        <p:nvSpPr>
          <p:cNvPr id="3" name="Content Placeholder 2">
            <a:extLst>
              <a:ext uri="{FF2B5EF4-FFF2-40B4-BE49-F238E27FC236}">
                <a16:creationId xmlns:a16="http://schemas.microsoft.com/office/drawing/2014/main" id="{974B5ED7-3CF8-271D-5212-B5A6689A25ED}"/>
              </a:ext>
            </a:extLst>
          </p:cNvPr>
          <p:cNvSpPr>
            <a:spLocks noGrp="1"/>
          </p:cNvSpPr>
          <p:nvPr>
            <p:ph sz="quarter" idx="14"/>
          </p:nvPr>
        </p:nvSpPr>
        <p:spPr>
          <a:xfrm>
            <a:off x="467806" y="989327"/>
            <a:ext cx="6515924" cy="5116810"/>
          </a:xfrm>
        </p:spPr>
        <p:txBody>
          <a:bodyPr>
            <a:noAutofit/>
          </a:bodyPr>
          <a:lstStyle/>
          <a:p>
            <a:pPr>
              <a:lnSpc>
                <a:spcPct val="100000"/>
              </a:lnSpc>
            </a:pPr>
            <a:r>
              <a:rPr lang="en-US" sz="2800" dirty="0">
                <a:latin typeface="Times New Roman" panose="02020603050405020304" pitchFamily="18" charset="0"/>
                <a:cs typeface="Times New Roman" panose="02020603050405020304" pitchFamily="18" charset="0"/>
              </a:rPr>
              <a:t>Our window of tolerance is not just shaped by our individual personalities’ </a:t>
            </a:r>
          </a:p>
          <a:p>
            <a:pPr>
              <a:lnSpc>
                <a:spcPct val="100000"/>
              </a:lnSpc>
            </a:pPr>
            <a:r>
              <a:rPr lang="en-US" sz="2800" dirty="0">
                <a:latin typeface="Times New Roman" panose="02020603050405020304" pitchFamily="18" charset="0"/>
                <a:cs typeface="Times New Roman" panose="02020603050405020304" pitchFamily="18" charset="0"/>
              </a:rPr>
              <a:t>It is also shaped by the people we encounter, our life experiences and the environments we live in. </a:t>
            </a:r>
          </a:p>
          <a:p>
            <a:pPr>
              <a:lnSpc>
                <a:spcPct val="100000"/>
              </a:lnSpc>
            </a:pPr>
            <a:r>
              <a:rPr lang="en-US" sz="2800" dirty="0">
                <a:latin typeface="Times New Roman" panose="02020603050405020304" pitchFamily="18" charset="0"/>
                <a:cs typeface="Times New Roman" panose="02020603050405020304" pitchFamily="18" charset="0"/>
              </a:rPr>
              <a:t>Traumatic life events can make our window smaller. </a:t>
            </a:r>
          </a:p>
          <a:p>
            <a:pPr>
              <a:lnSpc>
                <a:spcPct val="100000"/>
              </a:lnSpc>
            </a:pPr>
            <a:r>
              <a:rPr lang="en-US" sz="2800" dirty="0">
                <a:latin typeface="Times New Roman" panose="02020603050405020304" pitchFamily="18" charset="0"/>
                <a:cs typeface="Times New Roman" panose="02020603050405020304" pitchFamily="18" charset="0"/>
              </a:rPr>
              <a:t>Chronic stressors like poverty, discrimination, and social marginalization can act as persistent threats that cab narrowing the window.</a:t>
            </a:r>
          </a:p>
          <a:p>
            <a:endParaRPr lang="en-US" dirty="0"/>
          </a:p>
        </p:txBody>
      </p:sp>
      <p:pic>
        <p:nvPicPr>
          <p:cNvPr id="6" name="Picture Placeholder 5" descr="Different colored houses">
            <a:extLst>
              <a:ext uri="{FF2B5EF4-FFF2-40B4-BE49-F238E27FC236}">
                <a16:creationId xmlns:a16="http://schemas.microsoft.com/office/drawing/2014/main" id="{82C589AB-2063-6022-AA55-0D403E7DEA3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871" r="16871"/>
          <a:stretch>
            <a:fillRect/>
          </a:stretch>
        </p:blipFill>
        <p:spPr>
          <a:xfrm>
            <a:off x="7010777" y="716734"/>
            <a:ext cx="4526463" cy="4815386"/>
          </a:xfrm>
        </p:spPr>
      </p:pic>
    </p:spTree>
    <p:extLst>
      <p:ext uri="{BB962C8B-B14F-4D97-AF65-F5344CB8AC3E}">
        <p14:creationId xmlns:p14="http://schemas.microsoft.com/office/powerpoint/2010/main" val="6379127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5CA2F-6896-46B3-B46C-C09C3C3A3ED4}"/>
              </a:ext>
            </a:extLst>
          </p:cNvPr>
          <p:cNvSpPr>
            <a:spLocks noGrp="1"/>
          </p:cNvSpPr>
          <p:nvPr>
            <p:ph type="title"/>
          </p:nvPr>
        </p:nvSpPr>
        <p:spPr>
          <a:xfrm>
            <a:off x="4446701" y="645242"/>
            <a:ext cx="6863496" cy="1526458"/>
          </a:xfrm>
        </p:spPr>
        <p:txBody>
          <a:bodyPr anchor="t">
            <a:normAutofit/>
          </a:bodyPr>
          <a:lstStyle/>
          <a:p>
            <a:r>
              <a:rPr lang="en-US" sz="4000" dirty="0">
                <a:latin typeface="Times New Roman" panose="02020603050405020304" pitchFamily="18" charset="0"/>
                <a:cs typeface="Times New Roman" panose="02020603050405020304" pitchFamily="18" charset="0"/>
              </a:rPr>
              <a:t>What else shapes our window?</a:t>
            </a:r>
          </a:p>
        </p:txBody>
      </p:sp>
      <p:pic>
        <p:nvPicPr>
          <p:cNvPr id="6" name="Picture Placeholder 5" descr="Woman holding twigs in shop">
            <a:extLst>
              <a:ext uri="{FF2B5EF4-FFF2-40B4-BE49-F238E27FC236}">
                <a16:creationId xmlns:a16="http://schemas.microsoft.com/office/drawing/2014/main" id="{CE185DCB-D21B-9452-E76A-CF7F6F6E5C55}"/>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27782" r="27780" b="-1"/>
          <a:stretch>
            <a:fillRect/>
          </a:stretch>
        </p:blipFill>
        <p:spPr>
          <a:xfrm>
            <a:off x="510261" y="737925"/>
            <a:ext cx="3730269" cy="5603251"/>
          </a:xfrm>
          <a:noFill/>
        </p:spPr>
      </p:pic>
      <p:sp>
        <p:nvSpPr>
          <p:cNvPr id="3" name="Content Placeholder 2">
            <a:extLst>
              <a:ext uri="{FF2B5EF4-FFF2-40B4-BE49-F238E27FC236}">
                <a16:creationId xmlns:a16="http://schemas.microsoft.com/office/drawing/2014/main" id="{13FADD70-C439-33DB-79C4-245E79CD8D84}"/>
              </a:ext>
            </a:extLst>
          </p:cNvPr>
          <p:cNvSpPr>
            <a:spLocks noGrp="1"/>
          </p:cNvSpPr>
          <p:nvPr>
            <p:ph sz="quarter" idx="13"/>
          </p:nvPr>
        </p:nvSpPr>
        <p:spPr>
          <a:xfrm>
            <a:off x="5245100" y="1891877"/>
            <a:ext cx="5916507" cy="3436789"/>
          </a:xfrm>
        </p:spPr>
        <p:txBody>
          <a:bodyPr>
            <a:normAutofit/>
          </a:bodyPr>
          <a:lstStyle/>
          <a:p>
            <a:pPr marL="0" indent="0">
              <a:buNone/>
            </a:pPr>
            <a:r>
              <a:rPr lang="en-US" sz="2800" dirty="0">
                <a:latin typeface="Times New Roman" panose="02020603050405020304" pitchFamily="18" charset="0"/>
                <a:cs typeface="Times New Roman" panose="02020603050405020304" pitchFamily="18" charset="0"/>
              </a:rPr>
              <a:t>Nurturing environments </a:t>
            </a:r>
          </a:p>
          <a:p>
            <a:pPr marL="0" indent="0">
              <a:buNone/>
            </a:pPr>
            <a:r>
              <a:rPr lang="en-US" sz="2800" dirty="0">
                <a:latin typeface="Times New Roman" panose="02020603050405020304" pitchFamily="18" charset="0"/>
                <a:cs typeface="Times New Roman" panose="02020603050405020304" pitchFamily="18" charset="0"/>
              </a:rPr>
              <a:t>Healthy food, safe water and clean air</a:t>
            </a:r>
          </a:p>
          <a:p>
            <a:pPr marL="0" indent="0">
              <a:buNone/>
            </a:pPr>
            <a:r>
              <a:rPr lang="en-US" sz="2800" dirty="0">
                <a:latin typeface="Times New Roman" panose="02020603050405020304" pitchFamily="18" charset="0"/>
                <a:cs typeface="Times New Roman" panose="02020603050405020304" pitchFamily="18" charset="0"/>
              </a:rPr>
              <a:t>Positive social interactions</a:t>
            </a:r>
          </a:p>
          <a:p>
            <a:pPr marL="0" indent="0">
              <a:buNone/>
            </a:pPr>
            <a:r>
              <a:rPr lang="en-US" sz="2800" dirty="0">
                <a:latin typeface="Times New Roman" panose="02020603050405020304" pitchFamily="18" charset="0"/>
                <a:cs typeface="Times New Roman" panose="02020603050405020304" pitchFamily="18" charset="0"/>
              </a:rPr>
              <a:t>Safe spaces can widen the window.  </a:t>
            </a:r>
          </a:p>
          <a:p>
            <a:pPr marL="0" indent="0">
              <a:buNone/>
            </a:pPr>
            <a:r>
              <a:rPr lang="en-US" sz="2800" dirty="0">
                <a:latin typeface="Times New Roman" panose="02020603050405020304" pitchFamily="18" charset="0"/>
                <a:cs typeface="Times New Roman" panose="02020603050405020304" pitchFamily="18" charset="0"/>
              </a:rPr>
              <a:t>Can all make our window larger</a:t>
            </a:r>
          </a:p>
          <a:p>
            <a:endParaRPr lang="en-US" dirty="0"/>
          </a:p>
        </p:txBody>
      </p:sp>
    </p:spTree>
    <p:extLst>
      <p:ext uri="{BB962C8B-B14F-4D97-AF65-F5344CB8AC3E}">
        <p14:creationId xmlns:p14="http://schemas.microsoft.com/office/powerpoint/2010/main" val="947877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127DD-E006-1CC9-D6F6-8FC421E853F8}"/>
              </a:ext>
            </a:extLst>
          </p:cNvPr>
          <p:cNvSpPr>
            <a:spLocks noGrp="1"/>
          </p:cNvSpPr>
          <p:nvPr>
            <p:ph type="title"/>
          </p:nvPr>
        </p:nvSpPr>
        <p:spPr>
          <a:xfrm>
            <a:off x="258319" y="0"/>
            <a:ext cx="11514581" cy="848107"/>
          </a:xfrm>
        </p:spPr>
        <p:txBody>
          <a:bodyPr anchor="b">
            <a:noAutofit/>
          </a:bodyPr>
          <a:lstStyle/>
          <a:p>
            <a:r>
              <a:rPr lang="en-US" sz="3200" dirty="0">
                <a:latin typeface="Times New Roman" panose="02020603050405020304" pitchFamily="18" charset="0"/>
                <a:cs typeface="Times New Roman" panose="02020603050405020304" pitchFamily="18" charset="0"/>
              </a:rPr>
              <a:t>What can we do when we are outside our window of tolerance? </a:t>
            </a:r>
          </a:p>
        </p:txBody>
      </p:sp>
      <p:sp>
        <p:nvSpPr>
          <p:cNvPr id="3" name="Content Placeholder 2">
            <a:extLst>
              <a:ext uri="{FF2B5EF4-FFF2-40B4-BE49-F238E27FC236}">
                <a16:creationId xmlns:a16="http://schemas.microsoft.com/office/drawing/2014/main" id="{08F8103C-07A7-E2D7-E04E-A280A252BABD}"/>
              </a:ext>
            </a:extLst>
          </p:cNvPr>
          <p:cNvSpPr>
            <a:spLocks noGrp="1"/>
          </p:cNvSpPr>
          <p:nvPr>
            <p:ph sz="quarter" idx="14"/>
          </p:nvPr>
        </p:nvSpPr>
        <p:spPr>
          <a:xfrm>
            <a:off x="212725" y="1083563"/>
            <a:ext cx="6610985" cy="5511547"/>
          </a:xfrm>
        </p:spPr>
        <p:txBody>
          <a:bodyPr>
            <a:noAutofit/>
          </a:bodyPr>
          <a:lstStyle/>
          <a:p>
            <a:pPr>
              <a:lnSpc>
                <a:spcPct val="100000"/>
              </a:lnSpc>
              <a:spcBef>
                <a:spcPts val="0"/>
              </a:spcBef>
            </a:pPr>
            <a:r>
              <a:rPr lang="en-US" sz="2800" b="1" dirty="0">
                <a:latin typeface="Times New Roman" panose="02020603050405020304" pitchFamily="18" charset="0"/>
                <a:cs typeface="Times New Roman" panose="02020603050405020304" pitchFamily="18" charset="0"/>
              </a:rPr>
              <a:t> Hyperarousal </a:t>
            </a:r>
            <a:r>
              <a:rPr lang="en-US" sz="2800" dirty="0">
                <a:latin typeface="Times New Roman" panose="02020603050405020304" pitchFamily="18" charset="0"/>
                <a:cs typeface="Times New Roman" panose="02020603050405020304" pitchFamily="18" charset="0"/>
              </a:rPr>
              <a:t>involves heightened stress responses such as anxiety, panic, irritability, anger, overwhelm  which make it harder to think. It also may lead people to do or say things they otherwise wouldn’t under calmer conditions.</a:t>
            </a:r>
          </a:p>
          <a:p>
            <a:pPr>
              <a:lnSpc>
                <a:spcPct val="100000"/>
              </a:lnSpc>
              <a:spcBef>
                <a:spcPts val="0"/>
              </a:spcBef>
            </a:pPr>
            <a:r>
              <a:rPr lang="en-US" sz="2800" dirty="0">
                <a:latin typeface="Times New Roman" panose="02020603050405020304" pitchFamily="18" charset="0"/>
                <a:cs typeface="Times New Roman" panose="02020603050405020304" pitchFamily="18" charset="0"/>
              </a:rPr>
              <a:t>During this time if people can learn to </a:t>
            </a:r>
            <a:r>
              <a:rPr lang="en-US" sz="2800" b="1" dirty="0">
                <a:latin typeface="Times New Roman" panose="02020603050405020304" pitchFamily="18" charset="0"/>
                <a:cs typeface="Times New Roman" panose="02020603050405020304" pitchFamily="18" charset="0"/>
              </a:rPr>
              <a:t>notice</a:t>
            </a:r>
            <a:r>
              <a:rPr lang="en-US" sz="2800" dirty="0">
                <a:latin typeface="Times New Roman" panose="02020603050405020304" pitchFamily="18" charset="0"/>
                <a:cs typeface="Times New Roman" panose="02020603050405020304" pitchFamily="18" charset="0"/>
              </a:rPr>
              <a:t> this before leaping into action, </a:t>
            </a:r>
            <a:r>
              <a:rPr lang="en-US" sz="2800" b="1" dirty="0">
                <a:latin typeface="Times New Roman" panose="02020603050405020304" pitchFamily="18" charset="0"/>
                <a:cs typeface="Times New Roman" panose="02020603050405020304" pitchFamily="18" charset="0"/>
              </a:rPr>
              <a:t>name</a:t>
            </a:r>
            <a:r>
              <a:rPr lang="en-US" sz="2800" dirty="0">
                <a:latin typeface="Times New Roman" panose="02020603050405020304" pitchFamily="18" charset="0"/>
                <a:cs typeface="Times New Roman" panose="02020603050405020304" pitchFamily="18" charset="0"/>
              </a:rPr>
              <a:t> what is happening, and </a:t>
            </a:r>
            <a:r>
              <a:rPr lang="en-US" sz="2800" b="1" dirty="0">
                <a:latin typeface="Times New Roman" panose="02020603050405020304" pitchFamily="18" charset="0"/>
                <a:cs typeface="Times New Roman" panose="02020603050405020304" pitchFamily="18" charset="0"/>
              </a:rPr>
              <a:t>nudge</a:t>
            </a:r>
            <a:r>
              <a:rPr lang="en-US" sz="2800" dirty="0">
                <a:latin typeface="Times New Roman" panose="02020603050405020304" pitchFamily="18" charset="0"/>
                <a:cs typeface="Times New Roman" panose="02020603050405020304" pitchFamily="18" charset="0"/>
              </a:rPr>
              <a:t> themselves to pause, count to 10, go for a walk ask for help and do calming activities before taking action</a:t>
            </a:r>
            <a:r>
              <a:rPr lang="en-US" sz="2800" dirty="0"/>
              <a:t>. </a:t>
            </a:r>
            <a:br>
              <a:rPr lang="en-US" sz="2800" dirty="0"/>
            </a:br>
            <a:endParaRPr lang="en-US" sz="2800" dirty="0"/>
          </a:p>
        </p:txBody>
      </p:sp>
      <p:pic>
        <p:nvPicPr>
          <p:cNvPr id="10" name="Picture Placeholder 9" descr="Person running fast to jump over precipice between two mountains">
            <a:extLst>
              <a:ext uri="{FF2B5EF4-FFF2-40B4-BE49-F238E27FC236}">
                <a16:creationId xmlns:a16="http://schemas.microsoft.com/office/drawing/2014/main" id="{271F6E16-9DEC-A7D0-6308-31BC1E04B0E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8209" r="18209"/>
          <a:stretch/>
        </p:blipFill>
        <p:spPr>
          <a:xfrm>
            <a:off x="7359540" y="1480132"/>
            <a:ext cx="4577156" cy="4623488"/>
          </a:xfrm>
          <a:noFill/>
        </p:spPr>
      </p:pic>
    </p:spTree>
    <p:extLst>
      <p:ext uri="{BB962C8B-B14F-4D97-AF65-F5344CB8AC3E}">
        <p14:creationId xmlns:p14="http://schemas.microsoft.com/office/powerpoint/2010/main" val="640335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B0958-E177-CC2C-CD9B-DA21D0A69045}"/>
              </a:ext>
            </a:extLst>
          </p:cNvPr>
          <p:cNvSpPr>
            <a:spLocks noGrp="1"/>
          </p:cNvSpPr>
          <p:nvPr>
            <p:ph type="title"/>
          </p:nvPr>
        </p:nvSpPr>
        <p:spPr>
          <a:xfrm>
            <a:off x="569927" y="142322"/>
            <a:ext cx="10648830" cy="783508"/>
          </a:xfrm>
        </p:spPr>
        <p:txBody>
          <a:bodyPr anchor="t">
            <a:normAutofit/>
          </a:bodyPr>
          <a:lstStyle/>
          <a:p>
            <a:r>
              <a:rPr lang="en-US" sz="4000" dirty="0">
                <a:latin typeface="Times New Roman" panose="02020603050405020304" pitchFamily="18" charset="0"/>
                <a:cs typeface="Times New Roman" panose="02020603050405020304" pitchFamily="18" charset="0"/>
              </a:rPr>
              <a:t>When outside the lower window…</a:t>
            </a:r>
          </a:p>
        </p:txBody>
      </p:sp>
      <p:sp>
        <p:nvSpPr>
          <p:cNvPr id="3" name="Content Placeholder 2">
            <a:extLst>
              <a:ext uri="{FF2B5EF4-FFF2-40B4-BE49-F238E27FC236}">
                <a16:creationId xmlns:a16="http://schemas.microsoft.com/office/drawing/2014/main" id="{AC5F1F2C-54D5-72BE-C19E-D3461BFC03A4}"/>
              </a:ext>
            </a:extLst>
          </p:cNvPr>
          <p:cNvSpPr>
            <a:spLocks noGrp="1"/>
          </p:cNvSpPr>
          <p:nvPr>
            <p:ph sz="quarter" idx="13"/>
          </p:nvPr>
        </p:nvSpPr>
        <p:spPr>
          <a:xfrm>
            <a:off x="325074" y="868364"/>
            <a:ext cx="10950834" cy="5338125"/>
          </a:xfrm>
        </p:spPr>
        <p:txBody>
          <a:bodyPr>
            <a:noAutofit/>
          </a:bodyPr>
          <a:lstStyle/>
          <a:p>
            <a:pPr>
              <a:lnSpc>
                <a:spcPct val="100000"/>
              </a:lnSpc>
              <a:spcBef>
                <a:spcPts val="0"/>
              </a:spcBef>
            </a:pPr>
            <a:r>
              <a:rPr lang="en-US" sz="2800" dirty="0">
                <a:latin typeface="Times New Roman" panose="02020603050405020304" pitchFamily="18" charset="0"/>
                <a:cs typeface="Times New Roman" panose="02020603050405020304" pitchFamily="18" charset="0"/>
              </a:rPr>
              <a:t>When an individual is outside their lower window in </a:t>
            </a:r>
            <a:r>
              <a:rPr lang="en-US" sz="2800" b="1" dirty="0" err="1">
                <a:latin typeface="Times New Roman" panose="02020603050405020304" pitchFamily="18" charset="0"/>
                <a:cs typeface="Times New Roman" panose="02020603050405020304" pitchFamily="18" charset="0"/>
              </a:rPr>
              <a:t>Hypoarousal</a:t>
            </a:r>
            <a:r>
              <a:rPr lang="en-US" sz="2800" b="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they may feel trapped, frozen, shut down, withdrawn, depressed, disconnected, and spacy. Individuals may retreat when it is not in their best interest.</a:t>
            </a:r>
          </a:p>
          <a:p>
            <a:pPr>
              <a:lnSpc>
                <a:spcPct val="100000"/>
              </a:lnSpc>
              <a:spcBef>
                <a:spcPts val="0"/>
              </a:spcBef>
            </a:pPr>
            <a:r>
              <a:rPr lang="en-US" sz="2800" dirty="0">
                <a:latin typeface="Times New Roman" panose="02020603050405020304" pitchFamily="18" charset="0"/>
                <a:cs typeface="Times New Roman" panose="02020603050405020304" pitchFamily="18" charset="0"/>
              </a:rPr>
              <a:t>If they </a:t>
            </a:r>
            <a:r>
              <a:rPr lang="en-US" sz="2800" b="1" dirty="0">
                <a:latin typeface="Times New Roman" panose="02020603050405020304" pitchFamily="18" charset="0"/>
                <a:cs typeface="Times New Roman" panose="02020603050405020304" pitchFamily="18" charset="0"/>
              </a:rPr>
              <a:t>notice</a:t>
            </a:r>
            <a:r>
              <a:rPr lang="en-US" sz="2800" dirty="0">
                <a:latin typeface="Times New Roman" panose="02020603050405020304" pitchFamily="18" charset="0"/>
                <a:cs typeface="Times New Roman" panose="02020603050405020304" pitchFamily="18" charset="0"/>
              </a:rPr>
              <a:t> this, and </a:t>
            </a:r>
            <a:r>
              <a:rPr lang="en-US" sz="2800" b="1" dirty="0">
                <a:latin typeface="Times New Roman" panose="02020603050405020304" pitchFamily="18" charset="0"/>
                <a:cs typeface="Times New Roman" panose="02020603050405020304" pitchFamily="18" charset="0"/>
              </a:rPr>
              <a:t>name</a:t>
            </a:r>
            <a:r>
              <a:rPr lang="en-US" sz="2800" dirty="0">
                <a:latin typeface="Times New Roman" panose="02020603050405020304" pitchFamily="18" charset="0"/>
                <a:cs typeface="Times New Roman" panose="02020603050405020304" pitchFamily="18" charset="0"/>
              </a:rPr>
              <a:t> it, they can </a:t>
            </a:r>
            <a:r>
              <a:rPr lang="en-US" sz="2800" b="1" dirty="0">
                <a:latin typeface="Times New Roman" panose="02020603050405020304" pitchFamily="18" charset="0"/>
                <a:cs typeface="Times New Roman" panose="02020603050405020304" pitchFamily="18" charset="0"/>
              </a:rPr>
              <a:t>nudge</a:t>
            </a:r>
            <a:r>
              <a:rPr lang="en-US" sz="2800" dirty="0">
                <a:latin typeface="Times New Roman" panose="02020603050405020304" pitchFamily="18" charset="0"/>
                <a:cs typeface="Times New Roman" panose="02020603050405020304" pitchFamily="18" charset="0"/>
              </a:rPr>
              <a:t> themselves to try:</a:t>
            </a:r>
          </a:p>
          <a:p>
            <a:pPr marL="342900" indent="-342900">
              <a:lnSpc>
                <a:spcPct val="100000"/>
              </a:lnSpc>
              <a:spcBef>
                <a:spcPts val="0"/>
              </a:spcBef>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 Breathing and mindfulness to return to the present moment</a:t>
            </a:r>
          </a:p>
          <a:p>
            <a:pPr marL="342900" indent="-342900">
              <a:lnSpc>
                <a:spcPct val="100000"/>
              </a:lnSpc>
              <a:spcBef>
                <a:spcPts val="0"/>
              </a:spcBef>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 Practice grounding and anchoring exercises (feeling feet on the ground, hands on the desk) </a:t>
            </a:r>
          </a:p>
          <a:p>
            <a:pPr marL="342900" indent="-342900">
              <a:lnSpc>
                <a:spcPct val="100000"/>
              </a:lnSpc>
              <a:spcBef>
                <a:spcPts val="0"/>
              </a:spcBef>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 Use all 5 senses exercises. </a:t>
            </a:r>
          </a:p>
          <a:p>
            <a:pPr marL="342900" indent="-342900">
              <a:lnSpc>
                <a:spcPct val="100000"/>
              </a:lnSpc>
              <a:spcBef>
                <a:spcPts val="0"/>
              </a:spcBef>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Try washing hands and or face in warm or cold water. </a:t>
            </a:r>
          </a:p>
          <a:p>
            <a:pPr marL="342900" indent="-342900">
              <a:lnSpc>
                <a:spcPct val="100000"/>
              </a:lnSpc>
              <a:spcBef>
                <a:spcPts val="0"/>
              </a:spcBef>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Talk to someone supportive.  </a:t>
            </a:r>
          </a:p>
        </p:txBody>
      </p:sp>
    </p:spTree>
    <p:extLst>
      <p:ext uri="{BB962C8B-B14F-4D97-AF65-F5344CB8AC3E}">
        <p14:creationId xmlns:p14="http://schemas.microsoft.com/office/powerpoint/2010/main" val="3466858955"/>
      </p:ext>
    </p:extLst>
  </p:cSld>
  <p:clrMapOvr>
    <a:masterClrMapping/>
  </p:clrMapOvr>
</p:sld>
</file>

<file path=ppt/theme/theme1.xml><?xml version="1.0" encoding="utf-8"?>
<a:theme xmlns:a="http://schemas.openxmlformats.org/drawingml/2006/main" name="Helena">
  <a:themeElements>
    <a:clrScheme name="Helen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lena" id="{83B93026-B8A4-4FE9-8E48-8009734911E7}" vid="{E43B60F7-EC4F-4A08-AFF5-BDC94162E5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Helena</Template>
  <TotalTime>1716</TotalTime>
  <Words>864</Words>
  <Application>Microsoft Office PowerPoint</Application>
  <PresentationFormat>Widescreen</PresentationFormat>
  <Paragraphs>65</Paragraphs>
  <Slides>13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Aptos</vt:lpstr>
      <vt:lpstr>Arial</vt:lpstr>
      <vt:lpstr>Neue Haas Grotesk Text Pro</vt:lpstr>
      <vt:lpstr>Times New Roman</vt:lpstr>
      <vt:lpstr>Helena</vt:lpstr>
      <vt:lpstr>Tips on The Window of Tolerance      </vt:lpstr>
      <vt:lpstr>What is the window of tolerance?</vt:lpstr>
      <vt:lpstr>Why is the window of tolerance relevant? </vt:lpstr>
      <vt:lpstr>To illustrate how this works….here is a short video</vt:lpstr>
      <vt:lpstr>How our window of tolerance may look…</vt:lpstr>
      <vt:lpstr>What shapes our window? </vt:lpstr>
      <vt:lpstr>What else shapes our window?</vt:lpstr>
      <vt:lpstr>What can we do when we are outside our window of tolerance? </vt:lpstr>
      <vt:lpstr>When outside the lower window…</vt:lpstr>
      <vt:lpstr>Key Take Aways to help return to your window: </vt:lpstr>
      <vt:lpstr>When to seek additional help….</vt:lpstr>
      <vt:lpstr>Hope for building a Larger Window…. </vt:lpstr>
      <vt:lpstr>References and resources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Linda Goode</dc:creator>
  <cp:lastModifiedBy>Linda Paumer</cp:lastModifiedBy>
  <cp:revision>5</cp:revision>
  <dcterms:created xsi:type="dcterms:W3CDTF">2026-08-23T20:28:40Z</dcterms:created>
  <dcterms:modified xsi:type="dcterms:W3CDTF">2026-08-25T14:16:01Z</dcterms:modified>
</cp:coreProperties>
</file>