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1280" r:id="rId3"/>
    <p:sldId id="1281" r:id="rId4"/>
    <p:sldId id="1279" r:id="rId5"/>
    <p:sldId id="1608" r:id="rId6"/>
    <p:sldId id="305" r:id="rId7"/>
    <p:sldId id="1611" r:id="rId8"/>
    <p:sldId id="1618" r:id="rId9"/>
    <p:sldId id="267" r:id="rId10"/>
    <p:sldId id="1612" r:id="rId11"/>
    <p:sldId id="1613" r:id="rId12"/>
    <p:sldId id="1616" r:id="rId13"/>
    <p:sldId id="1614" r:id="rId14"/>
    <p:sldId id="1615" r:id="rId15"/>
    <p:sldId id="1617"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A84FB4-D98D-028E-0874-B738FFE49EEF}" name="Hamid Motallebzadeh" initials="HM" userId="Hamid Motallebzadeh"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1851"/>
    <a:srgbClr val="6293E8"/>
    <a:srgbClr val="0B3D29"/>
    <a:srgbClr val="DEA924"/>
    <a:srgbClr val="9B0708"/>
    <a:srgbClr val="9986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071625-B6DE-4656-AE6A-82C5FF23BFED}" v="28" dt="2026-08-15T21:51:08.8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69"/>
    <p:restoredTop sz="69920" autoAdjust="0"/>
  </p:normalViewPr>
  <p:slideViewPr>
    <p:cSldViewPr snapToGrid="0" snapToObjects="1">
      <p:cViewPr varScale="1">
        <p:scale>
          <a:sx n="48" d="100"/>
          <a:sy n="48" d="100"/>
        </p:scale>
        <p:origin x="2046"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D453FD-ADEB-4714-8EC0-41343902DAB3}" type="datetimeFigureOut">
              <a:rPr lang="en-US" smtClean="0"/>
              <a:t>8/20/2026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EB8D84-5B7D-4049-8476-568D060D859B}" type="slidenum">
              <a:rPr lang="en-US" smtClean="0"/>
              <a:t>‹#›</a:t>
            </a:fld>
            <a:endParaRPr lang="en-US"/>
          </a:p>
        </p:txBody>
      </p:sp>
    </p:spTree>
    <p:extLst>
      <p:ext uri="{BB962C8B-B14F-4D97-AF65-F5344CB8AC3E}">
        <p14:creationId xmlns:p14="http://schemas.microsoft.com/office/powerpoint/2010/main" val="985722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Arial" panose="020B0604020202020204" pitchFamily="34" charset="0"/>
              </a:rPr>
              <a:t>A significant demographic shift is occurring across the county, the state, and the country. By 2030, 25% of the county’s population will be aged 60 and older; by 2060, it will be 30% (or 620,000 people). </a:t>
            </a: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The age and disability-friendly movement represents an opportunity to revisit how we design our communities. If we adapt our surroundings to better meet needs as we age, we will create communities that will be more supportive and accessible for all. We believe that planning ahead leads to better outcomes. </a:t>
            </a:r>
            <a:endParaRPr lang="en-US" dirty="0"/>
          </a:p>
        </p:txBody>
      </p:sp>
      <p:sp>
        <p:nvSpPr>
          <p:cNvPr id="4" name="Slide Number Placeholder 3"/>
          <p:cNvSpPr>
            <a:spLocks noGrp="1"/>
          </p:cNvSpPr>
          <p:nvPr>
            <p:ph type="sldNum" sz="quarter" idx="5"/>
          </p:nvPr>
        </p:nvSpPr>
        <p:spPr/>
        <p:txBody>
          <a:bodyPr/>
          <a:lstStyle/>
          <a:p>
            <a:fld id="{6DEB8D84-5B7D-4049-8476-568D060D859B}" type="slidenum">
              <a:rPr lang="en-US" smtClean="0"/>
              <a:t>2</a:t>
            </a:fld>
            <a:endParaRPr lang="en-US"/>
          </a:p>
        </p:txBody>
      </p:sp>
    </p:spTree>
    <p:extLst>
      <p:ext uri="{BB962C8B-B14F-4D97-AF65-F5344CB8AC3E}">
        <p14:creationId xmlns:p14="http://schemas.microsoft.com/office/powerpoint/2010/main" val="654962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502BA-3408-68CB-E833-E3A60A66AEB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042950-3846-1170-BC02-6F2E3D47E0A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D3DC78E-FF84-F14E-3D72-FD2EA1E49B2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37F9F70-A3B3-5999-DD7B-6EEF8A6E627E}"/>
              </a:ext>
            </a:extLst>
          </p:cNvPr>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1B90834-CD01-7F22-E6F8-A7DA803D07B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730C0D4E-8B20-0B28-CD2F-6EBDD3B1137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0488CDF-CA4B-3001-17BD-A4A99FFA55A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90459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Participants will receive biannual assessments using validated tools aligned with the evidence-based Geriatric 4M framework: Mind, Mobility, Medications, and Multicomplexity. Students in nursing, physical therapy, and audiology will collaboratively conduct standardized assessments of hearing, cognition, strength, balance, frailty, and medication management. </a:t>
            </a:r>
            <a:endParaRPr lang="en-US" dirty="0"/>
          </a:p>
        </p:txBody>
      </p:sp>
      <p:sp>
        <p:nvSpPr>
          <p:cNvPr id="4" name="Slide Number Placeholder 3"/>
          <p:cNvSpPr>
            <a:spLocks noGrp="1"/>
          </p:cNvSpPr>
          <p:nvPr>
            <p:ph type="sldNum" sz="quarter" idx="5"/>
          </p:nvPr>
        </p:nvSpPr>
        <p:spPr/>
        <p:txBody>
          <a:bodyPr/>
          <a:lstStyle/>
          <a:p>
            <a:fld id="{6DEB8D84-5B7D-4049-8476-568D060D859B}" type="slidenum">
              <a:rPr lang="en-US" smtClean="0"/>
              <a:t>7</a:t>
            </a:fld>
            <a:endParaRPr lang="en-US"/>
          </a:p>
        </p:txBody>
      </p:sp>
    </p:spTree>
    <p:extLst>
      <p:ext uri="{BB962C8B-B14F-4D97-AF65-F5344CB8AC3E}">
        <p14:creationId xmlns:p14="http://schemas.microsoft.com/office/powerpoint/2010/main" val="2614723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assessments and educational interventions will be delivered through coordinated interdisciplinary practice within the College, fostering experiential learning while providing meaningful community benefit.</a:t>
            </a:r>
          </a:p>
          <a:p>
            <a:endParaRPr lang="en-US" dirty="0"/>
          </a:p>
        </p:txBody>
      </p:sp>
      <p:sp>
        <p:nvSpPr>
          <p:cNvPr id="4" name="Slide Number Placeholder 3"/>
          <p:cNvSpPr>
            <a:spLocks noGrp="1"/>
          </p:cNvSpPr>
          <p:nvPr>
            <p:ph type="sldNum" sz="quarter" idx="5"/>
          </p:nvPr>
        </p:nvSpPr>
        <p:spPr/>
        <p:txBody>
          <a:bodyPr/>
          <a:lstStyle/>
          <a:p>
            <a:fld id="{6DEB8D84-5B7D-4049-8476-568D060D859B}" type="slidenum">
              <a:rPr lang="en-US" smtClean="0"/>
              <a:t>9</a:t>
            </a:fld>
            <a:endParaRPr lang="en-US"/>
          </a:p>
        </p:txBody>
      </p:sp>
    </p:spTree>
    <p:extLst>
      <p:ext uri="{BB962C8B-B14F-4D97-AF65-F5344CB8AC3E}">
        <p14:creationId xmlns:p14="http://schemas.microsoft.com/office/powerpoint/2010/main" val="19535441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4453" y="1811069"/>
            <a:ext cx="5216389" cy="1470025"/>
          </a:xfrm>
        </p:spPr>
        <p:txBody>
          <a:bodyPr/>
          <a:lstStyle>
            <a:lvl1pPr algn="l">
              <a:defRPr>
                <a:solidFill>
                  <a:schemeClr val="bg1"/>
                </a:solidFill>
              </a:defRPr>
            </a:lvl1pPr>
          </a:lstStyle>
          <a:p>
            <a:r>
              <a:rPr lang="en-US" dirty="0"/>
              <a:t>Click to edit Master title style</a:t>
            </a:r>
          </a:p>
        </p:txBody>
      </p:sp>
      <p:sp>
        <p:nvSpPr>
          <p:cNvPr id="3" name="Subtitle 2"/>
          <p:cNvSpPr>
            <a:spLocks noGrp="1"/>
          </p:cNvSpPr>
          <p:nvPr>
            <p:ph type="subTitle" idx="1" hasCustomPrompt="1"/>
          </p:nvPr>
        </p:nvSpPr>
        <p:spPr>
          <a:xfrm>
            <a:off x="3571109" y="3566844"/>
            <a:ext cx="4573933" cy="365051"/>
          </a:xfrm>
        </p:spPr>
        <p:txBody>
          <a:bodyPr>
            <a:normAutofit/>
          </a:bodyPr>
          <a:lstStyle>
            <a:lvl1pPr marL="0" indent="0" algn="l">
              <a:buNone/>
              <a:defRPr sz="16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dark)">
    <p:spTree>
      <p:nvGrpSpPr>
        <p:cNvPr id="1" name=""/>
        <p:cNvGrpSpPr/>
        <p:nvPr/>
      </p:nvGrpSpPr>
      <p:grpSpPr>
        <a:xfrm>
          <a:off x="0" y="0"/>
          <a:ext cx="0" cy="0"/>
          <a:chOff x="0" y="0"/>
          <a:chExt cx="0" cy="0"/>
        </a:xfrm>
      </p:grpSpPr>
      <p:sp>
        <p:nvSpPr>
          <p:cNvPr id="2" name="Title 1"/>
          <p:cNvSpPr>
            <a:spLocks noGrp="1"/>
          </p:cNvSpPr>
          <p:nvPr>
            <p:ph type="title"/>
          </p:nvPr>
        </p:nvSpPr>
        <p:spPr>
          <a:xfrm>
            <a:off x="1792288" y="4716945"/>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2912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28368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l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4453" y="1811069"/>
            <a:ext cx="5216389" cy="1470025"/>
          </a:xfrm>
        </p:spPr>
        <p:txBody>
          <a:bodyPr/>
          <a:lstStyle>
            <a:lvl1pPr algn="l">
              <a:defRPr>
                <a:solidFill>
                  <a:schemeClr val="tx1"/>
                </a:solidFill>
              </a:defRPr>
            </a:lvl1pPr>
          </a:lstStyle>
          <a:p>
            <a:r>
              <a:rPr lang="en-US" dirty="0"/>
              <a:t>Click to edit Master title style</a:t>
            </a:r>
          </a:p>
        </p:txBody>
      </p:sp>
      <p:sp>
        <p:nvSpPr>
          <p:cNvPr id="3" name="Subtitle 2"/>
          <p:cNvSpPr>
            <a:spLocks noGrp="1"/>
          </p:cNvSpPr>
          <p:nvPr>
            <p:ph type="subTitle" idx="1" hasCustomPrompt="1"/>
          </p:nvPr>
        </p:nvSpPr>
        <p:spPr>
          <a:xfrm>
            <a:off x="3571109" y="3566844"/>
            <a:ext cx="4573933" cy="365051"/>
          </a:xfrm>
        </p:spPr>
        <p:txBody>
          <a:bodyPr>
            <a:normAutofit/>
          </a:bodyPr>
          <a:lstStyle>
            <a:lvl1pPr marL="0" indent="0" algn="l">
              <a:buNone/>
              <a:defRPr sz="1600">
                <a:solidFill>
                  <a:srgbClr val="0B3D2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l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2536018"/>
            <a:ext cx="7772400" cy="1362075"/>
          </a:xfrm>
        </p:spPr>
        <p:txBody>
          <a:bodyPr anchor="t"/>
          <a:lstStyle>
            <a:lvl1pPr algn="ctr">
              <a:defRPr sz="4000" b="1" cap="none">
                <a:solidFill>
                  <a:srgbClr val="0B3D29"/>
                </a:solidFill>
              </a:defRPr>
            </a:lvl1pPr>
          </a:lstStyle>
          <a:p>
            <a:r>
              <a:rPr lang="en-US" dirty="0"/>
              <a:t>Click To Edit Master Title Style</a:t>
            </a:r>
          </a:p>
        </p:txBody>
      </p:sp>
      <p:sp>
        <p:nvSpPr>
          <p:cNvPr id="3" name="Text Placeholder 2"/>
          <p:cNvSpPr>
            <a:spLocks noGrp="1"/>
          </p:cNvSpPr>
          <p:nvPr>
            <p:ph type="body" idx="1" hasCustomPrompt="1"/>
          </p:nvPr>
        </p:nvSpPr>
        <p:spPr>
          <a:xfrm>
            <a:off x="722313" y="1035831"/>
            <a:ext cx="7772400" cy="1500187"/>
          </a:xfrm>
        </p:spPr>
        <p:txBody>
          <a:bodyPr anchor="b"/>
          <a:lstStyle>
            <a:lvl1pPr marL="0" indent="0" algn="ctr">
              <a:buNone/>
              <a:defRPr sz="2000">
                <a:solidFill>
                  <a:srgbClr val="0B3D2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TextBox 6"/>
          <p:cNvSpPr txBox="1"/>
          <p:nvPr userDrawn="1"/>
        </p:nvSpPr>
        <p:spPr>
          <a:xfrm>
            <a:off x="5985933" y="2167467"/>
            <a:ext cx="184666" cy="369332"/>
          </a:xfrm>
          <a:prstGeom prst="rect">
            <a:avLst/>
          </a:prstGeom>
          <a:noFill/>
        </p:spPr>
        <p:txBody>
          <a:bodyPr wrap="none" rtlCol="0">
            <a:spAutoFit/>
          </a:bodyPr>
          <a:lstStyle/>
          <a:p>
            <a:endParaRPr lang="en-US" dirty="0"/>
          </a:p>
        </p:txBody>
      </p:sp>
      <p:sp>
        <p:nvSpPr>
          <p:cNvPr id="9" name="TextBox 8"/>
          <p:cNvSpPr txBox="1"/>
          <p:nvPr userDrawn="1"/>
        </p:nvSpPr>
        <p:spPr>
          <a:xfrm>
            <a:off x="5892800" y="2379133"/>
            <a:ext cx="184666" cy="369332"/>
          </a:xfrm>
          <a:prstGeom prst="rect">
            <a:avLst/>
          </a:prstGeom>
          <a:noFill/>
        </p:spPr>
        <p:txBody>
          <a:bodyPr wrap="none" rtlCol="0">
            <a:spAutoFit/>
          </a:bodyPr>
          <a:lstStyle/>
          <a:p>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l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B3D29"/>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0B3D29"/>
                </a:solidFill>
              </a:defRPr>
            </a:lvl1pPr>
            <a:lvl2pPr>
              <a:defRPr>
                <a:solidFill>
                  <a:srgbClr val="0B3D29"/>
                </a:solidFill>
              </a:defRPr>
            </a:lvl2pPr>
            <a:lvl3pPr>
              <a:defRPr>
                <a:solidFill>
                  <a:srgbClr val="0B3D29"/>
                </a:solidFill>
              </a:defRPr>
            </a:lvl3pPr>
            <a:lvl4pPr>
              <a:defRPr>
                <a:solidFill>
                  <a:srgbClr val="0B3D29"/>
                </a:solidFill>
              </a:defRPr>
            </a:lvl4pPr>
            <a:lvl5pPr>
              <a:defRPr>
                <a:solidFill>
                  <a:srgbClr val="0B3D2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l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B3D29"/>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solidFill>
                  <a:srgbClr val="0B3D29"/>
                </a:solidFill>
              </a:defRPr>
            </a:lvl1pPr>
            <a:lvl2pPr>
              <a:defRPr sz="2400">
                <a:solidFill>
                  <a:srgbClr val="0B3D29"/>
                </a:solidFill>
              </a:defRPr>
            </a:lvl2pPr>
            <a:lvl3pPr>
              <a:defRPr sz="2000">
                <a:solidFill>
                  <a:srgbClr val="0B3D29"/>
                </a:solidFill>
              </a:defRPr>
            </a:lvl3pPr>
            <a:lvl4pPr>
              <a:defRPr sz="1800">
                <a:solidFill>
                  <a:srgbClr val="0B3D29"/>
                </a:solidFill>
              </a:defRPr>
            </a:lvl4pPr>
            <a:lvl5pPr>
              <a:defRPr sz="1800">
                <a:solidFill>
                  <a:srgbClr val="0B3D29"/>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B3D29"/>
                </a:solidFill>
              </a:defRPr>
            </a:lvl1pPr>
            <a:lvl2pPr>
              <a:defRPr sz="2400">
                <a:solidFill>
                  <a:srgbClr val="0B3D29"/>
                </a:solidFill>
              </a:defRPr>
            </a:lvl2pPr>
            <a:lvl3pPr>
              <a:defRPr sz="2000">
                <a:solidFill>
                  <a:srgbClr val="0B3D29"/>
                </a:solidFill>
              </a:defRPr>
            </a:lvl3pPr>
            <a:lvl4pPr>
              <a:defRPr sz="1800">
                <a:solidFill>
                  <a:srgbClr val="0B3D29"/>
                </a:solidFill>
              </a:defRPr>
            </a:lvl4pPr>
            <a:lvl5pPr>
              <a:defRPr sz="1800">
                <a:solidFill>
                  <a:srgbClr val="0B3D29"/>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rmation (l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679580" y="748998"/>
            <a:ext cx="5007220" cy="4282306"/>
          </a:xfrm>
        </p:spPr>
        <p:txBody>
          <a:bodyPr/>
          <a:lstStyle>
            <a:lvl1pPr marL="0" indent="0">
              <a:spcBef>
                <a:spcPts val="1776"/>
              </a:spcBef>
              <a:buFontTx/>
              <a:buNone/>
              <a:defRPr sz="2400" b="1">
                <a:solidFill>
                  <a:srgbClr val="0B3D29"/>
                </a:solidFill>
              </a:defRPr>
            </a:lvl1pPr>
            <a:lvl2pPr marL="0" indent="0">
              <a:buFontTx/>
              <a:buNone/>
              <a:defRPr sz="2000">
                <a:solidFill>
                  <a:srgbClr val="0B3D29"/>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l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B3D29"/>
                </a:solidFill>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B3D2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rgbClr val="0B3D29"/>
                </a:solidFill>
              </a:defRPr>
            </a:lvl1pPr>
            <a:lvl2pPr>
              <a:defRPr sz="2000">
                <a:solidFill>
                  <a:srgbClr val="0B3D29"/>
                </a:solidFill>
              </a:defRPr>
            </a:lvl2pPr>
            <a:lvl3pPr>
              <a:defRPr sz="1800">
                <a:solidFill>
                  <a:srgbClr val="0B3D29"/>
                </a:solidFill>
              </a:defRPr>
            </a:lvl3pPr>
            <a:lvl4pPr>
              <a:defRPr sz="1600">
                <a:solidFill>
                  <a:srgbClr val="0B3D29"/>
                </a:solidFill>
              </a:defRPr>
            </a:lvl4pPr>
            <a:lvl5pPr>
              <a:defRPr sz="1600">
                <a:solidFill>
                  <a:srgbClr val="0B3D29"/>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B3D2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rgbClr val="0B3D29"/>
                </a:solidFill>
              </a:defRPr>
            </a:lvl1pPr>
            <a:lvl2pPr>
              <a:defRPr sz="2000">
                <a:solidFill>
                  <a:srgbClr val="0B3D29"/>
                </a:solidFill>
              </a:defRPr>
            </a:lvl2pPr>
            <a:lvl3pPr>
              <a:defRPr sz="1800">
                <a:solidFill>
                  <a:srgbClr val="0B3D29"/>
                </a:solidFill>
              </a:defRPr>
            </a:lvl3pPr>
            <a:lvl4pPr>
              <a:defRPr sz="1600">
                <a:solidFill>
                  <a:srgbClr val="0B3D29"/>
                </a:solidFill>
              </a:defRPr>
            </a:lvl4pPr>
            <a:lvl5pPr>
              <a:defRPr sz="1600">
                <a:solidFill>
                  <a:srgbClr val="0B3D29"/>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l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light)">
    <p:bg>
      <p:bgPr>
        <a:blipFill rotWithShape="1">
          <a:blip r:embed="rId2"/>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l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solidFill>
                  <a:srgbClr val="0B3D29"/>
                </a:solidFill>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rgbClr val="0B3D2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2536018"/>
            <a:ext cx="7772400" cy="1362075"/>
          </a:xfrm>
        </p:spPr>
        <p:txBody>
          <a:bodyPr anchor="t"/>
          <a:lstStyle>
            <a:lvl1pPr algn="ctr">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hasCustomPrompt="1"/>
          </p:nvPr>
        </p:nvSpPr>
        <p:spPr>
          <a:xfrm>
            <a:off x="722313" y="1035831"/>
            <a:ext cx="7772400" cy="1500187"/>
          </a:xfrm>
        </p:spPr>
        <p:txBody>
          <a:bodyPr anchor="b"/>
          <a:lstStyle>
            <a:lvl1pPr marL="0" indent="0" algn="ctr">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TextBox 6"/>
          <p:cNvSpPr txBox="1"/>
          <p:nvPr userDrawn="1"/>
        </p:nvSpPr>
        <p:spPr>
          <a:xfrm>
            <a:off x="5985933" y="2167467"/>
            <a:ext cx="184666" cy="369332"/>
          </a:xfrm>
          <a:prstGeom prst="rect">
            <a:avLst/>
          </a:prstGeom>
          <a:noFill/>
        </p:spPr>
        <p:txBody>
          <a:bodyPr wrap="none" rtlCol="0">
            <a:spAutoFit/>
          </a:bodyPr>
          <a:lstStyle/>
          <a:p>
            <a:endParaRPr lang="en-US" dirty="0"/>
          </a:p>
        </p:txBody>
      </p:sp>
      <p:sp>
        <p:nvSpPr>
          <p:cNvPr id="9" name="TextBox 8"/>
          <p:cNvSpPr txBox="1"/>
          <p:nvPr userDrawn="1"/>
        </p:nvSpPr>
        <p:spPr>
          <a:xfrm>
            <a:off x="5892800" y="2379133"/>
            <a:ext cx="184666" cy="369332"/>
          </a:xfrm>
          <a:prstGeom prst="rect">
            <a:avLst/>
          </a:prstGeom>
          <a:noFill/>
        </p:spPr>
        <p:txBody>
          <a:bodyPr wrap="none" rtlCol="0">
            <a:spAutoFit/>
          </a:bodyPr>
          <a:lstStyle/>
          <a:p>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l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716945"/>
            <a:ext cx="5486400" cy="566738"/>
          </a:xfrm>
        </p:spPr>
        <p:txBody>
          <a:bodyPr anchor="b"/>
          <a:lstStyle>
            <a:lvl1pPr algn="l">
              <a:defRPr sz="2000" b="1">
                <a:solidFill>
                  <a:srgbClr val="0B3D29"/>
                </a:solidFill>
              </a:defRPr>
            </a:lvl1pPr>
          </a:lstStyle>
          <a:p>
            <a:r>
              <a:rPr lang="en-US" dirty="0"/>
              <a:t>Click to edit Master title style</a:t>
            </a:r>
          </a:p>
        </p:txBody>
      </p:sp>
      <p:sp>
        <p:nvSpPr>
          <p:cNvPr id="3" name="Picture Placeholder 2"/>
          <p:cNvSpPr>
            <a:spLocks noGrp="1"/>
          </p:cNvSpPr>
          <p:nvPr>
            <p:ph type="pic" idx="1"/>
          </p:nvPr>
        </p:nvSpPr>
        <p:spPr>
          <a:xfrm>
            <a:off x="1792288" y="529120"/>
            <a:ext cx="5486400" cy="4114800"/>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83683"/>
            <a:ext cx="5486400" cy="804862"/>
          </a:xfrm>
        </p:spPr>
        <p:txBody>
          <a:bodyPr/>
          <a:lstStyle>
            <a:lvl1pPr marL="0" indent="0">
              <a:buNone/>
              <a:defRPr sz="1400">
                <a:solidFill>
                  <a:srgbClr val="0B3D2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dar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dar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Information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679580" y="748998"/>
            <a:ext cx="5007220" cy="4282306"/>
          </a:xfrm>
        </p:spPr>
        <p:txBody>
          <a:bodyPr/>
          <a:lstStyle>
            <a:lvl1pPr marL="0" indent="0">
              <a:spcBef>
                <a:spcPts val="1776"/>
              </a:spcBef>
              <a:buFontTx/>
              <a:buNone/>
              <a:defRPr sz="2400" b="1">
                <a:solidFill>
                  <a:srgbClr val="DEA924"/>
                </a:solidFill>
              </a:defRPr>
            </a:lvl1pPr>
            <a:lvl2pPr marL="0" indent="0">
              <a:buFontTx/>
              <a:buNone/>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dar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dar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dar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dar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2"/>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1265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8" r:id="rId5"/>
    <p:sldLayoutId id="2147483653" r:id="rId6"/>
    <p:sldLayoutId id="2147483654" r:id="rId7"/>
    <p:sldLayoutId id="2147483655" r:id="rId8"/>
    <p:sldLayoutId id="2147483656" r:id="rId9"/>
    <p:sldLayoutId id="2147483657"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ctr" defTabSz="457200" rtl="0" eaLnBrk="1" latinLnBrk="0" hangingPunct="1">
        <a:spcBef>
          <a:spcPct val="0"/>
        </a:spcBef>
        <a:buNone/>
        <a:defRPr sz="4400" kern="1200">
          <a:solidFill>
            <a:schemeClr val="accent1"/>
          </a:solidFill>
          <a:latin typeface="+mj-lt"/>
          <a:ea typeface="+mj-ea"/>
          <a:cs typeface="+mj-cs"/>
        </a:defRPr>
      </a:lvl1pPr>
    </p:titleStyle>
    <p:bodyStyle>
      <a:lvl1pPr marL="342900" indent="-342900" algn="l" defTabSz="457200" rtl="0" eaLnBrk="1" latinLnBrk="0" hangingPunct="1">
        <a:spcBef>
          <a:spcPct val="20000"/>
        </a:spcBef>
        <a:buClr>
          <a:srgbClr val="DEA924"/>
        </a:buClr>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Clr>
          <a:srgbClr val="DEA924"/>
        </a:buClr>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Clr>
          <a:srgbClr val="DEA924"/>
        </a:buClr>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Clr>
          <a:srgbClr val="DEA924"/>
        </a:buClr>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Clr>
          <a:srgbClr val="DEA924"/>
        </a:buClr>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agefriendlysaccounty.org/"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3468799" y="575151"/>
            <a:ext cx="5216389" cy="2249860"/>
          </a:xfrm>
        </p:spPr>
        <p:txBody>
          <a:bodyPr>
            <a:noAutofit/>
          </a:bodyPr>
          <a:lstStyle/>
          <a:p>
            <a:pPr marL="0" marR="0">
              <a:spcBef>
                <a:spcPts val="0"/>
              </a:spcBef>
              <a:spcAft>
                <a:spcPts val="0"/>
              </a:spcAft>
            </a:pPr>
            <a:r>
              <a:rPr lang="en-US" sz="3200" b="1" i="1" dirty="0">
                <a:latin typeface="Aptos"/>
                <a:ea typeface="Times New Roman" panose="02020603050405020304" pitchFamily="18" charset="0"/>
                <a:cs typeface="Calibri" panose="020F0502020204030204" pitchFamily="34" charset="0"/>
              </a:rPr>
              <a:t>Thriving Together:</a:t>
            </a:r>
            <a:br>
              <a:rPr lang="en-US" sz="3200" b="1" i="1" dirty="0">
                <a:latin typeface="Aptos"/>
                <a:ea typeface="Times New Roman" panose="02020603050405020304" pitchFamily="18" charset="0"/>
                <a:cs typeface="Calibri" panose="020F0502020204030204" pitchFamily="34" charset="0"/>
              </a:rPr>
            </a:br>
            <a:r>
              <a:rPr lang="en-US" sz="3200" b="1" i="1" dirty="0">
                <a:latin typeface="Aptos"/>
                <a:ea typeface="Times New Roman" panose="02020603050405020304" pitchFamily="18" charset="0"/>
                <a:cs typeface="Calibri" panose="020F0502020204030204" pitchFamily="34" charset="0"/>
              </a:rPr>
              <a:t>An Interprofessional Student-led Community Clinic for Healthy Aging</a:t>
            </a:r>
            <a:r>
              <a:rPr lang="en-US" sz="3200" b="1" i="1" dirty="0">
                <a:effectLst/>
                <a:latin typeface="Aptos"/>
                <a:ea typeface="Times New Roman" panose="02020603050405020304" pitchFamily="18" charset="0"/>
                <a:cs typeface="Calibri" panose="020F0502020204030204" pitchFamily="34" charset="0"/>
              </a:rPr>
              <a:t> </a:t>
            </a:r>
            <a:endParaRPr lang="en-US" sz="3200" b="1" i="1" dirty="0">
              <a:effectLst/>
              <a:latin typeface="Aptos"/>
              <a:ea typeface="Calibri" panose="020F0502020204030204" pitchFamily="34" charset="0"/>
              <a:cs typeface="Calibri" panose="020F0502020204030204" pitchFamily="34" charset="0"/>
            </a:endParaRPr>
          </a:p>
        </p:txBody>
      </p:sp>
      <p:sp>
        <p:nvSpPr>
          <p:cNvPr id="9" name="Subtitle 8"/>
          <p:cNvSpPr>
            <a:spLocks noGrp="1"/>
          </p:cNvSpPr>
          <p:nvPr>
            <p:ph type="subTitle" idx="1"/>
          </p:nvPr>
        </p:nvSpPr>
        <p:spPr>
          <a:xfrm>
            <a:off x="3468799" y="2944543"/>
            <a:ext cx="5507696" cy="2249861"/>
          </a:xfrm>
        </p:spPr>
        <p:txBody>
          <a:bodyPr>
            <a:normAutofit fontScale="70000" lnSpcReduction="20000"/>
          </a:bodyPr>
          <a:lstStyle/>
          <a:p>
            <a:r>
              <a:rPr lang="en-US" sz="2900" b="1" dirty="0"/>
              <a:t>Konrad J. Dias, PT, DPT, PhD</a:t>
            </a:r>
          </a:p>
          <a:p>
            <a:r>
              <a:rPr lang="en-US" sz="2900" dirty="0"/>
              <a:t>Professor, </a:t>
            </a:r>
          </a:p>
          <a:p>
            <a:r>
              <a:rPr lang="en-US" sz="2900" dirty="0"/>
              <a:t>Department of Physical Therapy</a:t>
            </a:r>
          </a:p>
          <a:p>
            <a:endParaRPr lang="en-US" sz="2900" dirty="0"/>
          </a:p>
          <a:p>
            <a:r>
              <a:rPr lang="en-US" sz="2900" b="1" dirty="0">
                <a:effectLst/>
                <a:latin typeface="Calibri" panose="020F0502020204030204" pitchFamily="34" charset="0"/>
                <a:ea typeface="Calibri" panose="020F0502020204030204" pitchFamily="34" charset="0"/>
                <a:cs typeface="Times New Roman" panose="02020603050405020304" pitchFamily="18" charset="0"/>
              </a:rPr>
              <a:t>Sarah Brown Blake, PhD, RN, PHN</a:t>
            </a:r>
          </a:p>
          <a:p>
            <a:r>
              <a:rPr lang="en-US" sz="2900" dirty="0">
                <a:latin typeface="Calibri" panose="020F0502020204030204" pitchFamily="34" charset="0"/>
                <a:ea typeface="Calibri" panose="020F0502020204030204" pitchFamily="34" charset="0"/>
                <a:cs typeface="Times New Roman" panose="02020603050405020304" pitchFamily="18" charset="0"/>
              </a:rPr>
              <a:t>Associate </a:t>
            </a:r>
            <a:r>
              <a:rPr lang="en-US" sz="2900" dirty="0"/>
              <a:t>Professor, </a:t>
            </a:r>
          </a:p>
          <a:p>
            <a:r>
              <a:rPr lang="en-US" sz="2900" dirty="0"/>
              <a:t>School of Nursing </a:t>
            </a:r>
          </a:p>
          <a:p>
            <a:endParaRPr lang="en-US" sz="2900" dirty="0"/>
          </a:p>
          <a:p>
            <a:endParaRPr lang="en-US" sz="2400"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69FC7-4479-1371-40AE-F8DB556AA4C8}"/>
              </a:ext>
            </a:extLst>
          </p:cNvPr>
          <p:cNvSpPr>
            <a:spLocks noGrp="1"/>
          </p:cNvSpPr>
          <p:nvPr>
            <p:ph type="title"/>
          </p:nvPr>
        </p:nvSpPr>
        <p:spPr/>
        <p:txBody>
          <a:bodyPr/>
          <a:lstStyle/>
          <a:p>
            <a:r>
              <a:rPr lang="en-US" dirty="0"/>
              <a:t>MATTERS MOST</a:t>
            </a:r>
          </a:p>
        </p:txBody>
      </p:sp>
      <p:sp>
        <p:nvSpPr>
          <p:cNvPr id="3" name="Content Placeholder 2">
            <a:extLst>
              <a:ext uri="{FF2B5EF4-FFF2-40B4-BE49-F238E27FC236}">
                <a16:creationId xmlns:a16="http://schemas.microsoft.com/office/drawing/2014/main" id="{E837B35A-1CC6-01F8-BE3B-9D1E03A48A40}"/>
              </a:ext>
            </a:extLst>
          </p:cNvPr>
          <p:cNvSpPr>
            <a:spLocks noGrp="1"/>
          </p:cNvSpPr>
          <p:nvPr>
            <p:ph idx="1"/>
          </p:nvPr>
        </p:nvSpPr>
        <p:spPr>
          <a:xfrm>
            <a:off x="457200" y="1180070"/>
            <a:ext cx="8229600" cy="4126525"/>
          </a:xfrm>
        </p:spPr>
        <p:txBody>
          <a:bodyPr/>
          <a:lstStyle/>
          <a:p>
            <a:r>
              <a:rPr lang="en-US" dirty="0"/>
              <a:t>Goals, preferences, and individual priorities in the context of health and wellbeing</a:t>
            </a:r>
          </a:p>
          <a:p>
            <a:r>
              <a:rPr lang="en-US" dirty="0"/>
              <a:t>Basic vital signs (blood pressure, heart rate, height/weight)</a:t>
            </a:r>
          </a:p>
          <a:p>
            <a:r>
              <a:rPr lang="en-US" dirty="0"/>
              <a:t>Advanced directive planning</a:t>
            </a:r>
          </a:p>
          <a:p>
            <a:endParaRPr lang="en-US" dirty="0"/>
          </a:p>
        </p:txBody>
      </p:sp>
      <p:pic>
        <p:nvPicPr>
          <p:cNvPr id="6" name="Picture 5" descr="Food to Your Health and Social ...">
            <a:extLst>
              <a:ext uri="{FF2B5EF4-FFF2-40B4-BE49-F238E27FC236}">
                <a16:creationId xmlns:a16="http://schemas.microsoft.com/office/drawing/2014/main" id="{CC706012-395B-9E53-AAC5-72ECC4A10B2A}"/>
              </a:ext>
            </a:extLst>
          </p:cNvPr>
          <p:cNvPicPr>
            <a:picLocks noChangeAspect="1"/>
          </p:cNvPicPr>
          <p:nvPr/>
        </p:nvPicPr>
        <p:blipFill>
          <a:blip r:embed="rId2"/>
          <a:stretch>
            <a:fillRect/>
          </a:stretch>
        </p:blipFill>
        <p:spPr>
          <a:xfrm>
            <a:off x="6027862" y="3176485"/>
            <a:ext cx="2312950" cy="1062140"/>
          </a:xfrm>
          <a:prstGeom prst="rect">
            <a:avLst/>
          </a:prstGeom>
        </p:spPr>
      </p:pic>
      <p:pic>
        <p:nvPicPr>
          <p:cNvPr id="8" name="Picture 7">
            <a:extLst>
              <a:ext uri="{FF2B5EF4-FFF2-40B4-BE49-F238E27FC236}">
                <a16:creationId xmlns:a16="http://schemas.microsoft.com/office/drawing/2014/main" id="{889FA4E7-7F12-1C98-75B9-8ADE8775D2E8}"/>
              </a:ext>
            </a:extLst>
          </p:cNvPr>
          <p:cNvPicPr>
            <a:picLocks noChangeAspect="1"/>
          </p:cNvPicPr>
          <p:nvPr/>
        </p:nvPicPr>
        <p:blipFill>
          <a:blip r:embed="rId3"/>
          <a:stretch>
            <a:fillRect/>
          </a:stretch>
        </p:blipFill>
        <p:spPr>
          <a:xfrm>
            <a:off x="2914731" y="4058680"/>
            <a:ext cx="2828925" cy="1619250"/>
          </a:xfrm>
          <a:prstGeom prst="rect">
            <a:avLst/>
          </a:prstGeom>
        </p:spPr>
      </p:pic>
      <p:pic>
        <p:nvPicPr>
          <p:cNvPr id="10" name="Picture 9">
            <a:extLst>
              <a:ext uri="{FF2B5EF4-FFF2-40B4-BE49-F238E27FC236}">
                <a16:creationId xmlns:a16="http://schemas.microsoft.com/office/drawing/2014/main" id="{121E14D3-8453-E0C9-C162-4FFA7893CA1A}"/>
              </a:ext>
            </a:extLst>
          </p:cNvPr>
          <p:cNvPicPr>
            <a:picLocks noChangeAspect="1"/>
          </p:cNvPicPr>
          <p:nvPr/>
        </p:nvPicPr>
        <p:blipFill>
          <a:blip r:embed="rId4"/>
          <a:stretch>
            <a:fillRect/>
          </a:stretch>
        </p:blipFill>
        <p:spPr>
          <a:xfrm>
            <a:off x="716533" y="4281575"/>
            <a:ext cx="1790770" cy="1025020"/>
          </a:xfrm>
          <a:prstGeom prst="rect">
            <a:avLst/>
          </a:prstGeom>
        </p:spPr>
      </p:pic>
    </p:spTree>
    <p:extLst>
      <p:ext uri="{BB962C8B-B14F-4D97-AF65-F5344CB8AC3E}">
        <p14:creationId xmlns:p14="http://schemas.microsoft.com/office/powerpoint/2010/main" val="3531955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453D4-4F54-7311-FE20-2567C0132F12}"/>
              </a:ext>
            </a:extLst>
          </p:cNvPr>
          <p:cNvSpPr>
            <a:spLocks noGrp="1"/>
          </p:cNvSpPr>
          <p:nvPr>
            <p:ph type="title"/>
          </p:nvPr>
        </p:nvSpPr>
        <p:spPr/>
        <p:txBody>
          <a:bodyPr/>
          <a:lstStyle/>
          <a:p>
            <a:r>
              <a:rPr lang="en-US" dirty="0"/>
              <a:t>MIND</a:t>
            </a:r>
          </a:p>
        </p:txBody>
      </p:sp>
      <p:sp>
        <p:nvSpPr>
          <p:cNvPr id="3" name="Content Placeholder 2">
            <a:extLst>
              <a:ext uri="{FF2B5EF4-FFF2-40B4-BE49-F238E27FC236}">
                <a16:creationId xmlns:a16="http://schemas.microsoft.com/office/drawing/2014/main" id="{7E75193E-507F-0669-E08A-81D4BA563A56}"/>
              </a:ext>
            </a:extLst>
          </p:cNvPr>
          <p:cNvSpPr>
            <a:spLocks noGrp="1"/>
          </p:cNvSpPr>
          <p:nvPr>
            <p:ph idx="1"/>
          </p:nvPr>
        </p:nvSpPr>
        <p:spPr>
          <a:xfrm>
            <a:off x="716692" y="1411460"/>
            <a:ext cx="8229600" cy="4126525"/>
          </a:xfrm>
        </p:spPr>
        <p:txBody>
          <a:bodyPr/>
          <a:lstStyle/>
          <a:p>
            <a:r>
              <a:rPr lang="en-US" dirty="0"/>
              <a:t>Quick Screen for Depression</a:t>
            </a:r>
          </a:p>
          <a:p>
            <a:pPr lvl="1"/>
            <a:r>
              <a:rPr lang="en-US" dirty="0"/>
              <a:t>Patient Health Questionnaire (PHQ-9)</a:t>
            </a:r>
          </a:p>
          <a:p>
            <a:r>
              <a:rPr lang="en-US" dirty="0"/>
              <a:t>Cognition and Dementia</a:t>
            </a:r>
          </a:p>
          <a:p>
            <a:pPr lvl="1"/>
            <a:r>
              <a:rPr lang="en-US" dirty="0"/>
              <a:t>Mini-Cog Test</a:t>
            </a:r>
          </a:p>
          <a:p>
            <a:pPr lvl="1"/>
            <a:endParaRPr lang="en-US" dirty="0"/>
          </a:p>
        </p:txBody>
      </p:sp>
      <p:pic>
        <p:nvPicPr>
          <p:cNvPr id="5" name="Picture 4">
            <a:extLst>
              <a:ext uri="{FF2B5EF4-FFF2-40B4-BE49-F238E27FC236}">
                <a16:creationId xmlns:a16="http://schemas.microsoft.com/office/drawing/2014/main" id="{1B5A6950-4865-763C-3186-DEE00CBD0717}"/>
              </a:ext>
            </a:extLst>
          </p:cNvPr>
          <p:cNvPicPr>
            <a:picLocks noChangeAspect="1"/>
          </p:cNvPicPr>
          <p:nvPr/>
        </p:nvPicPr>
        <p:blipFill>
          <a:blip r:embed="rId2"/>
          <a:stretch>
            <a:fillRect/>
          </a:stretch>
        </p:blipFill>
        <p:spPr>
          <a:xfrm>
            <a:off x="5445379" y="2903365"/>
            <a:ext cx="2857500" cy="1600200"/>
          </a:xfrm>
          <a:prstGeom prst="rect">
            <a:avLst/>
          </a:prstGeom>
        </p:spPr>
      </p:pic>
      <p:pic>
        <p:nvPicPr>
          <p:cNvPr id="7" name="Picture 6">
            <a:extLst>
              <a:ext uri="{FF2B5EF4-FFF2-40B4-BE49-F238E27FC236}">
                <a16:creationId xmlns:a16="http://schemas.microsoft.com/office/drawing/2014/main" id="{1BA579D4-86FF-E570-D393-B4C24D6619AA}"/>
              </a:ext>
            </a:extLst>
          </p:cNvPr>
          <p:cNvPicPr>
            <a:picLocks noChangeAspect="1"/>
          </p:cNvPicPr>
          <p:nvPr/>
        </p:nvPicPr>
        <p:blipFill>
          <a:blip r:embed="rId3"/>
          <a:stretch>
            <a:fillRect/>
          </a:stretch>
        </p:blipFill>
        <p:spPr>
          <a:xfrm>
            <a:off x="1695609" y="3703465"/>
            <a:ext cx="3106358" cy="2067140"/>
          </a:xfrm>
          <a:prstGeom prst="rect">
            <a:avLst/>
          </a:prstGeom>
        </p:spPr>
      </p:pic>
    </p:spTree>
    <p:extLst>
      <p:ext uri="{BB962C8B-B14F-4D97-AF65-F5344CB8AC3E}">
        <p14:creationId xmlns:p14="http://schemas.microsoft.com/office/powerpoint/2010/main" val="1561991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3F8C0-FB3C-F5BC-D902-B5CAFD024DCF}"/>
              </a:ext>
            </a:extLst>
          </p:cNvPr>
          <p:cNvSpPr>
            <a:spLocks noGrp="1"/>
          </p:cNvSpPr>
          <p:nvPr>
            <p:ph type="title"/>
          </p:nvPr>
        </p:nvSpPr>
        <p:spPr/>
        <p:txBody>
          <a:bodyPr/>
          <a:lstStyle/>
          <a:p>
            <a:r>
              <a:rPr lang="en-US" sz="6000" dirty="0"/>
              <a:t>M</a:t>
            </a:r>
            <a:r>
              <a:rPr lang="en-US" dirty="0"/>
              <a:t>EDICATIONS </a:t>
            </a:r>
          </a:p>
        </p:txBody>
      </p:sp>
      <p:sp>
        <p:nvSpPr>
          <p:cNvPr id="3" name="Content Placeholder 2">
            <a:extLst>
              <a:ext uri="{FF2B5EF4-FFF2-40B4-BE49-F238E27FC236}">
                <a16:creationId xmlns:a16="http://schemas.microsoft.com/office/drawing/2014/main" id="{2145F17D-DABC-DDA3-C1CF-BA23A265FE52}"/>
              </a:ext>
            </a:extLst>
          </p:cNvPr>
          <p:cNvSpPr>
            <a:spLocks noGrp="1"/>
          </p:cNvSpPr>
          <p:nvPr>
            <p:ph idx="1"/>
          </p:nvPr>
        </p:nvSpPr>
        <p:spPr>
          <a:xfrm>
            <a:off x="457200" y="1417638"/>
            <a:ext cx="8402595" cy="4429897"/>
          </a:xfrm>
        </p:spPr>
        <p:txBody>
          <a:bodyPr>
            <a:normAutofit/>
          </a:bodyPr>
          <a:lstStyle/>
          <a:p>
            <a:r>
              <a:rPr lang="en-US" dirty="0"/>
              <a:t>Gather information about current prescriptions, use of over-the-counter medications and supplements, adherence, safety</a:t>
            </a:r>
          </a:p>
          <a:p>
            <a:r>
              <a:rPr lang="en-US" dirty="0"/>
              <a:t>Discuss concerns</a:t>
            </a:r>
          </a:p>
          <a:p>
            <a:pPr lvl="1"/>
            <a:r>
              <a:rPr lang="en-US" dirty="0"/>
              <a:t>side-effects</a:t>
            </a:r>
          </a:p>
          <a:p>
            <a:pPr lvl="1"/>
            <a:r>
              <a:rPr lang="en-US" dirty="0"/>
              <a:t>answer questions</a:t>
            </a:r>
          </a:p>
        </p:txBody>
      </p:sp>
      <p:pic>
        <p:nvPicPr>
          <p:cNvPr id="5" name="Picture 4">
            <a:extLst>
              <a:ext uri="{FF2B5EF4-FFF2-40B4-BE49-F238E27FC236}">
                <a16:creationId xmlns:a16="http://schemas.microsoft.com/office/drawing/2014/main" id="{29DBE3EB-FC43-9E6F-4CBE-813C82F20E87}"/>
              </a:ext>
            </a:extLst>
          </p:cNvPr>
          <p:cNvPicPr>
            <a:picLocks noChangeAspect="1"/>
          </p:cNvPicPr>
          <p:nvPr/>
        </p:nvPicPr>
        <p:blipFill>
          <a:blip r:embed="rId2"/>
          <a:stretch>
            <a:fillRect/>
          </a:stretch>
        </p:blipFill>
        <p:spPr>
          <a:xfrm>
            <a:off x="4658497" y="3163331"/>
            <a:ext cx="2752761" cy="1931042"/>
          </a:xfrm>
          <a:prstGeom prst="rect">
            <a:avLst/>
          </a:prstGeom>
        </p:spPr>
      </p:pic>
    </p:spTree>
    <p:extLst>
      <p:ext uri="{BB962C8B-B14F-4D97-AF65-F5344CB8AC3E}">
        <p14:creationId xmlns:p14="http://schemas.microsoft.com/office/powerpoint/2010/main" val="3548607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59544-2FEC-3201-B19B-6B7409874A74}"/>
              </a:ext>
            </a:extLst>
          </p:cNvPr>
          <p:cNvSpPr>
            <a:spLocks noGrp="1"/>
          </p:cNvSpPr>
          <p:nvPr>
            <p:ph type="title"/>
          </p:nvPr>
        </p:nvSpPr>
        <p:spPr/>
        <p:txBody>
          <a:bodyPr/>
          <a:lstStyle/>
          <a:p>
            <a:r>
              <a:rPr lang="en-US" sz="6000" dirty="0"/>
              <a:t>M</a:t>
            </a:r>
            <a:r>
              <a:rPr lang="en-US" dirty="0"/>
              <a:t>OBILITY</a:t>
            </a:r>
          </a:p>
        </p:txBody>
      </p:sp>
      <p:sp>
        <p:nvSpPr>
          <p:cNvPr id="3" name="Content Placeholder 2">
            <a:extLst>
              <a:ext uri="{FF2B5EF4-FFF2-40B4-BE49-F238E27FC236}">
                <a16:creationId xmlns:a16="http://schemas.microsoft.com/office/drawing/2014/main" id="{B97BB0BB-4748-2A85-525F-0EA2373169CE}"/>
              </a:ext>
            </a:extLst>
          </p:cNvPr>
          <p:cNvSpPr>
            <a:spLocks noGrp="1"/>
          </p:cNvSpPr>
          <p:nvPr>
            <p:ph idx="1"/>
          </p:nvPr>
        </p:nvSpPr>
        <p:spPr>
          <a:xfrm>
            <a:off x="691979" y="1417638"/>
            <a:ext cx="8229600" cy="4126525"/>
          </a:xfrm>
        </p:spPr>
        <p:txBody>
          <a:bodyPr>
            <a:normAutofit lnSpcReduction="10000"/>
          </a:bodyPr>
          <a:lstStyle/>
          <a:p>
            <a:r>
              <a:rPr lang="en-US" dirty="0"/>
              <a:t>Assessment of Strength</a:t>
            </a:r>
          </a:p>
          <a:p>
            <a:pPr lvl="1"/>
            <a:r>
              <a:rPr lang="en-US" dirty="0"/>
              <a:t>30 second Chair Rise Test</a:t>
            </a:r>
          </a:p>
          <a:p>
            <a:pPr lvl="1"/>
            <a:endParaRPr lang="en-US" dirty="0"/>
          </a:p>
          <a:p>
            <a:r>
              <a:rPr lang="en-US" dirty="0"/>
              <a:t>Assessment of Endurance</a:t>
            </a:r>
          </a:p>
          <a:p>
            <a:pPr lvl="1"/>
            <a:r>
              <a:rPr lang="en-US" dirty="0"/>
              <a:t>6-minute Walk Test</a:t>
            </a:r>
          </a:p>
          <a:p>
            <a:pPr lvl="1"/>
            <a:endParaRPr lang="en-US" dirty="0"/>
          </a:p>
          <a:p>
            <a:r>
              <a:rPr lang="en-US" dirty="0"/>
              <a:t>Assessment of Balance and Fall Risk</a:t>
            </a:r>
          </a:p>
          <a:p>
            <a:pPr lvl="1"/>
            <a:r>
              <a:rPr lang="en-US" dirty="0"/>
              <a:t>Timed Up and Go Test</a:t>
            </a:r>
          </a:p>
          <a:p>
            <a:endParaRPr lang="en-US" dirty="0"/>
          </a:p>
        </p:txBody>
      </p:sp>
      <p:pic>
        <p:nvPicPr>
          <p:cNvPr id="5" name="Picture 4">
            <a:extLst>
              <a:ext uri="{FF2B5EF4-FFF2-40B4-BE49-F238E27FC236}">
                <a16:creationId xmlns:a16="http://schemas.microsoft.com/office/drawing/2014/main" id="{58A5DE32-7226-6D10-6C2A-238393B5EA2E}"/>
              </a:ext>
            </a:extLst>
          </p:cNvPr>
          <p:cNvPicPr>
            <a:picLocks noChangeAspect="1"/>
          </p:cNvPicPr>
          <p:nvPr/>
        </p:nvPicPr>
        <p:blipFill>
          <a:blip r:embed="rId2"/>
          <a:stretch>
            <a:fillRect/>
          </a:stretch>
        </p:blipFill>
        <p:spPr>
          <a:xfrm>
            <a:off x="5647166" y="1581278"/>
            <a:ext cx="3039634" cy="2022738"/>
          </a:xfrm>
          <a:prstGeom prst="rect">
            <a:avLst/>
          </a:prstGeom>
        </p:spPr>
      </p:pic>
    </p:spTree>
    <p:extLst>
      <p:ext uri="{BB962C8B-B14F-4D97-AF65-F5344CB8AC3E}">
        <p14:creationId xmlns:p14="http://schemas.microsoft.com/office/powerpoint/2010/main" val="2421046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51721-1AC7-4819-A4DF-27A6AD6D7B0C}"/>
              </a:ext>
            </a:extLst>
          </p:cNvPr>
          <p:cNvSpPr>
            <a:spLocks noGrp="1"/>
          </p:cNvSpPr>
          <p:nvPr>
            <p:ph type="title"/>
          </p:nvPr>
        </p:nvSpPr>
        <p:spPr/>
        <p:txBody>
          <a:bodyPr/>
          <a:lstStyle/>
          <a:p>
            <a:r>
              <a:rPr lang="en-US" sz="6000" dirty="0"/>
              <a:t>M</a:t>
            </a:r>
            <a:r>
              <a:rPr lang="en-US" dirty="0"/>
              <a:t>ULTICOMPLEXITY</a:t>
            </a:r>
          </a:p>
        </p:txBody>
      </p:sp>
      <p:sp>
        <p:nvSpPr>
          <p:cNvPr id="3" name="Content Placeholder 2">
            <a:extLst>
              <a:ext uri="{FF2B5EF4-FFF2-40B4-BE49-F238E27FC236}">
                <a16:creationId xmlns:a16="http://schemas.microsoft.com/office/drawing/2014/main" id="{7684D1B7-6D60-25A7-5C1C-0A3D154A9673}"/>
              </a:ext>
            </a:extLst>
          </p:cNvPr>
          <p:cNvSpPr>
            <a:spLocks noGrp="1"/>
          </p:cNvSpPr>
          <p:nvPr>
            <p:ph idx="1"/>
          </p:nvPr>
        </p:nvSpPr>
        <p:spPr/>
        <p:txBody>
          <a:bodyPr/>
          <a:lstStyle/>
          <a:p>
            <a:r>
              <a:rPr lang="en-US" dirty="0"/>
              <a:t>Sarcopenia</a:t>
            </a:r>
          </a:p>
          <a:p>
            <a:pPr lvl="1"/>
            <a:r>
              <a:rPr lang="en-US" dirty="0"/>
              <a:t>Handgrip Strength Testing </a:t>
            </a:r>
          </a:p>
          <a:p>
            <a:pPr lvl="1"/>
            <a:endParaRPr lang="en-US" dirty="0"/>
          </a:p>
          <a:p>
            <a:r>
              <a:rPr lang="en-US" dirty="0"/>
              <a:t>Frailty </a:t>
            </a:r>
          </a:p>
          <a:p>
            <a:pPr lvl="1"/>
            <a:r>
              <a:rPr lang="en-US" dirty="0"/>
              <a:t>Walking Speed (4 meter Gait speed Test)</a:t>
            </a:r>
          </a:p>
        </p:txBody>
      </p:sp>
      <p:pic>
        <p:nvPicPr>
          <p:cNvPr id="5" name="Picture 4">
            <a:extLst>
              <a:ext uri="{FF2B5EF4-FFF2-40B4-BE49-F238E27FC236}">
                <a16:creationId xmlns:a16="http://schemas.microsoft.com/office/drawing/2014/main" id="{C7EA8A95-7A9F-54A1-C31C-4569B323464B}"/>
              </a:ext>
            </a:extLst>
          </p:cNvPr>
          <p:cNvPicPr>
            <a:picLocks noChangeAspect="1"/>
          </p:cNvPicPr>
          <p:nvPr/>
        </p:nvPicPr>
        <p:blipFill>
          <a:blip r:embed="rId2"/>
          <a:stretch>
            <a:fillRect/>
          </a:stretch>
        </p:blipFill>
        <p:spPr>
          <a:xfrm>
            <a:off x="2310714" y="4309807"/>
            <a:ext cx="2150075" cy="1604287"/>
          </a:xfrm>
          <a:prstGeom prst="rect">
            <a:avLst/>
          </a:prstGeom>
        </p:spPr>
      </p:pic>
      <p:pic>
        <p:nvPicPr>
          <p:cNvPr id="7" name="Picture 6">
            <a:extLst>
              <a:ext uri="{FF2B5EF4-FFF2-40B4-BE49-F238E27FC236}">
                <a16:creationId xmlns:a16="http://schemas.microsoft.com/office/drawing/2014/main" id="{717A1EAD-8B4B-1702-5692-DD0F29CEE3FF}"/>
              </a:ext>
            </a:extLst>
          </p:cNvPr>
          <p:cNvPicPr>
            <a:picLocks noChangeAspect="1"/>
          </p:cNvPicPr>
          <p:nvPr/>
        </p:nvPicPr>
        <p:blipFill>
          <a:blip r:embed="rId3"/>
          <a:stretch>
            <a:fillRect/>
          </a:stretch>
        </p:blipFill>
        <p:spPr>
          <a:xfrm>
            <a:off x="5525208" y="1412831"/>
            <a:ext cx="2123624" cy="2123624"/>
          </a:xfrm>
          <a:prstGeom prst="rect">
            <a:avLst/>
          </a:prstGeom>
        </p:spPr>
      </p:pic>
    </p:spTree>
    <p:extLst>
      <p:ext uri="{BB962C8B-B14F-4D97-AF65-F5344CB8AC3E}">
        <p14:creationId xmlns:p14="http://schemas.microsoft.com/office/powerpoint/2010/main" val="2046601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B13A4-E227-C582-3061-214DDCB2AE4F}"/>
              </a:ext>
            </a:extLst>
          </p:cNvPr>
          <p:cNvSpPr>
            <a:spLocks noGrp="1"/>
          </p:cNvSpPr>
          <p:nvPr>
            <p:ph type="title"/>
          </p:nvPr>
        </p:nvSpPr>
        <p:spPr/>
        <p:txBody>
          <a:bodyPr>
            <a:normAutofit/>
          </a:bodyPr>
          <a:lstStyle/>
          <a:p>
            <a:r>
              <a:rPr lang="en-US" dirty="0"/>
              <a:t>Biannual Visits </a:t>
            </a:r>
          </a:p>
        </p:txBody>
      </p:sp>
      <p:sp>
        <p:nvSpPr>
          <p:cNvPr id="3" name="Content Placeholder 2">
            <a:extLst>
              <a:ext uri="{FF2B5EF4-FFF2-40B4-BE49-F238E27FC236}">
                <a16:creationId xmlns:a16="http://schemas.microsoft.com/office/drawing/2014/main" id="{3A12C2E6-FB68-FF85-C87F-081A994F9A3B}"/>
              </a:ext>
            </a:extLst>
          </p:cNvPr>
          <p:cNvSpPr>
            <a:spLocks noGrp="1"/>
          </p:cNvSpPr>
          <p:nvPr>
            <p:ph idx="1"/>
          </p:nvPr>
        </p:nvSpPr>
        <p:spPr>
          <a:xfrm>
            <a:off x="457200" y="1417638"/>
            <a:ext cx="8229600" cy="4126525"/>
          </a:xfrm>
        </p:spPr>
        <p:txBody>
          <a:bodyPr/>
          <a:lstStyle/>
          <a:p>
            <a:pPr marL="0" indent="0">
              <a:buNone/>
            </a:pPr>
            <a:r>
              <a:rPr lang="en-US" dirty="0"/>
              <a:t>Follow-up every six months:</a:t>
            </a:r>
          </a:p>
          <a:p>
            <a:pPr lvl="1"/>
            <a:r>
              <a:rPr lang="en-US" dirty="0"/>
              <a:t>Updates to health conditions and hospitalizations</a:t>
            </a:r>
          </a:p>
          <a:p>
            <a:pPr lvl="1"/>
            <a:r>
              <a:rPr lang="en-US" dirty="0"/>
              <a:t>Changes in medications </a:t>
            </a:r>
          </a:p>
          <a:p>
            <a:pPr lvl="1"/>
            <a:r>
              <a:rPr lang="en-US" dirty="0"/>
              <a:t>Changes in health history since last visit</a:t>
            </a:r>
          </a:p>
        </p:txBody>
      </p:sp>
      <p:pic>
        <p:nvPicPr>
          <p:cNvPr id="5" name="Picture 4">
            <a:extLst>
              <a:ext uri="{FF2B5EF4-FFF2-40B4-BE49-F238E27FC236}">
                <a16:creationId xmlns:a16="http://schemas.microsoft.com/office/drawing/2014/main" id="{B62FA490-5FAE-1316-40DD-FD2B718D8A15}"/>
              </a:ext>
            </a:extLst>
          </p:cNvPr>
          <p:cNvPicPr>
            <a:picLocks noChangeAspect="1"/>
          </p:cNvPicPr>
          <p:nvPr/>
        </p:nvPicPr>
        <p:blipFill>
          <a:blip r:embed="rId2"/>
          <a:stretch>
            <a:fillRect/>
          </a:stretch>
        </p:blipFill>
        <p:spPr>
          <a:xfrm>
            <a:off x="1816701" y="3609444"/>
            <a:ext cx="3126002" cy="2080212"/>
          </a:xfrm>
          <a:prstGeom prst="rect">
            <a:avLst/>
          </a:prstGeom>
        </p:spPr>
      </p:pic>
    </p:spTree>
    <p:extLst>
      <p:ext uri="{BB962C8B-B14F-4D97-AF65-F5344CB8AC3E}">
        <p14:creationId xmlns:p14="http://schemas.microsoft.com/office/powerpoint/2010/main" val="470929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387D3-4E6E-48E2-A9B6-A5EFBA7EA057}"/>
              </a:ext>
            </a:extLst>
          </p:cNvPr>
          <p:cNvSpPr>
            <a:spLocks noGrp="1"/>
          </p:cNvSpPr>
          <p:nvPr>
            <p:ph type="title"/>
          </p:nvPr>
        </p:nvSpPr>
        <p:spPr/>
        <p:txBody>
          <a:bodyPr/>
          <a:lstStyle/>
          <a:p>
            <a:r>
              <a:rPr lang="en-US" dirty="0"/>
              <a:t>Introduction  </a:t>
            </a:r>
          </a:p>
        </p:txBody>
      </p:sp>
      <p:sp>
        <p:nvSpPr>
          <p:cNvPr id="3" name="Content Placeholder 2">
            <a:extLst>
              <a:ext uri="{FF2B5EF4-FFF2-40B4-BE49-F238E27FC236}">
                <a16:creationId xmlns:a16="http://schemas.microsoft.com/office/drawing/2014/main" id="{456DAE0A-79E4-4181-BA4A-94455C3A2436}"/>
              </a:ext>
            </a:extLst>
          </p:cNvPr>
          <p:cNvSpPr>
            <a:spLocks noGrp="1"/>
          </p:cNvSpPr>
          <p:nvPr>
            <p:ph idx="1"/>
          </p:nvPr>
        </p:nvSpPr>
        <p:spPr>
          <a:xfrm>
            <a:off x="457200" y="1330431"/>
            <a:ext cx="8229600" cy="4126525"/>
          </a:xfrm>
        </p:spPr>
        <p:txBody>
          <a:bodyPr>
            <a:normAutofit/>
          </a:bodyPr>
          <a:lstStyle/>
          <a:p>
            <a:r>
              <a:rPr lang="en-US" sz="2800" dirty="0"/>
              <a:t>In 2023, 343,903 residents in Sacramento County were aged 60 and older - 22% of the county’s population.</a:t>
            </a:r>
          </a:p>
          <a:p>
            <a:r>
              <a:rPr lang="en-US" sz="2800" dirty="0"/>
              <a:t>By 2030, 25% of the population in Sacramento County will be aged 60 and older. </a:t>
            </a:r>
          </a:p>
        </p:txBody>
      </p:sp>
      <p:sp>
        <p:nvSpPr>
          <p:cNvPr id="4" name="TextBox 3">
            <a:extLst>
              <a:ext uri="{FF2B5EF4-FFF2-40B4-BE49-F238E27FC236}">
                <a16:creationId xmlns:a16="http://schemas.microsoft.com/office/drawing/2014/main" id="{8F62B36C-4AE0-47C8-BD27-8017AF6A87E4}"/>
              </a:ext>
            </a:extLst>
          </p:cNvPr>
          <p:cNvSpPr txBox="1"/>
          <p:nvPr/>
        </p:nvSpPr>
        <p:spPr>
          <a:xfrm>
            <a:off x="787197" y="3530551"/>
            <a:ext cx="7569605" cy="553998"/>
          </a:xfrm>
          <a:prstGeom prst="rect">
            <a:avLst/>
          </a:prstGeom>
          <a:noFill/>
        </p:spPr>
        <p:txBody>
          <a:bodyPr wrap="square" rtlCol="0">
            <a:spAutoFit/>
          </a:bodyPr>
          <a:lstStyle/>
          <a:p>
            <a:r>
              <a:rPr lang="en-US" sz="1200" dirty="0">
                <a:solidFill>
                  <a:schemeClr val="bg1"/>
                </a:solidFill>
              </a:rPr>
              <a:t>Sacramento County Age and Disability Friendly Action Plan 2025-2030. </a:t>
            </a:r>
            <a:r>
              <a:rPr lang="en-US" sz="1200" dirty="0">
                <a:solidFill>
                  <a:schemeClr val="bg1"/>
                </a:solidFill>
                <a:hlinkClick r:id="rId3">
                  <a:extLst>
                    <a:ext uri="{A12FA001-AC4F-418D-AE19-62706E023703}">
                      <ahyp:hlinkClr xmlns:ahyp="http://schemas.microsoft.com/office/drawing/2018/hyperlinkcolor" val="tx"/>
                    </a:ext>
                  </a:extLst>
                </a:hlinkClick>
              </a:rPr>
              <a:t>https://www.agefriendlysaccounty.org/</a:t>
            </a:r>
            <a:endParaRPr lang="en-US" sz="1200" dirty="0">
              <a:solidFill>
                <a:schemeClr val="bg1"/>
              </a:solidFill>
            </a:endParaRPr>
          </a:p>
          <a:p>
            <a:endParaRPr lang="en-US" dirty="0">
              <a:solidFill>
                <a:schemeClr val="bg1"/>
              </a:solidFill>
            </a:endParaRPr>
          </a:p>
        </p:txBody>
      </p:sp>
      <p:pic>
        <p:nvPicPr>
          <p:cNvPr id="6" name="Picture 5">
            <a:extLst>
              <a:ext uri="{FF2B5EF4-FFF2-40B4-BE49-F238E27FC236}">
                <a16:creationId xmlns:a16="http://schemas.microsoft.com/office/drawing/2014/main" id="{FD037624-CFD3-C230-3D98-8C663B9B8701}"/>
              </a:ext>
            </a:extLst>
          </p:cNvPr>
          <p:cNvPicPr>
            <a:picLocks noChangeAspect="1"/>
          </p:cNvPicPr>
          <p:nvPr/>
        </p:nvPicPr>
        <p:blipFill>
          <a:blip r:embed="rId4"/>
          <a:stretch>
            <a:fillRect/>
          </a:stretch>
        </p:blipFill>
        <p:spPr>
          <a:xfrm>
            <a:off x="2904546" y="3890063"/>
            <a:ext cx="3334908" cy="1484380"/>
          </a:xfrm>
          <a:prstGeom prst="rect">
            <a:avLst/>
          </a:prstGeom>
        </p:spPr>
      </p:pic>
    </p:spTree>
    <p:extLst>
      <p:ext uri="{BB962C8B-B14F-4D97-AF65-F5344CB8AC3E}">
        <p14:creationId xmlns:p14="http://schemas.microsoft.com/office/powerpoint/2010/main" val="233225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581BE-0E1B-424F-9B86-0A49495CBAB7}"/>
              </a:ext>
            </a:extLst>
          </p:cNvPr>
          <p:cNvSpPr>
            <a:spLocks noGrp="1"/>
          </p:cNvSpPr>
          <p:nvPr>
            <p:ph type="title"/>
          </p:nvPr>
        </p:nvSpPr>
        <p:spPr/>
        <p:txBody>
          <a:bodyPr/>
          <a:lstStyle/>
          <a:p>
            <a:r>
              <a:rPr lang="en-US" dirty="0"/>
              <a:t>Background </a:t>
            </a:r>
          </a:p>
        </p:txBody>
      </p:sp>
      <p:sp>
        <p:nvSpPr>
          <p:cNvPr id="3" name="Content Placeholder 2">
            <a:extLst>
              <a:ext uri="{FF2B5EF4-FFF2-40B4-BE49-F238E27FC236}">
                <a16:creationId xmlns:a16="http://schemas.microsoft.com/office/drawing/2014/main" id="{3A48B9FC-F67B-4970-9B3D-02D6362B7F80}"/>
              </a:ext>
            </a:extLst>
          </p:cNvPr>
          <p:cNvSpPr>
            <a:spLocks noGrp="1"/>
          </p:cNvSpPr>
          <p:nvPr>
            <p:ph idx="1"/>
          </p:nvPr>
        </p:nvSpPr>
        <p:spPr>
          <a:xfrm>
            <a:off x="457200" y="1225935"/>
            <a:ext cx="8229600" cy="4126525"/>
          </a:xfrm>
        </p:spPr>
        <p:txBody>
          <a:bodyPr>
            <a:normAutofit/>
          </a:bodyPr>
          <a:lstStyle/>
          <a:p>
            <a:r>
              <a:rPr lang="en-US" sz="2800" dirty="0">
                <a:latin typeface="Calibri" panose="020F0502020204030204" pitchFamily="34" charset="0"/>
                <a:ea typeface="Calibri" panose="020F0502020204030204" pitchFamily="34" charset="0"/>
                <a:cs typeface="Times New Roman" panose="02020603050405020304" pitchFamily="18" charset="0"/>
              </a:rPr>
              <a:t>H</a:t>
            </a:r>
            <a:r>
              <a:rPr lang="en-US" sz="2800" dirty="0">
                <a:effectLst/>
                <a:latin typeface="Calibri" panose="020F0502020204030204" pitchFamily="34" charset="0"/>
                <a:ea typeface="Calibri" panose="020F0502020204030204" pitchFamily="34" charset="0"/>
                <a:cs typeface="Times New Roman" panose="02020603050405020304" pitchFamily="18" charset="0"/>
              </a:rPr>
              <a:t>uman aging, a global challenge, </a:t>
            </a:r>
            <a:r>
              <a:rPr lang="en-US" sz="2800" dirty="0">
                <a:latin typeface="Calibri" panose="020F0502020204030204" pitchFamily="34" charset="0"/>
                <a:ea typeface="Calibri" panose="020F0502020204030204" pitchFamily="34" charset="0"/>
                <a:cs typeface="Times New Roman" panose="02020603050405020304" pitchFamily="18" charset="0"/>
              </a:rPr>
              <a:t>presents </a:t>
            </a:r>
            <a:r>
              <a:rPr lang="en-US" sz="2800" dirty="0">
                <a:effectLst/>
                <a:latin typeface="Calibri" panose="020F0502020204030204" pitchFamily="34" charset="0"/>
                <a:ea typeface="Calibri" panose="020F0502020204030204" pitchFamily="34" charset="0"/>
                <a:cs typeface="Times New Roman" panose="02020603050405020304" pitchFamily="18" charset="0"/>
              </a:rPr>
              <a:t>with profound social, health, and economic implications. </a:t>
            </a:r>
          </a:p>
          <a:p>
            <a:r>
              <a:rPr lang="en-US" sz="2800" dirty="0">
                <a:effectLst/>
                <a:latin typeface="Calibri" panose="020F0502020204030204" pitchFamily="34" charset="0"/>
                <a:ea typeface="Calibri" panose="020F0502020204030204" pitchFamily="34" charset="0"/>
                <a:cs typeface="Times New Roman" panose="02020603050405020304" pitchFamily="18" charset="0"/>
              </a:rPr>
              <a:t>Aging-related functional decline commonly manifest as frailty and/or disability. </a:t>
            </a:r>
          </a:p>
          <a:p>
            <a:r>
              <a:rPr lang="en-US" sz="2800" dirty="0">
                <a:latin typeface="Calibri" panose="020F0502020204030204" pitchFamily="34" charset="0"/>
                <a:ea typeface="Calibri" panose="020F0502020204030204" pitchFamily="34" charset="0"/>
                <a:cs typeface="Times New Roman" panose="02020603050405020304" pitchFamily="18" charset="0"/>
              </a:rPr>
              <a:t>H</a:t>
            </a:r>
            <a:r>
              <a:rPr lang="en-US" sz="2800" dirty="0">
                <a:effectLst/>
                <a:latin typeface="Calibri" panose="020F0502020204030204" pitchFamily="34" charset="0"/>
                <a:ea typeface="Calibri" panose="020F0502020204030204" pitchFamily="34" charset="0"/>
                <a:cs typeface="Times New Roman" panose="02020603050405020304" pitchFamily="18" charset="0"/>
              </a:rPr>
              <a:t>owever</a:t>
            </a:r>
            <a:r>
              <a:rPr lang="en-US"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a:effectLst/>
                <a:latin typeface="Calibri" panose="020F0502020204030204" pitchFamily="34" charset="0"/>
                <a:ea typeface="Calibri" panose="020F0502020204030204" pitchFamily="34" charset="0"/>
                <a:cs typeface="Times New Roman" panose="02020603050405020304" pitchFamily="18" charset="0"/>
              </a:rPr>
              <a:t> evidence suggests that the rate of decline can be significantly delayed through person-centered, routine interdisciplinary preventive care.</a:t>
            </a:r>
            <a:endParaRPr lang="en-US" sz="2800" dirty="0"/>
          </a:p>
        </p:txBody>
      </p:sp>
      <p:pic>
        <p:nvPicPr>
          <p:cNvPr id="5" name="Picture 4">
            <a:extLst>
              <a:ext uri="{FF2B5EF4-FFF2-40B4-BE49-F238E27FC236}">
                <a16:creationId xmlns:a16="http://schemas.microsoft.com/office/drawing/2014/main" id="{DDABF564-8548-C95E-DE3A-2668C203EBC7}"/>
              </a:ext>
            </a:extLst>
          </p:cNvPr>
          <p:cNvPicPr>
            <a:picLocks noChangeAspect="1"/>
          </p:cNvPicPr>
          <p:nvPr/>
        </p:nvPicPr>
        <p:blipFill>
          <a:blip r:embed="rId2"/>
          <a:stretch>
            <a:fillRect/>
          </a:stretch>
        </p:blipFill>
        <p:spPr>
          <a:xfrm>
            <a:off x="1742301" y="4621675"/>
            <a:ext cx="2454361" cy="1374442"/>
          </a:xfrm>
          <a:prstGeom prst="rect">
            <a:avLst/>
          </a:prstGeom>
        </p:spPr>
      </p:pic>
    </p:spTree>
    <p:extLst>
      <p:ext uri="{BB962C8B-B14F-4D97-AF65-F5344CB8AC3E}">
        <p14:creationId xmlns:p14="http://schemas.microsoft.com/office/powerpoint/2010/main" val="1934891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C4522-BB23-4227-A1C2-A4674DB79909}"/>
              </a:ext>
            </a:extLst>
          </p:cNvPr>
          <p:cNvSpPr>
            <a:spLocks noGrp="1"/>
          </p:cNvSpPr>
          <p:nvPr>
            <p:ph type="title"/>
          </p:nvPr>
        </p:nvSpPr>
        <p:spPr/>
        <p:txBody>
          <a:bodyPr/>
          <a:lstStyle/>
          <a:p>
            <a:r>
              <a:rPr lang="en-US" dirty="0"/>
              <a:t>Overview </a:t>
            </a:r>
          </a:p>
        </p:txBody>
      </p:sp>
      <p:sp>
        <p:nvSpPr>
          <p:cNvPr id="3" name="Content Placeholder 2">
            <a:extLst>
              <a:ext uri="{FF2B5EF4-FFF2-40B4-BE49-F238E27FC236}">
                <a16:creationId xmlns:a16="http://schemas.microsoft.com/office/drawing/2014/main" id="{BDCE05DD-3555-4F02-8FFF-30183CF89166}"/>
              </a:ext>
            </a:extLst>
          </p:cNvPr>
          <p:cNvSpPr>
            <a:spLocks noGrp="1"/>
          </p:cNvSpPr>
          <p:nvPr>
            <p:ph idx="1"/>
          </p:nvPr>
        </p:nvSpPr>
        <p:spPr>
          <a:xfrm>
            <a:off x="457200" y="1260390"/>
            <a:ext cx="8229600" cy="4942702"/>
          </a:xfrm>
        </p:spPr>
        <p:txBody>
          <a:bodyPr>
            <a:normAutofit fontScale="92500" lnSpcReduction="10000"/>
          </a:bodyPr>
          <a:lstStyle/>
          <a:p>
            <a:r>
              <a:rPr lang="en-US" sz="3300" dirty="0">
                <a:latin typeface="Calibri" panose="020F0502020204030204" pitchFamily="34" charset="0"/>
                <a:ea typeface="Calibri" panose="020F0502020204030204" pitchFamily="34" charset="0"/>
                <a:cs typeface="Times New Roman" panose="02020603050405020304" pitchFamily="18" charset="0"/>
              </a:rPr>
              <a:t>This presentation </a:t>
            </a:r>
            <a:r>
              <a:rPr lang="en-US" sz="3300" dirty="0">
                <a:effectLst/>
                <a:latin typeface="Calibri" panose="020F0502020204030204" pitchFamily="34" charset="0"/>
                <a:ea typeface="Calibri" panose="020F0502020204030204" pitchFamily="34" charset="0"/>
                <a:cs typeface="Times New Roman" panose="02020603050405020304" pitchFamily="18" charset="0"/>
              </a:rPr>
              <a:t>outlines key elements of a unique and novel interdisciplinary </a:t>
            </a:r>
            <a:r>
              <a:rPr lang="en-US" sz="3300" dirty="0">
                <a:latin typeface="Calibri" panose="020F0502020204030204" pitchFamily="34" charset="0"/>
                <a:ea typeface="Calibri" panose="020F0502020204030204" pitchFamily="34" charset="0"/>
                <a:cs typeface="Times New Roman" panose="02020603050405020304" pitchFamily="18" charset="0"/>
              </a:rPr>
              <a:t>initiative</a:t>
            </a:r>
            <a:r>
              <a:rPr lang="en-US" sz="3300" dirty="0">
                <a:effectLst/>
                <a:latin typeface="Calibri" panose="020F0502020204030204" pitchFamily="34" charset="0"/>
                <a:ea typeface="Calibri" panose="020F0502020204030204" pitchFamily="34" charset="0"/>
                <a:cs typeface="Times New Roman" panose="02020603050405020304" pitchFamily="18" charset="0"/>
              </a:rPr>
              <a:t> that utilizes Geriatric 5M </a:t>
            </a:r>
            <a:r>
              <a:rPr lang="en-US" sz="3300" dirty="0">
                <a:latin typeface="Calibri" panose="020F0502020204030204" pitchFamily="34" charset="0"/>
                <a:ea typeface="Calibri" panose="020F0502020204030204" pitchFamily="34" charset="0"/>
                <a:cs typeface="Times New Roman" panose="02020603050405020304" pitchFamily="18" charset="0"/>
              </a:rPr>
              <a:t>F</a:t>
            </a:r>
            <a:r>
              <a:rPr lang="en-US" sz="3300" dirty="0">
                <a:effectLst/>
                <a:latin typeface="Calibri" panose="020F0502020204030204" pitchFamily="34" charset="0"/>
                <a:ea typeface="Calibri" panose="020F0502020204030204" pitchFamily="34" charset="0"/>
                <a:cs typeface="Times New Roman" panose="02020603050405020304" pitchFamily="18" charset="0"/>
              </a:rPr>
              <a:t>ramework, a holistic approach to promoting health in older adults.</a:t>
            </a:r>
          </a:p>
          <a:p>
            <a:pPr marL="0" indent="0">
              <a:buNone/>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3300" dirty="0">
                <a:effectLst/>
                <a:latin typeface="Calibri" panose="020F0502020204030204" pitchFamily="34" charset="0"/>
                <a:ea typeface="Calibri" panose="020F0502020204030204" pitchFamily="34" charset="0"/>
                <a:cs typeface="Times New Roman" panose="02020603050405020304" pitchFamily="18" charset="0"/>
              </a:rPr>
              <a:t>Program benefits:</a:t>
            </a:r>
          </a:p>
          <a:p>
            <a:pPr lvl="1"/>
            <a:r>
              <a:rPr lang="en-US" sz="2600" b="1" dirty="0">
                <a:effectLst/>
                <a:latin typeface="Calibri" panose="020F0502020204030204" pitchFamily="34" charset="0"/>
                <a:ea typeface="Calibri" panose="020F0502020204030204" pitchFamily="34" charset="0"/>
                <a:cs typeface="Times New Roman" panose="02020603050405020304" pitchFamily="18" charset="0"/>
              </a:rPr>
              <a:t>Students</a:t>
            </a:r>
            <a:r>
              <a:rPr lang="en-US" sz="2600" dirty="0">
                <a:effectLst/>
                <a:latin typeface="Calibri" panose="020F0502020204030204" pitchFamily="34" charset="0"/>
                <a:ea typeface="Calibri" panose="020F0502020204030204" pitchFamily="34" charset="0"/>
                <a:cs typeface="Times New Roman" panose="02020603050405020304" pitchFamily="18" charset="0"/>
              </a:rPr>
              <a:t> through experiential learning and interprofessional collaborating. </a:t>
            </a:r>
          </a:p>
          <a:p>
            <a:pPr lvl="1"/>
            <a:r>
              <a:rPr lang="en-US" sz="2600" b="1" dirty="0">
                <a:latin typeface="Calibri" panose="020F0502020204030204" pitchFamily="34" charset="0"/>
                <a:ea typeface="Calibri" panose="020F0502020204030204" pitchFamily="34" charset="0"/>
                <a:cs typeface="Times New Roman" panose="02020603050405020304" pitchFamily="18" charset="0"/>
              </a:rPr>
              <a:t>C</a:t>
            </a:r>
            <a:r>
              <a:rPr lang="en-US" sz="2600" b="1" dirty="0">
                <a:effectLst/>
                <a:latin typeface="Calibri" panose="020F0502020204030204" pitchFamily="34" charset="0"/>
                <a:ea typeface="Calibri" panose="020F0502020204030204" pitchFamily="34" charset="0"/>
                <a:cs typeface="Times New Roman" panose="02020603050405020304" pitchFamily="18" charset="0"/>
              </a:rPr>
              <a:t>ommunity </a:t>
            </a:r>
            <a:r>
              <a:rPr lang="en-US" sz="2600" dirty="0">
                <a:effectLst/>
                <a:latin typeface="Calibri" panose="020F0502020204030204" pitchFamily="34" charset="0"/>
                <a:ea typeface="Calibri" panose="020F0502020204030204" pitchFamily="34" charset="0"/>
                <a:cs typeface="Times New Roman" panose="02020603050405020304" pitchFamily="18" charset="0"/>
              </a:rPr>
              <a:t>by providing assessments to track wellness in older adults. </a:t>
            </a:r>
          </a:p>
          <a:p>
            <a:pPr lvl="1"/>
            <a:r>
              <a:rPr lang="en-US" sz="2600" b="1" dirty="0">
                <a:latin typeface="Calibri" panose="020F0502020204030204" pitchFamily="34" charset="0"/>
                <a:ea typeface="Calibri" panose="020F0502020204030204" pitchFamily="34" charset="0"/>
                <a:cs typeface="Times New Roman" panose="02020603050405020304" pitchFamily="18" charset="0"/>
              </a:rPr>
              <a:t>University</a:t>
            </a:r>
            <a:r>
              <a:rPr lang="en-US" sz="2600" dirty="0">
                <a:latin typeface="Calibri" panose="020F0502020204030204" pitchFamily="34" charset="0"/>
                <a:ea typeface="Calibri" panose="020F0502020204030204" pitchFamily="34" charset="0"/>
                <a:cs typeface="Times New Roman" panose="02020603050405020304" pitchFamily="18" charset="0"/>
              </a:rPr>
              <a:t> by supporting the goal of serving as an Anchor university.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837533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506DB-2217-4C84-B7B5-DA206CE8A381}"/>
              </a:ext>
            </a:extLst>
          </p:cNvPr>
          <p:cNvSpPr>
            <a:spLocks noGrp="1"/>
          </p:cNvSpPr>
          <p:nvPr>
            <p:ph type="title"/>
          </p:nvPr>
        </p:nvSpPr>
        <p:spPr/>
        <p:txBody>
          <a:bodyPr/>
          <a:lstStyle/>
          <a:p>
            <a:r>
              <a:rPr lang="en-US" sz="3600" dirty="0"/>
              <a:t>5M Framework in Geriatric Care </a:t>
            </a:r>
          </a:p>
        </p:txBody>
      </p:sp>
      <p:sp>
        <p:nvSpPr>
          <p:cNvPr id="3" name="Content Placeholder 2">
            <a:extLst>
              <a:ext uri="{FF2B5EF4-FFF2-40B4-BE49-F238E27FC236}">
                <a16:creationId xmlns:a16="http://schemas.microsoft.com/office/drawing/2014/main" id="{11E74C3F-054F-41CE-8FB6-B6D1BFADF93E}"/>
              </a:ext>
            </a:extLst>
          </p:cNvPr>
          <p:cNvSpPr>
            <a:spLocks noGrp="1"/>
          </p:cNvSpPr>
          <p:nvPr>
            <p:ph sz="half" idx="2"/>
          </p:nvPr>
        </p:nvSpPr>
        <p:spPr>
          <a:xfrm>
            <a:off x="356143" y="1366670"/>
            <a:ext cx="4040188" cy="3951288"/>
          </a:xfrm>
        </p:spPr>
        <p:txBody>
          <a:bodyPr>
            <a:normAutofit fontScale="77500" lnSpcReduction="20000"/>
          </a:bodyPr>
          <a:lstStyle/>
          <a:p>
            <a:r>
              <a:rPr lang="en-US" sz="3100" dirty="0">
                <a:latin typeface="+mj-lt"/>
              </a:rPr>
              <a:t>American Geriatric Society advocates for the use of an </a:t>
            </a:r>
            <a:r>
              <a:rPr lang="en-US" sz="3100" b="1" dirty="0">
                <a:latin typeface="+mj-lt"/>
              </a:rPr>
              <a:t>Age Friendly Health System </a:t>
            </a:r>
            <a:r>
              <a:rPr lang="en-US" sz="3100" dirty="0">
                <a:latin typeface="+mj-lt"/>
              </a:rPr>
              <a:t>when working with older adults.</a:t>
            </a:r>
          </a:p>
          <a:p>
            <a:r>
              <a:rPr lang="en-US" sz="3100" dirty="0">
                <a:latin typeface="+mj-lt"/>
              </a:rPr>
              <a:t>This initiative promotes the use of the 5M Framework in geriatric practice.  </a:t>
            </a:r>
          </a:p>
          <a:p>
            <a:r>
              <a:rPr lang="en-US" sz="3100" dirty="0">
                <a:latin typeface="+mj-lt"/>
              </a:rPr>
              <a:t>Five evidence base pillars that shift care based on the unique needs of older adults. </a:t>
            </a:r>
          </a:p>
          <a:p>
            <a:endParaRPr lang="en-US" dirty="0"/>
          </a:p>
        </p:txBody>
      </p:sp>
      <p:sp>
        <p:nvSpPr>
          <p:cNvPr id="20" name="Text Placeholder 19">
            <a:extLst>
              <a:ext uri="{FF2B5EF4-FFF2-40B4-BE49-F238E27FC236}">
                <a16:creationId xmlns:a16="http://schemas.microsoft.com/office/drawing/2014/main" id="{00E72B84-B825-432C-BA45-54254BBE34F3}"/>
              </a:ext>
            </a:extLst>
          </p:cNvPr>
          <p:cNvSpPr>
            <a:spLocks noGrp="1"/>
          </p:cNvSpPr>
          <p:nvPr>
            <p:ph type="body" sz="quarter" idx="3"/>
          </p:nvPr>
        </p:nvSpPr>
        <p:spPr/>
        <p:txBody>
          <a:bodyPr>
            <a:normAutofit/>
          </a:bodyPr>
          <a:lstStyle/>
          <a:p>
            <a:endParaRPr lang="en-US" dirty="0"/>
          </a:p>
        </p:txBody>
      </p:sp>
      <p:sp>
        <p:nvSpPr>
          <p:cNvPr id="21" name="Content Placeholder 20">
            <a:extLst>
              <a:ext uri="{FF2B5EF4-FFF2-40B4-BE49-F238E27FC236}">
                <a16:creationId xmlns:a16="http://schemas.microsoft.com/office/drawing/2014/main" id="{9DEE4406-661C-4216-B91F-319C778D774F}"/>
              </a:ext>
            </a:extLst>
          </p:cNvPr>
          <p:cNvSpPr>
            <a:spLocks noGrp="1"/>
          </p:cNvSpPr>
          <p:nvPr>
            <p:ph sz="quarter" idx="4"/>
          </p:nvPr>
        </p:nvSpPr>
        <p:spPr/>
        <p:txBody>
          <a:bodyPr>
            <a:normAutofit fontScale="77500" lnSpcReduction="20000"/>
          </a:bodyPr>
          <a:lstStyle/>
          <a:p>
            <a:endParaRPr lang="en-US" dirty="0"/>
          </a:p>
        </p:txBody>
      </p:sp>
      <p:pic>
        <p:nvPicPr>
          <p:cNvPr id="23" name="object 3">
            <a:extLst>
              <a:ext uri="{FF2B5EF4-FFF2-40B4-BE49-F238E27FC236}">
                <a16:creationId xmlns:a16="http://schemas.microsoft.com/office/drawing/2014/main" id="{74C222F2-7D8D-42F1-B093-00D8E5843282}"/>
              </a:ext>
            </a:extLst>
          </p:cNvPr>
          <p:cNvPicPr/>
          <p:nvPr/>
        </p:nvPicPr>
        <p:blipFill>
          <a:blip r:embed="rId2" cstate="print"/>
          <a:stretch>
            <a:fillRect/>
          </a:stretch>
        </p:blipFill>
        <p:spPr>
          <a:xfrm>
            <a:off x="4572000" y="1335058"/>
            <a:ext cx="4142832" cy="3929330"/>
          </a:xfrm>
          <a:prstGeom prst="rect">
            <a:avLst/>
          </a:prstGeom>
        </p:spPr>
      </p:pic>
      <p:sp>
        <p:nvSpPr>
          <p:cNvPr id="4" name="TextBox 3">
            <a:extLst>
              <a:ext uri="{FF2B5EF4-FFF2-40B4-BE49-F238E27FC236}">
                <a16:creationId xmlns:a16="http://schemas.microsoft.com/office/drawing/2014/main" id="{9A8AF917-248A-4E39-8EAA-175A5C0BEA1B}"/>
              </a:ext>
            </a:extLst>
          </p:cNvPr>
          <p:cNvSpPr txBox="1"/>
          <p:nvPr/>
        </p:nvSpPr>
        <p:spPr>
          <a:xfrm>
            <a:off x="711292" y="5117903"/>
            <a:ext cx="3772873" cy="400110"/>
          </a:xfrm>
          <a:prstGeom prst="rect">
            <a:avLst/>
          </a:prstGeom>
          <a:noFill/>
        </p:spPr>
        <p:txBody>
          <a:bodyPr wrap="square" rtlCol="0">
            <a:spAutoFit/>
          </a:bodyPr>
          <a:lstStyle/>
          <a:p>
            <a:r>
              <a:rPr lang="en-US" sz="1000" b="0" i="0" dirty="0">
                <a:solidFill>
                  <a:schemeClr val="bg1"/>
                </a:solidFill>
                <a:effectLst/>
                <a:latin typeface="Roboto Mono Web"/>
              </a:rPr>
              <a:t>Molnar F, Frank CC. Optimizing geriatric care with the GERIATRIC 5</a:t>
            </a:r>
            <a:r>
              <a:rPr lang="en-US" sz="1000" b="0" i="1" dirty="0">
                <a:solidFill>
                  <a:schemeClr val="bg1"/>
                </a:solidFill>
                <a:effectLst/>
                <a:latin typeface="Roboto Mono Web"/>
              </a:rPr>
              <a:t>M</a:t>
            </a:r>
            <a:r>
              <a:rPr lang="en-US" sz="1000" b="0" i="0" dirty="0">
                <a:solidFill>
                  <a:schemeClr val="bg1"/>
                </a:solidFill>
                <a:effectLst/>
                <a:latin typeface="Roboto Mono Web"/>
              </a:rPr>
              <a:t>s. Can Fam Physician. 2019 Jan;65(1):39</a:t>
            </a:r>
            <a:endParaRPr lang="en-US" sz="1000" dirty="0">
              <a:solidFill>
                <a:schemeClr val="bg1"/>
              </a:solidFill>
            </a:endParaRPr>
          </a:p>
        </p:txBody>
      </p:sp>
    </p:spTree>
    <p:extLst>
      <p:ext uri="{BB962C8B-B14F-4D97-AF65-F5344CB8AC3E}">
        <p14:creationId xmlns:p14="http://schemas.microsoft.com/office/powerpoint/2010/main" val="1126631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F4A4B-738B-4BBE-E135-234EA9F9A36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4706317-8F76-2BB1-12A4-A4C038637093}"/>
              </a:ext>
            </a:extLst>
          </p:cNvPr>
          <p:cNvSpPr/>
          <p:nvPr/>
        </p:nvSpPr>
        <p:spPr>
          <a:xfrm>
            <a:off x="697832" y="2707105"/>
            <a:ext cx="7760368" cy="2796032"/>
          </a:xfrm>
          <a:prstGeom prst="rect">
            <a:avLst/>
          </a:prstGeom>
          <a:solidFill>
            <a:srgbClr val="D9ADA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33"/>
          </a:p>
        </p:txBody>
      </p:sp>
      <p:sp>
        <p:nvSpPr>
          <p:cNvPr id="2" name="TextBox 2">
            <a:extLst>
              <a:ext uri="{FF2B5EF4-FFF2-40B4-BE49-F238E27FC236}">
                <a16:creationId xmlns:a16="http://schemas.microsoft.com/office/drawing/2014/main" id="{37140FDC-B5EB-8DEC-FC85-FB8B88A4E8C6}"/>
              </a:ext>
            </a:extLst>
          </p:cNvPr>
          <p:cNvSpPr txBox="1"/>
          <p:nvPr/>
        </p:nvSpPr>
        <p:spPr>
          <a:xfrm>
            <a:off x="1010654" y="2831636"/>
            <a:ext cx="7447546" cy="2671501"/>
          </a:xfrm>
          <a:prstGeom prst="rect">
            <a:avLst/>
          </a:prstGeom>
        </p:spPr>
        <p:txBody>
          <a:bodyPr wrap="square" lIns="0" tIns="0" rIns="0" bIns="0" rtlCol="0" anchor="t">
            <a:spAutoFit/>
          </a:bodyPr>
          <a:lstStyle/>
          <a:p>
            <a:pPr lvl="0">
              <a:spcBef>
                <a:spcPct val="20000"/>
              </a:spcBef>
              <a:buClr>
                <a:srgbClr val="DEA924"/>
              </a:buClr>
            </a:pP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u="sng" dirty="0">
                <a:latin typeface="Calibri" panose="020F0502020204030204" pitchFamily="34" charset="0"/>
                <a:ea typeface="Calibri" panose="020F0502020204030204" pitchFamily="34" charset="0"/>
                <a:cs typeface="Times New Roman" panose="02020603050405020304" pitchFamily="18" charset="0"/>
              </a:rPr>
              <a:t>HYPOTHESIS </a:t>
            </a:r>
          </a:p>
          <a:p>
            <a:pPr lvl="0">
              <a:spcBef>
                <a:spcPct val="20000"/>
              </a:spcBef>
              <a:buClr>
                <a:srgbClr val="DEA924"/>
              </a:buClr>
            </a:pPr>
            <a:r>
              <a:rPr lang="en-US" sz="2800" dirty="0">
                <a:latin typeface="Calibri" panose="020F0502020204030204" pitchFamily="34" charset="0"/>
                <a:ea typeface="Calibri" panose="020F0502020204030204" pitchFamily="34" charset="0"/>
                <a:cs typeface="Times New Roman" panose="02020603050405020304" pitchFamily="18" charset="0"/>
              </a:rPr>
              <a:t>We hypothesize that a comprehensive, interdisciplinary, community-based program developed at Sacramento State will be effective in supporting the “Healthy Aging” initiative advocated by the American Geriatrics Society.</a:t>
            </a:r>
          </a:p>
        </p:txBody>
      </p:sp>
      <p:sp>
        <p:nvSpPr>
          <p:cNvPr id="8" name="TextBox 8">
            <a:extLst>
              <a:ext uri="{FF2B5EF4-FFF2-40B4-BE49-F238E27FC236}">
                <a16:creationId xmlns:a16="http://schemas.microsoft.com/office/drawing/2014/main" id="{ADF57565-CB2B-2F7C-5646-6756C1DEE423}"/>
              </a:ext>
            </a:extLst>
          </p:cNvPr>
          <p:cNvSpPr txBox="1"/>
          <p:nvPr/>
        </p:nvSpPr>
        <p:spPr>
          <a:xfrm>
            <a:off x="573477" y="596026"/>
            <a:ext cx="7997046" cy="1838801"/>
          </a:xfrm>
          <a:prstGeom prst="roundRect">
            <a:avLst/>
          </a:prstGeom>
          <a:solidFill>
            <a:srgbClr val="AFCCF2"/>
          </a:solidFill>
          <a:ln w="57150">
            <a:solidFill>
              <a:srgbClr val="000000"/>
            </a:solidFill>
            <a:prstDash val="solid"/>
            <a:extLst>
              <a:ext uri="{C807C97D-BFC1-408E-A445-0C87EB9F89A2}">
                <ask:lineSketchStyleProps xmlns:ask="http://schemas.microsoft.com/office/drawing/2018/sketchyshapes">
                  <ask:type>
                    <ask:lineSketchNone/>
                  </ask:type>
                </ask:lineSketchStyleProps>
              </a:ext>
            </a:extLst>
          </a:ln>
        </p:spPr>
        <p:txBody>
          <a:bodyPr wrap="square" lIns="0" tIns="0" rIns="0" bIns="0" rtlCol="0" anchor="t">
            <a:spAutoFit/>
          </a:bodyPr>
          <a:lstStyle/>
          <a:p>
            <a:pPr algn="ctr">
              <a:lnSpc>
                <a:spcPct val="150000"/>
              </a:lnSpc>
              <a:spcBef>
                <a:spcPct val="0"/>
              </a:spcBef>
            </a:pPr>
            <a:r>
              <a:rPr lang="en-US" sz="2400" u="sng" spc="170" dirty="0">
                <a:solidFill>
                  <a:srgbClr val="000000"/>
                </a:solidFill>
                <a:latin typeface="Canva Sans Bold"/>
                <a:ea typeface="Canva Sans"/>
                <a:cs typeface="Canva Sans"/>
                <a:sym typeface="Canva Sans"/>
              </a:rPr>
              <a:t>PURPOSE</a:t>
            </a:r>
            <a:endParaRPr lang="en-US" sz="2400" u="sng" spc="170" dirty="0">
              <a:solidFill>
                <a:srgbClr val="000000"/>
              </a:solidFill>
              <a:latin typeface="Canva Sans Bold"/>
              <a:ea typeface="Canva Sans"/>
              <a:cs typeface="Canva Sans"/>
            </a:endParaRPr>
          </a:p>
          <a:p>
            <a:r>
              <a:rPr lang="en-US" sz="2400" dirty="0">
                <a:latin typeface="Calibri" panose="020F0502020204030204" pitchFamily="34" charset="0"/>
                <a:ea typeface="Calibri" panose="020F0502020204030204" pitchFamily="34" charset="0"/>
                <a:cs typeface="Times New Roman" panose="02020603050405020304" pitchFamily="18" charset="0"/>
              </a:rPr>
              <a:t>This endeavor proposes the development, assessment, and efficacy of a student-run wellness clinic for older adults at Sacramento State.</a:t>
            </a:r>
          </a:p>
        </p:txBody>
      </p:sp>
    </p:spTree>
    <p:extLst>
      <p:ext uri="{BB962C8B-B14F-4D97-AF65-F5344CB8AC3E}">
        <p14:creationId xmlns:p14="http://schemas.microsoft.com/office/powerpoint/2010/main" val="1969389023"/>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54FDE-8FCC-466C-9801-F3938A98FB16}"/>
              </a:ext>
            </a:extLst>
          </p:cNvPr>
          <p:cNvSpPr>
            <a:spLocks noGrp="1"/>
          </p:cNvSpPr>
          <p:nvPr>
            <p:ph type="title"/>
          </p:nvPr>
        </p:nvSpPr>
        <p:spPr/>
        <p:txBody>
          <a:bodyPr/>
          <a:lstStyle/>
          <a:p>
            <a:r>
              <a:rPr lang="en-US" dirty="0"/>
              <a:t>Thriving Together Clinic </a:t>
            </a:r>
          </a:p>
        </p:txBody>
      </p:sp>
      <p:sp>
        <p:nvSpPr>
          <p:cNvPr id="3" name="Content Placeholder 2">
            <a:extLst>
              <a:ext uri="{FF2B5EF4-FFF2-40B4-BE49-F238E27FC236}">
                <a16:creationId xmlns:a16="http://schemas.microsoft.com/office/drawing/2014/main" id="{2B93A41E-6041-457A-BAA5-38EB8705E409}"/>
              </a:ext>
            </a:extLst>
          </p:cNvPr>
          <p:cNvSpPr>
            <a:spLocks noGrp="1"/>
          </p:cNvSpPr>
          <p:nvPr>
            <p:ph idx="1"/>
          </p:nvPr>
        </p:nvSpPr>
        <p:spPr/>
        <p:txBody>
          <a:bodyPr>
            <a:normAutofit fontScale="77500" lnSpcReduction="20000"/>
          </a:bodyPr>
          <a:lstStyle/>
          <a:p>
            <a:pPr>
              <a:spcBef>
                <a:spcPts val="0"/>
              </a:spcBef>
              <a:spcAft>
                <a:spcPts val="1200"/>
              </a:spcAft>
            </a:pPr>
            <a:r>
              <a:rPr lang="en-US" dirty="0"/>
              <a:t>Housed on the third floor of Folsom Hall in the Cardiovascular Wellness Center. </a:t>
            </a:r>
          </a:p>
          <a:p>
            <a:pPr>
              <a:spcBef>
                <a:spcPts val="0"/>
              </a:spcBef>
              <a:spcAft>
                <a:spcPts val="1200"/>
              </a:spcAft>
            </a:pPr>
            <a:r>
              <a:rPr lang="en-US" dirty="0"/>
              <a:t>Clinic run every Friday for 2 hours during the spring and fall semesters. </a:t>
            </a:r>
          </a:p>
          <a:p>
            <a:pPr>
              <a:spcBef>
                <a:spcPts val="0"/>
              </a:spcBef>
              <a:spcAft>
                <a:spcPts val="1200"/>
              </a:spcAft>
            </a:pPr>
            <a:r>
              <a:rPr lang="en-US" dirty="0"/>
              <a:t>Each participant will sign up for a one-hour session. </a:t>
            </a:r>
          </a:p>
          <a:p>
            <a:pPr>
              <a:spcBef>
                <a:spcPts val="0"/>
              </a:spcBef>
              <a:spcAft>
                <a:spcPts val="120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Participants will receive biannual assessments. </a:t>
            </a:r>
          </a:p>
          <a:p>
            <a:pPr>
              <a:spcBef>
                <a:spcPts val="0"/>
              </a:spcBef>
              <a:spcAft>
                <a:spcPts val="1200"/>
              </a:spcAft>
            </a:pPr>
            <a:r>
              <a:rPr lang="en-US" dirty="0"/>
              <a:t>Student volunteers from PT and RN will assist with assessment. </a:t>
            </a:r>
          </a:p>
          <a:p>
            <a:pPr>
              <a:spcBef>
                <a:spcPts val="0"/>
              </a:spcBef>
              <a:spcAft>
                <a:spcPts val="1200"/>
              </a:spcAft>
            </a:pPr>
            <a:r>
              <a:rPr lang="en-US" dirty="0"/>
              <a:t>One faculty member will be present to assist students with assessments. </a:t>
            </a:r>
          </a:p>
        </p:txBody>
      </p:sp>
      <p:pic>
        <p:nvPicPr>
          <p:cNvPr id="5" name="Picture 4">
            <a:extLst>
              <a:ext uri="{FF2B5EF4-FFF2-40B4-BE49-F238E27FC236}">
                <a16:creationId xmlns:a16="http://schemas.microsoft.com/office/drawing/2014/main" id="{8CA15E09-09D1-3619-9536-56910B83CDFE}"/>
              </a:ext>
            </a:extLst>
          </p:cNvPr>
          <p:cNvPicPr>
            <a:picLocks noChangeAspect="1"/>
          </p:cNvPicPr>
          <p:nvPr/>
        </p:nvPicPr>
        <p:blipFill>
          <a:blip r:embed="rId3"/>
          <a:stretch>
            <a:fillRect/>
          </a:stretch>
        </p:blipFill>
        <p:spPr>
          <a:xfrm>
            <a:off x="7717111" y="2829697"/>
            <a:ext cx="969689" cy="969689"/>
          </a:xfrm>
          <a:prstGeom prst="rect">
            <a:avLst/>
          </a:prstGeom>
        </p:spPr>
      </p:pic>
    </p:spTree>
    <p:extLst>
      <p:ext uri="{BB962C8B-B14F-4D97-AF65-F5344CB8AC3E}">
        <p14:creationId xmlns:p14="http://schemas.microsoft.com/office/powerpoint/2010/main" val="271915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3FF37-4267-7CB1-D192-3F0753B5FC17}"/>
              </a:ext>
            </a:extLst>
          </p:cNvPr>
          <p:cNvSpPr>
            <a:spLocks noGrp="1"/>
          </p:cNvSpPr>
          <p:nvPr>
            <p:ph type="title"/>
          </p:nvPr>
        </p:nvSpPr>
        <p:spPr/>
        <p:txBody>
          <a:bodyPr/>
          <a:lstStyle/>
          <a:p>
            <a:r>
              <a:rPr lang="en-US" dirty="0"/>
              <a:t>Friday Dates</a:t>
            </a:r>
          </a:p>
        </p:txBody>
      </p:sp>
      <p:sp>
        <p:nvSpPr>
          <p:cNvPr id="3" name="Content Placeholder 2">
            <a:extLst>
              <a:ext uri="{FF2B5EF4-FFF2-40B4-BE49-F238E27FC236}">
                <a16:creationId xmlns:a16="http://schemas.microsoft.com/office/drawing/2014/main" id="{F4035C8F-29D8-241F-71AF-C795262CF8F9}"/>
              </a:ext>
            </a:extLst>
          </p:cNvPr>
          <p:cNvSpPr>
            <a:spLocks noGrp="1"/>
          </p:cNvSpPr>
          <p:nvPr>
            <p:ph idx="1"/>
          </p:nvPr>
        </p:nvSpPr>
        <p:spPr/>
        <p:txBody>
          <a:bodyPr/>
          <a:lstStyle/>
          <a:p>
            <a:r>
              <a:rPr lang="en-US" dirty="0"/>
              <a:t>October 2</a:t>
            </a:r>
            <a:r>
              <a:rPr lang="en-US" baseline="30000" dirty="0"/>
              <a:t>nd</a:t>
            </a:r>
            <a:r>
              <a:rPr lang="en-US" dirty="0"/>
              <a:t>, 9</a:t>
            </a:r>
            <a:r>
              <a:rPr lang="en-US" baseline="30000" dirty="0"/>
              <a:t>th</a:t>
            </a:r>
            <a:r>
              <a:rPr lang="en-US" dirty="0"/>
              <a:t>, 16</a:t>
            </a:r>
            <a:r>
              <a:rPr lang="en-US" baseline="30000" dirty="0"/>
              <a:t>th</a:t>
            </a:r>
            <a:r>
              <a:rPr lang="en-US" dirty="0"/>
              <a:t>, and 30</a:t>
            </a:r>
            <a:r>
              <a:rPr lang="en-US" baseline="30000" dirty="0"/>
              <a:t>th</a:t>
            </a:r>
            <a:endParaRPr lang="en-US" dirty="0"/>
          </a:p>
          <a:p>
            <a:r>
              <a:rPr lang="en-US" dirty="0"/>
              <a:t>November 6</a:t>
            </a:r>
            <a:r>
              <a:rPr lang="en-US" baseline="30000" dirty="0"/>
              <a:t>th</a:t>
            </a:r>
            <a:r>
              <a:rPr lang="en-US" dirty="0"/>
              <a:t>, 13</a:t>
            </a:r>
            <a:r>
              <a:rPr lang="en-US" baseline="30000" dirty="0"/>
              <a:t>th</a:t>
            </a:r>
            <a:r>
              <a:rPr lang="en-US" dirty="0"/>
              <a:t>, and 20</a:t>
            </a:r>
            <a:r>
              <a:rPr lang="en-US" baseline="30000" dirty="0"/>
              <a:t>th</a:t>
            </a:r>
            <a:endParaRPr lang="en-US" dirty="0"/>
          </a:p>
        </p:txBody>
      </p:sp>
      <p:pic>
        <p:nvPicPr>
          <p:cNvPr id="5" name="Picture 4">
            <a:extLst>
              <a:ext uri="{FF2B5EF4-FFF2-40B4-BE49-F238E27FC236}">
                <a16:creationId xmlns:a16="http://schemas.microsoft.com/office/drawing/2014/main" id="{1A29B952-6F25-C314-6814-0EA5D2A7D512}"/>
              </a:ext>
            </a:extLst>
          </p:cNvPr>
          <p:cNvPicPr>
            <a:picLocks noChangeAspect="1"/>
          </p:cNvPicPr>
          <p:nvPr/>
        </p:nvPicPr>
        <p:blipFill>
          <a:blip r:embed="rId2"/>
          <a:stretch>
            <a:fillRect/>
          </a:stretch>
        </p:blipFill>
        <p:spPr>
          <a:xfrm>
            <a:off x="3338512" y="3409950"/>
            <a:ext cx="2466975" cy="1847850"/>
          </a:xfrm>
          <a:prstGeom prst="rect">
            <a:avLst/>
          </a:prstGeom>
        </p:spPr>
      </p:pic>
    </p:spTree>
    <p:extLst>
      <p:ext uri="{BB962C8B-B14F-4D97-AF65-F5344CB8AC3E}">
        <p14:creationId xmlns:p14="http://schemas.microsoft.com/office/powerpoint/2010/main" val="3654435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9179" y="2492041"/>
            <a:ext cx="1893971" cy="2087140"/>
            <a:chOff x="0" y="0"/>
            <a:chExt cx="13636592" cy="15027409"/>
          </a:xfrm>
        </p:grpSpPr>
        <p:grpSp>
          <p:nvGrpSpPr>
            <p:cNvPr id="3" name="Group 3"/>
            <p:cNvGrpSpPr/>
            <p:nvPr/>
          </p:nvGrpSpPr>
          <p:grpSpPr>
            <a:xfrm>
              <a:off x="0" y="0"/>
              <a:ext cx="13636592" cy="13492213"/>
              <a:chOff x="0" y="0"/>
              <a:chExt cx="997647" cy="987085"/>
            </a:xfrm>
          </p:grpSpPr>
          <p:sp>
            <p:nvSpPr>
              <p:cNvPr id="4" name="Freeform 4"/>
              <p:cNvSpPr/>
              <p:nvPr/>
            </p:nvSpPr>
            <p:spPr>
              <a:xfrm>
                <a:off x="0" y="0"/>
                <a:ext cx="997647" cy="987085"/>
              </a:xfrm>
              <a:custGeom>
                <a:avLst/>
                <a:gdLst/>
                <a:ahLst/>
                <a:cxnLst/>
                <a:rect l="l" t="t" r="r" b="b"/>
                <a:pathLst>
                  <a:path w="997647" h="987085">
                    <a:moveTo>
                      <a:pt x="215216" y="0"/>
                    </a:moveTo>
                    <a:lnTo>
                      <a:pt x="782432" y="0"/>
                    </a:lnTo>
                    <a:cubicBezTo>
                      <a:pt x="901292" y="0"/>
                      <a:pt x="997647" y="96355"/>
                      <a:pt x="997647" y="215216"/>
                    </a:cubicBezTo>
                    <a:lnTo>
                      <a:pt x="997647" y="771869"/>
                    </a:lnTo>
                    <a:cubicBezTo>
                      <a:pt x="997647" y="828948"/>
                      <a:pt x="974973" y="883689"/>
                      <a:pt x="934612" y="924049"/>
                    </a:cubicBezTo>
                    <a:cubicBezTo>
                      <a:pt x="894251" y="964410"/>
                      <a:pt x="839510" y="987085"/>
                      <a:pt x="782432" y="987085"/>
                    </a:cubicBezTo>
                    <a:lnTo>
                      <a:pt x="215216" y="987085"/>
                    </a:lnTo>
                    <a:cubicBezTo>
                      <a:pt x="158137" y="987085"/>
                      <a:pt x="103396" y="964410"/>
                      <a:pt x="63035" y="924049"/>
                    </a:cubicBezTo>
                    <a:cubicBezTo>
                      <a:pt x="22674" y="883689"/>
                      <a:pt x="0" y="828948"/>
                      <a:pt x="0" y="771869"/>
                    </a:cubicBezTo>
                    <a:lnTo>
                      <a:pt x="0" y="215216"/>
                    </a:lnTo>
                    <a:cubicBezTo>
                      <a:pt x="0" y="158137"/>
                      <a:pt x="22674" y="103396"/>
                      <a:pt x="63035" y="63035"/>
                    </a:cubicBezTo>
                    <a:cubicBezTo>
                      <a:pt x="103396" y="22674"/>
                      <a:pt x="158137" y="0"/>
                      <a:pt x="215216" y="0"/>
                    </a:cubicBezTo>
                    <a:close/>
                  </a:path>
                </a:pathLst>
              </a:custGeom>
              <a:solidFill>
                <a:srgbClr val="19233E"/>
              </a:solidFill>
              <a:ln w="102870" cap="rnd">
                <a:solidFill>
                  <a:srgbClr val="000000"/>
                </a:solidFill>
                <a:prstDash val="solid"/>
                <a:round/>
              </a:ln>
            </p:spPr>
            <p:txBody>
              <a:bodyPr/>
              <a:lstStyle/>
              <a:p>
                <a:endParaRPr lang="en-US" sz="333"/>
              </a:p>
            </p:txBody>
          </p:sp>
          <p:sp>
            <p:nvSpPr>
              <p:cNvPr id="5" name="TextBox 5"/>
              <p:cNvSpPr txBox="1"/>
              <p:nvPr/>
            </p:nvSpPr>
            <p:spPr>
              <a:xfrm>
                <a:off x="0" y="-133350"/>
                <a:ext cx="997647" cy="1120435"/>
              </a:xfrm>
              <a:prstGeom prst="rect">
                <a:avLst/>
              </a:prstGeom>
            </p:spPr>
            <p:txBody>
              <a:bodyPr lIns="9407" tIns="9407" rIns="9407" bIns="9407" rtlCol="0" anchor="ctr"/>
              <a:lstStyle/>
              <a:p>
                <a:pPr algn="ctr">
                  <a:lnSpc>
                    <a:spcPts val="1820"/>
                  </a:lnSpc>
                </a:pPr>
                <a:endParaRPr sz="333"/>
              </a:p>
            </p:txBody>
          </p:sp>
        </p:grpSp>
        <p:sp>
          <p:nvSpPr>
            <p:cNvPr id="6" name="TextBox 6"/>
            <p:cNvSpPr txBox="1"/>
            <p:nvPr/>
          </p:nvSpPr>
          <p:spPr>
            <a:xfrm>
              <a:off x="0" y="1870884"/>
              <a:ext cx="13486645" cy="13156525"/>
            </a:xfrm>
            <a:prstGeom prst="rect">
              <a:avLst/>
            </a:prstGeom>
          </p:spPr>
          <p:txBody>
            <a:bodyPr lIns="0" tIns="0" rIns="0" bIns="0" rtlCol="0" anchor="t">
              <a:spAutoFit/>
            </a:bodyPr>
            <a:lstStyle/>
            <a:p>
              <a:pPr algn="ctr">
                <a:lnSpc>
                  <a:spcPts val="2380"/>
                </a:lnSpc>
              </a:pPr>
              <a:r>
                <a:rPr lang="en-US" sz="1700" b="1" spc="170" dirty="0">
                  <a:solidFill>
                    <a:srgbClr val="FFFFFF"/>
                  </a:solidFill>
                  <a:latin typeface="Canva Sans Bold"/>
                  <a:ea typeface="Canva Sans Bold"/>
                  <a:cs typeface="Canva Sans Bold"/>
                  <a:sym typeface="Canva Sans Bold"/>
                </a:rPr>
                <a:t>MATTERS MOST AND MIND (RN)</a:t>
              </a:r>
            </a:p>
            <a:p>
              <a:pPr marL="211684" indent="-211684" algn="ctr">
                <a:lnSpc>
                  <a:spcPts val="2380"/>
                </a:lnSpc>
                <a:buFont typeface="Arial" panose="020B0604020202020204" pitchFamily="34" charset="0"/>
                <a:buChar char="•"/>
              </a:pPr>
              <a:r>
                <a:rPr lang="en-US" sz="1700" spc="170" dirty="0">
                  <a:solidFill>
                    <a:srgbClr val="FFFFFF"/>
                  </a:solidFill>
                  <a:latin typeface="Canva Sans Bold"/>
                  <a:ea typeface="Canva Sans Bold"/>
                  <a:cs typeface="Canva Sans Bold"/>
                  <a:sym typeface="Canva Sans Bold"/>
                </a:rPr>
                <a:t>Delirium</a:t>
              </a:r>
            </a:p>
            <a:p>
              <a:pPr marL="211684" indent="-211684" algn="ctr">
                <a:lnSpc>
                  <a:spcPts val="2380"/>
                </a:lnSpc>
                <a:buFont typeface="Arial" panose="020B0604020202020204" pitchFamily="34" charset="0"/>
                <a:buChar char="•"/>
              </a:pPr>
              <a:r>
                <a:rPr lang="en-US" sz="1700" spc="170" dirty="0">
                  <a:solidFill>
                    <a:srgbClr val="FFFFFF"/>
                  </a:solidFill>
                  <a:latin typeface="Canva Sans Bold"/>
                  <a:ea typeface="Canva Sans Bold"/>
                  <a:cs typeface="Canva Sans Bold"/>
                  <a:sym typeface="Canva Sans Bold"/>
                </a:rPr>
                <a:t>Dementia</a:t>
              </a:r>
            </a:p>
            <a:p>
              <a:pPr marL="211684" indent="-211684" algn="ctr">
                <a:lnSpc>
                  <a:spcPts val="2380"/>
                </a:lnSpc>
                <a:buFont typeface="Arial" panose="020B0604020202020204" pitchFamily="34" charset="0"/>
                <a:buChar char="•"/>
              </a:pPr>
              <a:r>
                <a:rPr lang="en-US" sz="1700" spc="170" dirty="0">
                  <a:solidFill>
                    <a:srgbClr val="FFFFFF"/>
                  </a:solidFill>
                  <a:latin typeface="Canva Sans Bold"/>
                  <a:ea typeface="Canva Sans Bold"/>
                  <a:cs typeface="Canva Sans Bold"/>
                  <a:sym typeface="Canva Sans Bold"/>
                </a:rPr>
                <a:t>Depression</a:t>
              </a:r>
              <a:r>
                <a:rPr lang="en-US" sz="1700" b="1" spc="170" dirty="0">
                  <a:solidFill>
                    <a:srgbClr val="FFFFFF"/>
                  </a:solidFill>
                  <a:latin typeface="Canva Sans Bold"/>
                  <a:ea typeface="Canva Sans Bold"/>
                  <a:cs typeface="Canva Sans Bold"/>
                  <a:sym typeface="Canva Sans Bold"/>
                </a:rPr>
                <a:t> </a:t>
              </a:r>
            </a:p>
            <a:p>
              <a:pPr marL="211684" indent="-211684" algn="ctr">
                <a:lnSpc>
                  <a:spcPts val="2380"/>
                </a:lnSpc>
                <a:buFont typeface="Arial" panose="020B0604020202020204" pitchFamily="34" charset="0"/>
                <a:buChar char="•"/>
              </a:pPr>
              <a:endParaRPr lang="en-US" sz="1700" b="1" spc="170" dirty="0">
                <a:solidFill>
                  <a:srgbClr val="FFFFFF"/>
                </a:solidFill>
                <a:latin typeface="Canva Sans Bold"/>
                <a:ea typeface="Canva Sans Bold"/>
                <a:cs typeface="Canva Sans Bold"/>
                <a:sym typeface="Canva Sans Bold"/>
              </a:endParaRPr>
            </a:p>
          </p:txBody>
        </p:sp>
      </p:grpSp>
      <p:grpSp>
        <p:nvGrpSpPr>
          <p:cNvPr id="7" name="Group 7"/>
          <p:cNvGrpSpPr/>
          <p:nvPr/>
        </p:nvGrpSpPr>
        <p:grpSpPr>
          <a:xfrm>
            <a:off x="2575803" y="2492041"/>
            <a:ext cx="1914901" cy="1873918"/>
            <a:chOff x="0" y="0"/>
            <a:chExt cx="13787286" cy="13492213"/>
          </a:xfrm>
        </p:grpSpPr>
        <p:grpSp>
          <p:nvGrpSpPr>
            <p:cNvPr id="8" name="Group 8"/>
            <p:cNvGrpSpPr/>
            <p:nvPr/>
          </p:nvGrpSpPr>
          <p:grpSpPr>
            <a:xfrm>
              <a:off x="0" y="0"/>
              <a:ext cx="13787286" cy="13492213"/>
              <a:chOff x="0" y="0"/>
              <a:chExt cx="1008672" cy="987085"/>
            </a:xfrm>
          </p:grpSpPr>
          <p:sp>
            <p:nvSpPr>
              <p:cNvPr id="9" name="Freeform 9"/>
              <p:cNvSpPr/>
              <p:nvPr/>
            </p:nvSpPr>
            <p:spPr>
              <a:xfrm>
                <a:off x="0" y="0"/>
                <a:ext cx="1008672" cy="987085"/>
              </a:xfrm>
              <a:custGeom>
                <a:avLst/>
                <a:gdLst/>
                <a:ahLst/>
                <a:cxnLst/>
                <a:rect l="l" t="t" r="r" b="b"/>
                <a:pathLst>
                  <a:path w="1008672" h="987085">
                    <a:moveTo>
                      <a:pt x="218321" y="0"/>
                    </a:moveTo>
                    <a:lnTo>
                      <a:pt x="790351" y="0"/>
                    </a:lnTo>
                    <a:cubicBezTo>
                      <a:pt x="848253" y="0"/>
                      <a:pt x="903784" y="23002"/>
                      <a:pt x="944727" y="63945"/>
                    </a:cubicBezTo>
                    <a:cubicBezTo>
                      <a:pt x="985670" y="104888"/>
                      <a:pt x="1008672" y="160419"/>
                      <a:pt x="1008672" y="218321"/>
                    </a:cubicBezTo>
                    <a:lnTo>
                      <a:pt x="1008672" y="768763"/>
                    </a:lnTo>
                    <a:cubicBezTo>
                      <a:pt x="1008672" y="826666"/>
                      <a:pt x="985670" y="882197"/>
                      <a:pt x="944727" y="923140"/>
                    </a:cubicBezTo>
                    <a:cubicBezTo>
                      <a:pt x="903784" y="964083"/>
                      <a:pt x="848253" y="987085"/>
                      <a:pt x="790351" y="987085"/>
                    </a:cubicBezTo>
                    <a:lnTo>
                      <a:pt x="218321" y="987085"/>
                    </a:lnTo>
                    <a:cubicBezTo>
                      <a:pt x="160419" y="987085"/>
                      <a:pt x="104888" y="964083"/>
                      <a:pt x="63945" y="923140"/>
                    </a:cubicBezTo>
                    <a:cubicBezTo>
                      <a:pt x="23002" y="882197"/>
                      <a:pt x="0" y="826666"/>
                      <a:pt x="0" y="768763"/>
                    </a:cubicBezTo>
                    <a:lnTo>
                      <a:pt x="0" y="218321"/>
                    </a:lnTo>
                    <a:cubicBezTo>
                      <a:pt x="0" y="160419"/>
                      <a:pt x="23002" y="104888"/>
                      <a:pt x="63945" y="63945"/>
                    </a:cubicBezTo>
                    <a:cubicBezTo>
                      <a:pt x="104888" y="23002"/>
                      <a:pt x="160419" y="0"/>
                      <a:pt x="218321" y="0"/>
                    </a:cubicBezTo>
                    <a:close/>
                  </a:path>
                </a:pathLst>
              </a:custGeom>
              <a:solidFill>
                <a:srgbClr val="C93949"/>
              </a:solidFill>
              <a:ln w="102870" cap="rnd">
                <a:solidFill>
                  <a:srgbClr val="000000"/>
                </a:solidFill>
                <a:prstDash val="solid"/>
                <a:round/>
              </a:ln>
            </p:spPr>
            <p:txBody>
              <a:bodyPr/>
              <a:lstStyle/>
              <a:p>
                <a:endParaRPr lang="en-US" sz="333"/>
              </a:p>
            </p:txBody>
          </p:sp>
          <p:sp>
            <p:nvSpPr>
              <p:cNvPr id="10" name="TextBox 10"/>
              <p:cNvSpPr txBox="1"/>
              <p:nvPr/>
            </p:nvSpPr>
            <p:spPr>
              <a:xfrm>
                <a:off x="0" y="-133350"/>
                <a:ext cx="1008672" cy="1120435"/>
              </a:xfrm>
              <a:prstGeom prst="rect">
                <a:avLst/>
              </a:prstGeom>
            </p:spPr>
            <p:txBody>
              <a:bodyPr lIns="9407" tIns="9407" rIns="9407" bIns="9407" rtlCol="0" anchor="ctr"/>
              <a:lstStyle/>
              <a:p>
                <a:pPr algn="ctr">
                  <a:lnSpc>
                    <a:spcPts val="1820"/>
                  </a:lnSpc>
                </a:pPr>
                <a:endParaRPr sz="333"/>
              </a:p>
            </p:txBody>
          </p:sp>
        </p:grpSp>
        <p:sp>
          <p:nvSpPr>
            <p:cNvPr id="11" name="TextBox 11"/>
            <p:cNvSpPr txBox="1"/>
            <p:nvPr/>
          </p:nvSpPr>
          <p:spPr>
            <a:xfrm>
              <a:off x="91894" y="2409567"/>
              <a:ext cx="13558830" cy="10883292"/>
            </a:xfrm>
            <a:prstGeom prst="rect">
              <a:avLst/>
            </a:prstGeom>
          </p:spPr>
          <p:txBody>
            <a:bodyPr lIns="0" tIns="0" rIns="0" bIns="0" rtlCol="0" anchor="t">
              <a:spAutoFit/>
            </a:bodyPr>
            <a:lstStyle/>
            <a:p>
              <a:pPr algn="ctr">
                <a:lnSpc>
                  <a:spcPts val="2380"/>
                </a:lnSpc>
              </a:pPr>
              <a:r>
                <a:rPr lang="en-US" sz="1700" b="1" spc="170" dirty="0">
                  <a:solidFill>
                    <a:srgbClr val="FFFFFF"/>
                  </a:solidFill>
                  <a:latin typeface="Canva Sans Bold"/>
                  <a:ea typeface="Canva Sans Bold"/>
                  <a:cs typeface="Canva Sans Bold"/>
                  <a:sym typeface="Canva Sans Bold"/>
                </a:rPr>
                <a:t>MOBILIITY (PT)</a:t>
              </a:r>
            </a:p>
            <a:p>
              <a:pPr marL="211684" indent="-211684" algn="ctr">
                <a:lnSpc>
                  <a:spcPts val="2380"/>
                </a:lnSpc>
                <a:buFont typeface="Arial" panose="020B0604020202020204" pitchFamily="34" charset="0"/>
                <a:buChar char="•"/>
              </a:pPr>
              <a:r>
                <a:rPr lang="en-US" sz="1700" spc="170" dirty="0">
                  <a:solidFill>
                    <a:srgbClr val="FFFFFF"/>
                  </a:solidFill>
                  <a:latin typeface="Canva Sans"/>
                  <a:ea typeface="Canva Sans"/>
                  <a:cs typeface="Canva Sans"/>
                  <a:sym typeface="Canva Sans"/>
                </a:rPr>
                <a:t>Balance</a:t>
              </a:r>
            </a:p>
            <a:p>
              <a:pPr marL="211684" indent="-211684" algn="ctr">
                <a:lnSpc>
                  <a:spcPts val="2380"/>
                </a:lnSpc>
                <a:buFont typeface="Arial" panose="020B0604020202020204" pitchFamily="34" charset="0"/>
                <a:buChar char="•"/>
              </a:pPr>
              <a:r>
                <a:rPr lang="en-US" sz="1700" spc="170" dirty="0">
                  <a:solidFill>
                    <a:srgbClr val="FFFFFF"/>
                  </a:solidFill>
                  <a:latin typeface="Canva Sans"/>
                  <a:ea typeface="Canva Sans"/>
                  <a:cs typeface="Canva Sans"/>
                  <a:sym typeface="Canva Sans"/>
                </a:rPr>
                <a:t>Strength</a:t>
              </a:r>
            </a:p>
            <a:p>
              <a:pPr marL="211684" indent="-211684" algn="ctr">
                <a:lnSpc>
                  <a:spcPts val="2380"/>
                </a:lnSpc>
                <a:buFont typeface="Arial" panose="020B0604020202020204" pitchFamily="34" charset="0"/>
                <a:buChar char="•"/>
              </a:pPr>
              <a:r>
                <a:rPr lang="en-US" sz="1700" spc="170" dirty="0">
                  <a:solidFill>
                    <a:srgbClr val="FFFFFF"/>
                  </a:solidFill>
                  <a:latin typeface="Canva Sans"/>
                  <a:ea typeface="Canva Sans"/>
                  <a:cs typeface="Canva Sans"/>
                  <a:sym typeface="Canva Sans"/>
                </a:rPr>
                <a:t>Endurance </a:t>
              </a:r>
            </a:p>
            <a:p>
              <a:pPr algn="ctr">
                <a:lnSpc>
                  <a:spcPts val="2380"/>
                </a:lnSpc>
              </a:pPr>
              <a:endParaRPr lang="en-US" sz="1700" spc="170" dirty="0">
                <a:solidFill>
                  <a:srgbClr val="FFFFFF"/>
                </a:solidFill>
                <a:latin typeface="Canva Sans"/>
                <a:ea typeface="Canva Sans"/>
                <a:cs typeface="Canva Sans"/>
                <a:sym typeface="Canva Sans"/>
              </a:endParaRPr>
            </a:p>
          </p:txBody>
        </p:sp>
      </p:grpSp>
      <p:grpSp>
        <p:nvGrpSpPr>
          <p:cNvPr id="12" name="Group 12"/>
          <p:cNvGrpSpPr/>
          <p:nvPr/>
        </p:nvGrpSpPr>
        <p:grpSpPr>
          <a:xfrm>
            <a:off x="4724066" y="2492041"/>
            <a:ext cx="1866278" cy="1873918"/>
            <a:chOff x="0" y="0"/>
            <a:chExt cx="13437199" cy="13492213"/>
          </a:xfrm>
        </p:grpSpPr>
        <p:grpSp>
          <p:nvGrpSpPr>
            <p:cNvPr id="13" name="Group 13"/>
            <p:cNvGrpSpPr/>
            <p:nvPr/>
          </p:nvGrpSpPr>
          <p:grpSpPr>
            <a:xfrm>
              <a:off x="0" y="0"/>
              <a:ext cx="13437199" cy="13492213"/>
              <a:chOff x="0" y="0"/>
              <a:chExt cx="983060" cy="987085"/>
            </a:xfrm>
          </p:grpSpPr>
          <p:sp>
            <p:nvSpPr>
              <p:cNvPr id="14" name="Freeform 14"/>
              <p:cNvSpPr/>
              <p:nvPr/>
            </p:nvSpPr>
            <p:spPr>
              <a:xfrm>
                <a:off x="0" y="0"/>
                <a:ext cx="983060" cy="987085"/>
              </a:xfrm>
              <a:custGeom>
                <a:avLst/>
                <a:gdLst/>
                <a:ahLst/>
                <a:cxnLst/>
                <a:rect l="l" t="t" r="r" b="b"/>
                <a:pathLst>
                  <a:path w="983060" h="987085">
                    <a:moveTo>
                      <a:pt x="224009" y="0"/>
                    </a:moveTo>
                    <a:lnTo>
                      <a:pt x="759050" y="0"/>
                    </a:lnTo>
                    <a:cubicBezTo>
                      <a:pt x="882767" y="0"/>
                      <a:pt x="983060" y="100292"/>
                      <a:pt x="983060" y="224009"/>
                    </a:cubicBezTo>
                    <a:lnTo>
                      <a:pt x="983060" y="763075"/>
                    </a:lnTo>
                    <a:cubicBezTo>
                      <a:pt x="983060" y="886792"/>
                      <a:pt x="882767" y="987085"/>
                      <a:pt x="759050" y="987085"/>
                    </a:cubicBezTo>
                    <a:lnTo>
                      <a:pt x="224009" y="987085"/>
                    </a:lnTo>
                    <a:cubicBezTo>
                      <a:pt x="100292" y="987085"/>
                      <a:pt x="0" y="886792"/>
                      <a:pt x="0" y="763075"/>
                    </a:cubicBezTo>
                    <a:lnTo>
                      <a:pt x="0" y="224009"/>
                    </a:lnTo>
                    <a:cubicBezTo>
                      <a:pt x="0" y="100292"/>
                      <a:pt x="100292" y="0"/>
                      <a:pt x="224009" y="0"/>
                    </a:cubicBezTo>
                    <a:close/>
                  </a:path>
                </a:pathLst>
              </a:custGeom>
              <a:solidFill>
                <a:srgbClr val="0097B2"/>
              </a:solidFill>
              <a:ln w="102870" cap="rnd">
                <a:solidFill>
                  <a:srgbClr val="000000"/>
                </a:solidFill>
                <a:prstDash val="solid"/>
                <a:round/>
              </a:ln>
            </p:spPr>
            <p:txBody>
              <a:bodyPr/>
              <a:lstStyle/>
              <a:p>
                <a:endParaRPr lang="en-US" sz="333"/>
              </a:p>
            </p:txBody>
          </p:sp>
          <p:sp>
            <p:nvSpPr>
              <p:cNvPr id="15" name="TextBox 15"/>
              <p:cNvSpPr txBox="1"/>
              <p:nvPr/>
            </p:nvSpPr>
            <p:spPr>
              <a:xfrm>
                <a:off x="0" y="-133350"/>
                <a:ext cx="983060" cy="1120435"/>
              </a:xfrm>
              <a:prstGeom prst="rect">
                <a:avLst/>
              </a:prstGeom>
            </p:spPr>
            <p:txBody>
              <a:bodyPr lIns="9407" tIns="9407" rIns="9407" bIns="9407" rtlCol="0" anchor="ctr"/>
              <a:lstStyle/>
              <a:p>
                <a:pPr algn="ctr">
                  <a:lnSpc>
                    <a:spcPts val="1820"/>
                  </a:lnSpc>
                </a:pPr>
                <a:endParaRPr sz="333"/>
              </a:p>
            </p:txBody>
          </p:sp>
        </p:grpSp>
        <p:sp>
          <p:nvSpPr>
            <p:cNvPr id="16" name="TextBox 16"/>
            <p:cNvSpPr txBox="1"/>
            <p:nvPr/>
          </p:nvSpPr>
          <p:spPr>
            <a:xfrm>
              <a:off x="103471" y="1571638"/>
              <a:ext cx="13270073" cy="10940540"/>
            </a:xfrm>
            <a:prstGeom prst="rect">
              <a:avLst/>
            </a:prstGeom>
          </p:spPr>
          <p:txBody>
            <a:bodyPr lIns="0" tIns="0" rIns="0" bIns="0" rtlCol="0" anchor="t">
              <a:spAutoFit/>
            </a:bodyPr>
            <a:lstStyle/>
            <a:p>
              <a:pPr algn="ctr">
                <a:lnSpc>
                  <a:spcPts val="2380"/>
                </a:lnSpc>
              </a:pPr>
              <a:r>
                <a:rPr lang="en-US" sz="1700" b="1" spc="170" dirty="0">
                  <a:solidFill>
                    <a:srgbClr val="FFFFFF"/>
                  </a:solidFill>
                  <a:latin typeface="Canva Sans Bold"/>
                  <a:ea typeface="Canva Sans Bold"/>
                  <a:cs typeface="Canva Sans Bold"/>
                  <a:sym typeface="Canva Sans Bold"/>
                </a:rPr>
                <a:t>MULTI-COMPLEXITY (PT)</a:t>
              </a:r>
            </a:p>
            <a:p>
              <a:pPr marL="285750" indent="-285750" algn="ctr">
                <a:lnSpc>
                  <a:spcPts val="2380"/>
                </a:lnSpc>
                <a:buFont typeface="Arial" panose="020B0604020202020204" pitchFamily="34" charset="0"/>
                <a:buChar char="•"/>
              </a:pPr>
              <a:r>
                <a:rPr lang="en-US" sz="1700" spc="170" dirty="0">
                  <a:solidFill>
                    <a:srgbClr val="FFFFFF"/>
                  </a:solidFill>
                  <a:latin typeface="Canva Sans"/>
                  <a:ea typeface="Canva Sans"/>
                  <a:cs typeface="Canva Sans"/>
                  <a:sym typeface="Canva Sans"/>
                </a:rPr>
                <a:t>Frailty</a:t>
              </a:r>
            </a:p>
            <a:p>
              <a:pPr marL="285750" indent="-285750" algn="ctr">
                <a:lnSpc>
                  <a:spcPts val="2380"/>
                </a:lnSpc>
                <a:buFont typeface="Arial" panose="020B0604020202020204" pitchFamily="34" charset="0"/>
                <a:buChar char="•"/>
              </a:pPr>
              <a:r>
                <a:rPr lang="en-US" sz="1700" spc="170" dirty="0">
                  <a:solidFill>
                    <a:srgbClr val="FFFFFF"/>
                  </a:solidFill>
                  <a:latin typeface="Canva Sans"/>
                  <a:ea typeface="Canva Sans"/>
                  <a:cs typeface="Canva Sans"/>
                  <a:sym typeface="Canva Sans"/>
                </a:rPr>
                <a:t>Sarcopenia </a:t>
              </a:r>
            </a:p>
          </p:txBody>
        </p:sp>
      </p:grpSp>
      <p:grpSp>
        <p:nvGrpSpPr>
          <p:cNvPr id="17" name="Group 17"/>
          <p:cNvGrpSpPr/>
          <p:nvPr/>
        </p:nvGrpSpPr>
        <p:grpSpPr>
          <a:xfrm>
            <a:off x="6823264" y="2492041"/>
            <a:ext cx="1871557" cy="1929193"/>
            <a:chOff x="-3182" y="0"/>
            <a:chExt cx="13475209" cy="13890193"/>
          </a:xfrm>
        </p:grpSpPr>
        <p:grpSp>
          <p:nvGrpSpPr>
            <p:cNvPr id="18" name="Group 18"/>
            <p:cNvGrpSpPr/>
            <p:nvPr/>
          </p:nvGrpSpPr>
          <p:grpSpPr>
            <a:xfrm>
              <a:off x="0" y="0"/>
              <a:ext cx="13472027" cy="13492213"/>
              <a:chOff x="0" y="0"/>
              <a:chExt cx="985608" cy="987085"/>
            </a:xfrm>
          </p:grpSpPr>
          <p:sp>
            <p:nvSpPr>
              <p:cNvPr id="19" name="Freeform 19"/>
              <p:cNvSpPr/>
              <p:nvPr/>
            </p:nvSpPr>
            <p:spPr>
              <a:xfrm>
                <a:off x="0" y="0"/>
                <a:ext cx="985608" cy="987085"/>
              </a:xfrm>
              <a:custGeom>
                <a:avLst/>
                <a:gdLst/>
                <a:ahLst/>
                <a:cxnLst/>
                <a:rect l="l" t="t" r="r" b="b"/>
                <a:pathLst>
                  <a:path w="985608" h="987085">
                    <a:moveTo>
                      <a:pt x="223430" y="0"/>
                    </a:moveTo>
                    <a:lnTo>
                      <a:pt x="762178" y="0"/>
                    </a:lnTo>
                    <a:cubicBezTo>
                      <a:pt x="885575" y="0"/>
                      <a:pt x="985608" y="100033"/>
                      <a:pt x="985608" y="223430"/>
                    </a:cubicBezTo>
                    <a:lnTo>
                      <a:pt x="985608" y="763654"/>
                    </a:lnTo>
                    <a:cubicBezTo>
                      <a:pt x="985608" y="887051"/>
                      <a:pt x="885575" y="987085"/>
                      <a:pt x="762178" y="987085"/>
                    </a:cubicBezTo>
                    <a:lnTo>
                      <a:pt x="223430" y="987085"/>
                    </a:lnTo>
                    <a:cubicBezTo>
                      <a:pt x="100033" y="987085"/>
                      <a:pt x="0" y="887051"/>
                      <a:pt x="0" y="763654"/>
                    </a:cubicBezTo>
                    <a:lnTo>
                      <a:pt x="0" y="223430"/>
                    </a:lnTo>
                    <a:cubicBezTo>
                      <a:pt x="0" y="100033"/>
                      <a:pt x="100033" y="0"/>
                      <a:pt x="223430" y="0"/>
                    </a:cubicBezTo>
                    <a:close/>
                  </a:path>
                </a:pathLst>
              </a:custGeom>
              <a:solidFill>
                <a:srgbClr val="FF751F"/>
              </a:solidFill>
              <a:ln w="102870" cap="rnd">
                <a:solidFill>
                  <a:srgbClr val="000000"/>
                </a:solidFill>
                <a:prstDash val="solid"/>
                <a:round/>
              </a:ln>
            </p:spPr>
            <p:txBody>
              <a:bodyPr/>
              <a:lstStyle/>
              <a:p>
                <a:endParaRPr lang="en-US" sz="333"/>
              </a:p>
            </p:txBody>
          </p:sp>
          <p:sp>
            <p:nvSpPr>
              <p:cNvPr id="20" name="TextBox 20"/>
              <p:cNvSpPr txBox="1"/>
              <p:nvPr/>
            </p:nvSpPr>
            <p:spPr>
              <a:xfrm>
                <a:off x="0" y="-142875"/>
                <a:ext cx="985608" cy="1129960"/>
              </a:xfrm>
              <a:prstGeom prst="rect">
                <a:avLst/>
              </a:prstGeom>
            </p:spPr>
            <p:txBody>
              <a:bodyPr lIns="9407" tIns="9407" rIns="9407" bIns="9407" rtlCol="0" anchor="ctr"/>
              <a:lstStyle/>
              <a:p>
                <a:pPr algn="ctr">
                  <a:lnSpc>
                    <a:spcPts val="2030"/>
                  </a:lnSpc>
                </a:pPr>
                <a:endParaRPr sz="333"/>
              </a:p>
            </p:txBody>
          </p:sp>
        </p:grpSp>
        <p:sp>
          <p:nvSpPr>
            <p:cNvPr id="21" name="TextBox 21"/>
            <p:cNvSpPr txBox="1"/>
            <p:nvPr/>
          </p:nvSpPr>
          <p:spPr>
            <a:xfrm>
              <a:off x="-3182" y="733666"/>
              <a:ext cx="13270074" cy="13156527"/>
            </a:xfrm>
            <a:prstGeom prst="rect">
              <a:avLst/>
            </a:prstGeom>
          </p:spPr>
          <p:txBody>
            <a:bodyPr lIns="0" tIns="0" rIns="0" bIns="0" rtlCol="0" anchor="t">
              <a:spAutoFit/>
            </a:bodyPr>
            <a:lstStyle/>
            <a:p>
              <a:pPr algn="ctr">
                <a:lnSpc>
                  <a:spcPts val="2380"/>
                </a:lnSpc>
              </a:pPr>
              <a:r>
                <a:rPr lang="en-US" sz="1700" b="1" spc="170" dirty="0">
                  <a:solidFill>
                    <a:srgbClr val="FFFFFF"/>
                  </a:solidFill>
                  <a:latin typeface="Canva Sans Bold"/>
                  <a:ea typeface="Canva Sans Bold"/>
                  <a:cs typeface="Canva Sans Bold"/>
                  <a:sym typeface="Canva Sans Bold"/>
                </a:rPr>
                <a:t>MEDICATIONS (RN)</a:t>
              </a:r>
            </a:p>
            <a:p>
              <a:pPr marL="211684" indent="-211684" algn="ctr">
                <a:lnSpc>
                  <a:spcPts val="2380"/>
                </a:lnSpc>
                <a:buFont typeface="Arial" panose="020B0604020202020204" pitchFamily="34" charset="0"/>
                <a:buChar char="•"/>
              </a:pPr>
              <a:r>
                <a:rPr lang="en-US" sz="1700" spc="170" dirty="0">
                  <a:solidFill>
                    <a:srgbClr val="FFFFFF"/>
                  </a:solidFill>
                  <a:latin typeface="Canva Sans"/>
                  <a:ea typeface="Canva Sans"/>
                  <a:cs typeface="Canva Sans"/>
                  <a:sym typeface="Canva Sans"/>
                </a:rPr>
                <a:t>Polypharmacy </a:t>
              </a:r>
            </a:p>
            <a:p>
              <a:pPr marL="285750" indent="-285750" algn="ctr">
                <a:lnSpc>
                  <a:spcPts val="2380"/>
                </a:lnSpc>
                <a:buFont typeface="Arial" panose="020B0604020202020204" pitchFamily="34" charset="0"/>
                <a:buChar char="•"/>
              </a:pPr>
              <a:r>
                <a:rPr lang="en-US" sz="1700" spc="170" dirty="0">
                  <a:solidFill>
                    <a:srgbClr val="FFFFFF"/>
                  </a:solidFill>
                  <a:latin typeface="Canva Sans"/>
                  <a:ea typeface="Canva Sans"/>
                  <a:cs typeface="Canva Sans"/>
                  <a:sym typeface="Canva Sans"/>
                </a:rPr>
                <a:t>Medication Reconciliation</a:t>
              </a:r>
            </a:p>
            <a:p>
              <a:pPr marL="211684" indent="-211684" algn="ctr">
                <a:lnSpc>
                  <a:spcPts val="2380"/>
                </a:lnSpc>
                <a:buFont typeface="Arial" panose="020B0604020202020204" pitchFamily="34" charset="0"/>
                <a:buChar char="•"/>
              </a:pPr>
              <a:endParaRPr lang="en-US" sz="1700" spc="170" dirty="0">
                <a:solidFill>
                  <a:srgbClr val="FFFFFF"/>
                </a:solidFill>
                <a:latin typeface="Canva Sans"/>
                <a:ea typeface="Canva Sans"/>
                <a:cs typeface="Canva Sans"/>
                <a:sym typeface="Canva Sans"/>
              </a:endParaRPr>
            </a:p>
          </p:txBody>
        </p:sp>
      </p:grpSp>
      <p:sp>
        <p:nvSpPr>
          <p:cNvPr id="22" name="TextBox 22"/>
          <p:cNvSpPr txBox="1"/>
          <p:nvPr/>
        </p:nvSpPr>
        <p:spPr>
          <a:xfrm>
            <a:off x="1082842" y="770021"/>
            <a:ext cx="7086600" cy="577081"/>
          </a:xfrm>
          <a:prstGeom prst="rect">
            <a:avLst/>
          </a:prstGeom>
        </p:spPr>
        <p:txBody>
          <a:bodyPr wrap="square" lIns="0" tIns="0" rIns="0" bIns="0" rtlCol="0" anchor="t">
            <a:spAutoFit/>
          </a:bodyPr>
          <a:lstStyle/>
          <a:p>
            <a:pPr algn="ctr">
              <a:lnSpc>
                <a:spcPts val="4480"/>
              </a:lnSpc>
            </a:pPr>
            <a:r>
              <a:rPr lang="en-US" sz="4400" dirty="0">
                <a:solidFill>
                  <a:schemeClr val="accent6"/>
                </a:solidFill>
                <a:latin typeface="Calibri" panose="020F0502020204030204" pitchFamily="34" charset="0"/>
                <a:ea typeface="Calibri" panose="020F0502020204030204" pitchFamily="34" charset="0"/>
                <a:cs typeface="Calibri" panose="020F0502020204030204" pitchFamily="34" charset="0"/>
                <a:sym typeface="DM Serif Display"/>
              </a:rPr>
              <a:t>Assessments Stations</a:t>
            </a:r>
          </a:p>
        </p:txBody>
      </p:sp>
      <p:sp>
        <p:nvSpPr>
          <p:cNvPr id="23" name="TextBox 22">
            <a:extLst>
              <a:ext uri="{FF2B5EF4-FFF2-40B4-BE49-F238E27FC236}">
                <a16:creationId xmlns:a16="http://schemas.microsoft.com/office/drawing/2014/main" id="{AAA0BB96-9525-1E7E-B24E-5CE19CFE1E82}"/>
              </a:ext>
            </a:extLst>
          </p:cNvPr>
          <p:cNvSpPr txBox="1"/>
          <p:nvPr/>
        </p:nvSpPr>
        <p:spPr>
          <a:xfrm>
            <a:off x="759127" y="1533220"/>
            <a:ext cx="7625745" cy="984885"/>
          </a:xfrm>
          <a:prstGeom prst="rect">
            <a:avLst/>
          </a:prstGeom>
          <a:noFill/>
        </p:spPr>
        <p:txBody>
          <a:bodyPr wrap="square" rtlCol="0">
            <a:spAutoFit/>
          </a:bodyPr>
          <a:lstStyle/>
          <a:p>
            <a:r>
              <a:rPr lang="en-US" sz="2000" dirty="0">
                <a:solidFill>
                  <a:schemeClr val="bg1"/>
                </a:solidFill>
                <a:latin typeface="Arial" panose="020B0604020202020204" pitchFamily="34" charset="0"/>
                <a:cs typeface="Arial" panose="020B0604020202020204" pitchFamily="34" charset="0"/>
              </a:rPr>
              <a:t>Participants will move through four stations of assessment and education.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7"/>
                                        </p:tgtEl>
                                      </p:cBhvr>
                                    </p:animEffect>
                                    <p:animScale>
                                      <p:cBhvr>
                                        <p:cTn id="12" dur="250" autoRev="1" fill="hold"/>
                                        <p:tgtEl>
                                          <p:spTgt spid="7"/>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12"/>
                                        </p:tgtEl>
                                      </p:cBhvr>
                                    </p:animEffect>
                                    <p:animScale>
                                      <p:cBhvr>
                                        <p:cTn id="17" dur="250" autoRev="1" fill="hold"/>
                                        <p:tgtEl>
                                          <p:spTgt spid="12"/>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17"/>
                                        </p:tgtEl>
                                      </p:cBhvr>
                                    </p:animEffect>
                                    <p:animScale>
                                      <p:cBhvr>
                                        <p:cTn id="22"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2">
      <a:dk1>
        <a:srgbClr val="0B3D29"/>
      </a:dk1>
      <a:lt1>
        <a:sysClr val="window" lastClr="FFFFFF"/>
      </a:lt1>
      <a:dk2>
        <a:srgbClr val="147242"/>
      </a:dk2>
      <a:lt2>
        <a:srgbClr val="E4E0B8"/>
      </a:lt2>
      <a:accent1>
        <a:srgbClr val="DEA924"/>
      </a:accent1>
      <a:accent2>
        <a:srgbClr val="701851"/>
      </a:accent2>
      <a:accent3>
        <a:srgbClr val="B6521F"/>
      </a:accent3>
      <a:accent4>
        <a:srgbClr val="4CAE3D"/>
      </a:accent4>
      <a:accent5>
        <a:srgbClr val="D28423"/>
      </a:accent5>
      <a:accent6>
        <a:srgbClr val="F5BB24"/>
      </a:accent6>
      <a:hlink>
        <a:srgbClr val="1C9B40"/>
      </a:hlink>
      <a:folHlink>
        <a:srgbClr val="FAAA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3563</TotalTime>
  <Words>803</Words>
  <Application>Microsoft Office PowerPoint</Application>
  <PresentationFormat>On-screen Show (4:3)</PresentationFormat>
  <Paragraphs>103</Paragraphs>
  <Slides>15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Calibri</vt:lpstr>
      <vt:lpstr>Canva Sans</vt:lpstr>
      <vt:lpstr>Canva Sans Bold</vt:lpstr>
      <vt:lpstr>Roboto Mono Web</vt:lpstr>
      <vt:lpstr>Office Theme</vt:lpstr>
      <vt:lpstr>Thriving Together: An Interprofessional Student-led Community Clinic for Healthy Aging </vt:lpstr>
      <vt:lpstr>Introduction  </vt:lpstr>
      <vt:lpstr>Background </vt:lpstr>
      <vt:lpstr>Overview </vt:lpstr>
      <vt:lpstr>5M Framework in Geriatric Care </vt:lpstr>
      <vt:lpstr>PowerPoint Presentation</vt:lpstr>
      <vt:lpstr>Thriving Together Clinic </vt:lpstr>
      <vt:lpstr>Friday Dates</vt:lpstr>
      <vt:lpstr>PowerPoint Presentation</vt:lpstr>
      <vt:lpstr>MATTERS MOST</vt:lpstr>
      <vt:lpstr>MIND</vt:lpstr>
      <vt:lpstr>MEDICATIONS </vt:lpstr>
      <vt:lpstr>MOBILITY</vt:lpstr>
      <vt:lpstr>MULTICOMPLEXITY</vt:lpstr>
      <vt:lpstr>Biannual Visits </vt:lpstr>
    </vt:vector>
  </TitlesOfParts>
  <Company>Page Design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dc:creator>
  <cp:lastModifiedBy>Paumer, Linda</cp:lastModifiedBy>
  <cp:revision>40</cp:revision>
  <dcterms:created xsi:type="dcterms:W3CDTF">2015-02-04T23:49:06Z</dcterms:created>
  <dcterms:modified xsi:type="dcterms:W3CDTF">2026-08-20T18:21:21Z</dcterms:modified>
</cp:coreProperties>
</file>