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4" r:id="rId1"/>
  </p:sldMasterIdLst>
  <p:notesMasterIdLst>
    <p:notesMasterId r:id="rId33"/>
  </p:notesMasterIdLst>
  <p:sldIdLst>
    <p:sldId id="256" r:id="rId2"/>
    <p:sldId id="257" r:id="rId3"/>
    <p:sldId id="286" r:id="rId4"/>
    <p:sldId id="287" r:id="rId5"/>
    <p:sldId id="265" r:id="rId6"/>
    <p:sldId id="261" r:id="rId7"/>
    <p:sldId id="281" r:id="rId8"/>
    <p:sldId id="264" r:id="rId9"/>
    <p:sldId id="258" r:id="rId10"/>
    <p:sldId id="262" r:id="rId11"/>
    <p:sldId id="259" r:id="rId12"/>
    <p:sldId id="260" r:id="rId13"/>
    <p:sldId id="266" r:id="rId14"/>
    <p:sldId id="272" r:id="rId15"/>
    <p:sldId id="267" r:id="rId16"/>
    <p:sldId id="268" r:id="rId17"/>
    <p:sldId id="271" r:id="rId18"/>
    <p:sldId id="270" r:id="rId19"/>
    <p:sldId id="269" r:id="rId20"/>
    <p:sldId id="282" r:id="rId21"/>
    <p:sldId id="284" r:id="rId22"/>
    <p:sldId id="283" r:id="rId23"/>
    <p:sldId id="285" r:id="rId24"/>
    <p:sldId id="263" r:id="rId25"/>
    <p:sldId id="279" r:id="rId26"/>
    <p:sldId id="275" r:id="rId27"/>
    <p:sldId id="277" r:id="rId28"/>
    <p:sldId id="276" r:id="rId29"/>
    <p:sldId id="278" r:id="rId30"/>
    <p:sldId id="274" r:id="rId31"/>
    <p:sldId id="28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86429"/>
  </p:normalViewPr>
  <p:slideViewPr>
    <p:cSldViewPr snapToGrid="0" snapToObjects="1">
      <p:cViewPr varScale="1">
        <p:scale>
          <a:sx n="71" d="100"/>
          <a:sy n="71" d="100"/>
        </p:scale>
        <p:origin x="630" y="78"/>
      </p:cViewPr>
      <p:guideLst/>
    </p:cSldViewPr>
  </p:slideViewPr>
  <p:outlineViewPr>
    <p:cViewPr>
      <p:scale>
        <a:sx n="33" d="100"/>
        <a:sy n="33" d="100"/>
      </p:scale>
      <p:origin x="0" y="-33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101C1-2E26-1441-9D40-6C1C4CD780C1}" type="datetimeFigureOut">
              <a:rPr lang="en-US" smtClean="0"/>
              <a:t>10/17/2024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698343-58D8-FC4E-ABF5-FFF7879AF741}" type="slidenum">
              <a:rPr lang="en-US" smtClean="0"/>
              <a:t>‹#›</a:t>
            </a:fld>
            <a:endParaRPr lang="en-US"/>
          </a:p>
        </p:txBody>
      </p:sp>
    </p:spTree>
    <p:extLst>
      <p:ext uri="{BB962C8B-B14F-4D97-AF65-F5344CB8AC3E}">
        <p14:creationId xmlns:p14="http://schemas.microsoft.com/office/powerpoint/2010/main" val="1368049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a:tabLst>
                <a:tab pos="723900" algn="l"/>
                <a:tab pos="1447800" algn="l"/>
                <a:tab pos="2171700" algn="l"/>
                <a:tab pos="2895600" algn="l"/>
              </a:tabLst>
              <a:defRPr>
                <a:solidFill>
                  <a:schemeClr val="bg1"/>
                </a:solidFill>
                <a:latin typeface="Arial" charset="0"/>
                <a:ea typeface="Arial Unicode MS" charset="0"/>
                <a:cs typeface="Arial Unicode MS" charset="0"/>
              </a:defRPr>
            </a:lvl1pPr>
            <a:lvl2pPr eaLnBrk="0">
              <a:tabLst>
                <a:tab pos="723900" algn="l"/>
                <a:tab pos="1447800" algn="l"/>
                <a:tab pos="2171700" algn="l"/>
                <a:tab pos="2895600" algn="l"/>
              </a:tabLst>
              <a:defRPr>
                <a:solidFill>
                  <a:schemeClr val="bg1"/>
                </a:solidFill>
                <a:latin typeface="Arial" charset="0"/>
                <a:ea typeface="Arial Unicode MS" charset="0"/>
                <a:cs typeface="Arial Unicode MS" charset="0"/>
              </a:defRPr>
            </a:lvl2pPr>
            <a:lvl3pPr eaLnBrk="0">
              <a:tabLst>
                <a:tab pos="723900" algn="l"/>
                <a:tab pos="1447800" algn="l"/>
                <a:tab pos="2171700" algn="l"/>
                <a:tab pos="2895600" algn="l"/>
              </a:tabLst>
              <a:defRPr>
                <a:solidFill>
                  <a:schemeClr val="bg1"/>
                </a:solidFill>
                <a:latin typeface="Arial" charset="0"/>
                <a:ea typeface="Arial Unicode MS" charset="0"/>
                <a:cs typeface="Arial Unicode MS" charset="0"/>
              </a:defRPr>
            </a:lvl3pPr>
            <a:lvl4pPr eaLnBrk="0">
              <a:tabLst>
                <a:tab pos="723900" algn="l"/>
                <a:tab pos="1447800" algn="l"/>
                <a:tab pos="2171700" algn="l"/>
                <a:tab pos="2895600" algn="l"/>
              </a:tabLst>
              <a:defRPr>
                <a:solidFill>
                  <a:schemeClr val="bg1"/>
                </a:solidFill>
                <a:latin typeface="Arial" charset="0"/>
                <a:ea typeface="Arial Unicode MS" charset="0"/>
                <a:cs typeface="Arial Unicode MS" charset="0"/>
              </a:defRPr>
            </a:lvl4pPr>
            <a:lvl5pPr eaLnBrk="0">
              <a:tabLst>
                <a:tab pos="723900" algn="l"/>
                <a:tab pos="1447800" algn="l"/>
                <a:tab pos="2171700" algn="l"/>
                <a:tab pos="2895600" algn="l"/>
              </a:tabLst>
              <a:defRPr>
                <a:solidFill>
                  <a:schemeClr val="bg1"/>
                </a:solidFill>
                <a:latin typeface="Arial" charset="0"/>
                <a:ea typeface="Arial Unicode MS" charset="0"/>
                <a:cs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Arial Unicode MS" charset="0"/>
                <a:cs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Arial Unicode MS" charset="0"/>
                <a:cs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Arial Unicode MS" charset="0"/>
                <a:cs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Arial Unicode MS" charset="0"/>
                <a:cs typeface="Arial Unicode MS" charset="0"/>
              </a:defRPr>
            </a:lvl9pPr>
          </a:lstStyle>
          <a:p>
            <a:pPr eaLnBrk="1"/>
            <a:fld id="{FB20139A-6CD1-6C4A-8CCB-4BD798C693A0}" type="slidenum">
              <a:rPr lang="en-US" altLang="en-US">
                <a:solidFill>
                  <a:srgbClr val="FFFFFF"/>
                </a:solidFill>
                <a:latin typeface="Times New Roman" charset="0"/>
              </a:rPr>
              <a:pPr eaLnBrk="1"/>
              <a:t>25</a:t>
            </a:fld>
            <a:endParaRPr lang="en-US" altLang="en-US">
              <a:solidFill>
                <a:srgbClr val="FFFFFF"/>
              </a:solidFill>
              <a:latin typeface="Times New Roman" charset="0"/>
            </a:endParaRPr>
          </a:p>
        </p:txBody>
      </p:sp>
      <p:sp>
        <p:nvSpPr>
          <p:cNvPr id="54275" name="Rectangle 1"/>
          <p:cNvSpPr txBox="1">
            <a:spLocks noGrp="1" noRot="1" noChangeAspect="1" noChangeArrowheads="1" noTextEdit="1"/>
          </p:cNvSpPr>
          <p:nvPr>
            <p:ph type="sldImg"/>
          </p:nvPr>
        </p:nvSpPr>
        <p:spPr>
          <a:xfrm>
            <a:off x="534988" y="763588"/>
            <a:ext cx="6700837" cy="377031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6" name="Rectangle 2"/>
          <p:cNvSpPr txBox="1">
            <a:spLocks noGrp="1" noChangeArrowheads="1"/>
          </p:cNvSpPr>
          <p:nvPr>
            <p:ph type="body" idx="1"/>
          </p:nvPr>
        </p:nvSpPr>
        <p:spPr>
          <a:xfrm>
            <a:off x="777875" y="4776788"/>
            <a:ext cx="6216650" cy="4524375"/>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632120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a:tabLst>
                <a:tab pos="723900" algn="l"/>
                <a:tab pos="1447800" algn="l"/>
                <a:tab pos="2171700" algn="l"/>
                <a:tab pos="2895600" algn="l"/>
              </a:tabLst>
              <a:defRPr>
                <a:solidFill>
                  <a:schemeClr val="bg1"/>
                </a:solidFill>
                <a:latin typeface="Arial" charset="0"/>
                <a:ea typeface="Arial Unicode MS" charset="0"/>
                <a:cs typeface="Arial Unicode MS" charset="0"/>
              </a:defRPr>
            </a:lvl1pPr>
            <a:lvl2pPr eaLnBrk="0">
              <a:tabLst>
                <a:tab pos="723900" algn="l"/>
                <a:tab pos="1447800" algn="l"/>
                <a:tab pos="2171700" algn="l"/>
                <a:tab pos="2895600" algn="l"/>
              </a:tabLst>
              <a:defRPr>
                <a:solidFill>
                  <a:schemeClr val="bg1"/>
                </a:solidFill>
                <a:latin typeface="Arial" charset="0"/>
                <a:ea typeface="Arial Unicode MS" charset="0"/>
                <a:cs typeface="Arial Unicode MS" charset="0"/>
              </a:defRPr>
            </a:lvl2pPr>
            <a:lvl3pPr eaLnBrk="0">
              <a:tabLst>
                <a:tab pos="723900" algn="l"/>
                <a:tab pos="1447800" algn="l"/>
                <a:tab pos="2171700" algn="l"/>
                <a:tab pos="2895600" algn="l"/>
              </a:tabLst>
              <a:defRPr>
                <a:solidFill>
                  <a:schemeClr val="bg1"/>
                </a:solidFill>
                <a:latin typeface="Arial" charset="0"/>
                <a:ea typeface="Arial Unicode MS" charset="0"/>
                <a:cs typeface="Arial Unicode MS" charset="0"/>
              </a:defRPr>
            </a:lvl3pPr>
            <a:lvl4pPr eaLnBrk="0">
              <a:tabLst>
                <a:tab pos="723900" algn="l"/>
                <a:tab pos="1447800" algn="l"/>
                <a:tab pos="2171700" algn="l"/>
                <a:tab pos="2895600" algn="l"/>
              </a:tabLst>
              <a:defRPr>
                <a:solidFill>
                  <a:schemeClr val="bg1"/>
                </a:solidFill>
                <a:latin typeface="Arial" charset="0"/>
                <a:ea typeface="Arial Unicode MS" charset="0"/>
                <a:cs typeface="Arial Unicode MS" charset="0"/>
              </a:defRPr>
            </a:lvl4pPr>
            <a:lvl5pPr eaLnBrk="0">
              <a:tabLst>
                <a:tab pos="723900" algn="l"/>
                <a:tab pos="1447800" algn="l"/>
                <a:tab pos="2171700" algn="l"/>
                <a:tab pos="2895600" algn="l"/>
              </a:tabLst>
              <a:defRPr>
                <a:solidFill>
                  <a:schemeClr val="bg1"/>
                </a:solidFill>
                <a:latin typeface="Arial" charset="0"/>
                <a:ea typeface="Arial Unicode MS" charset="0"/>
                <a:cs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Arial Unicode MS" charset="0"/>
                <a:cs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Arial Unicode MS" charset="0"/>
                <a:cs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Arial Unicode MS" charset="0"/>
                <a:cs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Arial Unicode MS" charset="0"/>
                <a:cs typeface="Arial Unicode MS" charset="0"/>
              </a:defRPr>
            </a:lvl9pPr>
          </a:lstStyle>
          <a:p>
            <a:pPr eaLnBrk="1"/>
            <a:fld id="{650FB59B-B3DA-0046-A1C6-B481031BCD83}" type="slidenum">
              <a:rPr lang="en-US" altLang="en-US">
                <a:solidFill>
                  <a:srgbClr val="FFFFFF"/>
                </a:solidFill>
                <a:latin typeface="Times New Roman" charset="0"/>
              </a:rPr>
              <a:pPr eaLnBrk="1"/>
              <a:t>26</a:t>
            </a:fld>
            <a:endParaRPr lang="en-US" altLang="en-US">
              <a:solidFill>
                <a:srgbClr val="FFFFFF"/>
              </a:solidFill>
              <a:latin typeface="Times New Roman" charset="0"/>
            </a:endParaRPr>
          </a:p>
        </p:txBody>
      </p:sp>
      <p:sp>
        <p:nvSpPr>
          <p:cNvPr id="51203" name="Rectangle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4" name="Rectangle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1841988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a:tabLst>
                <a:tab pos="723900" algn="l"/>
                <a:tab pos="1447800" algn="l"/>
                <a:tab pos="2171700" algn="l"/>
                <a:tab pos="2895600" algn="l"/>
              </a:tabLst>
              <a:defRPr>
                <a:solidFill>
                  <a:schemeClr val="bg1"/>
                </a:solidFill>
                <a:latin typeface="Arial" charset="0"/>
                <a:ea typeface="Arial Unicode MS" charset="0"/>
                <a:cs typeface="Arial Unicode MS" charset="0"/>
              </a:defRPr>
            </a:lvl1pPr>
            <a:lvl2pPr eaLnBrk="0">
              <a:tabLst>
                <a:tab pos="723900" algn="l"/>
                <a:tab pos="1447800" algn="l"/>
                <a:tab pos="2171700" algn="l"/>
                <a:tab pos="2895600" algn="l"/>
              </a:tabLst>
              <a:defRPr>
                <a:solidFill>
                  <a:schemeClr val="bg1"/>
                </a:solidFill>
                <a:latin typeface="Arial" charset="0"/>
                <a:ea typeface="Arial Unicode MS" charset="0"/>
                <a:cs typeface="Arial Unicode MS" charset="0"/>
              </a:defRPr>
            </a:lvl2pPr>
            <a:lvl3pPr eaLnBrk="0">
              <a:tabLst>
                <a:tab pos="723900" algn="l"/>
                <a:tab pos="1447800" algn="l"/>
                <a:tab pos="2171700" algn="l"/>
                <a:tab pos="2895600" algn="l"/>
              </a:tabLst>
              <a:defRPr>
                <a:solidFill>
                  <a:schemeClr val="bg1"/>
                </a:solidFill>
                <a:latin typeface="Arial" charset="0"/>
                <a:ea typeface="Arial Unicode MS" charset="0"/>
                <a:cs typeface="Arial Unicode MS" charset="0"/>
              </a:defRPr>
            </a:lvl3pPr>
            <a:lvl4pPr eaLnBrk="0">
              <a:tabLst>
                <a:tab pos="723900" algn="l"/>
                <a:tab pos="1447800" algn="l"/>
                <a:tab pos="2171700" algn="l"/>
                <a:tab pos="2895600" algn="l"/>
              </a:tabLst>
              <a:defRPr>
                <a:solidFill>
                  <a:schemeClr val="bg1"/>
                </a:solidFill>
                <a:latin typeface="Arial" charset="0"/>
                <a:ea typeface="Arial Unicode MS" charset="0"/>
                <a:cs typeface="Arial Unicode MS" charset="0"/>
              </a:defRPr>
            </a:lvl4pPr>
            <a:lvl5pPr eaLnBrk="0">
              <a:tabLst>
                <a:tab pos="723900" algn="l"/>
                <a:tab pos="1447800" algn="l"/>
                <a:tab pos="2171700" algn="l"/>
                <a:tab pos="2895600" algn="l"/>
              </a:tabLst>
              <a:defRPr>
                <a:solidFill>
                  <a:schemeClr val="bg1"/>
                </a:solidFill>
                <a:latin typeface="Arial" charset="0"/>
                <a:ea typeface="Arial Unicode MS" charset="0"/>
                <a:cs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Arial Unicode MS" charset="0"/>
                <a:cs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Arial Unicode MS" charset="0"/>
                <a:cs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Arial Unicode MS" charset="0"/>
                <a:cs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Arial Unicode MS" charset="0"/>
                <a:cs typeface="Arial Unicode MS" charset="0"/>
              </a:defRPr>
            </a:lvl9pPr>
          </a:lstStyle>
          <a:p>
            <a:pPr eaLnBrk="1"/>
            <a:fld id="{F3052459-D7CB-0141-B765-932972C09B67}" type="slidenum">
              <a:rPr lang="en-US" altLang="en-US">
                <a:solidFill>
                  <a:srgbClr val="FFFFFF"/>
                </a:solidFill>
                <a:latin typeface="Times New Roman" charset="0"/>
              </a:rPr>
              <a:pPr eaLnBrk="1"/>
              <a:t>27</a:t>
            </a:fld>
            <a:endParaRPr lang="en-US" altLang="en-US">
              <a:solidFill>
                <a:srgbClr val="FFFFFF"/>
              </a:solidFill>
              <a:latin typeface="Times New Roman" charset="0"/>
            </a:endParaRPr>
          </a:p>
        </p:txBody>
      </p:sp>
      <p:sp>
        <p:nvSpPr>
          <p:cNvPr id="56323" name="Rectangle 1"/>
          <p:cNvSpPr txBox="1">
            <a:spLocks noGrp="1" noRot="1" noChangeAspect="1" noChangeArrowheads="1" noTextEdit="1"/>
          </p:cNvSpPr>
          <p:nvPr>
            <p:ph type="sldImg"/>
          </p:nvPr>
        </p:nvSpPr>
        <p:spPr>
          <a:xfrm>
            <a:off x="534988" y="763588"/>
            <a:ext cx="6700837" cy="377031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4" name="Rectangle 2"/>
          <p:cNvSpPr txBox="1">
            <a:spLocks noGrp="1" noChangeArrowheads="1"/>
          </p:cNvSpPr>
          <p:nvPr>
            <p:ph type="body" idx="1"/>
          </p:nvPr>
        </p:nvSpPr>
        <p:spPr>
          <a:xfrm>
            <a:off x="777875" y="4776788"/>
            <a:ext cx="6216650" cy="4524375"/>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1147772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a:tabLst>
                <a:tab pos="723900" algn="l"/>
                <a:tab pos="1447800" algn="l"/>
                <a:tab pos="2171700" algn="l"/>
                <a:tab pos="2895600" algn="l"/>
              </a:tabLst>
              <a:defRPr>
                <a:solidFill>
                  <a:schemeClr val="bg1"/>
                </a:solidFill>
                <a:latin typeface="Arial" charset="0"/>
                <a:ea typeface="Arial Unicode MS" charset="0"/>
                <a:cs typeface="Arial Unicode MS" charset="0"/>
              </a:defRPr>
            </a:lvl1pPr>
            <a:lvl2pPr eaLnBrk="0">
              <a:tabLst>
                <a:tab pos="723900" algn="l"/>
                <a:tab pos="1447800" algn="l"/>
                <a:tab pos="2171700" algn="l"/>
                <a:tab pos="2895600" algn="l"/>
              </a:tabLst>
              <a:defRPr>
                <a:solidFill>
                  <a:schemeClr val="bg1"/>
                </a:solidFill>
                <a:latin typeface="Arial" charset="0"/>
                <a:ea typeface="Arial Unicode MS" charset="0"/>
                <a:cs typeface="Arial Unicode MS" charset="0"/>
              </a:defRPr>
            </a:lvl2pPr>
            <a:lvl3pPr eaLnBrk="0">
              <a:tabLst>
                <a:tab pos="723900" algn="l"/>
                <a:tab pos="1447800" algn="l"/>
                <a:tab pos="2171700" algn="l"/>
                <a:tab pos="2895600" algn="l"/>
              </a:tabLst>
              <a:defRPr>
                <a:solidFill>
                  <a:schemeClr val="bg1"/>
                </a:solidFill>
                <a:latin typeface="Arial" charset="0"/>
                <a:ea typeface="Arial Unicode MS" charset="0"/>
                <a:cs typeface="Arial Unicode MS" charset="0"/>
              </a:defRPr>
            </a:lvl3pPr>
            <a:lvl4pPr eaLnBrk="0">
              <a:tabLst>
                <a:tab pos="723900" algn="l"/>
                <a:tab pos="1447800" algn="l"/>
                <a:tab pos="2171700" algn="l"/>
                <a:tab pos="2895600" algn="l"/>
              </a:tabLst>
              <a:defRPr>
                <a:solidFill>
                  <a:schemeClr val="bg1"/>
                </a:solidFill>
                <a:latin typeface="Arial" charset="0"/>
                <a:ea typeface="Arial Unicode MS" charset="0"/>
                <a:cs typeface="Arial Unicode MS" charset="0"/>
              </a:defRPr>
            </a:lvl4pPr>
            <a:lvl5pPr eaLnBrk="0">
              <a:tabLst>
                <a:tab pos="723900" algn="l"/>
                <a:tab pos="1447800" algn="l"/>
                <a:tab pos="2171700" algn="l"/>
                <a:tab pos="2895600" algn="l"/>
              </a:tabLst>
              <a:defRPr>
                <a:solidFill>
                  <a:schemeClr val="bg1"/>
                </a:solidFill>
                <a:latin typeface="Arial" charset="0"/>
                <a:ea typeface="Arial Unicode MS" charset="0"/>
                <a:cs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Arial Unicode MS" charset="0"/>
                <a:cs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Arial Unicode MS" charset="0"/>
                <a:cs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Arial Unicode MS" charset="0"/>
                <a:cs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Arial Unicode MS" charset="0"/>
                <a:cs typeface="Arial Unicode MS" charset="0"/>
              </a:defRPr>
            </a:lvl9pPr>
          </a:lstStyle>
          <a:p>
            <a:pPr eaLnBrk="1"/>
            <a:fld id="{18FEAC7B-1D56-FD45-9B8B-AA3FA9D22CE7}" type="slidenum">
              <a:rPr lang="en-US" altLang="en-US">
                <a:solidFill>
                  <a:srgbClr val="FFFFFF"/>
                </a:solidFill>
                <a:latin typeface="Times New Roman" charset="0"/>
              </a:rPr>
              <a:pPr eaLnBrk="1"/>
              <a:t>28</a:t>
            </a:fld>
            <a:endParaRPr lang="en-US" altLang="en-US">
              <a:solidFill>
                <a:srgbClr val="FFFFFF"/>
              </a:solidFill>
              <a:latin typeface="Times New Roman" charset="0"/>
            </a:endParaRPr>
          </a:p>
        </p:txBody>
      </p:sp>
      <p:sp>
        <p:nvSpPr>
          <p:cNvPr id="55299" name="Rectangle 1"/>
          <p:cNvSpPr txBox="1">
            <a:spLocks noGrp="1" noRot="1" noChangeAspect="1" noChangeArrowheads="1" noTextEdit="1"/>
          </p:cNvSpPr>
          <p:nvPr>
            <p:ph type="sldImg"/>
          </p:nvPr>
        </p:nvSpPr>
        <p:spPr>
          <a:xfrm>
            <a:off x="534988" y="763588"/>
            <a:ext cx="6700837" cy="377031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300" name="Rectangle 2"/>
          <p:cNvSpPr txBox="1">
            <a:spLocks noGrp="1" noChangeArrowheads="1"/>
          </p:cNvSpPr>
          <p:nvPr>
            <p:ph type="body" idx="1"/>
          </p:nvPr>
        </p:nvSpPr>
        <p:spPr>
          <a:xfrm>
            <a:off x="777875" y="4776788"/>
            <a:ext cx="6216650" cy="4524375"/>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2141924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a:tabLst>
                <a:tab pos="723900" algn="l"/>
                <a:tab pos="1447800" algn="l"/>
                <a:tab pos="2171700" algn="l"/>
                <a:tab pos="2895600" algn="l"/>
              </a:tabLst>
              <a:defRPr>
                <a:solidFill>
                  <a:schemeClr val="bg1"/>
                </a:solidFill>
                <a:latin typeface="Arial" charset="0"/>
                <a:ea typeface="Arial Unicode MS" charset="0"/>
                <a:cs typeface="Arial Unicode MS" charset="0"/>
              </a:defRPr>
            </a:lvl1pPr>
            <a:lvl2pPr eaLnBrk="0">
              <a:tabLst>
                <a:tab pos="723900" algn="l"/>
                <a:tab pos="1447800" algn="l"/>
                <a:tab pos="2171700" algn="l"/>
                <a:tab pos="2895600" algn="l"/>
              </a:tabLst>
              <a:defRPr>
                <a:solidFill>
                  <a:schemeClr val="bg1"/>
                </a:solidFill>
                <a:latin typeface="Arial" charset="0"/>
                <a:ea typeface="Arial Unicode MS" charset="0"/>
                <a:cs typeface="Arial Unicode MS" charset="0"/>
              </a:defRPr>
            </a:lvl2pPr>
            <a:lvl3pPr eaLnBrk="0">
              <a:tabLst>
                <a:tab pos="723900" algn="l"/>
                <a:tab pos="1447800" algn="l"/>
                <a:tab pos="2171700" algn="l"/>
                <a:tab pos="2895600" algn="l"/>
              </a:tabLst>
              <a:defRPr>
                <a:solidFill>
                  <a:schemeClr val="bg1"/>
                </a:solidFill>
                <a:latin typeface="Arial" charset="0"/>
                <a:ea typeface="Arial Unicode MS" charset="0"/>
                <a:cs typeface="Arial Unicode MS" charset="0"/>
              </a:defRPr>
            </a:lvl3pPr>
            <a:lvl4pPr eaLnBrk="0">
              <a:tabLst>
                <a:tab pos="723900" algn="l"/>
                <a:tab pos="1447800" algn="l"/>
                <a:tab pos="2171700" algn="l"/>
                <a:tab pos="2895600" algn="l"/>
              </a:tabLst>
              <a:defRPr>
                <a:solidFill>
                  <a:schemeClr val="bg1"/>
                </a:solidFill>
                <a:latin typeface="Arial" charset="0"/>
                <a:ea typeface="Arial Unicode MS" charset="0"/>
                <a:cs typeface="Arial Unicode MS" charset="0"/>
              </a:defRPr>
            </a:lvl4pPr>
            <a:lvl5pPr eaLnBrk="0">
              <a:tabLst>
                <a:tab pos="723900" algn="l"/>
                <a:tab pos="1447800" algn="l"/>
                <a:tab pos="2171700" algn="l"/>
                <a:tab pos="2895600" algn="l"/>
              </a:tabLst>
              <a:defRPr>
                <a:solidFill>
                  <a:schemeClr val="bg1"/>
                </a:solidFill>
                <a:latin typeface="Arial" charset="0"/>
                <a:ea typeface="Arial Unicode MS" charset="0"/>
                <a:cs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Arial Unicode MS" charset="0"/>
                <a:cs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Arial Unicode MS" charset="0"/>
                <a:cs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Arial Unicode MS" charset="0"/>
                <a:cs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Arial Unicode MS" charset="0"/>
                <a:cs typeface="Arial Unicode MS" charset="0"/>
              </a:defRPr>
            </a:lvl9pPr>
          </a:lstStyle>
          <a:p>
            <a:pPr eaLnBrk="1"/>
            <a:fld id="{9F821909-4A62-014F-A7D2-4C15DB4ED42E}" type="slidenum">
              <a:rPr lang="en-US" altLang="en-US">
                <a:solidFill>
                  <a:srgbClr val="FFFFFF"/>
                </a:solidFill>
                <a:latin typeface="Times New Roman" charset="0"/>
              </a:rPr>
              <a:pPr eaLnBrk="1"/>
              <a:t>29</a:t>
            </a:fld>
            <a:endParaRPr lang="en-US" altLang="en-US">
              <a:solidFill>
                <a:srgbClr val="FFFFFF"/>
              </a:solidFill>
              <a:latin typeface="Times New Roman" charset="0"/>
            </a:endParaRPr>
          </a:p>
        </p:txBody>
      </p:sp>
      <p:sp>
        <p:nvSpPr>
          <p:cNvPr id="53251" name="Rectangle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2" name="Rectangle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74633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A6C80CE1-F91D-874E-BA04-055EB598F4BF}" type="datetimeFigureOut">
              <a:rPr lang="en-US" smtClean="0"/>
              <a:t>10/17/2024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48FCFC-9275-B243-92DB-D60E4CE0E99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C80CE1-F91D-874E-BA04-055EB598F4BF}" type="datetimeFigureOut">
              <a:rPr lang="en-US" smtClean="0"/>
              <a:t>10/17/2024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48FCFC-9275-B243-92DB-D60E4CE0E99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C80CE1-F91D-874E-BA04-055EB598F4BF}" type="datetimeFigureOut">
              <a:rPr lang="en-US" smtClean="0"/>
              <a:t>10/17/2024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48FCFC-9275-B243-92DB-D60E4CE0E99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C80CE1-F91D-874E-BA04-055EB598F4BF}" type="datetimeFigureOut">
              <a:rPr lang="en-US" smtClean="0"/>
              <a:t>10/17/2024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48FCFC-9275-B243-92DB-D60E4CE0E99F}"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C80CE1-F91D-874E-BA04-055EB598F4BF}" type="datetimeFigureOut">
              <a:rPr lang="en-US" smtClean="0"/>
              <a:t>10/17/2024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48FCFC-9275-B243-92DB-D60E4CE0E99F}"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6C80CE1-F91D-874E-BA04-055EB598F4BF}" type="datetimeFigureOut">
              <a:rPr lang="en-US" smtClean="0"/>
              <a:t>10/17/2024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48FCFC-9275-B243-92DB-D60E4CE0E99F}"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6C80CE1-F91D-874E-BA04-055EB598F4BF}" type="datetimeFigureOut">
              <a:rPr lang="en-US" smtClean="0"/>
              <a:t>10/17/2024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48FCFC-9275-B243-92DB-D60E4CE0E99F}"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C80CE1-F91D-874E-BA04-055EB598F4BF}" type="datetimeFigureOut">
              <a:rPr lang="en-US" smtClean="0"/>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48FCFC-9275-B243-92DB-D60E4CE0E99F}"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C80CE1-F91D-874E-BA04-055EB598F4BF}" type="datetimeFigureOut">
              <a:rPr lang="en-US" smtClean="0"/>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48FCFC-9275-B243-92DB-D60E4CE0E99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C80CE1-F91D-874E-BA04-055EB598F4BF}" type="datetimeFigureOut">
              <a:rPr lang="en-US" smtClean="0"/>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48FCFC-9275-B243-92DB-D60E4CE0E99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6C80CE1-F91D-874E-BA04-055EB598F4BF}" type="datetimeFigureOut">
              <a:rPr lang="en-US" smtClean="0"/>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48FCFC-9275-B243-92DB-D60E4CE0E99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6C80CE1-F91D-874E-BA04-055EB598F4BF}" type="datetimeFigureOut">
              <a:rPr lang="en-US" smtClean="0"/>
              <a:t>10/17/2024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48FCFC-9275-B243-92DB-D60E4CE0E99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C80CE1-F91D-874E-BA04-055EB598F4BF}" type="datetimeFigureOut">
              <a:rPr lang="en-US" smtClean="0"/>
              <a:t>10/17/2024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48FCFC-9275-B243-92DB-D60E4CE0E99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6C80CE1-F91D-874E-BA04-055EB598F4BF}" type="datetimeFigureOut">
              <a:rPr lang="en-US" smtClean="0"/>
              <a:t>10/17/2024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48FCFC-9275-B243-92DB-D60E4CE0E99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C80CE1-F91D-874E-BA04-055EB598F4BF}" type="datetimeFigureOut">
              <a:rPr lang="en-US" smtClean="0"/>
              <a:t>10/17/2024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48FCFC-9275-B243-92DB-D60E4CE0E99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C80CE1-F91D-874E-BA04-055EB598F4BF}" type="datetimeFigureOut">
              <a:rPr lang="en-US" smtClean="0"/>
              <a:t>10/17/2024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48FCFC-9275-B243-92DB-D60E4CE0E99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C80CE1-F91D-874E-BA04-055EB598F4BF}" type="datetimeFigureOut">
              <a:rPr lang="en-US" smtClean="0"/>
              <a:t>10/17/2024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48FCFC-9275-B243-92DB-D60E4CE0E99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A6C80CE1-F91D-874E-BA04-055EB598F4BF}" type="datetimeFigureOut">
              <a:rPr lang="en-US" smtClean="0"/>
              <a:t>10/17/2024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9C48FCFC-9275-B243-92DB-D60E4CE0E99F}" type="slidenum">
              <a:rPr lang="en-US" smtClean="0"/>
              <a:t>‹#›</a:t>
            </a:fld>
            <a:endParaRPr lang="en-US"/>
          </a:p>
        </p:txBody>
      </p:sp>
    </p:spTree>
    <p:extLst>
      <p:ext uri="{BB962C8B-B14F-4D97-AF65-F5344CB8AC3E}">
        <p14:creationId xmlns:p14="http://schemas.microsoft.com/office/powerpoint/2010/main" val="1847318432"/>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ahajournals.org/doi/10.1161/JAHA.118.010440#jah33733-bib-0003%20jah33733-bib-0004" TargetMode="External"/><Relationship Id="rId2" Type="http://schemas.openxmlformats.org/officeDocument/2006/relationships/hyperlink" Target="https://www.ahajournals.org/doi/10.1161/JAHA.118.010440#jah33733-bib-0002"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3512" y="3318135"/>
            <a:ext cx="9144000" cy="1641490"/>
          </a:xfrm>
        </p:spPr>
        <p:txBody>
          <a:bodyPr>
            <a:normAutofit/>
          </a:bodyPr>
          <a:lstStyle/>
          <a:p>
            <a:r>
              <a:rPr lang="en-US" sz="6000" dirty="0"/>
              <a:t>Sleep and Cardiovascular disease</a:t>
            </a:r>
          </a:p>
        </p:txBody>
      </p:sp>
      <p:sp>
        <p:nvSpPr>
          <p:cNvPr id="3" name="Subtitle 2"/>
          <p:cNvSpPr>
            <a:spLocks noGrp="1"/>
          </p:cNvSpPr>
          <p:nvPr>
            <p:ph type="subTitle" idx="1"/>
          </p:nvPr>
        </p:nvSpPr>
        <p:spPr>
          <a:xfrm>
            <a:off x="2179981" y="5294575"/>
            <a:ext cx="9144000" cy="754025"/>
          </a:xfrm>
        </p:spPr>
        <p:txBody>
          <a:bodyPr>
            <a:normAutofit fontScale="70000" lnSpcReduction="20000"/>
          </a:bodyPr>
          <a:lstStyle/>
          <a:p>
            <a:r>
              <a:rPr lang="en-US" dirty="0"/>
              <a:t>Radhika Nandur Bukkapatnam</a:t>
            </a:r>
          </a:p>
          <a:p>
            <a:r>
              <a:rPr lang="en-US" dirty="0"/>
              <a:t>10/17/2024</a:t>
            </a:r>
          </a:p>
        </p:txBody>
      </p:sp>
    </p:spTree>
    <p:extLst>
      <p:ext uri="{BB962C8B-B14F-4D97-AF65-F5344CB8AC3E}">
        <p14:creationId xmlns:p14="http://schemas.microsoft.com/office/powerpoint/2010/main" val="1545503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Sleep Apnea as a Risk Factor</a:t>
            </a:r>
          </a:p>
        </p:txBody>
      </p:sp>
      <p:pic>
        <p:nvPicPr>
          <p:cNvPr id="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48972"/>
          <a:stretch/>
        </p:blipFill>
        <p:spPr>
          <a:xfrm>
            <a:off x="602672" y="2438832"/>
            <a:ext cx="9197496" cy="3352367"/>
          </a:xfrm>
          <a:noFill/>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6082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137927" y="387626"/>
            <a:ext cx="8547716" cy="6082748"/>
          </a:xfrm>
          <a:prstGeom prst="rect">
            <a:avLst/>
          </a:prstGeom>
          <a:noFill/>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6903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Mechanism for Apneas or Hypopneas</a:t>
            </a:r>
          </a:p>
        </p:txBody>
      </p:sp>
      <p:sp>
        <p:nvSpPr>
          <p:cNvPr id="3" name="Content Placeholder 2"/>
          <p:cNvSpPr>
            <a:spLocks noGrp="1"/>
          </p:cNvSpPr>
          <p:nvPr>
            <p:ph idx="1"/>
          </p:nvPr>
        </p:nvSpPr>
        <p:spPr>
          <a:xfrm>
            <a:off x="150182" y="1690688"/>
            <a:ext cx="10233800" cy="4351338"/>
          </a:xfrm>
        </p:spPr>
        <p:txBody>
          <a:bodyPr/>
          <a:lstStyle/>
          <a:p>
            <a:r>
              <a:rPr lang="en-US" dirty="0"/>
              <a:t>Obstructive</a:t>
            </a:r>
          </a:p>
          <a:p>
            <a:endParaRPr lang="en-US" dirty="0"/>
          </a:p>
          <a:p>
            <a:endParaRPr lang="en-US" dirty="0"/>
          </a:p>
          <a:p>
            <a:endParaRPr lang="en-US" dirty="0"/>
          </a:p>
          <a:p>
            <a:r>
              <a:rPr lang="en-US" dirty="0"/>
              <a:t>Central</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567565" y="2147743"/>
            <a:ext cx="9067800" cy="2598738"/>
          </a:xfrm>
          <a:prstGeom prst="rect">
            <a:avLst/>
          </a:prstGeom>
          <a:noFill/>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287713" y="4544868"/>
            <a:ext cx="1847850" cy="2466975"/>
          </a:xfrm>
          <a:prstGeom prst="rect">
            <a:avLst/>
          </a:prstGeom>
          <a:noFill/>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9199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Signs and Symptoms of Sleep Apnea</a:t>
            </a:r>
          </a:p>
        </p:txBody>
      </p:sp>
      <p:sp>
        <p:nvSpPr>
          <p:cNvPr id="6" name="Content Placeholder 5"/>
          <p:cNvSpPr>
            <a:spLocks noGrp="1"/>
          </p:cNvSpPr>
          <p:nvPr>
            <p:ph idx="1"/>
          </p:nvPr>
        </p:nvSpPr>
        <p:spPr/>
        <p:txBody>
          <a:bodyPr>
            <a:normAutofit fontScale="92500" lnSpcReduction="20000"/>
          </a:bodyPr>
          <a:lstStyle/>
          <a:p>
            <a:r>
              <a:rPr lang="en-US" dirty="0"/>
              <a:t>Snoring</a:t>
            </a:r>
          </a:p>
          <a:p>
            <a:r>
              <a:rPr lang="en-US" dirty="0"/>
              <a:t>Witnessed apnea by partner</a:t>
            </a:r>
          </a:p>
          <a:p>
            <a:r>
              <a:rPr lang="en-US" dirty="0"/>
              <a:t>Gasping</a:t>
            </a:r>
          </a:p>
          <a:p>
            <a:r>
              <a:rPr lang="en-US" dirty="0"/>
              <a:t>Insomnia with repeated awakenings</a:t>
            </a:r>
          </a:p>
          <a:p>
            <a:r>
              <a:rPr lang="en-US" dirty="0"/>
              <a:t>Daytime sleepiness</a:t>
            </a:r>
          </a:p>
          <a:p>
            <a:r>
              <a:rPr lang="en-US" dirty="0" err="1"/>
              <a:t>Nonrefreshing</a:t>
            </a:r>
            <a:r>
              <a:rPr lang="en-US" dirty="0"/>
              <a:t> sleep</a:t>
            </a:r>
          </a:p>
          <a:p>
            <a:r>
              <a:rPr lang="en-US" dirty="0"/>
              <a:t>Morning headaches</a:t>
            </a:r>
          </a:p>
          <a:p>
            <a:r>
              <a:rPr lang="en-US" dirty="0"/>
              <a:t>Memory impairment</a:t>
            </a:r>
          </a:p>
          <a:p>
            <a:r>
              <a:rPr lang="en-US" dirty="0"/>
              <a:t>Mood changes/ irritability</a:t>
            </a:r>
          </a:p>
          <a:p>
            <a:r>
              <a:rPr lang="en-US" dirty="0" err="1"/>
              <a:t>Nocturia</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1129930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a:r>
              <a:rPr lang="en-US" altLang="x-none" dirty="0"/>
              <a:t>Sleep Study</a:t>
            </a:r>
          </a:p>
        </p:txBody>
      </p:sp>
      <p:pic>
        <p:nvPicPr>
          <p:cNvPr id="2662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37922" y="1690688"/>
            <a:ext cx="4108752" cy="3184174"/>
          </a:xfrm>
          <a:noFill/>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1" y="2806856"/>
            <a:ext cx="3992099" cy="2989754"/>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6944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Severity of Sleep Apnea</a:t>
            </a:r>
          </a:p>
        </p:txBody>
      </p:sp>
      <p:sp>
        <p:nvSpPr>
          <p:cNvPr id="3" name="Content Placeholder 2"/>
          <p:cNvSpPr>
            <a:spLocks noGrp="1"/>
          </p:cNvSpPr>
          <p:nvPr>
            <p:ph idx="1"/>
          </p:nvPr>
        </p:nvSpPr>
        <p:spPr/>
        <p:txBody>
          <a:bodyPr/>
          <a:lstStyle/>
          <a:p>
            <a:endParaRPr lang="en-US" dirty="0"/>
          </a:p>
          <a:p>
            <a:endParaRPr lang="en-US" dirty="0"/>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096223" y="1825625"/>
            <a:ext cx="6858000" cy="3817938"/>
          </a:xfrm>
          <a:prstGeom prst="rect">
            <a:avLst/>
          </a:prstGeom>
          <a:noFill/>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7541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77442136"/>
              </p:ext>
            </p:extLst>
          </p:nvPr>
        </p:nvGraphicFramePr>
        <p:xfrm>
          <a:off x="173181" y="1842549"/>
          <a:ext cx="10515600" cy="4234361"/>
        </p:xfrm>
        <a:graphic>
          <a:graphicData uri="http://schemas.openxmlformats.org/drawingml/2006/table">
            <a:tbl>
              <a:tblPr/>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289254">
                <a:tc gridSpan="2">
                  <a:txBody>
                    <a:bodyPr/>
                    <a:lstStyle/>
                    <a:p>
                      <a:r>
                        <a:rPr lang="en-US" sz="1400"/>
                        <a:t>3 Behavioral Therapies for Obstructive Sleep Apnea</a:t>
                      </a:r>
                    </a:p>
                  </a:txBody>
                  <a:tcPr marL="72314" marR="72314" marT="36157" marB="36157" anchor="ctr"/>
                </a:tc>
                <a:tc hMerge="1">
                  <a:txBody>
                    <a:bodyPr/>
                    <a:lstStyle/>
                    <a:p>
                      <a:endParaRPr lang="en-US"/>
                    </a:p>
                  </a:txBody>
                  <a:tcPr/>
                </a:tc>
                <a:extLst>
                  <a:ext uri="{0D108BD9-81ED-4DB2-BD59-A6C34878D82A}">
                    <a16:rowId xmlns:a16="http://schemas.microsoft.com/office/drawing/2014/main" val="10000"/>
                  </a:ext>
                </a:extLst>
              </a:tr>
              <a:tr h="498160">
                <a:tc>
                  <a:txBody>
                    <a:bodyPr/>
                    <a:lstStyle/>
                    <a:p>
                      <a:pPr algn="l"/>
                      <a:r>
                        <a:rPr lang="en-US" sz="1400">
                          <a:solidFill>
                            <a:srgbClr val="000000"/>
                          </a:solidFill>
                          <a:effectLst/>
                        </a:rPr>
                        <a:t>Treatment</a:t>
                      </a:r>
                    </a:p>
                  </a:txBody>
                  <a:tcPr marL="140610" marR="140610" marT="140610" marB="140610">
                    <a:lnL>
                      <a:noFill/>
                    </a:lnL>
                    <a:lnR>
                      <a:noFill/>
                    </a:lnR>
                    <a:lnB>
                      <a:noFill/>
                    </a:lnB>
                  </a:tcPr>
                </a:tc>
                <a:tc>
                  <a:txBody>
                    <a:bodyPr/>
                    <a:lstStyle/>
                    <a:p>
                      <a:pPr algn="l"/>
                      <a:r>
                        <a:rPr lang="en-US" sz="1400">
                          <a:solidFill>
                            <a:srgbClr val="000000"/>
                          </a:solidFill>
                          <a:effectLst/>
                        </a:rPr>
                        <a:t>Patient Selection</a:t>
                      </a:r>
                    </a:p>
                  </a:txBody>
                  <a:tcPr marL="140610" marR="140610" marT="140610" marB="140610">
                    <a:lnL>
                      <a:noFill/>
                    </a:lnL>
                    <a:lnR>
                      <a:noFill/>
                    </a:lnR>
                    <a:lnT>
                      <a:noFill/>
                    </a:lnT>
                    <a:lnB>
                      <a:noFill/>
                    </a:lnB>
                  </a:tcPr>
                </a:tc>
                <a:extLst>
                  <a:ext uri="{0D108BD9-81ED-4DB2-BD59-A6C34878D82A}">
                    <a16:rowId xmlns:a16="http://schemas.microsoft.com/office/drawing/2014/main" val="10001"/>
                  </a:ext>
                </a:extLst>
              </a:tr>
              <a:tr h="715101">
                <a:tc>
                  <a:txBody>
                    <a:bodyPr/>
                    <a:lstStyle/>
                    <a:p>
                      <a:pPr algn="l"/>
                      <a:r>
                        <a:rPr lang="en-US" sz="1400" dirty="0">
                          <a:effectLst/>
                        </a:rPr>
                        <a:t>Weight loss</a:t>
                      </a:r>
                    </a:p>
                  </a:txBody>
                  <a:tcPr marL="140610" marR="140610" marT="140610" marB="140610" anchor="ctr">
                    <a:lnL>
                      <a:noFill/>
                    </a:lnL>
                    <a:lnR>
                      <a:noFill/>
                    </a:lnR>
                    <a:lnT>
                      <a:noFill/>
                    </a:lnT>
                    <a:lnB w="12700" cap="flat" cmpd="sng" algn="ctr">
                      <a:solidFill>
                        <a:srgbClr val="D4D5D6"/>
                      </a:solidFill>
                      <a:prstDash val="solid"/>
                      <a:round/>
                      <a:headEnd type="none" w="med" len="med"/>
                      <a:tailEnd type="none" w="med" len="med"/>
                    </a:lnB>
                  </a:tcPr>
                </a:tc>
                <a:tc>
                  <a:txBody>
                    <a:bodyPr/>
                    <a:lstStyle/>
                    <a:p>
                      <a:pPr algn="l"/>
                      <a:r>
                        <a:rPr lang="en-US" sz="1400">
                          <a:effectLst/>
                        </a:rPr>
                        <a:t>All overweight or obese patients should be encouraged to lose weight, as </a:t>
                      </a:r>
                      <a:r>
                        <a:rPr lang="en-US" sz="1400" i="1">
                          <a:effectLst/>
                        </a:rPr>
                        <a:t>adjunct</a:t>
                      </a:r>
                      <a:r>
                        <a:rPr lang="en-US" sz="1400">
                          <a:effectLst/>
                        </a:rPr>
                        <a:t> to primary therapy</a:t>
                      </a:r>
                    </a:p>
                  </a:txBody>
                  <a:tcPr marL="140610" marR="140610" marT="140610" marB="140610" anchor="ctr">
                    <a:lnL>
                      <a:noFill/>
                    </a:lnL>
                    <a:lnR>
                      <a:noFill/>
                    </a:lnR>
                    <a:lnT>
                      <a:noFill/>
                    </a:lnT>
                    <a:lnB w="12700" cap="flat" cmpd="sng" algn="ctr">
                      <a:solidFill>
                        <a:srgbClr val="D4D5D6"/>
                      </a:solidFill>
                      <a:prstDash val="solid"/>
                      <a:round/>
                      <a:headEnd type="none" w="med" len="med"/>
                      <a:tailEnd type="none" w="med" len="med"/>
                    </a:lnB>
                  </a:tcPr>
                </a:tc>
                <a:extLst>
                  <a:ext uri="{0D108BD9-81ED-4DB2-BD59-A6C34878D82A}">
                    <a16:rowId xmlns:a16="http://schemas.microsoft.com/office/drawing/2014/main" val="10002"/>
                  </a:ext>
                </a:extLst>
              </a:tr>
              <a:tr h="1582864">
                <a:tc>
                  <a:txBody>
                    <a:bodyPr/>
                    <a:lstStyle/>
                    <a:p>
                      <a:pPr algn="l"/>
                      <a:r>
                        <a:rPr lang="en-US" sz="1400">
                          <a:effectLst/>
                        </a:rPr>
                        <a:t>Positional therapy</a:t>
                      </a:r>
                    </a:p>
                  </a:txBody>
                  <a:tcPr marL="140610" marR="140610" marT="140610" marB="140610" anchor="ctr">
                    <a:lnL>
                      <a:noFill/>
                    </a:lnL>
                    <a:lnR>
                      <a:noFill/>
                    </a:lnR>
                    <a:lnT w="12700" cap="flat" cmpd="sng" algn="ctr">
                      <a:solidFill>
                        <a:srgbClr val="D4D5D6"/>
                      </a:solidFill>
                      <a:prstDash val="solid"/>
                      <a:round/>
                      <a:headEnd type="none" w="med" len="med"/>
                      <a:tailEnd type="none" w="med" len="med"/>
                    </a:lnT>
                    <a:lnB w="12700" cap="flat" cmpd="sng" algn="ctr">
                      <a:solidFill>
                        <a:srgbClr val="D4D5D6"/>
                      </a:solidFill>
                      <a:prstDash val="solid"/>
                      <a:round/>
                      <a:headEnd type="none" w="med" len="med"/>
                      <a:tailEnd type="none" w="med" len="med"/>
                    </a:lnB>
                  </a:tcPr>
                </a:tc>
                <a:tc>
                  <a:txBody>
                    <a:bodyPr/>
                    <a:lstStyle/>
                    <a:p>
                      <a:pPr algn="l"/>
                      <a:r>
                        <a:rPr lang="en-US" sz="1400">
                          <a:effectLst/>
                        </a:rPr>
                        <a:t>Can be used as either a </a:t>
                      </a:r>
                      <a:r>
                        <a:rPr lang="en-US" sz="1400" i="1">
                          <a:effectLst/>
                        </a:rPr>
                        <a:t>secondary</a:t>
                      </a:r>
                      <a:r>
                        <a:rPr lang="en-US" sz="1400">
                          <a:effectLst/>
                        </a:rPr>
                        <a:t> or </a:t>
                      </a:r>
                      <a:r>
                        <a:rPr lang="en-US" sz="1400" i="1">
                          <a:effectLst/>
                        </a:rPr>
                        <a:t>adjunctive</a:t>
                      </a:r>
                      <a:r>
                        <a:rPr lang="en-US" sz="1400">
                          <a:effectLst/>
                        </a:rPr>
                        <a:t> therapy in patients with significant reduction in nonsupine position as compared with supine</a:t>
                      </a:r>
                    </a:p>
                    <a:p>
                      <a:pPr algn="l"/>
                      <a:r>
                        <a:rPr lang="en-US" sz="1400">
                          <a:effectLst/>
                        </a:rPr>
                        <a:t>Can be considered as </a:t>
                      </a:r>
                      <a:r>
                        <a:rPr lang="en-US" sz="1400" i="1">
                          <a:effectLst/>
                        </a:rPr>
                        <a:t>primary</a:t>
                      </a:r>
                      <a:r>
                        <a:rPr lang="en-US" sz="1400">
                          <a:effectLst/>
                        </a:rPr>
                        <a:t> therapy in select cases when normalization of AHI in a nonsupine position has been demonstrated by polysomnography and adherence can be assured</a:t>
                      </a:r>
                    </a:p>
                  </a:txBody>
                  <a:tcPr marL="140610" marR="140610" marT="140610" marB="140610" anchor="ctr">
                    <a:lnL>
                      <a:noFill/>
                    </a:lnL>
                    <a:lnR>
                      <a:noFill/>
                    </a:lnR>
                    <a:lnT w="12700" cap="flat" cmpd="sng" algn="ctr">
                      <a:solidFill>
                        <a:srgbClr val="D4D5D6"/>
                      </a:solidFill>
                      <a:prstDash val="solid"/>
                      <a:round/>
                      <a:headEnd type="none" w="med" len="med"/>
                      <a:tailEnd type="none" w="med" len="med"/>
                    </a:lnT>
                    <a:lnB w="12700" cap="flat" cmpd="sng" algn="ctr">
                      <a:solidFill>
                        <a:srgbClr val="D4D5D6"/>
                      </a:solidFill>
                      <a:prstDash val="solid"/>
                      <a:round/>
                      <a:headEnd type="none" w="med" len="med"/>
                      <a:tailEnd type="none" w="med" len="med"/>
                    </a:lnB>
                  </a:tcPr>
                </a:tc>
                <a:extLst>
                  <a:ext uri="{0D108BD9-81ED-4DB2-BD59-A6C34878D82A}">
                    <a16:rowId xmlns:a16="http://schemas.microsoft.com/office/drawing/2014/main" val="10003"/>
                  </a:ext>
                </a:extLst>
              </a:tr>
              <a:tr h="1148982">
                <a:tc>
                  <a:txBody>
                    <a:bodyPr/>
                    <a:lstStyle/>
                    <a:p>
                      <a:pPr algn="l"/>
                      <a:r>
                        <a:rPr lang="en-US" sz="1400">
                          <a:effectLst/>
                        </a:rPr>
                        <a:t>Avoidance of alcohol or other substances</a:t>
                      </a:r>
                    </a:p>
                  </a:txBody>
                  <a:tcPr marL="140610" marR="140610" marT="140610" marB="140610" anchor="ctr">
                    <a:lnL>
                      <a:noFill/>
                    </a:lnL>
                    <a:lnR>
                      <a:noFill/>
                    </a:lnR>
                    <a:lnT w="12700" cap="flat" cmpd="sng" algn="ctr">
                      <a:solidFill>
                        <a:srgbClr val="D4D5D6"/>
                      </a:solidFill>
                      <a:prstDash val="solid"/>
                      <a:round/>
                      <a:headEnd type="none" w="med" len="med"/>
                      <a:tailEnd type="none" w="med" len="med"/>
                    </a:lnT>
                    <a:lnB w="12700" cap="flat" cmpd="sng" algn="ctr">
                      <a:solidFill>
                        <a:srgbClr val="D4D5D6"/>
                      </a:solidFill>
                      <a:prstDash val="solid"/>
                      <a:round/>
                      <a:headEnd type="none" w="med" len="med"/>
                      <a:tailEnd type="none" w="med" len="med"/>
                    </a:lnB>
                  </a:tcPr>
                </a:tc>
                <a:tc>
                  <a:txBody>
                    <a:bodyPr/>
                    <a:lstStyle/>
                    <a:p>
                      <a:pPr algn="l"/>
                      <a:r>
                        <a:rPr lang="en-US" sz="1400" dirty="0">
                          <a:effectLst/>
                        </a:rPr>
                        <a:t>Patients should be encouraged to minimize alcohol intake</a:t>
                      </a:r>
                    </a:p>
                    <a:p>
                      <a:pPr algn="l"/>
                      <a:r>
                        <a:rPr lang="en-US" sz="1400" dirty="0">
                          <a:effectLst/>
                        </a:rPr>
                        <a:t>Physicians should monitor for and avoid prescribing medications with potential to exacerbate sleep apnea, such as benzodiazepines, opiates, or other central nervous system depressants</a:t>
                      </a:r>
                    </a:p>
                  </a:txBody>
                  <a:tcPr marL="140610" marR="140610" marT="140610" marB="140610" anchor="ctr">
                    <a:lnL>
                      <a:noFill/>
                    </a:lnL>
                    <a:lnR>
                      <a:noFill/>
                    </a:lnR>
                    <a:lnT w="12700" cap="flat" cmpd="sng" algn="ctr">
                      <a:solidFill>
                        <a:srgbClr val="D4D5D6"/>
                      </a:solidFill>
                      <a:prstDash val="solid"/>
                      <a:round/>
                      <a:headEnd type="none" w="med" len="med"/>
                      <a:tailEnd type="none" w="med" len="med"/>
                    </a:lnT>
                    <a:lnB w="12700" cap="flat" cmpd="sng" algn="ctr">
                      <a:solidFill>
                        <a:srgbClr val="D4D5D6"/>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24716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1579418" y="504241"/>
            <a:ext cx="7555733" cy="5672722"/>
          </a:xfrm>
          <a:noFill/>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2752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064327" y="529777"/>
            <a:ext cx="6622473" cy="5713506"/>
          </a:xfrm>
          <a:noFill/>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4143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Surgical Options for Treatment</a:t>
            </a:r>
          </a:p>
        </p:txBody>
      </p:sp>
      <p:pic>
        <p:nvPicPr>
          <p:cNvPr id="4"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277091" y="2432405"/>
            <a:ext cx="4895088" cy="33040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pic>
      <p:sp>
        <p:nvSpPr>
          <p:cNvPr id="6" name="Content Placeholder 5"/>
          <p:cNvSpPr>
            <a:spLocks noGrp="1"/>
          </p:cNvSpPr>
          <p:nvPr>
            <p:ph sz="half" idx="2"/>
          </p:nvPr>
        </p:nvSpPr>
        <p:spPr>
          <a:xfrm>
            <a:off x="5514109" y="2327563"/>
            <a:ext cx="5091546" cy="3750031"/>
          </a:xfrm>
        </p:spPr>
        <p:txBody>
          <a:bodyPr/>
          <a:lstStyle/>
          <a:p>
            <a:r>
              <a:rPr lang="en-US" dirty="0"/>
              <a:t>Nasal Surgery</a:t>
            </a:r>
          </a:p>
          <a:p>
            <a:r>
              <a:rPr lang="en-US" dirty="0"/>
              <a:t>Uvula, pharyngeal surgery</a:t>
            </a:r>
          </a:p>
          <a:p>
            <a:endParaRPr lang="en-US" dirty="0"/>
          </a:p>
          <a:p>
            <a:r>
              <a:rPr lang="en-US" dirty="0"/>
              <a:t>Inspire system</a:t>
            </a:r>
          </a:p>
        </p:txBody>
      </p:sp>
    </p:spTree>
    <p:extLst>
      <p:ext uri="{BB962C8B-B14F-4D97-AF65-F5344CB8AC3E}">
        <p14:creationId xmlns:p14="http://schemas.microsoft.com/office/powerpoint/2010/main" val="1339991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243" y="309200"/>
            <a:ext cx="10515600" cy="1325563"/>
          </a:xfrm>
        </p:spPr>
        <p:txBody>
          <a:bodyPr>
            <a:normAutofit fontScale="90000"/>
          </a:bodyPr>
          <a:lstStyle/>
          <a:p>
            <a:r>
              <a:rPr lang="en-US" dirty="0"/>
              <a:t>Risk Factors for Cardiovascular Disease</a:t>
            </a:r>
          </a:p>
        </p:txBody>
      </p:sp>
      <p:sp>
        <p:nvSpPr>
          <p:cNvPr id="3" name="Content Placeholder 2"/>
          <p:cNvSpPr>
            <a:spLocks noGrp="1"/>
          </p:cNvSpPr>
          <p:nvPr>
            <p:ph idx="1"/>
          </p:nvPr>
        </p:nvSpPr>
        <p:spPr>
          <a:xfrm>
            <a:off x="177891" y="1534680"/>
            <a:ext cx="10233800" cy="4351338"/>
          </a:xfrm>
        </p:spPr>
        <p:txBody>
          <a:bodyPr>
            <a:normAutofit fontScale="92500" lnSpcReduction="10000"/>
          </a:bodyPr>
          <a:lstStyle/>
          <a:p>
            <a:r>
              <a:rPr lang="en-US" dirty="0"/>
              <a:t>Cardiovascular disease (CVD) remains a highly prevalent cause of morbidity and mortality, both in the United States and worldwide.</a:t>
            </a:r>
          </a:p>
          <a:p>
            <a:pPr marL="0" indent="0">
              <a:buNone/>
            </a:pPr>
            <a:endParaRPr lang="en-US" dirty="0"/>
          </a:p>
          <a:p>
            <a:r>
              <a:rPr lang="en-US" dirty="0"/>
              <a:t>There has been an increased focus on modification of cardiovascular risk factors for both primary and secondary prevention.</a:t>
            </a:r>
          </a:p>
          <a:p>
            <a:endParaRPr lang="en-US" dirty="0"/>
          </a:p>
          <a:p>
            <a:r>
              <a:rPr lang="en-US" dirty="0"/>
              <a:t>Adults with sleep disorders not only have an increased risk of developing comorbid CVD but also have worse outcomes related to CVD.</a:t>
            </a:r>
          </a:p>
          <a:p>
            <a:endParaRPr lang="en-US" dirty="0"/>
          </a:p>
          <a:p>
            <a:r>
              <a:rPr lang="en-US" dirty="0"/>
              <a:t>Important risk factors for OSA include obesity, craniofacial or oropharyngeal anatomic abnormalities, male sex, and smoking</a:t>
            </a:r>
          </a:p>
          <a:p>
            <a:endParaRPr lang="en-US" dirty="0"/>
          </a:p>
        </p:txBody>
      </p:sp>
    </p:spTree>
    <p:extLst>
      <p:ext uri="{BB962C8B-B14F-4D97-AF65-F5344CB8AC3E}">
        <p14:creationId xmlns:p14="http://schemas.microsoft.com/office/powerpoint/2010/main" val="454440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BC785-6085-839B-714D-636EAFA67EA0}"/>
              </a:ext>
            </a:extLst>
          </p:cNvPr>
          <p:cNvSpPr>
            <a:spLocks noGrp="1"/>
          </p:cNvSpPr>
          <p:nvPr>
            <p:ph type="title"/>
          </p:nvPr>
        </p:nvSpPr>
        <p:spPr/>
        <p:txBody>
          <a:bodyPr/>
          <a:lstStyle/>
          <a:p>
            <a:r>
              <a:rPr lang="en-US" dirty="0"/>
              <a:t>Insomnia/Sleep deprivation</a:t>
            </a:r>
          </a:p>
        </p:txBody>
      </p:sp>
      <p:sp>
        <p:nvSpPr>
          <p:cNvPr id="3" name="Content Placeholder 2">
            <a:extLst>
              <a:ext uri="{FF2B5EF4-FFF2-40B4-BE49-F238E27FC236}">
                <a16:creationId xmlns:a16="http://schemas.microsoft.com/office/drawing/2014/main" id="{0F759D11-954D-690A-20E1-565438B88894}"/>
              </a:ext>
            </a:extLst>
          </p:cNvPr>
          <p:cNvSpPr>
            <a:spLocks noGrp="1"/>
          </p:cNvSpPr>
          <p:nvPr>
            <p:ph idx="1"/>
          </p:nvPr>
        </p:nvSpPr>
        <p:spPr/>
        <p:txBody>
          <a:bodyPr/>
          <a:lstStyle/>
          <a:p>
            <a:r>
              <a:rPr lang="en-US" dirty="0"/>
              <a:t>Ability to fall asleep, stay asleep or quality of sleep</a:t>
            </a:r>
          </a:p>
          <a:p>
            <a:r>
              <a:rPr lang="en-US" dirty="0"/>
              <a:t>Daytime sleepiness, low energy, irritability, difficulty concentrating, focus, depression, anxiety</a:t>
            </a:r>
          </a:p>
          <a:p>
            <a:r>
              <a:rPr lang="en-US" dirty="0"/>
              <a:t>1 in 2 acute insomnia, 6-10% chronic insomnia (3 nights/w x3 months)</a:t>
            </a:r>
          </a:p>
          <a:p>
            <a:r>
              <a:rPr lang="en-US" dirty="0"/>
              <a:t>45% increased risk of CVD</a:t>
            </a:r>
          </a:p>
          <a:p>
            <a:r>
              <a:rPr lang="en-US" dirty="0"/>
              <a:t>Cortisol: increased diabetes, BP and inflammation</a:t>
            </a:r>
          </a:p>
          <a:p>
            <a:r>
              <a:rPr lang="en-US" dirty="0"/>
              <a:t>54% increased risk of stroke</a:t>
            </a:r>
          </a:p>
        </p:txBody>
      </p:sp>
    </p:spTree>
    <p:extLst>
      <p:ext uri="{BB962C8B-B14F-4D97-AF65-F5344CB8AC3E}">
        <p14:creationId xmlns:p14="http://schemas.microsoft.com/office/powerpoint/2010/main" val="1532123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6D39C-9425-7175-894B-A34FAF9599C5}"/>
              </a:ext>
            </a:extLst>
          </p:cNvPr>
          <p:cNvSpPr>
            <a:spLocks noGrp="1"/>
          </p:cNvSpPr>
          <p:nvPr>
            <p:ph type="title"/>
          </p:nvPr>
        </p:nvSpPr>
        <p:spPr/>
        <p:txBody>
          <a:bodyPr/>
          <a:lstStyle/>
          <a:p>
            <a:r>
              <a:rPr lang="en-US" dirty="0"/>
              <a:t>Narcolepsy</a:t>
            </a:r>
          </a:p>
        </p:txBody>
      </p:sp>
      <p:sp>
        <p:nvSpPr>
          <p:cNvPr id="3" name="Content Placeholder 2">
            <a:extLst>
              <a:ext uri="{FF2B5EF4-FFF2-40B4-BE49-F238E27FC236}">
                <a16:creationId xmlns:a16="http://schemas.microsoft.com/office/drawing/2014/main" id="{6C13C5BB-6710-4B7F-08F0-A5A142DD1D69}"/>
              </a:ext>
            </a:extLst>
          </p:cNvPr>
          <p:cNvSpPr>
            <a:spLocks noGrp="1"/>
          </p:cNvSpPr>
          <p:nvPr>
            <p:ph idx="1"/>
          </p:nvPr>
        </p:nvSpPr>
        <p:spPr/>
        <p:txBody>
          <a:bodyPr/>
          <a:lstStyle/>
          <a:p>
            <a:r>
              <a:rPr lang="en-US" dirty="0">
                <a:solidFill>
                  <a:schemeClr val="tx1"/>
                </a:solidFill>
                <a:latin typeface="Montserrat" pitchFamily="2" charset="77"/>
              </a:rPr>
              <a:t>E</a:t>
            </a:r>
            <a:r>
              <a:rPr lang="en-US" b="0" i="0" dirty="0">
                <a:solidFill>
                  <a:schemeClr val="tx1"/>
                </a:solidFill>
                <a:effectLst/>
                <a:latin typeface="Montserrat" pitchFamily="2" charset="77"/>
              </a:rPr>
              <a:t>xcessive daytime sleepiness and an inability to regulate sleep-wake cycles normally</a:t>
            </a:r>
          </a:p>
          <a:p>
            <a:r>
              <a:rPr lang="en-US" dirty="0">
                <a:solidFill>
                  <a:schemeClr val="tx1"/>
                </a:solidFill>
                <a:latin typeface="Montserrat" pitchFamily="2" charset="77"/>
              </a:rPr>
              <a:t>Sleep attacks and hallucinations</a:t>
            </a:r>
          </a:p>
          <a:p>
            <a:r>
              <a:rPr lang="en-US" dirty="0">
                <a:solidFill>
                  <a:schemeClr val="tx1"/>
                </a:solidFill>
                <a:latin typeface="Montserrat" pitchFamily="2" charset="77"/>
              </a:rPr>
              <a:t>No cure, but treatment for daytime sleepiness</a:t>
            </a:r>
          </a:p>
          <a:p>
            <a:r>
              <a:rPr lang="en-US" dirty="0">
                <a:solidFill>
                  <a:schemeClr val="tx1"/>
                </a:solidFill>
                <a:latin typeface="Montserrat" pitchFamily="2" charset="77"/>
              </a:rPr>
              <a:t>130-200000 people in US</a:t>
            </a:r>
          </a:p>
          <a:p>
            <a:r>
              <a:rPr lang="en-US" dirty="0">
                <a:solidFill>
                  <a:schemeClr val="tx1"/>
                </a:solidFill>
                <a:latin typeface="Montserrat" pitchFamily="2" charset="77"/>
              </a:rPr>
              <a:t>HBP, stroke, heart attack, heart failure</a:t>
            </a:r>
          </a:p>
          <a:p>
            <a:r>
              <a:rPr lang="en-US" dirty="0">
                <a:solidFill>
                  <a:schemeClr val="tx1"/>
                </a:solidFill>
                <a:latin typeface="Montserrat" pitchFamily="2" charset="77"/>
              </a:rPr>
              <a:t>Diabetes, obesity, depression, OSA</a:t>
            </a:r>
          </a:p>
          <a:p>
            <a:endParaRPr lang="en-US" dirty="0">
              <a:solidFill>
                <a:schemeClr val="tx1"/>
              </a:solidFill>
              <a:latin typeface="Montserrat" pitchFamily="2" charset="77"/>
            </a:endParaRPr>
          </a:p>
          <a:p>
            <a:endParaRPr lang="en-US" dirty="0">
              <a:solidFill>
                <a:schemeClr val="tx1"/>
              </a:solidFill>
              <a:latin typeface="Montserrat" pitchFamily="2" charset="77"/>
            </a:endParaRPr>
          </a:p>
          <a:p>
            <a:endParaRPr lang="en-US" dirty="0">
              <a:solidFill>
                <a:schemeClr val="tx1"/>
              </a:solidFill>
            </a:endParaRPr>
          </a:p>
        </p:txBody>
      </p:sp>
    </p:spTree>
    <p:extLst>
      <p:ext uri="{BB962C8B-B14F-4D97-AF65-F5344CB8AC3E}">
        <p14:creationId xmlns:p14="http://schemas.microsoft.com/office/powerpoint/2010/main" val="1318306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67277-F41D-AE29-3909-CC8106A23365}"/>
              </a:ext>
            </a:extLst>
          </p:cNvPr>
          <p:cNvSpPr>
            <a:spLocks noGrp="1"/>
          </p:cNvSpPr>
          <p:nvPr>
            <p:ph type="title"/>
          </p:nvPr>
        </p:nvSpPr>
        <p:spPr/>
        <p:txBody>
          <a:bodyPr/>
          <a:lstStyle/>
          <a:p>
            <a:r>
              <a:rPr lang="en-US" dirty="0"/>
              <a:t>Restless leg syndrome</a:t>
            </a:r>
          </a:p>
        </p:txBody>
      </p:sp>
      <p:sp>
        <p:nvSpPr>
          <p:cNvPr id="3" name="Content Placeholder 2">
            <a:extLst>
              <a:ext uri="{FF2B5EF4-FFF2-40B4-BE49-F238E27FC236}">
                <a16:creationId xmlns:a16="http://schemas.microsoft.com/office/drawing/2014/main" id="{DD5B7B02-C5E0-7404-4543-BDC715AAC226}"/>
              </a:ext>
            </a:extLst>
          </p:cNvPr>
          <p:cNvSpPr>
            <a:spLocks noGrp="1"/>
          </p:cNvSpPr>
          <p:nvPr>
            <p:ph idx="1"/>
          </p:nvPr>
        </p:nvSpPr>
        <p:spPr/>
        <p:txBody>
          <a:bodyPr>
            <a:normAutofit/>
          </a:bodyPr>
          <a:lstStyle/>
          <a:p>
            <a:r>
              <a:rPr lang="en-US" sz="2400" dirty="0">
                <a:solidFill>
                  <a:schemeClr val="tx1"/>
                </a:solidFill>
                <a:latin typeface="Montserrat" pitchFamily="2" charset="77"/>
              </a:rPr>
              <a:t>N</a:t>
            </a:r>
            <a:r>
              <a:rPr lang="en-US" sz="2400" b="0" i="0" dirty="0">
                <a:solidFill>
                  <a:schemeClr val="tx1"/>
                </a:solidFill>
                <a:effectLst/>
                <a:latin typeface="Montserrat" pitchFamily="2" charset="77"/>
              </a:rPr>
              <a:t>eurological disorder that causes your legs to feel uncomfortable or unsettled. It can feel like there’s a “creeping” sensation in your legs, and you may feel an irresistible urge to move them</a:t>
            </a:r>
            <a:r>
              <a:rPr lang="en-US" sz="2400" b="0" i="0" dirty="0">
                <a:solidFill>
                  <a:srgbClr val="222328"/>
                </a:solidFill>
                <a:effectLst/>
                <a:latin typeface="Montserrat" pitchFamily="2" charset="77"/>
              </a:rPr>
              <a:t>.</a:t>
            </a:r>
            <a:endParaRPr lang="en-US" sz="2400" dirty="0"/>
          </a:p>
          <a:p>
            <a:r>
              <a:rPr lang="en-US" sz="2400" dirty="0"/>
              <a:t>7-10% Americans</a:t>
            </a:r>
          </a:p>
          <a:p>
            <a:r>
              <a:rPr lang="en-US" sz="2400" dirty="0"/>
              <a:t>Increased BP causes CHF, stroke</a:t>
            </a:r>
          </a:p>
        </p:txBody>
      </p:sp>
    </p:spTree>
    <p:extLst>
      <p:ext uri="{BB962C8B-B14F-4D97-AF65-F5344CB8AC3E}">
        <p14:creationId xmlns:p14="http://schemas.microsoft.com/office/powerpoint/2010/main" val="16796418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9FE42-7867-E06F-74F9-63789DFD35F5}"/>
              </a:ext>
            </a:extLst>
          </p:cNvPr>
          <p:cNvSpPr>
            <a:spLocks noGrp="1"/>
          </p:cNvSpPr>
          <p:nvPr>
            <p:ph type="title"/>
          </p:nvPr>
        </p:nvSpPr>
        <p:spPr/>
        <p:txBody>
          <a:bodyPr/>
          <a:lstStyle/>
          <a:p>
            <a:r>
              <a:rPr lang="en-US" dirty="0"/>
              <a:t>Sleep disorders and A fib</a:t>
            </a:r>
          </a:p>
        </p:txBody>
      </p:sp>
      <p:sp>
        <p:nvSpPr>
          <p:cNvPr id="3" name="Content Placeholder 2">
            <a:extLst>
              <a:ext uri="{FF2B5EF4-FFF2-40B4-BE49-F238E27FC236}">
                <a16:creationId xmlns:a16="http://schemas.microsoft.com/office/drawing/2014/main" id="{7D4F6ACB-9354-D2A5-50CB-9F69E43CFFED}"/>
              </a:ext>
            </a:extLst>
          </p:cNvPr>
          <p:cNvSpPr>
            <a:spLocks noGrp="1"/>
          </p:cNvSpPr>
          <p:nvPr>
            <p:ph idx="1"/>
          </p:nvPr>
        </p:nvSpPr>
        <p:spPr/>
        <p:txBody>
          <a:bodyPr/>
          <a:lstStyle/>
          <a:p>
            <a:r>
              <a:rPr lang="en-US" b="0" i="0" dirty="0">
                <a:solidFill>
                  <a:schemeClr val="tx1"/>
                </a:solidFill>
                <a:effectLst/>
                <a:latin typeface="Montserrat" pitchFamily="2" charset="77"/>
              </a:rPr>
              <a:t> 1 in 4 women between the ages of 50-79 developed </a:t>
            </a:r>
            <a:r>
              <a:rPr lang="en-US" b="0" i="0" dirty="0" err="1">
                <a:solidFill>
                  <a:schemeClr val="tx1"/>
                </a:solidFill>
                <a:effectLst/>
                <a:latin typeface="Montserrat" pitchFamily="2" charset="77"/>
              </a:rPr>
              <a:t>AFib</a:t>
            </a:r>
            <a:r>
              <a:rPr lang="en-US" b="0" i="0" dirty="0">
                <a:solidFill>
                  <a:schemeClr val="tx1"/>
                </a:solidFill>
                <a:effectLst/>
                <a:latin typeface="Montserrat" pitchFamily="2" charset="77"/>
              </a:rPr>
              <a:t>, and there was a correlation between sleep disturbances and stress in affected women</a:t>
            </a:r>
          </a:p>
          <a:p>
            <a:r>
              <a:rPr lang="en-US" dirty="0">
                <a:solidFill>
                  <a:schemeClr val="tx1"/>
                </a:solidFill>
                <a:latin typeface="Montserrat" pitchFamily="2" charset="77"/>
              </a:rPr>
              <a:t>Y</a:t>
            </a:r>
            <a:r>
              <a:rPr lang="en-US" b="0" i="0" dirty="0">
                <a:solidFill>
                  <a:schemeClr val="tx1"/>
                </a:solidFill>
                <a:effectLst/>
                <a:latin typeface="Montserrat" pitchFamily="2" charset="77"/>
              </a:rPr>
              <a:t>oung veterans with insomnia were 32% more likely to develop </a:t>
            </a:r>
            <a:r>
              <a:rPr lang="en-US" b="0" i="0" dirty="0" err="1">
                <a:solidFill>
                  <a:schemeClr val="tx1"/>
                </a:solidFill>
                <a:effectLst/>
                <a:latin typeface="Montserrat" pitchFamily="2" charset="77"/>
              </a:rPr>
              <a:t>AFib</a:t>
            </a:r>
            <a:r>
              <a:rPr lang="en-US" b="0" i="0" dirty="0">
                <a:solidFill>
                  <a:schemeClr val="tx1"/>
                </a:solidFill>
                <a:effectLst/>
                <a:latin typeface="Montserrat" pitchFamily="2" charset="77"/>
              </a:rPr>
              <a:t> than those without insomnia.</a:t>
            </a:r>
          </a:p>
          <a:p>
            <a:r>
              <a:rPr lang="en-US" b="0" i="0" dirty="0">
                <a:solidFill>
                  <a:schemeClr val="tx1"/>
                </a:solidFill>
                <a:effectLst/>
                <a:latin typeface="Montserrat" pitchFamily="2" charset="77"/>
              </a:rPr>
              <a:t> sleep disturbances, including traumatic brain injury, post-traumatic stress disorder, anxiety and depression and chronic pain</a:t>
            </a:r>
            <a:endParaRPr lang="en-US" dirty="0">
              <a:solidFill>
                <a:schemeClr val="tx1"/>
              </a:solidFill>
            </a:endParaRPr>
          </a:p>
        </p:txBody>
      </p:sp>
    </p:spTree>
    <p:extLst>
      <p:ext uri="{BB962C8B-B14F-4D97-AF65-F5344CB8AC3E}">
        <p14:creationId xmlns:p14="http://schemas.microsoft.com/office/powerpoint/2010/main" val="4866534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that Disrupt sleep</a:t>
            </a:r>
          </a:p>
        </p:txBody>
      </p:sp>
      <p:sp>
        <p:nvSpPr>
          <p:cNvPr id="3" name="Content Placeholder 2"/>
          <p:cNvSpPr>
            <a:spLocks noGrp="1"/>
          </p:cNvSpPr>
          <p:nvPr>
            <p:ph idx="1"/>
          </p:nvPr>
        </p:nvSpPr>
        <p:spPr>
          <a:xfrm>
            <a:off x="261018" y="1690688"/>
            <a:ext cx="10233800" cy="4351338"/>
          </a:xfrm>
        </p:spPr>
        <p:txBody>
          <a:bodyPr/>
          <a:lstStyle/>
          <a:p>
            <a:pPr indent="-341313">
              <a:buSzPct val="52000"/>
              <a:buBlip>
                <a:blip r:embed="rId2"/>
              </a:buBlip>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dirty="0"/>
              <a:t>Depression and anxiety</a:t>
            </a:r>
          </a:p>
          <a:p>
            <a:pPr indent="-341313">
              <a:buSzPct val="52000"/>
              <a:buBlip>
                <a:blip r:embed="rId2"/>
              </a:buBlip>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dirty="0"/>
              <a:t> Medications and other substances: </a:t>
            </a:r>
          </a:p>
          <a:p>
            <a:pPr lvl="1" indent="-341313">
              <a:buSzPct val="5200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dirty="0"/>
              <a:t> diuretics, steroids, antidepressants, antihistamines, caffeine, alcohol, nicotine, sugary foods</a:t>
            </a:r>
          </a:p>
          <a:p>
            <a:pPr indent="-341313">
              <a:buSzPct val="52000"/>
              <a:buBlip>
                <a:blip r:embed="rId2"/>
              </a:buBlip>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dirty="0"/>
              <a:t> Poor sleep habits</a:t>
            </a:r>
          </a:p>
          <a:p>
            <a:pPr indent="-341313">
              <a:buSzPct val="52000"/>
              <a:buBlip>
                <a:blip r:embed="rId2"/>
              </a:buBlip>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dirty="0"/>
              <a:t> Shift work syndrome</a:t>
            </a:r>
            <a:endParaRPr lang="en-US" dirty="0"/>
          </a:p>
        </p:txBody>
      </p:sp>
    </p:spTree>
    <p:extLst>
      <p:ext uri="{BB962C8B-B14F-4D97-AF65-F5344CB8AC3E}">
        <p14:creationId xmlns:p14="http://schemas.microsoft.com/office/powerpoint/2010/main" val="18189985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7865" y="165784"/>
            <a:ext cx="5475455" cy="613792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8564720"/>
      </p:ext>
    </p:extLst>
  </p:cSld>
  <p:clrMapOvr>
    <a:masterClrMapping/>
  </p:clrMapOvr>
  <p:transition spd="med">
    <p:random/>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a:xfrm>
            <a:off x="1980049" y="273629"/>
            <a:ext cx="8229024" cy="1144921"/>
          </a:xfrm>
        </p:spPr>
        <p:txBody>
          <a:bodyPr vert="horz" lIns="91440" tIns="32659" rIns="91440" bIns="45720" rtlCol="0" anchor="ctr">
            <a:normAutofit/>
          </a:bodyPr>
          <a:lstStyle/>
          <a:p>
            <a:pPr>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US" altLang="en-US"/>
              <a:t>Treatment</a:t>
            </a:r>
          </a:p>
        </p:txBody>
      </p:sp>
      <p:sp>
        <p:nvSpPr>
          <p:cNvPr id="14339" name="Rectangle 2"/>
          <p:cNvSpPr>
            <a:spLocks noGrp="1" noChangeArrowheads="1"/>
          </p:cNvSpPr>
          <p:nvPr>
            <p:ph idx="1"/>
          </p:nvPr>
        </p:nvSpPr>
        <p:spPr>
          <a:xfrm>
            <a:off x="568036" y="1293312"/>
            <a:ext cx="8085464" cy="4873472"/>
          </a:xfrm>
        </p:spPr>
        <p:txBody>
          <a:bodyPr/>
          <a:lstStyle/>
          <a:p>
            <a:pPr indent="-309639">
              <a:buSzPct val="52000"/>
              <a:buBlip>
                <a:blip r:embed="rId3"/>
              </a:buBlip>
              <a:tabLst>
                <a:tab pos="311079" algn="l"/>
                <a:tab pos="413332" algn="l"/>
                <a:tab pos="828104" algn="l"/>
                <a:tab pos="1242876" algn="l"/>
                <a:tab pos="1657648" algn="l"/>
                <a:tab pos="2072419" algn="l"/>
                <a:tab pos="2487191" algn="l"/>
                <a:tab pos="2901963" algn="l"/>
                <a:tab pos="3316735" algn="l"/>
                <a:tab pos="3731507" algn="l"/>
                <a:tab pos="4146279" algn="l"/>
                <a:tab pos="4561051" algn="l"/>
                <a:tab pos="4975822" algn="l"/>
                <a:tab pos="5390594" algn="l"/>
                <a:tab pos="5805366" algn="l"/>
                <a:tab pos="6220138" algn="l"/>
                <a:tab pos="6634910" algn="l"/>
                <a:tab pos="7049682" algn="l"/>
                <a:tab pos="7464453" algn="l"/>
                <a:tab pos="7879225" algn="l"/>
                <a:tab pos="8293997" algn="l"/>
              </a:tabLst>
            </a:pPr>
            <a:r>
              <a:rPr lang="en-US" altLang="en-US" dirty="0"/>
              <a:t> Improve sleep habits</a:t>
            </a:r>
          </a:p>
          <a:p>
            <a:pPr indent="-309639">
              <a:buSzPct val="52000"/>
              <a:buBlip>
                <a:blip r:embed="rId3"/>
              </a:buBlip>
              <a:tabLst>
                <a:tab pos="311079" algn="l"/>
                <a:tab pos="413332" algn="l"/>
                <a:tab pos="828104" algn="l"/>
                <a:tab pos="1242876" algn="l"/>
                <a:tab pos="1657648" algn="l"/>
                <a:tab pos="2072419" algn="l"/>
                <a:tab pos="2487191" algn="l"/>
                <a:tab pos="2901963" algn="l"/>
                <a:tab pos="3316735" algn="l"/>
                <a:tab pos="3731507" algn="l"/>
                <a:tab pos="4146279" algn="l"/>
                <a:tab pos="4561051" algn="l"/>
                <a:tab pos="4975822" algn="l"/>
                <a:tab pos="5390594" algn="l"/>
                <a:tab pos="5805366" algn="l"/>
                <a:tab pos="6220138" algn="l"/>
                <a:tab pos="6634910" algn="l"/>
                <a:tab pos="7049682" algn="l"/>
                <a:tab pos="7464453" algn="l"/>
                <a:tab pos="7879225" algn="l"/>
                <a:tab pos="8293997" algn="l"/>
              </a:tabLst>
            </a:pPr>
            <a:r>
              <a:rPr lang="en-US" altLang="en-US" dirty="0"/>
              <a:t> Establish regular sleep-wake cycles</a:t>
            </a:r>
          </a:p>
          <a:p>
            <a:pPr indent="-309639">
              <a:buSzPct val="52000"/>
              <a:buBlip>
                <a:blip r:embed="rId3"/>
              </a:buBlip>
              <a:tabLst>
                <a:tab pos="311079" algn="l"/>
                <a:tab pos="413332" algn="l"/>
                <a:tab pos="828104" algn="l"/>
                <a:tab pos="1242876" algn="l"/>
                <a:tab pos="1657648" algn="l"/>
                <a:tab pos="2072419" algn="l"/>
                <a:tab pos="2487191" algn="l"/>
                <a:tab pos="2901963" algn="l"/>
                <a:tab pos="3316735" algn="l"/>
                <a:tab pos="3731507" algn="l"/>
                <a:tab pos="4146279" algn="l"/>
                <a:tab pos="4561051" algn="l"/>
                <a:tab pos="4975822" algn="l"/>
                <a:tab pos="5390594" algn="l"/>
                <a:tab pos="5805366" algn="l"/>
                <a:tab pos="6220138" algn="l"/>
                <a:tab pos="6634910" algn="l"/>
                <a:tab pos="7049682" algn="l"/>
                <a:tab pos="7464453" algn="l"/>
                <a:tab pos="7879225" algn="l"/>
                <a:tab pos="8293997" algn="l"/>
              </a:tabLst>
            </a:pPr>
            <a:r>
              <a:rPr lang="en-US" altLang="en-US" dirty="0"/>
              <a:t> Exercise 30 </a:t>
            </a:r>
            <a:r>
              <a:rPr lang="en-US" altLang="en-US" dirty="0" err="1"/>
              <a:t>mts</a:t>
            </a:r>
            <a:r>
              <a:rPr lang="en-US" altLang="en-US" dirty="0"/>
              <a:t>/day</a:t>
            </a:r>
          </a:p>
          <a:p>
            <a:pPr indent="-309639">
              <a:buSzPct val="52000"/>
              <a:buBlip>
                <a:blip r:embed="rId3"/>
              </a:buBlip>
              <a:tabLst>
                <a:tab pos="311079" algn="l"/>
                <a:tab pos="413332" algn="l"/>
                <a:tab pos="828104" algn="l"/>
                <a:tab pos="1242876" algn="l"/>
                <a:tab pos="1657648" algn="l"/>
                <a:tab pos="2072419" algn="l"/>
                <a:tab pos="2487191" algn="l"/>
                <a:tab pos="2901963" algn="l"/>
                <a:tab pos="3316735" algn="l"/>
                <a:tab pos="3731507" algn="l"/>
                <a:tab pos="4146279" algn="l"/>
                <a:tab pos="4561051" algn="l"/>
                <a:tab pos="4975822" algn="l"/>
                <a:tab pos="5390594" algn="l"/>
                <a:tab pos="5805366" algn="l"/>
                <a:tab pos="6220138" algn="l"/>
                <a:tab pos="6634910" algn="l"/>
                <a:tab pos="7049682" algn="l"/>
                <a:tab pos="7464453" algn="l"/>
                <a:tab pos="7879225" algn="l"/>
                <a:tab pos="8293997" algn="l"/>
              </a:tabLst>
            </a:pPr>
            <a:r>
              <a:rPr lang="en-US" altLang="en-US" dirty="0"/>
              <a:t> Avoid caffeine, alcohol, smoking</a:t>
            </a:r>
          </a:p>
          <a:p>
            <a:pPr indent="-309639">
              <a:buSzPct val="52000"/>
              <a:buBlip>
                <a:blip r:embed="rId3"/>
              </a:buBlip>
              <a:tabLst>
                <a:tab pos="311079" algn="l"/>
                <a:tab pos="413332" algn="l"/>
                <a:tab pos="828104" algn="l"/>
                <a:tab pos="1242876" algn="l"/>
                <a:tab pos="1657648" algn="l"/>
                <a:tab pos="2072419" algn="l"/>
                <a:tab pos="2487191" algn="l"/>
                <a:tab pos="2901963" algn="l"/>
                <a:tab pos="3316735" algn="l"/>
                <a:tab pos="3731507" algn="l"/>
                <a:tab pos="4146279" algn="l"/>
                <a:tab pos="4561051" algn="l"/>
                <a:tab pos="4975822" algn="l"/>
                <a:tab pos="5390594" algn="l"/>
                <a:tab pos="5805366" algn="l"/>
                <a:tab pos="6220138" algn="l"/>
                <a:tab pos="6634910" algn="l"/>
                <a:tab pos="7049682" algn="l"/>
                <a:tab pos="7464453" algn="l"/>
                <a:tab pos="7879225" algn="l"/>
                <a:tab pos="8293997" algn="l"/>
              </a:tabLst>
            </a:pPr>
            <a:r>
              <a:rPr lang="en-US" altLang="en-US" dirty="0"/>
              <a:t> Avoid using electronics half </a:t>
            </a:r>
            <a:r>
              <a:rPr lang="en-US" altLang="en-US" dirty="0" err="1"/>
              <a:t>hr</a:t>
            </a:r>
            <a:r>
              <a:rPr lang="en-US" altLang="en-US" dirty="0"/>
              <a:t> before bedtime</a:t>
            </a:r>
          </a:p>
          <a:p>
            <a:pPr indent="-309639">
              <a:buSzPct val="52000"/>
              <a:buBlip>
                <a:blip r:embed="rId3"/>
              </a:buBlip>
              <a:tabLst>
                <a:tab pos="311079" algn="l"/>
                <a:tab pos="413332" algn="l"/>
                <a:tab pos="828104" algn="l"/>
                <a:tab pos="1242876" algn="l"/>
                <a:tab pos="1657648" algn="l"/>
                <a:tab pos="2072419" algn="l"/>
                <a:tab pos="2487191" algn="l"/>
                <a:tab pos="2901963" algn="l"/>
                <a:tab pos="3316735" algn="l"/>
                <a:tab pos="3731507" algn="l"/>
                <a:tab pos="4146279" algn="l"/>
                <a:tab pos="4561051" algn="l"/>
                <a:tab pos="4975822" algn="l"/>
                <a:tab pos="5390594" algn="l"/>
                <a:tab pos="5805366" algn="l"/>
                <a:tab pos="6220138" algn="l"/>
                <a:tab pos="6634910" algn="l"/>
                <a:tab pos="7049682" algn="l"/>
                <a:tab pos="7464453" algn="l"/>
                <a:tab pos="7879225" algn="l"/>
                <a:tab pos="8293997" algn="l"/>
              </a:tabLst>
            </a:pPr>
            <a:r>
              <a:rPr lang="en-US" altLang="en-US" dirty="0"/>
              <a:t> Establish bedtime routine</a:t>
            </a:r>
          </a:p>
          <a:p>
            <a:pPr indent="-309639">
              <a:buSzPct val="52000"/>
              <a:buBlip>
                <a:blip r:embed="rId3"/>
              </a:buBlip>
              <a:tabLst>
                <a:tab pos="311079" algn="l"/>
                <a:tab pos="413332" algn="l"/>
                <a:tab pos="828104" algn="l"/>
                <a:tab pos="1242876" algn="l"/>
                <a:tab pos="1657648" algn="l"/>
                <a:tab pos="2072419" algn="l"/>
                <a:tab pos="2487191" algn="l"/>
                <a:tab pos="2901963" algn="l"/>
                <a:tab pos="3316735" algn="l"/>
                <a:tab pos="3731507" algn="l"/>
                <a:tab pos="4146279" algn="l"/>
                <a:tab pos="4561051" algn="l"/>
                <a:tab pos="4975822" algn="l"/>
                <a:tab pos="5390594" algn="l"/>
                <a:tab pos="5805366" algn="l"/>
                <a:tab pos="6220138" algn="l"/>
                <a:tab pos="6634910" algn="l"/>
                <a:tab pos="7049682" algn="l"/>
                <a:tab pos="7464453" algn="l"/>
                <a:tab pos="7879225" algn="l"/>
                <a:tab pos="8293997" algn="l"/>
              </a:tabLst>
            </a:pPr>
            <a:r>
              <a:rPr lang="en-US" altLang="en-US" dirty="0"/>
              <a:t> Avoid excessive time in bed</a:t>
            </a:r>
          </a:p>
          <a:p>
            <a:pPr indent="-309639">
              <a:buSzPct val="52000"/>
              <a:buBlip>
                <a:blip r:embed="rId3"/>
              </a:buBlip>
              <a:tabLst>
                <a:tab pos="311079" algn="l"/>
                <a:tab pos="413332" algn="l"/>
                <a:tab pos="828104" algn="l"/>
                <a:tab pos="1242876" algn="l"/>
                <a:tab pos="1657648" algn="l"/>
                <a:tab pos="2072419" algn="l"/>
                <a:tab pos="2487191" algn="l"/>
                <a:tab pos="2901963" algn="l"/>
                <a:tab pos="3316735" algn="l"/>
                <a:tab pos="3731507" algn="l"/>
                <a:tab pos="4146279" algn="l"/>
                <a:tab pos="4561051" algn="l"/>
                <a:tab pos="4975822" algn="l"/>
                <a:tab pos="5390594" algn="l"/>
                <a:tab pos="5805366" algn="l"/>
                <a:tab pos="6220138" algn="l"/>
                <a:tab pos="6634910" algn="l"/>
                <a:tab pos="7049682" algn="l"/>
                <a:tab pos="7464453" algn="l"/>
                <a:tab pos="7879225" algn="l"/>
                <a:tab pos="8293997" algn="l"/>
              </a:tabLst>
            </a:pPr>
            <a:r>
              <a:rPr lang="en-US" altLang="en-US" dirty="0"/>
              <a:t> Eliminate loud noises, bright lights, maintain comfortable room temperature</a:t>
            </a:r>
          </a:p>
        </p:txBody>
      </p:sp>
    </p:spTree>
    <p:extLst>
      <p:ext uri="{BB962C8B-B14F-4D97-AF65-F5344CB8AC3E}">
        <p14:creationId xmlns:p14="http://schemas.microsoft.com/office/powerpoint/2010/main" val="2142581891"/>
      </p:ext>
    </p:extLst>
  </p:cSld>
  <p:clrMapOvr>
    <a:masterClrMapping/>
  </p:clrMapOvr>
  <p:transition spd="med">
    <p:random/>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a:xfrm>
            <a:off x="1980049" y="273630"/>
            <a:ext cx="8227583" cy="1143480"/>
          </a:xfrm>
        </p:spPr>
        <p:txBody>
          <a:bodyPr/>
          <a:lstStyle/>
          <a:p>
            <a:pPr>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US" altLang="en-US" dirty="0"/>
              <a:t>Treatment</a:t>
            </a:r>
          </a:p>
        </p:txBody>
      </p:sp>
      <p:sp>
        <p:nvSpPr>
          <p:cNvPr id="19459" name="Rectangle 2"/>
          <p:cNvSpPr>
            <a:spLocks noGrp="1" noChangeArrowheads="1"/>
          </p:cNvSpPr>
          <p:nvPr>
            <p:ph idx="1"/>
          </p:nvPr>
        </p:nvSpPr>
        <p:spPr>
          <a:xfrm>
            <a:off x="578954" y="1719541"/>
            <a:ext cx="8227583" cy="4170678"/>
          </a:xfrm>
        </p:spPr>
        <p:txBody>
          <a:bodyPr/>
          <a:lstStyle/>
          <a:p>
            <a:pPr indent="-309639">
              <a:buNone/>
              <a:tabLst>
                <a:tab pos="311079" algn="l"/>
                <a:tab pos="413332" algn="l"/>
                <a:tab pos="828104" algn="l"/>
                <a:tab pos="1242876" algn="l"/>
                <a:tab pos="1657648" algn="l"/>
                <a:tab pos="2072419" algn="l"/>
                <a:tab pos="2487191" algn="l"/>
                <a:tab pos="2901963" algn="l"/>
                <a:tab pos="3316735" algn="l"/>
                <a:tab pos="3731507" algn="l"/>
                <a:tab pos="4146279" algn="l"/>
                <a:tab pos="4561051" algn="l"/>
                <a:tab pos="4975822" algn="l"/>
                <a:tab pos="5390594" algn="l"/>
                <a:tab pos="5805366" algn="l"/>
                <a:tab pos="6220138" algn="l"/>
                <a:tab pos="6634910" algn="l"/>
                <a:tab pos="7049682" algn="l"/>
                <a:tab pos="7464453" algn="l"/>
                <a:tab pos="7879225" algn="l"/>
                <a:tab pos="8293997" algn="l"/>
              </a:tabLst>
            </a:pPr>
            <a:r>
              <a:rPr lang="en-US" altLang="en-US" dirty="0"/>
              <a:t> Non-medication treatments include</a:t>
            </a:r>
          </a:p>
          <a:p>
            <a:pPr indent="-309639">
              <a:buSzPct val="52000"/>
              <a:buBlip>
                <a:blip r:embed="rId3"/>
              </a:buBlip>
              <a:tabLst>
                <a:tab pos="311079" algn="l"/>
                <a:tab pos="413332" algn="l"/>
                <a:tab pos="828104" algn="l"/>
                <a:tab pos="1242876" algn="l"/>
                <a:tab pos="1657648" algn="l"/>
                <a:tab pos="2072419" algn="l"/>
                <a:tab pos="2487191" algn="l"/>
                <a:tab pos="2901963" algn="l"/>
                <a:tab pos="3316735" algn="l"/>
                <a:tab pos="3731507" algn="l"/>
                <a:tab pos="4146279" algn="l"/>
                <a:tab pos="4561051" algn="l"/>
                <a:tab pos="4975822" algn="l"/>
                <a:tab pos="5390594" algn="l"/>
                <a:tab pos="5805366" algn="l"/>
                <a:tab pos="6220138" algn="l"/>
                <a:tab pos="6634910" algn="l"/>
                <a:tab pos="7049682" algn="l"/>
                <a:tab pos="7464453" algn="l"/>
                <a:tab pos="7879225" algn="l"/>
                <a:tab pos="8293997" algn="l"/>
              </a:tabLst>
            </a:pPr>
            <a:r>
              <a:rPr lang="en-US" altLang="en-US" dirty="0"/>
              <a:t> behavioral modification </a:t>
            </a:r>
          </a:p>
          <a:p>
            <a:pPr indent="-309639">
              <a:buSzPct val="52000"/>
              <a:buBlip>
                <a:blip r:embed="rId3"/>
              </a:buBlip>
              <a:tabLst>
                <a:tab pos="311079" algn="l"/>
                <a:tab pos="413332" algn="l"/>
                <a:tab pos="828104" algn="l"/>
                <a:tab pos="1242876" algn="l"/>
                <a:tab pos="1657648" algn="l"/>
                <a:tab pos="2072419" algn="l"/>
                <a:tab pos="2487191" algn="l"/>
                <a:tab pos="2901963" algn="l"/>
                <a:tab pos="3316735" algn="l"/>
                <a:tab pos="3731507" algn="l"/>
                <a:tab pos="4146279" algn="l"/>
                <a:tab pos="4561051" algn="l"/>
                <a:tab pos="4975822" algn="l"/>
                <a:tab pos="5390594" algn="l"/>
                <a:tab pos="5805366" algn="l"/>
                <a:tab pos="6220138" algn="l"/>
                <a:tab pos="6634910" algn="l"/>
                <a:tab pos="7049682" algn="l"/>
                <a:tab pos="7464453" algn="l"/>
                <a:tab pos="7879225" algn="l"/>
                <a:tab pos="8293997" algn="l"/>
              </a:tabLst>
            </a:pPr>
            <a:r>
              <a:rPr lang="en-US" altLang="en-US" dirty="0"/>
              <a:t> relaxation techniques </a:t>
            </a:r>
          </a:p>
          <a:p>
            <a:pPr indent="-309639">
              <a:buSzPct val="52000"/>
              <a:buBlip>
                <a:blip r:embed="rId3"/>
              </a:buBlip>
              <a:tabLst>
                <a:tab pos="311079" algn="l"/>
                <a:tab pos="413332" algn="l"/>
                <a:tab pos="828104" algn="l"/>
                <a:tab pos="1242876" algn="l"/>
                <a:tab pos="1657648" algn="l"/>
                <a:tab pos="2072419" algn="l"/>
                <a:tab pos="2487191" algn="l"/>
                <a:tab pos="2901963" algn="l"/>
                <a:tab pos="3316735" algn="l"/>
                <a:tab pos="3731507" algn="l"/>
                <a:tab pos="4146279" algn="l"/>
                <a:tab pos="4561051" algn="l"/>
                <a:tab pos="4975822" algn="l"/>
                <a:tab pos="5390594" algn="l"/>
                <a:tab pos="5805366" algn="l"/>
                <a:tab pos="6220138" algn="l"/>
                <a:tab pos="6634910" algn="l"/>
                <a:tab pos="7049682" algn="l"/>
                <a:tab pos="7464453" algn="l"/>
                <a:tab pos="7879225" algn="l"/>
                <a:tab pos="8293997" algn="l"/>
              </a:tabLst>
            </a:pPr>
            <a:r>
              <a:rPr lang="en-US" altLang="en-US" dirty="0"/>
              <a:t> sleep restriction</a:t>
            </a:r>
          </a:p>
          <a:p>
            <a:pPr indent="-309639">
              <a:buSzPct val="52000"/>
              <a:buBlip>
                <a:blip r:embed="rId3"/>
              </a:buBlip>
              <a:tabLst>
                <a:tab pos="311079" algn="l"/>
                <a:tab pos="413332" algn="l"/>
                <a:tab pos="828104" algn="l"/>
                <a:tab pos="1242876" algn="l"/>
                <a:tab pos="1657648" algn="l"/>
                <a:tab pos="2072419" algn="l"/>
                <a:tab pos="2487191" algn="l"/>
                <a:tab pos="2901963" algn="l"/>
                <a:tab pos="3316735" algn="l"/>
                <a:tab pos="3731507" algn="l"/>
                <a:tab pos="4146279" algn="l"/>
                <a:tab pos="4561051" algn="l"/>
                <a:tab pos="4975822" algn="l"/>
                <a:tab pos="5390594" algn="l"/>
                <a:tab pos="5805366" algn="l"/>
                <a:tab pos="6220138" algn="l"/>
                <a:tab pos="6634910" algn="l"/>
                <a:tab pos="7049682" algn="l"/>
                <a:tab pos="7464453" algn="l"/>
                <a:tab pos="7879225" algn="l"/>
                <a:tab pos="8293997" algn="l"/>
              </a:tabLst>
            </a:pPr>
            <a:r>
              <a:rPr lang="en-US" altLang="en-US" dirty="0"/>
              <a:t> light therapy</a:t>
            </a:r>
          </a:p>
          <a:p>
            <a:pPr indent="-309639">
              <a:buSzPct val="52000"/>
              <a:buBlip>
                <a:blip r:embed="rId3"/>
              </a:buBlip>
              <a:tabLst>
                <a:tab pos="311079" algn="l"/>
                <a:tab pos="413332" algn="l"/>
                <a:tab pos="828104" algn="l"/>
                <a:tab pos="1242876" algn="l"/>
                <a:tab pos="1657648" algn="l"/>
                <a:tab pos="2072419" algn="l"/>
                <a:tab pos="2487191" algn="l"/>
                <a:tab pos="2901963" algn="l"/>
                <a:tab pos="3316735" algn="l"/>
                <a:tab pos="3731507" algn="l"/>
                <a:tab pos="4146279" algn="l"/>
                <a:tab pos="4561051" algn="l"/>
                <a:tab pos="4975822" algn="l"/>
                <a:tab pos="5390594" algn="l"/>
                <a:tab pos="5805366" algn="l"/>
                <a:tab pos="6220138" algn="l"/>
                <a:tab pos="6634910" algn="l"/>
                <a:tab pos="7049682" algn="l"/>
                <a:tab pos="7464453" algn="l"/>
                <a:tab pos="7879225" algn="l"/>
                <a:tab pos="8293997" algn="l"/>
              </a:tabLst>
            </a:pPr>
            <a:r>
              <a:rPr lang="en-US" altLang="en-US" dirty="0"/>
              <a:t> cognitive-behavioral therapies including tai chi, yoga, meditation, acupuncture, and acupressure</a:t>
            </a:r>
          </a:p>
        </p:txBody>
      </p:sp>
    </p:spTree>
    <p:extLst>
      <p:ext uri="{BB962C8B-B14F-4D97-AF65-F5344CB8AC3E}">
        <p14:creationId xmlns:p14="http://schemas.microsoft.com/office/powerpoint/2010/main" val="1870156389"/>
      </p:ext>
    </p:extLst>
  </p:cSld>
  <p:clrMapOvr>
    <a:masterClrMapping/>
  </p:clrMapOvr>
  <p:transition spd="med">
    <p:random/>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a:xfrm>
            <a:off x="1980049" y="273630"/>
            <a:ext cx="8227583" cy="1143480"/>
          </a:xfrm>
        </p:spPr>
        <p:txBody>
          <a:bodyPr>
            <a:normAutofit/>
          </a:bodyPr>
          <a:lstStyle/>
          <a:p>
            <a:pPr>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US" altLang="en-US" dirty="0"/>
              <a:t>Non Prescription Sleep Aids</a:t>
            </a:r>
          </a:p>
        </p:txBody>
      </p:sp>
      <p:sp>
        <p:nvSpPr>
          <p:cNvPr id="18435" name="Rectangle 2"/>
          <p:cNvSpPr>
            <a:spLocks noGrp="1" noChangeArrowheads="1"/>
          </p:cNvSpPr>
          <p:nvPr>
            <p:ph idx="1"/>
          </p:nvPr>
        </p:nvSpPr>
        <p:spPr>
          <a:xfrm>
            <a:off x="539177" y="1585974"/>
            <a:ext cx="8227583" cy="4298851"/>
          </a:xfrm>
        </p:spPr>
        <p:txBody>
          <a:bodyPr/>
          <a:lstStyle/>
          <a:p>
            <a:pPr marL="506943" indent="-505504">
              <a:buSzPct val="52000"/>
              <a:buBlip>
                <a:blip r:embed="rId3"/>
              </a:buBlip>
              <a:tabLst>
                <a:tab pos="506943" algn="l"/>
                <a:tab pos="609197" algn="l"/>
                <a:tab pos="1023968" algn="l"/>
                <a:tab pos="1438740" algn="l"/>
                <a:tab pos="1853512" algn="l"/>
                <a:tab pos="2268284" algn="l"/>
                <a:tab pos="2683056" algn="l"/>
                <a:tab pos="3097828" algn="l"/>
                <a:tab pos="3512599" algn="l"/>
                <a:tab pos="3927371" algn="l"/>
                <a:tab pos="4342143" algn="l"/>
                <a:tab pos="4756915" algn="l"/>
                <a:tab pos="5171687" algn="l"/>
                <a:tab pos="5586459" algn="l"/>
                <a:tab pos="6001231" algn="l"/>
                <a:tab pos="6416002" algn="l"/>
                <a:tab pos="6830774" algn="l"/>
                <a:tab pos="7245546" algn="l"/>
                <a:tab pos="7660318" algn="l"/>
                <a:tab pos="8075090" algn="l"/>
                <a:tab pos="8489862" algn="l"/>
              </a:tabLst>
            </a:pPr>
            <a:r>
              <a:rPr lang="en-US" altLang="en-US"/>
              <a:t> OTC Melatonin</a:t>
            </a:r>
          </a:p>
          <a:p>
            <a:pPr marL="506943" indent="-505504">
              <a:buSzPct val="52000"/>
              <a:buBlip>
                <a:blip r:embed="rId3"/>
              </a:buBlip>
              <a:tabLst>
                <a:tab pos="506943" algn="l"/>
                <a:tab pos="609197" algn="l"/>
                <a:tab pos="1023968" algn="l"/>
                <a:tab pos="1438740" algn="l"/>
                <a:tab pos="1853512" algn="l"/>
                <a:tab pos="2268284" algn="l"/>
                <a:tab pos="2683056" algn="l"/>
                <a:tab pos="3097828" algn="l"/>
                <a:tab pos="3512599" algn="l"/>
                <a:tab pos="3927371" algn="l"/>
                <a:tab pos="4342143" algn="l"/>
                <a:tab pos="4756915" algn="l"/>
                <a:tab pos="5171687" algn="l"/>
                <a:tab pos="5586459" algn="l"/>
                <a:tab pos="6001231" algn="l"/>
                <a:tab pos="6416002" algn="l"/>
                <a:tab pos="6830774" algn="l"/>
                <a:tab pos="7245546" algn="l"/>
                <a:tab pos="7660318" algn="l"/>
                <a:tab pos="8075090" algn="l"/>
                <a:tab pos="8489862" algn="l"/>
              </a:tabLst>
            </a:pPr>
            <a:r>
              <a:rPr lang="en-US" altLang="en-US"/>
              <a:t> Benadryl, Zzzqyl</a:t>
            </a:r>
          </a:p>
          <a:p>
            <a:pPr marL="506943" indent="-505504">
              <a:buSzPct val="52000"/>
              <a:buBlip>
                <a:blip r:embed="rId3"/>
              </a:buBlip>
              <a:tabLst>
                <a:tab pos="506943" algn="l"/>
                <a:tab pos="609197" algn="l"/>
                <a:tab pos="1023968" algn="l"/>
                <a:tab pos="1438740" algn="l"/>
                <a:tab pos="1853512" algn="l"/>
                <a:tab pos="2268284" algn="l"/>
                <a:tab pos="2683056" algn="l"/>
                <a:tab pos="3097828" algn="l"/>
                <a:tab pos="3512599" algn="l"/>
                <a:tab pos="3927371" algn="l"/>
                <a:tab pos="4342143" algn="l"/>
                <a:tab pos="4756915" algn="l"/>
                <a:tab pos="5171687" algn="l"/>
                <a:tab pos="5586459" algn="l"/>
                <a:tab pos="6001231" algn="l"/>
                <a:tab pos="6416002" algn="l"/>
                <a:tab pos="6830774" algn="l"/>
                <a:tab pos="7245546" algn="l"/>
                <a:tab pos="7660318" algn="l"/>
                <a:tab pos="8075090" algn="l"/>
                <a:tab pos="8489862" algn="l"/>
              </a:tabLst>
            </a:pPr>
            <a:r>
              <a:rPr lang="en-US" altLang="en-US"/>
              <a:t>Unisom</a:t>
            </a:r>
          </a:p>
          <a:p>
            <a:pPr marL="506943" indent="-505504">
              <a:buSzPct val="52000"/>
              <a:buBlip>
                <a:blip r:embed="rId3"/>
              </a:buBlip>
              <a:tabLst>
                <a:tab pos="506943" algn="l"/>
                <a:tab pos="609197" algn="l"/>
                <a:tab pos="1023968" algn="l"/>
                <a:tab pos="1438740" algn="l"/>
                <a:tab pos="1853512" algn="l"/>
                <a:tab pos="2268284" algn="l"/>
                <a:tab pos="2683056" algn="l"/>
                <a:tab pos="3097828" algn="l"/>
                <a:tab pos="3512599" algn="l"/>
                <a:tab pos="3927371" algn="l"/>
                <a:tab pos="4342143" algn="l"/>
                <a:tab pos="4756915" algn="l"/>
                <a:tab pos="5171687" algn="l"/>
                <a:tab pos="5586459" algn="l"/>
                <a:tab pos="6001231" algn="l"/>
                <a:tab pos="6416002" algn="l"/>
                <a:tab pos="6830774" algn="l"/>
                <a:tab pos="7245546" algn="l"/>
                <a:tab pos="7660318" algn="l"/>
                <a:tab pos="8075090" algn="l"/>
                <a:tab pos="8489862" algn="l"/>
              </a:tabLst>
            </a:pPr>
            <a:r>
              <a:rPr lang="en-US" altLang="en-US"/>
              <a:t>Valerian root</a:t>
            </a:r>
          </a:p>
          <a:p>
            <a:pPr marL="506943" indent="-505504">
              <a:buSzPct val="52000"/>
              <a:buBlip>
                <a:blip r:embed="rId3"/>
              </a:buBlip>
              <a:tabLst>
                <a:tab pos="506943" algn="l"/>
                <a:tab pos="609197" algn="l"/>
                <a:tab pos="1023968" algn="l"/>
                <a:tab pos="1438740" algn="l"/>
                <a:tab pos="1853512" algn="l"/>
                <a:tab pos="2268284" algn="l"/>
                <a:tab pos="2683056" algn="l"/>
                <a:tab pos="3097828" algn="l"/>
                <a:tab pos="3512599" algn="l"/>
                <a:tab pos="3927371" algn="l"/>
                <a:tab pos="4342143" algn="l"/>
                <a:tab pos="4756915" algn="l"/>
                <a:tab pos="5171687" algn="l"/>
                <a:tab pos="5586459" algn="l"/>
                <a:tab pos="6001231" algn="l"/>
                <a:tab pos="6416002" algn="l"/>
                <a:tab pos="6830774" algn="l"/>
                <a:tab pos="7245546" algn="l"/>
                <a:tab pos="7660318" algn="l"/>
                <a:tab pos="8075090" algn="l"/>
                <a:tab pos="8489862" algn="l"/>
              </a:tabLst>
            </a:pPr>
            <a:r>
              <a:rPr lang="en-US" altLang="en-US"/>
              <a:t> Homeopathic medication</a:t>
            </a:r>
          </a:p>
          <a:p>
            <a:pPr marL="506943" indent="-505504">
              <a:buSzPct val="52000"/>
              <a:tabLst>
                <a:tab pos="506943" algn="l"/>
                <a:tab pos="609197" algn="l"/>
                <a:tab pos="1023968" algn="l"/>
                <a:tab pos="1438740" algn="l"/>
                <a:tab pos="1853512" algn="l"/>
                <a:tab pos="2268284" algn="l"/>
                <a:tab pos="2683056" algn="l"/>
                <a:tab pos="3097828" algn="l"/>
                <a:tab pos="3512599" algn="l"/>
                <a:tab pos="3927371" algn="l"/>
                <a:tab pos="4342143" algn="l"/>
                <a:tab pos="4756915" algn="l"/>
                <a:tab pos="5171687" algn="l"/>
                <a:tab pos="5586459" algn="l"/>
                <a:tab pos="6001231" algn="l"/>
                <a:tab pos="6416002" algn="l"/>
                <a:tab pos="6830774" algn="l"/>
                <a:tab pos="7245546" algn="l"/>
                <a:tab pos="7660318" algn="l"/>
                <a:tab pos="8075090" algn="l"/>
                <a:tab pos="8489862" algn="l"/>
              </a:tabLst>
            </a:pPr>
            <a:r>
              <a:rPr lang="en-US" altLang="en-US"/>
              <a:t>Please check with your doctor before taking any</a:t>
            </a:r>
          </a:p>
          <a:p>
            <a:pPr marL="506943" indent="-505504">
              <a:buSzPct val="52000"/>
              <a:tabLst>
                <a:tab pos="506943" algn="l"/>
                <a:tab pos="609197" algn="l"/>
                <a:tab pos="1023968" algn="l"/>
                <a:tab pos="1438740" algn="l"/>
                <a:tab pos="1853512" algn="l"/>
                <a:tab pos="2268284" algn="l"/>
                <a:tab pos="2683056" algn="l"/>
                <a:tab pos="3097828" algn="l"/>
                <a:tab pos="3512599" algn="l"/>
                <a:tab pos="3927371" algn="l"/>
                <a:tab pos="4342143" algn="l"/>
                <a:tab pos="4756915" algn="l"/>
                <a:tab pos="5171687" algn="l"/>
                <a:tab pos="5586459" algn="l"/>
                <a:tab pos="6001231" algn="l"/>
                <a:tab pos="6416002" algn="l"/>
                <a:tab pos="6830774" algn="l"/>
                <a:tab pos="7245546" algn="l"/>
                <a:tab pos="7660318" algn="l"/>
                <a:tab pos="8075090" algn="l"/>
                <a:tab pos="8489862" algn="l"/>
              </a:tabLst>
            </a:pPr>
            <a:r>
              <a:rPr lang="en-US" altLang="en-US"/>
              <a:t>of these medications and ensure there is no interaction with other medications.</a:t>
            </a:r>
          </a:p>
        </p:txBody>
      </p:sp>
    </p:spTree>
    <p:extLst>
      <p:ext uri="{BB962C8B-B14F-4D97-AF65-F5344CB8AC3E}">
        <p14:creationId xmlns:p14="http://schemas.microsoft.com/office/powerpoint/2010/main" val="2070052776"/>
      </p:ext>
    </p:extLst>
  </p:cSld>
  <p:clrMapOvr>
    <a:masterClrMapping/>
  </p:clrMapOvr>
  <p:transition spd="med">
    <p:random/>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a:xfrm>
            <a:off x="1980049" y="273629"/>
            <a:ext cx="8229024" cy="1144921"/>
          </a:xfrm>
        </p:spPr>
        <p:txBody>
          <a:bodyPr vert="horz" lIns="91440" tIns="32659" rIns="91440" bIns="45720" rtlCol="0" anchor="ctr">
            <a:normAutofit/>
          </a:bodyPr>
          <a:lstStyle/>
          <a:p>
            <a:pPr>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US" altLang="en-US"/>
              <a:t>Treatment</a:t>
            </a:r>
          </a:p>
        </p:txBody>
      </p:sp>
      <p:sp>
        <p:nvSpPr>
          <p:cNvPr id="16387" name="Rectangle 2"/>
          <p:cNvSpPr>
            <a:spLocks noGrp="1" noChangeArrowheads="1"/>
          </p:cNvSpPr>
          <p:nvPr>
            <p:ph idx="1"/>
          </p:nvPr>
        </p:nvSpPr>
        <p:spPr>
          <a:xfrm>
            <a:off x="636158" y="1652401"/>
            <a:ext cx="8229024" cy="4172118"/>
          </a:xfrm>
        </p:spPr>
        <p:txBody>
          <a:bodyPr/>
          <a:lstStyle/>
          <a:p>
            <a:pPr indent="-309639">
              <a:buNone/>
              <a:tabLst>
                <a:tab pos="311079" algn="l"/>
                <a:tab pos="413332" algn="l"/>
                <a:tab pos="828104" algn="l"/>
                <a:tab pos="1242876" algn="l"/>
                <a:tab pos="1657648" algn="l"/>
                <a:tab pos="2072419" algn="l"/>
                <a:tab pos="2487191" algn="l"/>
                <a:tab pos="2901963" algn="l"/>
                <a:tab pos="3316735" algn="l"/>
                <a:tab pos="3731507" algn="l"/>
                <a:tab pos="4146279" algn="l"/>
                <a:tab pos="4561051" algn="l"/>
                <a:tab pos="4975822" algn="l"/>
                <a:tab pos="5390594" algn="l"/>
                <a:tab pos="5805366" algn="l"/>
                <a:tab pos="6220138" algn="l"/>
                <a:tab pos="6634910" algn="l"/>
                <a:tab pos="7049682" algn="l"/>
                <a:tab pos="7464453" algn="l"/>
                <a:tab pos="7879225" algn="l"/>
                <a:tab pos="8293997" algn="l"/>
              </a:tabLst>
            </a:pPr>
            <a:r>
              <a:rPr lang="en-US" altLang="en-US" dirty="0"/>
              <a:t>Prescription medications for insomnia</a:t>
            </a:r>
          </a:p>
          <a:p>
            <a:pPr indent="-309639">
              <a:buSzPct val="52000"/>
              <a:buBlip>
                <a:blip r:embed="rId3"/>
              </a:buBlip>
              <a:tabLst>
                <a:tab pos="311079" algn="l"/>
                <a:tab pos="413332" algn="l"/>
                <a:tab pos="828104" algn="l"/>
                <a:tab pos="1242876" algn="l"/>
                <a:tab pos="1657648" algn="l"/>
                <a:tab pos="2072419" algn="l"/>
                <a:tab pos="2487191" algn="l"/>
                <a:tab pos="2901963" algn="l"/>
                <a:tab pos="3316735" algn="l"/>
                <a:tab pos="3731507" algn="l"/>
                <a:tab pos="4146279" algn="l"/>
                <a:tab pos="4561051" algn="l"/>
                <a:tab pos="4975822" algn="l"/>
                <a:tab pos="5390594" algn="l"/>
                <a:tab pos="5805366" algn="l"/>
                <a:tab pos="6220138" algn="l"/>
                <a:tab pos="6634910" algn="l"/>
                <a:tab pos="7049682" algn="l"/>
                <a:tab pos="7464453" algn="l"/>
                <a:tab pos="7879225" algn="l"/>
                <a:tab pos="8293997" algn="l"/>
              </a:tabLst>
            </a:pPr>
            <a:r>
              <a:rPr lang="en-US" altLang="en-US" dirty="0"/>
              <a:t> Should not be used for more than 2 weeks at a time</a:t>
            </a:r>
          </a:p>
          <a:p>
            <a:pPr indent="-309639">
              <a:buSzPct val="52000"/>
              <a:buBlip>
                <a:blip r:embed="rId3"/>
              </a:buBlip>
              <a:tabLst>
                <a:tab pos="311079" algn="l"/>
                <a:tab pos="413332" algn="l"/>
                <a:tab pos="828104" algn="l"/>
                <a:tab pos="1242876" algn="l"/>
                <a:tab pos="1657648" algn="l"/>
                <a:tab pos="2072419" algn="l"/>
                <a:tab pos="2487191" algn="l"/>
                <a:tab pos="2901963" algn="l"/>
                <a:tab pos="3316735" algn="l"/>
                <a:tab pos="3731507" algn="l"/>
                <a:tab pos="4146279" algn="l"/>
                <a:tab pos="4561051" algn="l"/>
                <a:tab pos="4975822" algn="l"/>
                <a:tab pos="5390594" algn="l"/>
                <a:tab pos="5805366" algn="l"/>
                <a:tab pos="6220138" algn="l"/>
                <a:tab pos="6634910" algn="l"/>
                <a:tab pos="7049682" algn="l"/>
                <a:tab pos="7464453" algn="l"/>
                <a:tab pos="7879225" algn="l"/>
                <a:tab pos="8293997" algn="l"/>
              </a:tabLst>
            </a:pPr>
            <a:r>
              <a:rPr lang="en-US" altLang="en-US" dirty="0"/>
              <a:t> Hangover effect</a:t>
            </a:r>
          </a:p>
          <a:p>
            <a:pPr indent="-309639">
              <a:buSzPct val="52000"/>
              <a:buBlip>
                <a:blip r:embed="rId3"/>
              </a:buBlip>
              <a:tabLst>
                <a:tab pos="311079" algn="l"/>
                <a:tab pos="413332" algn="l"/>
                <a:tab pos="828104" algn="l"/>
                <a:tab pos="1242876" algn="l"/>
                <a:tab pos="1657648" algn="l"/>
                <a:tab pos="2072419" algn="l"/>
                <a:tab pos="2487191" algn="l"/>
                <a:tab pos="2901963" algn="l"/>
                <a:tab pos="3316735" algn="l"/>
                <a:tab pos="3731507" algn="l"/>
                <a:tab pos="4146279" algn="l"/>
                <a:tab pos="4561051" algn="l"/>
                <a:tab pos="4975822" algn="l"/>
                <a:tab pos="5390594" algn="l"/>
                <a:tab pos="5805366" algn="l"/>
                <a:tab pos="6220138" algn="l"/>
                <a:tab pos="6634910" algn="l"/>
                <a:tab pos="7049682" algn="l"/>
                <a:tab pos="7464453" algn="l"/>
                <a:tab pos="7879225" algn="l"/>
                <a:tab pos="8293997" algn="l"/>
              </a:tabLst>
            </a:pPr>
            <a:r>
              <a:rPr lang="en-US" altLang="en-US" dirty="0"/>
              <a:t> Most are habit forming, cause dependence</a:t>
            </a:r>
          </a:p>
          <a:p>
            <a:pPr indent="-309639">
              <a:buSzPct val="52000"/>
              <a:buBlip>
                <a:blip r:embed="rId3"/>
              </a:buBlip>
              <a:tabLst>
                <a:tab pos="311079" algn="l"/>
                <a:tab pos="413332" algn="l"/>
                <a:tab pos="828104" algn="l"/>
                <a:tab pos="1242876" algn="l"/>
                <a:tab pos="1657648" algn="l"/>
                <a:tab pos="2072419" algn="l"/>
                <a:tab pos="2487191" algn="l"/>
                <a:tab pos="2901963" algn="l"/>
                <a:tab pos="3316735" algn="l"/>
                <a:tab pos="3731507" algn="l"/>
                <a:tab pos="4146279" algn="l"/>
                <a:tab pos="4561051" algn="l"/>
                <a:tab pos="4975822" algn="l"/>
                <a:tab pos="5390594" algn="l"/>
                <a:tab pos="5805366" algn="l"/>
                <a:tab pos="6220138" algn="l"/>
                <a:tab pos="6634910" algn="l"/>
                <a:tab pos="7049682" algn="l"/>
                <a:tab pos="7464453" algn="l"/>
                <a:tab pos="7879225" algn="l"/>
                <a:tab pos="8293997" algn="l"/>
              </a:tabLst>
            </a:pPr>
            <a:r>
              <a:rPr lang="en-US" altLang="en-US" dirty="0"/>
              <a:t> Long term use can affect memory, concentration</a:t>
            </a:r>
          </a:p>
          <a:p>
            <a:pPr indent="-309639">
              <a:buSzPct val="52000"/>
              <a:buBlip>
                <a:blip r:embed="rId3"/>
              </a:buBlip>
              <a:tabLst>
                <a:tab pos="311079" algn="l"/>
                <a:tab pos="413332" algn="l"/>
                <a:tab pos="828104" algn="l"/>
                <a:tab pos="1242876" algn="l"/>
                <a:tab pos="1657648" algn="l"/>
                <a:tab pos="2072419" algn="l"/>
                <a:tab pos="2487191" algn="l"/>
                <a:tab pos="2901963" algn="l"/>
                <a:tab pos="3316735" algn="l"/>
                <a:tab pos="3731507" algn="l"/>
                <a:tab pos="4146279" algn="l"/>
                <a:tab pos="4561051" algn="l"/>
                <a:tab pos="4975822" algn="l"/>
                <a:tab pos="5390594" algn="l"/>
                <a:tab pos="5805366" algn="l"/>
                <a:tab pos="6220138" algn="l"/>
                <a:tab pos="6634910" algn="l"/>
                <a:tab pos="7049682" algn="l"/>
                <a:tab pos="7464453" algn="l"/>
                <a:tab pos="7879225" algn="l"/>
                <a:tab pos="8293997" algn="l"/>
              </a:tabLst>
            </a:pPr>
            <a:r>
              <a:rPr lang="en-US" altLang="en-US" dirty="0"/>
              <a:t> Potential for withdrawal after stopping the medication</a:t>
            </a:r>
          </a:p>
        </p:txBody>
      </p:sp>
    </p:spTree>
    <p:extLst>
      <p:ext uri="{BB962C8B-B14F-4D97-AF65-F5344CB8AC3E}">
        <p14:creationId xmlns:p14="http://schemas.microsoft.com/office/powerpoint/2010/main" val="497042067"/>
      </p:ext>
    </p:extLst>
  </p:cSld>
  <p:clrMapOvr>
    <a:masterClrMapping/>
  </p:clrMapOvr>
  <p:transition spd="med">
    <p:random/>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xploring the Different Sleep Stages - Cura4U">
            <a:extLst>
              <a:ext uri="{FF2B5EF4-FFF2-40B4-BE49-F238E27FC236}">
                <a16:creationId xmlns:a16="http://schemas.microsoft.com/office/drawing/2014/main" id="{4E85DFB6-55C7-0352-0EB3-FFE4441EDF8A}"/>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3015049" y="404871"/>
            <a:ext cx="6190735" cy="5941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42505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10000">
              <a:srgbClr val="0070C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6255" y="365125"/>
            <a:ext cx="11187545" cy="1325563"/>
          </a:xfrm>
        </p:spPr>
        <p:txBody>
          <a:bodyPr>
            <a:noAutofit/>
          </a:bodyPr>
          <a:lstStyle/>
          <a:p>
            <a:r>
              <a:rPr lang="en-US" sz="3600" b="1" i="1" dirty="0"/>
              <a:t>2009 Adult Obstructive Sleep Apnea Task Force of the American Academy of Sleep Medicine regarding treatment of OSA:</a:t>
            </a:r>
            <a:endParaRPr lang="en-US" sz="3600" b="1" dirty="0"/>
          </a:p>
        </p:txBody>
      </p:sp>
      <p:sp>
        <p:nvSpPr>
          <p:cNvPr id="3" name="Content Placeholder 2"/>
          <p:cNvSpPr>
            <a:spLocks noGrp="1"/>
          </p:cNvSpPr>
          <p:nvPr>
            <p:ph idx="1"/>
          </p:nvPr>
        </p:nvSpPr>
        <p:spPr>
          <a:xfrm>
            <a:off x="288727" y="1811770"/>
            <a:ext cx="10233800" cy="4351338"/>
          </a:xfrm>
        </p:spPr>
        <p:txBody>
          <a:bodyPr>
            <a:normAutofit fontScale="92500" lnSpcReduction="20000"/>
          </a:bodyPr>
          <a:lstStyle/>
          <a:p>
            <a:r>
              <a:rPr lang="en-US" dirty="0"/>
              <a:t>Clinical correlation is necessary to determine whether CPAP‐intolerant patients should be referred for upper airway surgery or oral appliance therapy. A multidisciplinary approach to the management of OSA should be used as appropriate for each individual patient, including involvement of physicians trained in sleep medicine, otolaryngology–head and neck surgery, cardiology, maxillofacial surgery, and dentists trained in sleep dentistry.</a:t>
            </a:r>
          </a:p>
          <a:p>
            <a:r>
              <a:rPr lang="en-US" dirty="0"/>
              <a:t>All patients with diagnosed OSA should be offered treatment.</a:t>
            </a:r>
          </a:p>
          <a:p>
            <a:r>
              <a:rPr lang="en-US" dirty="0"/>
              <a:t>Follow‐up sleep testing should be performed to assess efficacy of non‐PAP therapies as part of a routine follow‐up plan in addition to assessment of symptoms and other clinical parameters.</a:t>
            </a:r>
          </a:p>
          <a:p>
            <a:r>
              <a:rPr lang="en-US" dirty="0"/>
              <a:t>For patients with difficulty tolerating CPAP, attempts at modifying the treatment should be made to improve compliance.</a:t>
            </a:r>
          </a:p>
        </p:txBody>
      </p:sp>
    </p:spTree>
    <p:extLst>
      <p:ext uri="{BB962C8B-B14F-4D97-AF65-F5344CB8AC3E}">
        <p14:creationId xmlns:p14="http://schemas.microsoft.com/office/powerpoint/2010/main" val="16358815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42455" y="4297774"/>
            <a:ext cx="9144000" cy="1641490"/>
          </a:xfrm>
        </p:spPr>
        <p:txBody>
          <a:bodyPr/>
          <a:lstStyle/>
          <a:p>
            <a:r>
              <a:rPr lang="en-US" dirty="0"/>
              <a:t>Thank You</a:t>
            </a:r>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213291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B2D498-5475-8906-6BFE-ADA062513ED1}"/>
              </a:ext>
            </a:extLst>
          </p:cNvPr>
          <p:cNvPicPr>
            <a:picLocks noChangeAspect="1"/>
          </p:cNvPicPr>
          <p:nvPr/>
        </p:nvPicPr>
        <p:blipFill>
          <a:blip r:embed="rId2"/>
          <a:stretch>
            <a:fillRect/>
          </a:stretch>
        </p:blipFill>
        <p:spPr>
          <a:xfrm>
            <a:off x="2209800" y="615575"/>
            <a:ext cx="7772400" cy="5626850"/>
          </a:xfrm>
          <a:prstGeom prst="rect">
            <a:avLst/>
          </a:prstGeom>
        </p:spPr>
      </p:pic>
    </p:spTree>
    <p:extLst>
      <p:ext uri="{BB962C8B-B14F-4D97-AF65-F5344CB8AC3E}">
        <p14:creationId xmlns:p14="http://schemas.microsoft.com/office/powerpoint/2010/main" val="738848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Sleep and Age</a:t>
            </a: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010496" y="1690688"/>
            <a:ext cx="7594600" cy="3733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31713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Sleep and Ageing</a:t>
            </a:r>
          </a:p>
        </p:txBody>
      </p:sp>
      <p:sp>
        <p:nvSpPr>
          <p:cNvPr id="3" name="Content Placeholder 2"/>
          <p:cNvSpPr>
            <a:spLocks noGrp="1"/>
          </p:cNvSpPr>
          <p:nvPr>
            <p:ph idx="1"/>
          </p:nvPr>
        </p:nvSpPr>
        <p:spPr/>
        <p:txBody>
          <a:bodyPr/>
          <a:lstStyle/>
          <a:p>
            <a:pPr indent="-341313">
              <a:buSzPct val="52000"/>
              <a:buBlip>
                <a:blip r:embed="rId2"/>
              </a:buBlip>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dirty="0"/>
              <a:t> Less total nighttime sleep</a:t>
            </a:r>
          </a:p>
          <a:p>
            <a:pPr indent="-341313">
              <a:buSzPct val="52000"/>
              <a:buBlip>
                <a:blip r:embed="rId2"/>
              </a:buBlip>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dirty="0"/>
              <a:t> Multiple nighttime arousals and awakening</a:t>
            </a:r>
          </a:p>
          <a:p>
            <a:pPr indent="-341313">
              <a:buSzPct val="52000"/>
              <a:buBlip>
                <a:blip r:embed="rId2"/>
              </a:buBlip>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dirty="0"/>
              <a:t> Increased daytime sleepiness</a:t>
            </a:r>
          </a:p>
          <a:p>
            <a:pPr indent="-341313">
              <a:buSzPct val="52000"/>
              <a:buBlip>
                <a:blip r:embed="rId2"/>
              </a:buBlip>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dirty="0"/>
              <a:t> Fragmented sleep-wake cycle</a:t>
            </a:r>
          </a:p>
          <a:p>
            <a:pPr indent="-341313">
              <a:buSzPct val="52000"/>
              <a:buBlip>
                <a:blip r:embed="rId2"/>
              </a:buBlip>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dirty="0"/>
              <a:t> Changes in circadian rhythm</a:t>
            </a:r>
          </a:p>
          <a:p>
            <a:pPr indent="-341313">
              <a:buSzPct val="52000"/>
              <a:buBlip>
                <a:blip r:embed="rId2"/>
              </a:buBlip>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dirty="0"/>
              <a:t> Early morning awakening</a:t>
            </a:r>
          </a:p>
          <a:p>
            <a:pPr indent="-341313">
              <a:buSzPct val="52000"/>
              <a:buBlip>
                <a:blip r:embed="rId2"/>
              </a:buBlip>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dirty="0"/>
              <a:t> Night owl pattern</a:t>
            </a:r>
          </a:p>
        </p:txBody>
      </p:sp>
    </p:spTree>
    <p:extLst>
      <p:ext uri="{BB962C8B-B14F-4D97-AF65-F5344CB8AC3E}">
        <p14:creationId xmlns:p14="http://schemas.microsoft.com/office/powerpoint/2010/main" val="169927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E8FEB-43C9-BF3E-568C-A7D5F48EC0E4}"/>
              </a:ext>
            </a:extLst>
          </p:cNvPr>
          <p:cNvSpPr>
            <a:spLocks noGrp="1"/>
          </p:cNvSpPr>
          <p:nvPr>
            <p:ph type="title"/>
          </p:nvPr>
        </p:nvSpPr>
        <p:spPr/>
        <p:txBody>
          <a:bodyPr/>
          <a:lstStyle/>
          <a:p>
            <a:r>
              <a:rPr lang="en-US" dirty="0"/>
              <a:t>Sleep Disorders</a:t>
            </a:r>
          </a:p>
        </p:txBody>
      </p:sp>
      <p:sp>
        <p:nvSpPr>
          <p:cNvPr id="3" name="Content Placeholder 2">
            <a:extLst>
              <a:ext uri="{FF2B5EF4-FFF2-40B4-BE49-F238E27FC236}">
                <a16:creationId xmlns:a16="http://schemas.microsoft.com/office/drawing/2014/main" id="{EE677AE2-EA46-7E9A-E04C-D9EB6722AA06}"/>
              </a:ext>
            </a:extLst>
          </p:cNvPr>
          <p:cNvSpPr>
            <a:spLocks noGrp="1"/>
          </p:cNvSpPr>
          <p:nvPr>
            <p:ph idx="1"/>
          </p:nvPr>
        </p:nvSpPr>
        <p:spPr/>
        <p:txBody>
          <a:bodyPr/>
          <a:lstStyle/>
          <a:p>
            <a:r>
              <a:rPr lang="en-US" dirty="0"/>
              <a:t>More than 80 different sleep disorders</a:t>
            </a:r>
          </a:p>
          <a:p>
            <a:r>
              <a:rPr lang="en-US" dirty="0"/>
              <a:t>Most common disorders</a:t>
            </a:r>
          </a:p>
          <a:p>
            <a:pPr lvl="1"/>
            <a:r>
              <a:rPr lang="en-US" dirty="0"/>
              <a:t>Insomnia/ sleep deprivation</a:t>
            </a:r>
          </a:p>
          <a:p>
            <a:pPr lvl="1"/>
            <a:r>
              <a:rPr lang="en-US" dirty="0"/>
              <a:t>Restless leg syndrome</a:t>
            </a:r>
          </a:p>
          <a:p>
            <a:pPr lvl="1"/>
            <a:r>
              <a:rPr lang="en-US" dirty="0"/>
              <a:t>Narcolepsy</a:t>
            </a:r>
          </a:p>
          <a:p>
            <a:pPr lvl="1"/>
            <a:r>
              <a:rPr lang="en-US" dirty="0"/>
              <a:t>Sleep apnea</a:t>
            </a:r>
          </a:p>
          <a:p>
            <a:r>
              <a:rPr lang="en-US" dirty="0"/>
              <a:t>1 in 3 adults report not getting adequate sleep</a:t>
            </a:r>
          </a:p>
          <a:p>
            <a:r>
              <a:rPr lang="en-US" dirty="0"/>
              <a:t>50-70 million Americans have chronic sleep problems</a:t>
            </a:r>
          </a:p>
          <a:p>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98666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Conditions Affecting Sleep</a:t>
            </a:r>
          </a:p>
        </p:txBody>
      </p:sp>
      <p:sp>
        <p:nvSpPr>
          <p:cNvPr id="3" name="Content Placeholder 2"/>
          <p:cNvSpPr>
            <a:spLocks noGrp="1"/>
          </p:cNvSpPr>
          <p:nvPr>
            <p:ph idx="1"/>
          </p:nvPr>
        </p:nvSpPr>
        <p:spPr>
          <a:xfrm>
            <a:off x="247163" y="1704543"/>
            <a:ext cx="10233800" cy="4351338"/>
          </a:xfrm>
        </p:spPr>
        <p:txBody>
          <a:bodyPr/>
          <a:lstStyle/>
          <a:p>
            <a:pPr indent="-341313">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dirty="0"/>
              <a:t>Primary sleep disorders such as</a:t>
            </a:r>
          </a:p>
          <a:p>
            <a:pPr indent="-341313">
              <a:buSzPct val="52000"/>
              <a:buBlip>
                <a:blip r:embed="rId2"/>
              </a:buBlip>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dirty="0"/>
              <a:t> Obstructive sleep apnea</a:t>
            </a:r>
          </a:p>
          <a:p>
            <a:pPr indent="-341313">
              <a:buSzPct val="52000"/>
              <a:buBlip>
                <a:blip r:embed="rId2"/>
              </a:buBlip>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dirty="0"/>
              <a:t> Periodic limb movement disorder</a:t>
            </a:r>
          </a:p>
          <a:p>
            <a:pPr indent="-341313">
              <a:buSzPct val="52000"/>
              <a:buBlip>
                <a:blip r:embed="rId2"/>
              </a:buBlip>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dirty="0"/>
              <a:t> Restless leg syndrome</a:t>
            </a:r>
          </a:p>
          <a:p>
            <a:pPr indent="-341313">
              <a:buSzPct val="5200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dirty="0"/>
              <a:t>Other causes such as</a:t>
            </a:r>
          </a:p>
          <a:p>
            <a:pPr indent="-341313">
              <a:buSzPct val="52000"/>
              <a:buBlip>
                <a:blip r:embed="rId2"/>
              </a:buBlip>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dirty="0"/>
              <a:t> Pain from any source</a:t>
            </a:r>
          </a:p>
          <a:p>
            <a:pPr indent="-341313">
              <a:buSzPct val="52000"/>
              <a:buBlip>
                <a:blip r:embed="rId2"/>
              </a:buBlip>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dirty="0"/>
              <a:t> Neurological conditions such as Parkinson's disease, Alzheimer's </a:t>
            </a:r>
          </a:p>
          <a:p>
            <a:pPr indent="-341313">
              <a:buSzPct val="52000"/>
              <a:buBlip>
                <a:blip r:embed="rId2"/>
              </a:buBlip>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dirty="0"/>
              <a:t> Cardiovascular conditions: CHF, </a:t>
            </a:r>
            <a:r>
              <a:rPr lang="en-US" altLang="en-US" dirty="0" err="1"/>
              <a:t>A.fib</a:t>
            </a:r>
            <a:endParaRPr lang="en-US" altLang="en-US" dirty="0"/>
          </a:p>
          <a:p>
            <a:endParaRPr lang="en-US" dirty="0"/>
          </a:p>
        </p:txBody>
      </p:sp>
    </p:spTree>
    <p:extLst>
      <p:ext uri="{BB962C8B-B14F-4D97-AF65-F5344CB8AC3E}">
        <p14:creationId xmlns:p14="http://schemas.microsoft.com/office/powerpoint/2010/main" val="950924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of Sleep Apnea</a:t>
            </a:r>
          </a:p>
        </p:txBody>
      </p:sp>
      <p:sp>
        <p:nvSpPr>
          <p:cNvPr id="3" name="Content Placeholder 2"/>
          <p:cNvSpPr>
            <a:spLocks noGrp="1"/>
          </p:cNvSpPr>
          <p:nvPr>
            <p:ph idx="1"/>
          </p:nvPr>
        </p:nvSpPr>
        <p:spPr>
          <a:xfrm>
            <a:off x="205600" y="1590098"/>
            <a:ext cx="10233800" cy="4351338"/>
          </a:xfrm>
        </p:spPr>
        <p:txBody>
          <a:bodyPr>
            <a:normAutofit fontScale="92500" lnSpcReduction="10000"/>
          </a:bodyPr>
          <a:lstStyle/>
          <a:p>
            <a:r>
              <a:rPr lang="en-US" dirty="0"/>
              <a:t>Sleep apnea is characterized by repetitive episodes of apnea occurring during sleep. An apnea is defined as a cessation of inspiratory airflow lasting 10 seconds or more, while the term hypopnea refers to a reduction in inspiratory airflow (by at least 30%) lasting 10 seconds or more with an associated drop in oxygen saturation or arousal from sleep </a:t>
            </a:r>
          </a:p>
          <a:p>
            <a:endParaRPr lang="en-US" dirty="0"/>
          </a:p>
          <a:p>
            <a:r>
              <a:rPr lang="en-US" dirty="0"/>
              <a:t>OSA is prevalent in over a billion people worldwide, estimated to affect 34% of men and 17% of women in the general population</a:t>
            </a:r>
            <a:r>
              <a:rPr lang="en-US" b="1" baseline="30000" dirty="0">
                <a:hlinkClick r:id="rId2"/>
              </a:rPr>
              <a:t>2</a:t>
            </a:r>
            <a:r>
              <a:rPr lang="en-US" dirty="0"/>
              <a:t> and 40% to 60% of patients with CVD.</a:t>
            </a:r>
            <a:r>
              <a:rPr lang="en-US" b="1" baseline="30000" dirty="0">
                <a:hlinkClick r:id="rId3"/>
              </a:rPr>
              <a:t>3</a:t>
            </a:r>
            <a:r>
              <a:rPr lang="en-US" dirty="0"/>
              <a:t> Furthermore, the prevalence is increasing, with these figures representing a 30% increase over the previous 2 decades,</a:t>
            </a:r>
            <a:r>
              <a:rPr lang="en-US" b="1" baseline="30000" dirty="0">
                <a:hlinkClick r:id="rId2"/>
              </a:rPr>
              <a:t>2</a:t>
            </a:r>
            <a:r>
              <a:rPr lang="en-US" dirty="0"/>
              <a:t> likely related to the obesity epidemic as well as an aging population.</a:t>
            </a:r>
          </a:p>
          <a:p>
            <a:endParaRPr lang="en-US" dirty="0"/>
          </a:p>
        </p:txBody>
      </p:sp>
    </p:spTree>
    <p:extLst>
      <p:ext uri="{BB962C8B-B14F-4D97-AF65-F5344CB8AC3E}">
        <p14:creationId xmlns:p14="http://schemas.microsoft.com/office/powerpoint/2010/main" val="657102572"/>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Depth</Template>
  <TotalTime>7105</TotalTime>
  <Words>1139</Words>
  <Application>Microsoft Office PowerPoint</Application>
  <PresentationFormat>Widescreen</PresentationFormat>
  <Paragraphs>154</Paragraphs>
  <Slides>31</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Corbel</vt:lpstr>
      <vt:lpstr>Montserrat</vt:lpstr>
      <vt:lpstr>Times New Roman</vt:lpstr>
      <vt:lpstr>Depth</vt:lpstr>
      <vt:lpstr>Sleep and Cardiovascular disease</vt:lpstr>
      <vt:lpstr>Risk Factors for Cardiovascular Disease</vt:lpstr>
      <vt:lpstr>PowerPoint Presentation</vt:lpstr>
      <vt:lpstr>PowerPoint Presentation</vt:lpstr>
      <vt:lpstr>Sleep and Age</vt:lpstr>
      <vt:lpstr>Sleep and Ageing</vt:lpstr>
      <vt:lpstr>Sleep Disorders</vt:lpstr>
      <vt:lpstr>Medical Conditions Affecting Sleep</vt:lpstr>
      <vt:lpstr>Definition of Sleep Apnea</vt:lpstr>
      <vt:lpstr>Sleep Apnea as a Risk Factor</vt:lpstr>
      <vt:lpstr>PowerPoint Presentation</vt:lpstr>
      <vt:lpstr>The Mechanism for Apneas or Hypopneas</vt:lpstr>
      <vt:lpstr>Signs and Symptoms of Sleep Apnea</vt:lpstr>
      <vt:lpstr>Sleep Study</vt:lpstr>
      <vt:lpstr>Severity of Sleep Apnea</vt:lpstr>
      <vt:lpstr>Treatment</vt:lpstr>
      <vt:lpstr>PowerPoint Presentation</vt:lpstr>
      <vt:lpstr>PowerPoint Presentation</vt:lpstr>
      <vt:lpstr>Surgical Options for Treatment</vt:lpstr>
      <vt:lpstr>Insomnia/Sleep deprivation</vt:lpstr>
      <vt:lpstr>Narcolepsy</vt:lpstr>
      <vt:lpstr>Restless leg syndrome</vt:lpstr>
      <vt:lpstr>Sleep disorders and A fib</vt:lpstr>
      <vt:lpstr>Factors that Disrupt sleep</vt:lpstr>
      <vt:lpstr>PowerPoint Presentation</vt:lpstr>
      <vt:lpstr>Treatment</vt:lpstr>
      <vt:lpstr>Treatment</vt:lpstr>
      <vt:lpstr>Non Prescription Sleep Aids</vt:lpstr>
      <vt:lpstr>Treatment</vt:lpstr>
      <vt:lpstr>2009 Adult Obstructive Sleep Apnea Task Force of the American Academy of Sleep Medicine regarding treatment of OSA:</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Sleep and Cardiovascular disease</dc:title>
  <dc:creator>Radhika Nandur Bukkapatnam</dc:creator>
  <cp:lastModifiedBy>Paumer, Linda</cp:lastModifiedBy>
  <cp:revision>16</cp:revision>
  <dcterms:created xsi:type="dcterms:W3CDTF">2020-10-09T00:58:06Z</dcterms:created>
  <dcterms:modified xsi:type="dcterms:W3CDTF">2024-10-17T17:01:01Z</dcterms:modified>
</cp:coreProperties>
</file>