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56" r:id="rId2"/>
    <p:sldId id="257" r:id="rId3"/>
    <p:sldId id="258" r:id="rId4"/>
    <p:sldId id="259" r:id="rId5"/>
    <p:sldId id="293" r:id="rId6"/>
    <p:sldId id="261" r:id="rId7"/>
    <p:sldId id="260" r:id="rId8"/>
    <p:sldId id="264" r:id="rId9"/>
    <p:sldId id="262" r:id="rId10"/>
    <p:sldId id="273" r:id="rId11"/>
    <p:sldId id="276" r:id="rId12"/>
    <p:sldId id="272" r:id="rId13"/>
    <p:sldId id="265" r:id="rId14"/>
    <p:sldId id="292" r:id="rId15"/>
    <p:sldId id="278" r:id="rId16"/>
    <p:sldId id="290" r:id="rId17"/>
    <p:sldId id="289" r:id="rId18"/>
    <p:sldId id="266" r:id="rId19"/>
    <p:sldId id="270" r:id="rId20"/>
    <p:sldId id="280" r:id="rId21"/>
    <p:sldId id="269" r:id="rId22"/>
    <p:sldId id="281" r:id="rId23"/>
    <p:sldId id="271" r:id="rId24"/>
    <p:sldId id="267" r:id="rId25"/>
    <p:sldId id="283" r:id="rId26"/>
    <p:sldId id="282" r:id="rId27"/>
    <p:sldId id="275" r:id="rId28"/>
    <p:sldId id="285" r:id="rId29"/>
    <p:sldId id="287" r:id="rId30"/>
    <p:sldId id="286" r:id="rId31"/>
    <p:sldId id="288" r:id="rId32"/>
    <p:sldId id="291" r:id="rId33"/>
    <p:sldId id="268" r:id="rId34"/>
    <p:sldId id="28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08"/>
    <p:restoredTop sz="94679"/>
  </p:normalViewPr>
  <p:slideViewPr>
    <p:cSldViewPr snapToGrid="0">
      <p:cViewPr varScale="1">
        <p:scale>
          <a:sx n="104" d="100"/>
          <a:sy n="104" d="100"/>
        </p:scale>
        <p:origin x="240" y="1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BC41C2B-A6FB-8C44-88A4-48FE2959D6FA}" type="datetimeFigureOut">
              <a:rPr lang="en-US" smtClean="0"/>
              <a:t>8/16/23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6BA6032-4477-5647-A974-5DD6076DE60F}"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112571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41C2B-A6FB-8C44-88A4-48FE2959D6FA}" type="datetimeFigureOut">
              <a:rPr lang="en-US" smtClean="0"/>
              <a:t>8/16/23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A6032-4477-5647-A974-5DD6076DE60F}" type="slidenum">
              <a:rPr lang="en-US" smtClean="0"/>
              <a:t>‹#›</a:t>
            </a:fld>
            <a:endParaRPr lang="en-US"/>
          </a:p>
        </p:txBody>
      </p:sp>
    </p:spTree>
    <p:extLst>
      <p:ext uri="{BB962C8B-B14F-4D97-AF65-F5344CB8AC3E}">
        <p14:creationId xmlns:p14="http://schemas.microsoft.com/office/powerpoint/2010/main" val="287014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41C2B-A6FB-8C44-88A4-48FE2959D6FA}" type="datetimeFigureOut">
              <a:rPr lang="en-US" smtClean="0"/>
              <a:t>8/16/23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A6032-4477-5647-A974-5DD6076DE60F}" type="slidenum">
              <a:rPr lang="en-US" smtClean="0"/>
              <a:t>‹#›</a:t>
            </a:fld>
            <a:endParaRPr lang="en-US"/>
          </a:p>
        </p:txBody>
      </p:sp>
    </p:spTree>
    <p:extLst>
      <p:ext uri="{BB962C8B-B14F-4D97-AF65-F5344CB8AC3E}">
        <p14:creationId xmlns:p14="http://schemas.microsoft.com/office/powerpoint/2010/main" val="171733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41C2B-A6FB-8C44-88A4-48FE2959D6FA}" type="datetimeFigureOut">
              <a:rPr lang="en-US" smtClean="0"/>
              <a:t>8/16/23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A6032-4477-5647-A974-5DD6076DE60F}" type="slidenum">
              <a:rPr lang="en-US" smtClean="0"/>
              <a:t>‹#›</a:t>
            </a:fld>
            <a:endParaRPr lang="en-US"/>
          </a:p>
        </p:txBody>
      </p:sp>
    </p:spTree>
    <p:extLst>
      <p:ext uri="{BB962C8B-B14F-4D97-AF65-F5344CB8AC3E}">
        <p14:creationId xmlns:p14="http://schemas.microsoft.com/office/powerpoint/2010/main" val="69546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BC41C2B-A6FB-8C44-88A4-48FE2959D6FA}" type="datetimeFigureOut">
              <a:rPr lang="en-US" smtClean="0"/>
              <a:t>8/16/23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6BA6032-4477-5647-A974-5DD6076DE60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078605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C41C2B-A6FB-8C44-88A4-48FE2959D6FA}" type="datetimeFigureOut">
              <a:rPr lang="en-US" smtClean="0"/>
              <a:t>8/16/23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A6032-4477-5647-A974-5DD6076DE60F}" type="slidenum">
              <a:rPr lang="en-US" smtClean="0"/>
              <a:t>‹#›</a:t>
            </a:fld>
            <a:endParaRPr lang="en-US"/>
          </a:p>
        </p:txBody>
      </p:sp>
    </p:spTree>
    <p:extLst>
      <p:ext uri="{BB962C8B-B14F-4D97-AF65-F5344CB8AC3E}">
        <p14:creationId xmlns:p14="http://schemas.microsoft.com/office/powerpoint/2010/main" val="134400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C41C2B-A6FB-8C44-88A4-48FE2959D6FA}" type="datetimeFigureOut">
              <a:rPr lang="en-US" smtClean="0"/>
              <a:t>8/16/23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A6032-4477-5647-A974-5DD6076DE60F}" type="slidenum">
              <a:rPr lang="en-US" smtClean="0"/>
              <a:t>‹#›</a:t>
            </a:fld>
            <a:endParaRPr lang="en-US"/>
          </a:p>
        </p:txBody>
      </p:sp>
    </p:spTree>
    <p:extLst>
      <p:ext uri="{BB962C8B-B14F-4D97-AF65-F5344CB8AC3E}">
        <p14:creationId xmlns:p14="http://schemas.microsoft.com/office/powerpoint/2010/main" val="116098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C41C2B-A6FB-8C44-88A4-48FE2959D6FA}" type="datetimeFigureOut">
              <a:rPr lang="en-US" smtClean="0"/>
              <a:t>8/16/23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A6032-4477-5647-A974-5DD6076DE60F}" type="slidenum">
              <a:rPr lang="en-US" smtClean="0"/>
              <a:t>‹#›</a:t>
            </a:fld>
            <a:endParaRPr lang="en-US"/>
          </a:p>
        </p:txBody>
      </p:sp>
    </p:spTree>
    <p:extLst>
      <p:ext uri="{BB962C8B-B14F-4D97-AF65-F5344CB8AC3E}">
        <p14:creationId xmlns:p14="http://schemas.microsoft.com/office/powerpoint/2010/main" val="122523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41C2B-A6FB-8C44-88A4-48FE2959D6FA}" type="datetimeFigureOut">
              <a:rPr lang="en-US" smtClean="0"/>
              <a:t>8/16/23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A6032-4477-5647-A974-5DD6076DE60F}" type="slidenum">
              <a:rPr lang="en-US" smtClean="0"/>
              <a:t>‹#›</a:t>
            </a:fld>
            <a:endParaRPr lang="en-US"/>
          </a:p>
        </p:txBody>
      </p:sp>
    </p:spTree>
    <p:extLst>
      <p:ext uri="{BB962C8B-B14F-4D97-AF65-F5344CB8AC3E}">
        <p14:creationId xmlns:p14="http://schemas.microsoft.com/office/powerpoint/2010/main" val="141310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BC41C2B-A6FB-8C44-88A4-48FE2959D6FA}" type="datetimeFigureOut">
              <a:rPr lang="en-US" smtClean="0"/>
              <a:t>8/16/23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6BA6032-4477-5647-A974-5DD6076DE60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490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BC41C2B-A6FB-8C44-88A4-48FE2959D6FA}" type="datetimeFigureOut">
              <a:rPr lang="en-US" smtClean="0"/>
              <a:t>8/16/23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6BA6032-4477-5647-A974-5DD6076DE60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490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BC41C2B-A6FB-8C44-88A4-48FE2959D6FA}" type="datetimeFigureOut">
              <a:rPr lang="en-US" smtClean="0"/>
              <a:t>8/16/23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6BA6032-4477-5647-A974-5DD6076DE60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96600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ncbi.nlm.nih.gov/pmc/articles/PMC8947823/#b51-ad-13-2-49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3DDB-EE3F-2915-4BB0-714309E30EAD}"/>
              </a:ext>
            </a:extLst>
          </p:cNvPr>
          <p:cNvSpPr>
            <a:spLocks noGrp="1"/>
          </p:cNvSpPr>
          <p:nvPr>
            <p:ph type="ctrTitle"/>
          </p:nvPr>
        </p:nvSpPr>
        <p:spPr/>
        <p:txBody>
          <a:bodyPr/>
          <a:lstStyle/>
          <a:p>
            <a:r>
              <a:rPr lang="en-US" dirty="0"/>
              <a:t>Lipids in Atherosclerosis</a:t>
            </a:r>
          </a:p>
        </p:txBody>
      </p:sp>
      <p:sp>
        <p:nvSpPr>
          <p:cNvPr id="3" name="Subtitle 2">
            <a:extLst>
              <a:ext uri="{FF2B5EF4-FFF2-40B4-BE49-F238E27FC236}">
                <a16:creationId xmlns:a16="http://schemas.microsoft.com/office/drawing/2014/main" id="{CCB186C5-A284-734A-1AD0-DA433607234F}"/>
              </a:ext>
            </a:extLst>
          </p:cNvPr>
          <p:cNvSpPr>
            <a:spLocks noGrp="1"/>
          </p:cNvSpPr>
          <p:nvPr>
            <p:ph type="subTitle" idx="1"/>
          </p:nvPr>
        </p:nvSpPr>
        <p:spPr/>
        <p:txBody>
          <a:bodyPr/>
          <a:lstStyle/>
          <a:p>
            <a:r>
              <a:rPr lang="en-US" dirty="0"/>
              <a:t>Radhika </a:t>
            </a:r>
            <a:r>
              <a:rPr lang="en-US" dirty="0" err="1"/>
              <a:t>Nandur</a:t>
            </a:r>
            <a:r>
              <a:rPr lang="en-US" dirty="0"/>
              <a:t> </a:t>
            </a:r>
            <a:r>
              <a:rPr lang="en-US" dirty="0" err="1"/>
              <a:t>Bukkapatnam</a:t>
            </a:r>
            <a:r>
              <a:rPr lang="en-US" dirty="0"/>
              <a:t> MD MAS</a:t>
            </a:r>
          </a:p>
        </p:txBody>
      </p:sp>
    </p:spTree>
    <p:extLst>
      <p:ext uri="{BB962C8B-B14F-4D97-AF65-F5344CB8AC3E}">
        <p14:creationId xmlns:p14="http://schemas.microsoft.com/office/powerpoint/2010/main" val="114382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DL Cholesterol: What It Is &amp; How to Lower It">
            <a:extLst>
              <a:ext uri="{FF2B5EF4-FFF2-40B4-BE49-F238E27FC236}">
                <a16:creationId xmlns:a16="http://schemas.microsoft.com/office/drawing/2014/main" id="{58755A94-FCD2-33F2-C661-292708C70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089" y="0"/>
            <a:ext cx="5235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29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LDL-C treatment targets in cholesterol guidelines over time. LDL-C treatment targets were first suggested in 1988 by guidelines released by the Adult Treatment Panel and were broadly recommended for any individual at risk for ASCVD. In the three decades since, guidelines have suggested lower targets for those with established ASCVD and those who are at high risk for recurrent events. The most recent set of European guidelines from 2019 have recommended an LDL-C goal &lt; 1.4 mmol/L (55 mg/dL) in high-risk populations, and a more aggressive target of &lt; 1 mmol/L (40 mg/dL) in patients experiencing recurrent events. ATP = Adult Treatment Panel. AACE = American Association of Clinical Endocrinologists. ESC = European Society of Cardiology. EAS = European Atherosclerosis Society.">
            <a:extLst>
              <a:ext uri="{FF2B5EF4-FFF2-40B4-BE49-F238E27FC236}">
                <a16:creationId xmlns:a16="http://schemas.microsoft.com/office/drawing/2014/main" id="{4CDA303C-A885-213C-AD47-F69EB68F42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689101"/>
            <a:ext cx="10905066" cy="547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18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edical Options | CDC">
            <a:extLst>
              <a:ext uri="{FF2B5EF4-FFF2-40B4-BE49-F238E27FC236}">
                <a16:creationId xmlns:a16="http://schemas.microsoft.com/office/drawing/2014/main" id="{9FD2AC48-28AA-6A95-D864-B8231ECEE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143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3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B320F-75AE-E78A-02D9-66E3C2806A2D}"/>
              </a:ext>
            </a:extLst>
          </p:cNvPr>
          <p:cNvSpPr>
            <a:spLocks noGrp="1"/>
          </p:cNvSpPr>
          <p:nvPr>
            <p:ph type="title"/>
          </p:nvPr>
        </p:nvSpPr>
        <p:spPr>
          <a:xfrm>
            <a:off x="1295399" y="242740"/>
            <a:ext cx="9601200" cy="1485900"/>
          </a:xfrm>
        </p:spPr>
        <p:txBody>
          <a:bodyPr/>
          <a:lstStyle/>
          <a:p>
            <a:r>
              <a:rPr lang="en-US" dirty="0"/>
              <a:t>Reduction of LDL</a:t>
            </a:r>
          </a:p>
        </p:txBody>
      </p:sp>
      <p:pic>
        <p:nvPicPr>
          <p:cNvPr id="8194" name="Picture 2" descr="Lowering Your Cholesterol the Natural Way | What Is the Role of Cholesterol  and Why Is Too Much Dangerous for the Body? | NaturalTherapyPages.com.au">
            <a:extLst>
              <a:ext uri="{FF2B5EF4-FFF2-40B4-BE49-F238E27FC236}">
                <a16:creationId xmlns:a16="http://schemas.microsoft.com/office/drawing/2014/main" id="{5B846603-FBB4-E838-EC31-CEBB8384B7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74365" y="985690"/>
            <a:ext cx="5394097" cy="539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55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ontiers | PCSK9 Inhibition: Insights From Clinical Trials and Future  Prospects">
            <a:extLst>
              <a:ext uri="{FF2B5EF4-FFF2-40B4-BE49-F238E27FC236}">
                <a16:creationId xmlns:a16="http://schemas.microsoft.com/office/drawing/2014/main" id="{9350E2B3-0F8A-833B-37B9-661C11700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0"/>
            <a:ext cx="10086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00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ow to assess and manage high cholesterol in patients with mental illness |  MDedge Psychiatry">
            <a:extLst>
              <a:ext uri="{FF2B5EF4-FFF2-40B4-BE49-F238E27FC236}">
                <a16:creationId xmlns:a16="http://schemas.microsoft.com/office/drawing/2014/main" id="{D1933F2E-EEA1-2838-B0B8-49F71AC6D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0"/>
            <a:ext cx="9477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278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Rectangle 615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Rectangle 616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Do Statin Drugs Need a Re-Think? - MedShadow Foundation | Independent  Health &amp; Wellness Journalism">
            <a:extLst>
              <a:ext uri="{FF2B5EF4-FFF2-40B4-BE49-F238E27FC236}">
                <a16:creationId xmlns:a16="http://schemas.microsoft.com/office/drawing/2014/main" id="{BC407052-874B-73A0-7770-53642F3FDA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521732"/>
            <a:ext cx="11226799" cy="580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80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Do I Use the New Cholesterol Guidelines? | Clinician Reviews">
            <a:extLst>
              <a:ext uri="{FF2B5EF4-FFF2-40B4-BE49-F238E27FC236}">
                <a16:creationId xmlns:a16="http://schemas.microsoft.com/office/drawing/2014/main" id="{5C6E29F1-49AC-D721-AE4E-A85D7C86B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50"/>
            <a:ext cx="12192000" cy="669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6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FF73-6310-2037-8269-5E83B563C660}"/>
              </a:ext>
            </a:extLst>
          </p:cNvPr>
          <p:cNvSpPr>
            <a:spLocks noGrp="1"/>
          </p:cNvSpPr>
          <p:nvPr>
            <p:ph type="title"/>
          </p:nvPr>
        </p:nvSpPr>
        <p:spPr/>
        <p:txBody>
          <a:bodyPr/>
          <a:lstStyle/>
          <a:p>
            <a:r>
              <a:rPr lang="en-US" b="1" dirty="0"/>
              <a:t>Triglycerides</a:t>
            </a:r>
          </a:p>
        </p:txBody>
      </p:sp>
      <p:sp>
        <p:nvSpPr>
          <p:cNvPr id="3" name="Content Placeholder 2">
            <a:extLst>
              <a:ext uri="{FF2B5EF4-FFF2-40B4-BE49-F238E27FC236}">
                <a16:creationId xmlns:a16="http://schemas.microsoft.com/office/drawing/2014/main" id="{D4ECA166-270F-420A-FAB6-550816F45B8A}"/>
              </a:ext>
            </a:extLst>
          </p:cNvPr>
          <p:cNvSpPr>
            <a:spLocks noGrp="1"/>
          </p:cNvSpPr>
          <p:nvPr>
            <p:ph idx="1"/>
          </p:nvPr>
        </p:nvSpPr>
        <p:spPr/>
        <p:txBody>
          <a:bodyPr/>
          <a:lstStyle/>
          <a:p>
            <a:r>
              <a:rPr lang="en-US" b="0" i="0" dirty="0">
                <a:solidFill>
                  <a:srgbClr val="212121"/>
                </a:solidFill>
                <a:effectLst/>
                <a:latin typeface="Cambria" panose="02040503050406030204" pitchFamily="18" charset="0"/>
              </a:rPr>
              <a:t>TGs are transported in plasma by VLDLs, chylomicrons and their remnants created during metabolism</a:t>
            </a:r>
          </a:p>
          <a:p>
            <a:r>
              <a:rPr lang="en-US" b="0" i="0" dirty="0">
                <a:solidFill>
                  <a:srgbClr val="212121"/>
                </a:solidFill>
                <a:effectLst/>
                <a:latin typeface="Cambria" panose="02040503050406030204" pitchFamily="18" charset="0"/>
              </a:rPr>
              <a:t>Oxidized free fatty acids can increase expression of inflammatory cytokines and interleukins leading to endothelial inflammation </a:t>
            </a:r>
          </a:p>
          <a:p>
            <a:r>
              <a:rPr lang="en-US" b="0" i="0" dirty="0">
                <a:solidFill>
                  <a:srgbClr val="212121"/>
                </a:solidFill>
                <a:effectLst/>
                <a:latin typeface="Cambria" panose="02040503050406030204" pitchFamily="18" charset="0"/>
              </a:rPr>
              <a:t>TRLs may be more atherogenic than LDL, and TRL cholesterol, rather than TGs, may directly promote atherosclerosis development </a:t>
            </a:r>
            <a:endParaRPr lang="en-US" dirty="0">
              <a:solidFill>
                <a:srgbClr val="212121"/>
              </a:solidFill>
              <a:latin typeface="Cambria" panose="02040503050406030204" pitchFamily="18" charset="0"/>
            </a:endParaRPr>
          </a:p>
        </p:txBody>
      </p:sp>
    </p:spTree>
    <p:extLst>
      <p:ext uri="{BB962C8B-B14F-4D97-AF65-F5344CB8AC3E}">
        <p14:creationId xmlns:p14="http://schemas.microsoft.com/office/powerpoint/2010/main" val="250470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30563-B6AE-8153-4B06-6EEDA66D7D4D}"/>
              </a:ext>
            </a:extLst>
          </p:cNvPr>
          <p:cNvSpPr>
            <a:spLocks noGrp="1"/>
          </p:cNvSpPr>
          <p:nvPr>
            <p:ph type="title"/>
          </p:nvPr>
        </p:nvSpPr>
        <p:spPr/>
        <p:txBody>
          <a:bodyPr/>
          <a:lstStyle/>
          <a:p>
            <a:r>
              <a:rPr lang="en-US" dirty="0"/>
              <a:t>Causes of Triglycerides</a:t>
            </a:r>
          </a:p>
        </p:txBody>
      </p:sp>
      <p:sp>
        <p:nvSpPr>
          <p:cNvPr id="3" name="Content Placeholder 2">
            <a:extLst>
              <a:ext uri="{FF2B5EF4-FFF2-40B4-BE49-F238E27FC236}">
                <a16:creationId xmlns:a16="http://schemas.microsoft.com/office/drawing/2014/main" id="{8F4DC3A1-4E4D-1F20-B1B0-F69D3300361C}"/>
              </a:ext>
            </a:extLst>
          </p:cNvPr>
          <p:cNvSpPr>
            <a:spLocks noGrp="1"/>
          </p:cNvSpPr>
          <p:nvPr>
            <p:ph idx="1"/>
          </p:nvPr>
        </p:nvSpPr>
        <p:spPr/>
        <p:txBody>
          <a:bodyPr/>
          <a:lstStyle/>
          <a:p>
            <a:endParaRPr lang="en-US"/>
          </a:p>
        </p:txBody>
      </p:sp>
      <p:pic>
        <p:nvPicPr>
          <p:cNvPr id="15362" name="Picture 2" descr="10 Causes of High Triglycerides in Diabetes">
            <a:extLst>
              <a:ext uri="{FF2B5EF4-FFF2-40B4-BE49-F238E27FC236}">
                <a16:creationId xmlns:a16="http://schemas.microsoft.com/office/drawing/2014/main" id="{F9CDC63B-87BE-4588-5612-184471439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1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83DE1-4C1C-1E6A-1A15-5741E09CBADA}"/>
              </a:ext>
            </a:extLst>
          </p:cNvPr>
          <p:cNvSpPr>
            <a:spLocks noGrp="1"/>
          </p:cNvSpPr>
          <p:nvPr>
            <p:ph type="title"/>
          </p:nvPr>
        </p:nvSpPr>
        <p:spPr/>
        <p:txBody>
          <a:bodyPr/>
          <a:lstStyle/>
          <a:p>
            <a:r>
              <a:rPr lang="en-US" b="1" dirty="0"/>
              <a:t>Atherosclerosis</a:t>
            </a:r>
          </a:p>
        </p:txBody>
      </p:sp>
      <p:sp>
        <p:nvSpPr>
          <p:cNvPr id="3" name="Content Placeholder 2">
            <a:extLst>
              <a:ext uri="{FF2B5EF4-FFF2-40B4-BE49-F238E27FC236}">
                <a16:creationId xmlns:a16="http://schemas.microsoft.com/office/drawing/2014/main" id="{9901B86D-95FE-5744-266F-C1C79304044E}"/>
              </a:ext>
            </a:extLst>
          </p:cNvPr>
          <p:cNvSpPr>
            <a:spLocks noGrp="1"/>
          </p:cNvSpPr>
          <p:nvPr>
            <p:ph idx="1"/>
          </p:nvPr>
        </p:nvSpPr>
        <p:spPr/>
        <p:txBody>
          <a:bodyPr/>
          <a:lstStyle/>
          <a:p>
            <a:r>
              <a:rPr lang="en-US" sz="2400" dirty="0"/>
              <a:t>Common cause of cardiovascular disease leading to 7.2 m deaths each year.</a:t>
            </a:r>
          </a:p>
          <a:p>
            <a:pPr marL="0" indent="0">
              <a:buNone/>
            </a:pPr>
            <a:endParaRPr lang="en-US" sz="2400" dirty="0"/>
          </a:p>
          <a:p>
            <a:r>
              <a:rPr lang="en-US" sz="2400" dirty="0"/>
              <a:t>Risk factors: </a:t>
            </a:r>
            <a:r>
              <a:rPr lang="en-US" sz="2400" dirty="0">
                <a:solidFill>
                  <a:srgbClr val="212121"/>
                </a:solidFill>
                <a:cs typeface="Arial" panose="020B0604020202020204" pitchFamily="34" charset="0"/>
              </a:rPr>
              <a:t>D</a:t>
            </a:r>
            <a:r>
              <a:rPr lang="en-US" sz="2400" b="0" i="0" dirty="0">
                <a:solidFill>
                  <a:srgbClr val="212121"/>
                </a:solidFill>
                <a:effectLst/>
                <a:cs typeface="Arial" panose="020B0604020202020204" pitchFamily="34" charset="0"/>
              </a:rPr>
              <a:t>yslipidemia, hypertension, obesity, smoking, diabetes, abnormal glucose tolerance, age, gender, and family history.</a:t>
            </a:r>
          </a:p>
          <a:p>
            <a:pPr marL="0" indent="0">
              <a:buNone/>
            </a:pPr>
            <a:endParaRPr lang="en-US" sz="2400" b="0" i="0" dirty="0">
              <a:solidFill>
                <a:srgbClr val="212121"/>
              </a:solidFill>
              <a:effectLst/>
              <a:cs typeface="Arial" panose="020B0604020202020204" pitchFamily="34" charset="0"/>
            </a:endParaRPr>
          </a:p>
          <a:p>
            <a:r>
              <a:rPr lang="en-US" sz="2400" b="0" i="0" dirty="0">
                <a:solidFill>
                  <a:srgbClr val="212121"/>
                </a:solidFill>
                <a:effectLst/>
                <a:latin typeface="Calibri" panose="020F0502020204030204" pitchFamily="34" charset="0"/>
                <a:cs typeface="Calibri" panose="020F0502020204030204" pitchFamily="34" charset="0"/>
              </a:rPr>
              <a:t>Dyslipidemia is a common condition characterized by high plasma levels of cholesterol, triglycerides, or both</a:t>
            </a:r>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178300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Triglycerides and Blood Glucose [+Tips to Lower Triglyceride Levels] -  Nutrisense Journal">
            <a:extLst>
              <a:ext uri="{FF2B5EF4-FFF2-40B4-BE49-F238E27FC236}">
                <a16:creationId xmlns:a16="http://schemas.microsoft.com/office/drawing/2014/main" id="{7C6B343E-3E48-8894-AFC4-EEE2E5B8C2E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225" b="1073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06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38D8-8F4D-D116-A3C6-9C2F0A70E9BB}"/>
              </a:ext>
            </a:extLst>
          </p:cNvPr>
          <p:cNvSpPr>
            <a:spLocks noGrp="1"/>
          </p:cNvSpPr>
          <p:nvPr>
            <p:ph type="title"/>
          </p:nvPr>
        </p:nvSpPr>
        <p:spPr/>
        <p:txBody>
          <a:bodyPr/>
          <a:lstStyle/>
          <a:p>
            <a:r>
              <a:rPr lang="en-US" dirty="0"/>
              <a:t>Reduction of Triglycerides</a:t>
            </a:r>
          </a:p>
        </p:txBody>
      </p:sp>
      <p:sp>
        <p:nvSpPr>
          <p:cNvPr id="3" name="Content Placeholder 2">
            <a:extLst>
              <a:ext uri="{FF2B5EF4-FFF2-40B4-BE49-F238E27FC236}">
                <a16:creationId xmlns:a16="http://schemas.microsoft.com/office/drawing/2014/main" id="{4DB63F56-87A2-A798-5A0F-33AB04909037}"/>
              </a:ext>
            </a:extLst>
          </p:cNvPr>
          <p:cNvSpPr>
            <a:spLocks noGrp="1"/>
          </p:cNvSpPr>
          <p:nvPr>
            <p:ph idx="1"/>
          </p:nvPr>
        </p:nvSpPr>
        <p:spPr/>
        <p:txBody>
          <a:bodyPr/>
          <a:lstStyle/>
          <a:p>
            <a:endParaRPr lang="en-US"/>
          </a:p>
        </p:txBody>
      </p:sp>
      <p:pic>
        <p:nvPicPr>
          <p:cNvPr id="13314" name="Picture 2" descr="High Triglycerides and Stroke Risk">
            <a:extLst>
              <a:ext uri="{FF2B5EF4-FFF2-40B4-BE49-F238E27FC236}">
                <a16:creationId xmlns:a16="http://schemas.microsoft.com/office/drawing/2014/main" id="{53B576F8-C08A-1722-DB57-EDC405567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79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anagement of elevated triglycerides during pregnancy. ">
            <a:extLst>
              <a:ext uri="{FF2B5EF4-FFF2-40B4-BE49-F238E27FC236}">
                <a16:creationId xmlns:a16="http://schemas.microsoft.com/office/drawing/2014/main" id="{C870F43E-3115-DC21-7F54-75D325E2F63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8847" y="815545"/>
            <a:ext cx="12307807" cy="556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468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E7A5-D2A9-4CB8-CC66-FC220AD97399}"/>
              </a:ext>
            </a:extLst>
          </p:cNvPr>
          <p:cNvSpPr>
            <a:spLocks noGrp="1"/>
          </p:cNvSpPr>
          <p:nvPr>
            <p:ph type="title"/>
          </p:nvPr>
        </p:nvSpPr>
        <p:spPr/>
        <p:txBody>
          <a:bodyPr/>
          <a:lstStyle/>
          <a:p>
            <a:r>
              <a:rPr lang="en-US" b="1" dirty="0"/>
              <a:t>HDL in Atherosclerosis: A double edged sword</a:t>
            </a:r>
          </a:p>
        </p:txBody>
      </p:sp>
      <p:sp>
        <p:nvSpPr>
          <p:cNvPr id="3" name="Content Placeholder 2">
            <a:extLst>
              <a:ext uri="{FF2B5EF4-FFF2-40B4-BE49-F238E27FC236}">
                <a16:creationId xmlns:a16="http://schemas.microsoft.com/office/drawing/2014/main" id="{9F726A47-0DE7-5B72-B9DD-90545041B30C}"/>
              </a:ext>
            </a:extLst>
          </p:cNvPr>
          <p:cNvSpPr>
            <a:spLocks noGrp="1"/>
          </p:cNvSpPr>
          <p:nvPr>
            <p:ph idx="1"/>
          </p:nvPr>
        </p:nvSpPr>
        <p:spPr>
          <a:xfrm>
            <a:off x="864973" y="2286000"/>
            <a:ext cx="10997513" cy="4275438"/>
          </a:xfrm>
        </p:spPr>
        <p:txBody>
          <a:bodyPr/>
          <a:lstStyle/>
          <a:p>
            <a:r>
              <a:rPr lang="en-US" b="0" i="0" dirty="0">
                <a:solidFill>
                  <a:srgbClr val="212121"/>
                </a:solidFill>
                <a:effectLst/>
                <a:latin typeface="Cambria" panose="02040503050406030204" pitchFamily="18" charset="0"/>
              </a:rPr>
              <a:t>Anti-atherogenic properties of HDL particles are mainly facilitated by reverse cholesterol transport (RCT), a catabolic mechanism transferring cholesterol from peripheral tissues to the liver for excretion</a:t>
            </a:r>
          </a:p>
          <a:p>
            <a:pPr marL="0" indent="0">
              <a:buNone/>
            </a:pPr>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HDL level &lt; 40 mg/dL are a risk for heart attack and stroke [</a:t>
            </a:r>
            <a:r>
              <a:rPr lang="en-US" b="0" i="0" u="sng" dirty="0">
                <a:solidFill>
                  <a:srgbClr val="376FAA"/>
                </a:solidFill>
                <a:effectLst/>
                <a:latin typeface="Cambria" panose="02040503050406030204" pitchFamily="18" charset="0"/>
                <a:hlinkClick r:id="rId2"/>
              </a:rPr>
              <a:t>51</a:t>
            </a:r>
            <a:r>
              <a:rPr lang="en-US" b="0" i="0" dirty="0">
                <a:solidFill>
                  <a:srgbClr val="212121"/>
                </a:solidFill>
                <a:effectLst/>
                <a:latin typeface="Cambria" panose="02040503050406030204" pitchFamily="18" charset="0"/>
              </a:rPr>
              <a:t>], whilst a healthy level for HDL is &gt;60mg/dL, highlighting the positive role HDL plays in protection from atherosclerosis.</a:t>
            </a:r>
          </a:p>
          <a:p>
            <a:pPr marL="0" indent="0">
              <a:buNone/>
            </a:pPr>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Raising HDL levels can increase the risk of developing atherosclerosis.</a:t>
            </a:r>
            <a:endParaRPr lang="en-US" dirty="0"/>
          </a:p>
        </p:txBody>
      </p:sp>
    </p:spTree>
    <p:extLst>
      <p:ext uri="{BB962C8B-B14F-4D97-AF65-F5344CB8AC3E}">
        <p14:creationId xmlns:p14="http://schemas.microsoft.com/office/powerpoint/2010/main" val="2926360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3C78-3737-34E2-54A6-93002261D6CE}"/>
              </a:ext>
            </a:extLst>
          </p:cNvPr>
          <p:cNvSpPr>
            <a:spLocks noGrp="1"/>
          </p:cNvSpPr>
          <p:nvPr>
            <p:ph type="title"/>
          </p:nvPr>
        </p:nvSpPr>
        <p:spPr/>
        <p:txBody>
          <a:bodyPr/>
          <a:lstStyle/>
          <a:p>
            <a:endParaRPr lang="en-US"/>
          </a:p>
        </p:txBody>
      </p:sp>
      <p:pic>
        <p:nvPicPr>
          <p:cNvPr id="3074" name="Picture 2" descr="LDL Cholesterol: What It Is &amp; How to Lower It">
            <a:extLst>
              <a:ext uri="{FF2B5EF4-FFF2-40B4-BE49-F238E27FC236}">
                <a16:creationId xmlns:a16="http://schemas.microsoft.com/office/drawing/2014/main" id="{8231734B-E820-AB7A-BDCF-4F96B494EE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05253" y="2286000"/>
            <a:ext cx="2733893"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DL and LDL Cholesterol - How to Lower Bad Cholesterol - Ecosh">
            <a:extLst>
              <a:ext uri="{FF2B5EF4-FFF2-40B4-BE49-F238E27FC236}">
                <a16:creationId xmlns:a16="http://schemas.microsoft.com/office/drawing/2014/main" id="{4B701CDF-D723-7DC9-2BC9-563A81D5D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300" y="0"/>
            <a:ext cx="4849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798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What To Know About HDL Cholesterol">
            <a:extLst>
              <a:ext uri="{FF2B5EF4-FFF2-40B4-BE49-F238E27FC236}">
                <a16:creationId xmlns:a16="http://schemas.microsoft.com/office/drawing/2014/main" id="{3326AF06-B254-DFE9-DF84-BB6F91EF2F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705"/>
          <a:stretch/>
        </p:blipFill>
        <p:spPr bwMode="auto">
          <a:xfrm>
            <a:off x="1339423" y="0"/>
            <a:ext cx="10714715" cy="693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727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A chart showing high cholesterol levels&#10;&#10;Description automatically generated">
            <a:extLst>
              <a:ext uri="{FF2B5EF4-FFF2-40B4-BE49-F238E27FC236}">
                <a16:creationId xmlns:a16="http://schemas.microsoft.com/office/drawing/2014/main" id="{F93FD594-9D11-D057-2106-B9C403F1385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62" r="193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40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ife's Essential 8 - How to Control Cholesterol Fact Sheet | American Heart  Association">
            <a:extLst>
              <a:ext uri="{FF2B5EF4-FFF2-40B4-BE49-F238E27FC236}">
                <a16:creationId xmlns:a16="http://schemas.microsoft.com/office/drawing/2014/main" id="{29BF6721-1161-9843-C5EF-761630DB4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254000"/>
            <a:ext cx="49022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619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diac Risk Calculator and Assessment">
            <a:extLst>
              <a:ext uri="{FF2B5EF4-FFF2-40B4-BE49-F238E27FC236}">
                <a16:creationId xmlns:a16="http://schemas.microsoft.com/office/drawing/2014/main" id="{3339C8B6-13E1-694D-EC52-3F01110AF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325" y="0"/>
            <a:ext cx="3689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120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w Guidelines and Strategies to Manage CVD Residual Risk: Beyond Statin  Therapy">
            <a:extLst>
              <a:ext uri="{FF2B5EF4-FFF2-40B4-BE49-F238E27FC236}">
                <a16:creationId xmlns:a16="http://schemas.microsoft.com/office/drawing/2014/main" id="{58B9A101-DDC1-FF49-0283-6E642FED8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03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66E7-5D31-4AE1-2C9C-E14729D69BD1}"/>
              </a:ext>
            </a:extLst>
          </p:cNvPr>
          <p:cNvSpPr>
            <a:spLocks noGrp="1"/>
          </p:cNvSpPr>
          <p:nvPr>
            <p:ph type="title"/>
          </p:nvPr>
        </p:nvSpPr>
        <p:spPr>
          <a:xfrm>
            <a:off x="838200" y="0"/>
            <a:ext cx="10515600" cy="1325563"/>
          </a:xfrm>
        </p:spPr>
        <p:txBody>
          <a:bodyPr/>
          <a:lstStyle/>
          <a:p>
            <a:r>
              <a:rPr lang="en-US" b="1" dirty="0"/>
              <a:t>Functions of Lipids</a:t>
            </a:r>
          </a:p>
        </p:txBody>
      </p:sp>
      <p:sp>
        <p:nvSpPr>
          <p:cNvPr id="3" name="Content Placeholder 2">
            <a:extLst>
              <a:ext uri="{FF2B5EF4-FFF2-40B4-BE49-F238E27FC236}">
                <a16:creationId xmlns:a16="http://schemas.microsoft.com/office/drawing/2014/main" id="{895B8CC6-39E0-7326-072D-A004A9F941D6}"/>
              </a:ext>
            </a:extLst>
          </p:cNvPr>
          <p:cNvSpPr>
            <a:spLocks noGrp="1"/>
          </p:cNvSpPr>
          <p:nvPr>
            <p:ph idx="1"/>
          </p:nvPr>
        </p:nvSpPr>
        <p:spPr>
          <a:xfrm>
            <a:off x="838200" y="1133856"/>
            <a:ext cx="10515600" cy="5724144"/>
          </a:xfrm>
        </p:spPr>
        <p:txBody>
          <a:bodyPr>
            <a:normAutofit/>
          </a:bodyPr>
          <a:lstStyle/>
          <a:p>
            <a:r>
              <a:rPr lang="en-US" sz="2400" b="0" i="0" dirty="0">
                <a:solidFill>
                  <a:srgbClr val="212121"/>
                </a:solidFill>
                <a:effectLst/>
              </a:rPr>
              <a:t>Triglycerides are a key source of calories (energy) throughout the body and also stores excess heat.</a:t>
            </a:r>
          </a:p>
          <a:p>
            <a:pPr marL="0" indent="0">
              <a:buNone/>
            </a:pPr>
            <a:endParaRPr lang="en-US" sz="2400" b="0" i="0" dirty="0">
              <a:solidFill>
                <a:srgbClr val="212121"/>
              </a:solidFill>
              <a:effectLst/>
            </a:endParaRPr>
          </a:p>
          <a:p>
            <a:r>
              <a:rPr lang="en-US" sz="2400" b="0" i="0" dirty="0">
                <a:solidFill>
                  <a:srgbClr val="212121"/>
                </a:solidFill>
                <a:effectLst/>
              </a:rPr>
              <a:t>Cholesterol is an essential structural constituent of cell membranes and is an essential constituent of some hormones (e.g., steroid hormones).</a:t>
            </a:r>
          </a:p>
          <a:p>
            <a:pPr marL="0" indent="0">
              <a:buNone/>
            </a:pPr>
            <a:endParaRPr lang="en-US" sz="2400" b="0" i="0" dirty="0">
              <a:solidFill>
                <a:srgbClr val="212121"/>
              </a:solidFill>
              <a:effectLst/>
            </a:endParaRPr>
          </a:p>
          <a:p>
            <a:r>
              <a:rPr lang="en-US" sz="2400" b="0" i="0" dirty="0">
                <a:solidFill>
                  <a:srgbClr val="212121"/>
                </a:solidFill>
                <a:effectLst/>
              </a:rPr>
              <a:t>In healthy people, when levels of glycerides/cholesterol increase within the blood, cells such as hepatocytes secrete lipoproteins that play an essential role in lipid transport, metabolism, and storage.</a:t>
            </a:r>
          </a:p>
          <a:p>
            <a:pPr marL="0" indent="0">
              <a:buNone/>
            </a:pPr>
            <a:endParaRPr lang="en-US" sz="2400" b="0" i="0" dirty="0">
              <a:solidFill>
                <a:srgbClr val="212121"/>
              </a:solidFill>
              <a:effectLst/>
            </a:endParaRPr>
          </a:p>
          <a:p>
            <a:r>
              <a:rPr lang="en-US" sz="2400" b="0" i="0" dirty="0">
                <a:solidFill>
                  <a:srgbClr val="212121"/>
                </a:solidFill>
                <a:effectLst/>
              </a:rPr>
              <a:t>Binding of lipids to the lipoproteins facilitates a rebalance of lipid metabolism and returns circulating levels of unbound glycerides/cholesterol to more normal levels</a:t>
            </a:r>
          </a:p>
        </p:txBody>
      </p:sp>
    </p:spTree>
    <p:extLst>
      <p:ext uri="{BB962C8B-B14F-4D97-AF65-F5344CB8AC3E}">
        <p14:creationId xmlns:p14="http://schemas.microsoft.com/office/powerpoint/2010/main" val="2320603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uidelines for the Management of High Blood Cholesterol - Endotext - NCBI  Bookshelf">
            <a:extLst>
              <a:ext uri="{FF2B5EF4-FFF2-40B4-BE49-F238E27FC236}">
                <a16:creationId xmlns:a16="http://schemas.microsoft.com/office/drawing/2014/main" id="{24838B07-F233-FAC1-C39E-40072440F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382" y="264093"/>
            <a:ext cx="9200120" cy="595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824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SCVD Risk Estimator +">
            <a:extLst>
              <a:ext uri="{FF2B5EF4-FFF2-40B4-BE49-F238E27FC236}">
                <a16:creationId xmlns:a16="http://schemas.microsoft.com/office/drawing/2014/main" id="{5FAEB590-DAD4-1491-4588-7884CE381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5" y="0"/>
            <a:ext cx="9644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928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83787-5BDB-6853-AD51-EDB4AA5A603A}"/>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678D515A-BC77-D1E3-0F9F-5274EC4638F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0372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A16CB-FBE5-99DC-E169-7924C86C8A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12C4CC-AEDE-B963-653E-282D2EFD0B2A}"/>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92A3C810-1F2B-8261-CF23-D9EF176FF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374650"/>
            <a:ext cx="9169400" cy="610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664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E3DE-0D7F-AA64-E971-CF7EF0649B5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51FAAB61-E1CF-F91E-0BDB-083A6A1492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917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3E47-E95A-2DC0-4494-570D32F935ED}"/>
              </a:ext>
            </a:extLst>
          </p:cNvPr>
          <p:cNvSpPr>
            <a:spLocks noGrp="1"/>
          </p:cNvSpPr>
          <p:nvPr>
            <p:ph type="title"/>
          </p:nvPr>
        </p:nvSpPr>
        <p:spPr/>
        <p:txBody>
          <a:bodyPr/>
          <a:lstStyle/>
          <a:p>
            <a:r>
              <a:rPr lang="en-US" dirty="0"/>
              <a:t>Classification of Lipoproteins</a:t>
            </a:r>
          </a:p>
        </p:txBody>
      </p:sp>
      <p:sp>
        <p:nvSpPr>
          <p:cNvPr id="3" name="Content Placeholder 2">
            <a:extLst>
              <a:ext uri="{FF2B5EF4-FFF2-40B4-BE49-F238E27FC236}">
                <a16:creationId xmlns:a16="http://schemas.microsoft.com/office/drawing/2014/main" id="{AF27B8FA-02EA-C617-95A9-99751B066897}"/>
              </a:ext>
            </a:extLst>
          </p:cNvPr>
          <p:cNvSpPr>
            <a:spLocks noGrp="1"/>
          </p:cNvSpPr>
          <p:nvPr>
            <p:ph idx="1"/>
          </p:nvPr>
        </p:nvSpPr>
        <p:spPr/>
        <p:txBody>
          <a:bodyPr>
            <a:normAutofit/>
          </a:bodyPr>
          <a:lstStyle/>
          <a:p>
            <a:r>
              <a:rPr lang="en-US" dirty="0"/>
              <a:t>Based on their size and density</a:t>
            </a:r>
          </a:p>
          <a:p>
            <a:pPr lvl="1"/>
            <a:r>
              <a:rPr lang="en-US" b="0" dirty="0">
                <a:solidFill>
                  <a:srgbClr val="212121"/>
                </a:solidFill>
                <a:effectLst/>
                <a:latin typeface="Cambria" panose="02040503050406030204" pitchFamily="18" charset="0"/>
              </a:rPr>
              <a:t>Very-low-density lipoprotein (VLDLs)</a:t>
            </a:r>
          </a:p>
          <a:p>
            <a:pPr lvl="1"/>
            <a:r>
              <a:rPr lang="en-US" dirty="0">
                <a:solidFill>
                  <a:srgbClr val="212121"/>
                </a:solidFill>
                <a:latin typeface="Cambria" panose="02040503050406030204" pitchFamily="18" charset="0"/>
              </a:rPr>
              <a:t>L</a:t>
            </a:r>
            <a:r>
              <a:rPr lang="en-US" b="0" dirty="0">
                <a:solidFill>
                  <a:srgbClr val="212121"/>
                </a:solidFill>
                <a:effectLst/>
                <a:latin typeface="Cambria" panose="02040503050406030204" pitchFamily="18" charset="0"/>
              </a:rPr>
              <a:t>ow-density lipoproteins (LDLs)</a:t>
            </a:r>
          </a:p>
          <a:p>
            <a:pPr lvl="1"/>
            <a:r>
              <a:rPr lang="en-US" dirty="0">
                <a:solidFill>
                  <a:srgbClr val="212121"/>
                </a:solidFill>
                <a:latin typeface="Cambria" panose="02040503050406030204" pitchFamily="18" charset="0"/>
              </a:rPr>
              <a:t>I</a:t>
            </a:r>
            <a:r>
              <a:rPr lang="en-US" b="0" dirty="0">
                <a:solidFill>
                  <a:srgbClr val="212121"/>
                </a:solidFill>
                <a:effectLst/>
                <a:latin typeface="Cambria" panose="02040503050406030204" pitchFamily="18" charset="0"/>
              </a:rPr>
              <a:t>ntermediate-density lipoproteins (IDLs)</a:t>
            </a:r>
          </a:p>
          <a:p>
            <a:pPr lvl="1"/>
            <a:r>
              <a:rPr lang="en-US" dirty="0">
                <a:solidFill>
                  <a:srgbClr val="212121"/>
                </a:solidFill>
                <a:latin typeface="Cambria" panose="02040503050406030204" pitchFamily="18" charset="0"/>
              </a:rPr>
              <a:t>H</a:t>
            </a:r>
            <a:r>
              <a:rPr lang="en-US" b="0" dirty="0">
                <a:solidFill>
                  <a:srgbClr val="212121"/>
                </a:solidFill>
                <a:effectLst/>
                <a:latin typeface="Cambria" panose="02040503050406030204" pitchFamily="18" charset="0"/>
              </a:rPr>
              <a:t>igh-density lipoproteins (HDLs)</a:t>
            </a:r>
          </a:p>
          <a:p>
            <a:pPr lvl="1"/>
            <a:r>
              <a:rPr lang="en-US" dirty="0">
                <a:solidFill>
                  <a:srgbClr val="212121"/>
                </a:solidFill>
                <a:latin typeface="Cambria" panose="02040503050406030204" pitchFamily="18" charset="0"/>
              </a:rPr>
              <a:t>C</a:t>
            </a:r>
            <a:r>
              <a:rPr lang="en-US" b="0" dirty="0">
                <a:solidFill>
                  <a:srgbClr val="212121"/>
                </a:solidFill>
                <a:effectLst/>
                <a:latin typeface="Cambria" panose="02040503050406030204" pitchFamily="18" charset="0"/>
              </a:rPr>
              <a:t>hylomicrons (CM)</a:t>
            </a:r>
          </a:p>
          <a:p>
            <a:pPr lvl="1"/>
            <a:endParaRPr lang="en-US" dirty="0">
              <a:solidFill>
                <a:srgbClr val="212121"/>
              </a:solidFill>
              <a:latin typeface="Cambria" panose="02040503050406030204" pitchFamily="18" charset="0"/>
            </a:endParaRPr>
          </a:p>
          <a:p>
            <a:pPr lvl="1"/>
            <a:r>
              <a:rPr lang="en-US" b="0" i="0" dirty="0">
                <a:solidFill>
                  <a:srgbClr val="212121"/>
                </a:solidFill>
                <a:effectLst/>
                <a:latin typeface="Cambria" panose="02040503050406030204" pitchFamily="18" charset="0"/>
              </a:rPr>
              <a:t>The various lipoproteins bind different proportions of triglycerides and cholesterol and are associated with different types of apolipoproteins</a:t>
            </a:r>
            <a:endParaRPr lang="en-US" dirty="0"/>
          </a:p>
        </p:txBody>
      </p:sp>
    </p:spTree>
    <p:extLst>
      <p:ext uri="{BB962C8B-B14F-4D97-AF65-F5344CB8AC3E}">
        <p14:creationId xmlns:p14="http://schemas.microsoft.com/office/powerpoint/2010/main" val="285264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Lipid Transport (pt. 1) - YouTube">
            <a:extLst>
              <a:ext uri="{FF2B5EF4-FFF2-40B4-BE49-F238E27FC236}">
                <a16:creationId xmlns:a16="http://schemas.microsoft.com/office/drawing/2014/main" id="{1885D4C4-EAD5-CED7-2F60-EB67E5DC1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3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B5D38A-1368-2F12-348D-851047F43295}"/>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0D11D38D-7CBD-0376-FDB2-7A4B6C70B5A4}"/>
              </a:ext>
            </a:extLst>
          </p:cNvPr>
          <p:cNvSpPr>
            <a:spLocks noGrp="1"/>
          </p:cNvSpPr>
          <p:nvPr>
            <p:ph idx="1"/>
          </p:nvPr>
        </p:nvSpPr>
        <p:spPr/>
        <p:txBody>
          <a:bodyPr/>
          <a:lstStyle/>
          <a:p>
            <a:r>
              <a:rPr lang="en-US" b="0" i="0" dirty="0">
                <a:solidFill>
                  <a:srgbClr val="212121"/>
                </a:solidFill>
                <a:effectLst/>
                <a:latin typeface="Cambria" panose="02040503050406030204" pitchFamily="18" charset="0"/>
              </a:rPr>
              <a:t>The various lipoproteins work together cohesively to maintain healthy vasculature, including the coronary arteries. </a:t>
            </a:r>
          </a:p>
          <a:p>
            <a:pPr marL="0" indent="0">
              <a:buNone/>
            </a:pPr>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However, with prolonged dyslipidemia, the lipoproteins fail to maintain healthy lipid metabolism, resulting in sustained high levels of cholesterol and triglycerides and accelerated accumulation of lipids in atherosclerotic plaque, thereby exacerbating atherosclerosis.</a:t>
            </a:r>
            <a:endParaRPr lang="en-US" dirty="0"/>
          </a:p>
        </p:txBody>
      </p:sp>
    </p:spTree>
    <p:extLst>
      <p:ext uri="{BB962C8B-B14F-4D97-AF65-F5344CB8AC3E}">
        <p14:creationId xmlns:p14="http://schemas.microsoft.com/office/powerpoint/2010/main" val="218786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ED79A-4A75-9F4A-B491-775BFD398842}"/>
              </a:ext>
            </a:extLst>
          </p:cNvPr>
          <p:cNvSpPr>
            <a:spLocks noGrp="1"/>
          </p:cNvSpPr>
          <p:nvPr>
            <p:ph type="title"/>
          </p:nvPr>
        </p:nvSpPr>
        <p:spPr>
          <a:xfrm>
            <a:off x="1396313" y="438665"/>
            <a:ext cx="9601200" cy="846438"/>
          </a:xfrm>
        </p:spPr>
        <p:txBody>
          <a:bodyPr/>
          <a:lstStyle/>
          <a:p>
            <a:r>
              <a:rPr lang="en-US" dirty="0"/>
              <a:t>Pathogenesis of Atherosclerosis</a:t>
            </a:r>
          </a:p>
        </p:txBody>
      </p:sp>
      <p:sp>
        <p:nvSpPr>
          <p:cNvPr id="5" name="Content Placeholder 4">
            <a:extLst>
              <a:ext uri="{FF2B5EF4-FFF2-40B4-BE49-F238E27FC236}">
                <a16:creationId xmlns:a16="http://schemas.microsoft.com/office/drawing/2014/main" id="{C0800570-9BE2-AC72-CB31-1164B2E6D842}"/>
              </a:ext>
            </a:extLst>
          </p:cNvPr>
          <p:cNvSpPr>
            <a:spLocks noGrp="1"/>
          </p:cNvSpPr>
          <p:nvPr>
            <p:ph idx="1"/>
          </p:nvPr>
        </p:nvSpPr>
        <p:spPr>
          <a:xfrm>
            <a:off x="1295400" y="1433384"/>
            <a:ext cx="9601200" cy="3581400"/>
          </a:xfrm>
        </p:spPr>
        <p:txBody>
          <a:bodyPr>
            <a:noAutofit/>
          </a:bodyPr>
          <a:lstStyle/>
          <a:p>
            <a:r>
              <a:rPr lang="en-US" sz="2400" b="0" i="0" dirty="0">
                <a:solidFill>
                  <a:srgbClr val="212121"/>
                </a:solidFill>
                <a:effectLst/>
              </a:rPr>
              <a:t>Lipid infiltration, endothelial damage, inflammatory response, platelet aggregation, and thrombosis</a:t>
            </a:r>
          </a:p>
          <a:p>
            <a:r>
              <a:rPr lang="en-US" sz="2400" b="0" i="0" dirty="0">
                <a:solidFill>
                  <a:srgbClr val="212121"/>
                </a:solidFill>
                <a:effectLst/>
              </a:rPr>
              <a:t> Infiltration of lipoproteins, particularly LDL, contributes to the development of atherosclerosis.</a:t>
            </a:r>
            <a:endParaRPr lang="en-US" sz="2400" dirty="0">
              <a:solidFill>
                <a:srgbClr val="212121"/>
              </a:solidFill>
            </a:endParaRPr>
          </a:p>
          <a:p>
            <a:r>
              <a:rPr lang="en-US" sz="2400" b="0" i="0" dirty="0">
                <a:solidFill>
                  <a:srgbClr val="212121"/>
                </a:solidFill>
                <a:effectLst/>
              </a:rPr>
              <a:t>LDL often enters and accumulates in </a:t>
            </a:r>
            <a:r>
              <a:rPr lang="en-US" sz="2400" b="0" i="0" dirty="0" err="1">
                <a:solidFill>
                  <a:srgbClr val="212121"/>
                </a:solidFill>
                <a:effectLst/>
              </a:rPr>
              <a:t>subendothelium</a:t>
            </a:r>
            <a:r>
              <a:rPr lang="en-US" sz="2400" b="0" i="0" dirty="0">
                <a:solidFill>
                  <a:srgbClr val="212121"/>
                </a:solidFill>
                <a:effectLst/>
              </a:rPr>
              <a:t> of the vascular wall</a:t>
            </a:r>
          </a:p>
          <a:p>
            <a:r>
              <a:rPr lang="en-US" sz="2400" b="0" i="0" dirty="0">
                <a:solidFill>
                  <a:srgbClr val="212121"/>
                </a:solidFill>
                <a:effectLst/>
              </a:rPr>
              <a:t>LDL then undergoes oxidative modification</a:t>
            </a:r>
          </a:p>
          <a:p>
            <a:r>
              <a:rPr lang="en-US" sz="2400" dirty="0">
                <a:solidFill>
                  <a:srgbClr val="212121"/>
                </a:solidFill>
              </a:rPr>
              <a:t>M</a:t>
            </a:r>
            <a:r>
              <a:rPr lang="en-US" sz="2400" b="0" i="0" dirty="0">
                <a:solidFill>
                  <a:srgbClr val="212121"/>
                </a:solidFill>
                <a:effectLst/>
              </a:rPr>
              <a:t>odified LDLs are captured by the macrophage scavenger receptor system, and ox-LDL production is not controlled by a feedback mechanism, thus resulting in an unlimited uptake </a:t>
            </a:r>
          </a:p>
          <a:p>
            <a:r>
              <a:rPr lang="en-US" sz="2400" dirty="0">
                <a:solidFill>
                  <a:srgbClr val="212121"/>
                </a:solidFill>
              </a:rPr>
              <a:t>P</a:t>
            </a:r>
            <a:r>
              <a:rPr lang="en-US" sz="2400" b="0" i="0" dirty="0">
                <a:solidFill>
                  <a:srgbClr val="212121"/>
                </a:solidFill>
                <a:effectLst/>
              </a:rPr>
              <a:t>rogresses to intimal thickening and narrowing of the vascular lumen, eventually resulting in vessel occlusion with thrombus formation with resultant clinical symptoms and adverse outcomes.</a:t>
            </a:r>
          </a:p>
        </p:txBody>
      </p:sp>
    </p:spTree>
    <p:extLst>
      <p:ext uri="{BB962C8B-B14F-4D97-AF65-F5344CB8AC3E}">
        <p14:creationId xmlns:p14="http://schemas.microsoft.com/office/powerpoint/2010/main" val="393299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diagram of a human body&#10;&#10;Description automatically generated">
            <a:extLst>
              <a:ext uri="{FF2B5EF4-FFF2-40B4-BE49-F238E27FC236}">
                <a16:creationId xmlns:a16="http://schemas.microsoft.com/office/drawing/2014/main" id="{AB91FE8E-13D8-C56E-3BBA-A535761D504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317"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76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43F7F-D109-9EBD-7539-A8C62F492C0D}"/>
              </a:ext>
            </a:extLst>
          </p:cNvPr>
          <p:cNvSpPr>
            <a:spLocks noGrp="1"/>
          </p:cNvSpPr>
          <p:nvPr>
            <p:ph type="title"/>
          </p:nvPr>
        </p:nvSpPr>
        <p:spPr/>
        <p:txBody>
          <a:bodyPr>
            <a:normAutofit/>
          </a:bodyPr>
          <a:lstStyle/>
          <a:p>
            <a:r>
              <a:rPr lang="en-US" dirty="0"/>
              <a:t>LDL</a:t>
            </a:r>
          </a:p>
        </p:txBody>
      </p:sp>
      <p:sp>
        <p:nvSpPr>
          <p:cNvPr id="3" name="Content Placeholder 2">
            <a:extLst>
              <a:ext uri="{FF2B5EF4-FFF2-40B4-BE49-F238E27FC236}">
                <a16:creationId xmlns:a16="http://schemas.microsoft.com/office/drawing/2014/main" id="{3AC44BED-CC27-F72A-F5D0-71DB792C2D9E}"/>
              </a:ext>
            </a:extLst>
          </p:cNvPr>
          <p:cNvSpPr>
            <a:spLocks noGrp="1"/>
          </p:cNvSpPr>
          <p:nvPr>
            <p:ph idx="1"/>
          </p:nvPr>
        </p:nvSpPr>
        <p:spPr>
          <a:xfrm>
            <a:off x="1371600" y="1593130"/>
            <a:ext cx="9601200" cy="4274270"/>
          </a:xfrm>
        </p:spPr>
        <p:txBody>
          <a:bodyPr>
            <a:normAutofit lnSpcReduction="10000"/>
          </a:bodyPr>
          <a:lstStyle/>
          <a:p>
            <a:r>
              <a:rPr lang="en-US" b="0" i="0" dirty="0">
                <a:solidFill>
                  <a:srgbClr val="212121"/>
                </a:solidFill>
                <a:effectLst/>
              </a:rPr>
              <a:t>LDL particles are the main compartment storing serum composed of free triacylglycerols, cholesterol, phospholipids, cholesteryl esters, and </a:t>
            </a:r>
            <a:r>
              <a:rPr lang="en-US" b="0" i="0" dirty="0" err="1">
                <a:solidFill>
                  <a:srgbClr val="212121"/>
                </a:solidFill>
                <a:effectLst/>
              </a:rPr>
              <a:t>apoB</a:t>
            </a:r>
            <a:r>
              <a:rPr lang="en-US" b="0" i="0" dirty="0">
                <a:solidFill>
                  <a:srgbClr val="212121"/>
                </a:solidFill>
                <a:effectLst/>
              </a:rPr>
              <a:t> and act as the main transporters of cholesterol in human blood</a:t>
            </a:r>
          </a:p>
          <a:p>
            <a:pPr marL="0" indent="0">
              <a:buNone/>
            </a:pPr>
            <a:endParaRPr lang="en-US" b="0" i="0" dirty="0">
              <a:solidFill>
                <a:srgbClr val="212121"/>
              </a:solidFill>
              <a:effectLst/>
            </a:endParaRPr>
          </a:p>
          <a:p>
            <a:r>
              <a:rPr lang="en-US" b="0" i="0" dirty="0">
                <a:solidFill>
                  <a:srgbClr val="212121"/>
                </a:solidFill>
                <a:effectLst/>
              </a:rPr>
              <a:t>During normal metabolism, LDLs are removed from circulation via LDL receptors on the surface of hepatocytes</a:t>
            </a:r>
          </a:p>
          <a:p>
            <a:pPr marL="0" indent="0">
              <a:buNone/>
            </a:pPr>
            <a:endParaRPr lang="en-US" dirty="0">
              <a:solidFill>
                <a:srgbClr val="212121"/>
              </a:solidFill>
            </a:endParaRPr>
          </a:p>
          <a:p>
            <a:r>
              <a:rPr lang="en-US" dirty="0">
                <a:solidFill>
                  <a:srgbClr val="212121"/>
                </a:solidFill>
              </a:rPr>
              <a:t>E</a:t>
            </a:r>
            <a:r>
              <a:rPr lang="en-US" b="0" i="0" dirty="0">
                <a:solidFill>
                  <a:srgbClr val="212121"/>
                </a:solidFill>
                <a:effectLst/>
              </a:rPr>
              <a:t>xcessive secretion of lipoproteins by the liver and/or ineffective clearance of plasma LDL occurs, circulating levels of LDL rise.</a:t>
            </a:r>
          </a:p>
          <a:p>
            <a:pPr marL="0" indent="0">
              <a:buNone/>
            </a:pPr>
            <a:endParaRPr lang="en-US" b="0" i="0" dirty="0">
              <a:solidFill>
                <a:srgbClr val="212121"/>
              </a:solidFill>
              <a:effectLst/>
            </a:endParaRPr>
          </a:p>
          <a:p>
            <a:r>
              <a:rPr lang="en-US" dirty="0">
                <a:solidFill>
                  <a:srgbClr val="212121"/>
                </a:solidFill>
              </a:rPr>
              <a:t>R</a:t>
            </a:r>
            <a:r>
              <a:rPr lang="en-US" b="0" i="0" dirty="0">
                <a:solidFill>
                  <a:srgbClr val="212121"/>
                </a:solidFill>
                <a:effectLst/>
              </a:rPr>
              <a:t>aised plasma LDL levels results in the initiation and development of atherosclerotic plaques.</a:t>
            </a:r>
            <a:endParaRPr lang="en-US" dirty="0"/>
          </a:p>
        </p:txBody>
      </p:sp>
    </p:spTree>
    <p:extLst>
      <p:ext uri="{BB962C8B-B14F-4D97-AF65-F5344CB8AC3E}">
        <p14:creationId xmlns:p14="http://schemas.microsoft.com/office/powerpoint/2010/main" val="258176146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{53724432-354C-3741-9B2A-9BE1DB87812A}tf10001072</Template>
  <TotalTime>926</TotalTime>
  <Words>620</Words>
  <Application>Microsoft Macintosh PowerPoint</Application>
  <PresentationFormat>Widescreen</PresentationFormat>
  <Paragraphs>58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vt:lpstr>
      <vt:lpstr>Franklin Gothic Book</vt:lpstr>
      <vt:lpstr>Crop</vt:lpstr>
      <vt:lpstr>Lipids in Atherosclerosis</vt:lpstr>
      <vt:lpstr>Atherosclerosis</vt:lpstr>
      <vt:lpstr>Functions of Lipids</vt:lpstr>
      <vt:lpstr>Classification of Lipoproteins</vt:lpstr>
      <vt:lpstr>PowerPoint Presentation</vt:lpstr>
      <vt:lpstr>PowerPoint Presentation</vt:lpstr>
      <vt:lpstr>Pathogenesis of Atherosclerosis</vt:lpstr>
      <vt:lpstr>PowerPoint Presentation</vt:lpstr>
      <vt:lpstr>LDL</vt:lpstr>
      <vt:lpstr>PowerPoint Presentation</vt:lpstr>
      <vt:lpstr>PowerPoint Presentation</vt:lpstr>
      <vt:lpstr>PowerPoint Presentation</vt:lpstr>
      <vt:lpstr>Reduction of LDL</vt:lpstr>
      <vt:lpstr>PowerPoint Presentation</vt:lpstr>
      <vt:lpstr>PowerPoint Presentation</vt:lpstr>
      <vt:lpstr>PowerPoint Presentation</vt:lpstr>
      <vt:lpstr>PowerPoint Presentation</vt:lpstr>
      <vt:lpstr>Triglycerides</vt:lpstr>
      <vt:lpstr>Causes of Triglycerides</vt:lpstr>
      <vt:lpstr>PowerPoint Presentation</vt:lpstr>
      <vt:lpstr>Reduction of Triglycerides</vt:lpstr>
      <vt:lpstr>PowerPoint Presentation</vt:lpstr>
      <vt:lpstr>HDL in Atherosclerosis: A double edged 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Lipids in Atherosclerosis</dc:title>
  <dc:creator>Radhika Bukkapatnam</dc:creator>
  <cp:lastModifiedBy>Radhika Bukkapatnam</cp:lastModifiedBy>
  <cp:revision>3</cp:revision>
  <dcterms:created xsi:type="dcterms:W3CDTF">2023-08-16T04:58:41Z</dcterms:created>
  <dcterms:modified xsi:type="dcterms:W3CDTF">2023-08-17T17:38:27Z</dcterms:modified>
</cp:coreProperties>
</file>