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6" r:id="rId3"/>
    <p:sldId id="267" r:id="rId4"/>
    <p:sldId id="268" r:id="rId5"/>
    <p:sldId id="269" r:id="rId6"/>
    <p:sldId id="292" r:id="rId7"/>
    <p:sldId id="270" r:id="rId8"/>
    <p:sldId id="300" r:id="rId9"/>
    <p:sldId id="302" r:id="rId10"/>
    <p:sldId id="257" r:id="rId11"/>
    <p:sldId id="271" r:id="rId12"/>
    <p:sldId id="277" r:id="rId13"/>
    <p:sldId id="282" r:id="rId14"/>
    <p:sldId id="289" r:id="rId15"/>
    <p:sldId id="263" r:id="rId16"/>
    <p:sldId id="297" r:id="rId17"/>
    <p:sldId id="298" r:id="rId18"/>
    <p:sldId id="296" r:id="rId19"/>
    <p:sldId id="264" r:id="rId20"/>
    <p:sldId id="265" r:id="rId21"/>
    <p:sldId id="303" r:id="rId22"/>
    <p:sldId id="285"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varScale="1">
        <p:scale>
          <a:sx n="67" d="100"/>
          <a:sy n="67" d="100"/>
        </p:scale>
        <p:origin x="1219" y="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B32EE-5DFE-7941-987A-D147EC38EFC2}" type="datetimeFigureOut">
              <a:rPr lang="en-US" smtClean="0"/>
              <a:t>2/10/2026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B6923-4543-2B4C-BD8D-497BE93BF1F8}" type="slidenum">
              <a:rPr lang="en-US" smtClean="0"/>
              <a:t>‹#›</a:t>
            </a:fld>
            <a:endParaRPr lang="en-US" dirty="0"/>
          </a:p>
        </p:txBody>
      </p:sp>
    </p:spTree>
    <p:extLst>
      <p:ext uri="{BB962C8B-B14F-4D97-AF65-F5344CB8AC3E}">
        <p14:creationId xmlns:p14="http://schemas.microsoft.com/office/powerpoint/2010/main" val="257036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think about</a:t>
            </a:r>
          </a:p>
        </p:txBody>
      </p:sp>
      <p:sp>
        <p:nvSpPr>
          <p:cNvPr id="4" name="Slide Number Placeholder 3"/>
          <p:cNvSpPr>
            <a:spLocks noGrp="1"/>
          </p:cNvSpPr>
          <p:nvPr>
            <p:ph type="sldNum" sz="quarter" idx="5"/>
          </p:nvPr>
        </p:nvSpPr>
        <p:spPr/>
        <p:txBody>
          <a:bodyPr/>
          <a:lstStyle/>
          <a:p>
            <a:fld id="{5D3B6923-4543-2B4C-BD8D-497BE93BF1F8}" type="slidenum">
              <a:rPr lang="en-US" smtClean="0"/>
              <a:t>3</a:t>
            </a:fld>
            <a:endParaRPr lang="en-US" dirty="0"/>
          </a:p>
        </p:txBody>
      </p:sp>
    </p:spTree>
    <p:extLst>
      <p:ext uri="{BB962C8B-B14F-4D97-AF65-F5344CB8AC3E}">
        <p14:creationId xmlns:p14="http://schemas.microsoft.com/office/powerpoint/2010/main" val="25806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started and continue to come to the CWP. How were you able to do that? How do you keep yourself coming?</a:t>
            </a:r>
          </a:p>
        </p:txBody>
      </p:sp>
      <p:sp>
        <p:nvSpPr>
          <p:cNvPr id="4" name="Slide Number Placeholder 3"/>
          <p:cNvSpPr>
            <a:spLocks noGrp="1"/>
          </p:cNvSpPr>
          <p:nvPr>
            <p:ph type="sldNum" sz="quarter" idx="5"/>
          </p:nvPr>
        </p:nvSpPr>
        <p:spPr/>
        <p:txBody>
          <a:bodyPr/>
          <a:lstStyle/>
          <a:p>
            <a:fld id="{5D3B6923-4543-2B4C-BD8D-497BE93BF1F8}" type="slidenum">
              <a:rPr lang="en-US" smtClean="0"/>
              <a:t>5</a:t>
            </a:fld>
            <a:endParaRPr lang="en-US" dirty="0"/>
          </a:p>
        </p:txBody>
      </p:sp>
    </p:spTree>
    <p:extLst>
      <p:ext uri="{BB962C8B-B14F-4D97-AF65-F5344CB8AC3E}">
        <p14:creationId xmlns:p14="http://schemas.microsoft.com/office/powerpoint/2010/main" val="415157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0A-F21F-8D82-207C-8392E181F2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35D574-C7E1-81CC-9A0D-3391FC8B7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757EA6-9E67-6217-DC67-7F5A7A671111}"/>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5" name="Footer Placeholder 4">
            <a:extLst>
              <a:ext uri="{FF2B5EF4-FFF2-40B4-BE49-F238E27FC236}">
                <a16:creationId xmlns:a16="http://schemas.microsoft.com/office/drawing/2014/main" id="{9500E4C1-A5C8-FCD8-B524-79A247D424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8973AA-E3FB-4C40-82B4-7EB46A20A0CB}"/>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380572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B20D-D932-FAC1-1430-192CBF2438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22C3E4-00E0-2E6D-040D-65E5ED5D2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A344-58F5-FB11-EBB9-88D828D8B54C}"/>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5" name="Footer Placeholder 4">
            <a:extLst>
              <a:ext uri="{FF2B5EF4-FFF2-40B4-BE49-F238E27FC236}">
                <a16:creationId xmlns:a16="http://schemas.microsoft.com/office/drawing/2014/main" id="{0103CECF-CE30-DD97-6D15-9937654120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8EB796-03F5-75E3-785E-9E7C194ECAD9}"/>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285489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D4D449-6629-B4C6-A5F9-37F3F5A857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D5C92-4923-CFA5-1592-005771DD64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25EEC-8CB0-D63E-21B2-4C29F65D9CDD}"/>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5" name="Footer Placeholder 4">
            <a:extLst>
              <a:ext uri="{FF2B5EF4-FFF2-40B4-BE49-F238E27FC236}">
                <a16:creationId xmlns:a16="http://schemas.microsoft.com/office/drawing/2014/main" id="{2576F803-3228-52D9-1160-E62A2D4ACA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E6237A-871F-F826-1BE9-83F33F855C61}"/>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217670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3687-FC8F-BCD6-A592-97F68675D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57E50D-4A49-CB06-5E6D-7AAEBC8407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D26AD-3D65-6CC6-7601-D9899ADF3070}"/>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5" name="Footer Placeholder 4">
            <a:extLst>
              <a:ext uri="{FF2B5EF4-FFF2-40B4-BE49-F238E27FC236}">
                <a16:creationId xmlns:a16="http://schemas.microsoft.com/office/drawing/2014/main" id="{326E683F-8C90-7E94-D5F7-5B959BFEEF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C6F03-83F0-A875-8C28-CE18E305486A}"/>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49901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0C59-EE08-BF8F-9978-3B6961072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1D004-22F1-CD1A-91D2-3ED9833BF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80C9DF-B7F4-C86C-E788-D626DD3C49BA}"/>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5" name="Footer Placeholder 4">
            <a:extLst>
              <a:ext uri="{FF2B5EF4-FFF2-40B4-BE49-F238E27FC236}">
                <a16:creationId xmlns:a16="http://schemas.microsoft.com/office/drawing/2014/main" id="{253FCCDF-76FF-38EB-17AD-33493576DF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58C610-B662-C59B-D873-8C654ABDC04B}"/>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412704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7AC3-F265-2402-23C3-7FA0E7C01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D719D-E26C-EECF-BE84-0E0FD1EF07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FE7B0-255A-FD78-E5AB-771C421ED7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9BA4EE-6E4D-EFE0-A2EE-53AB8DE86E37}"/>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6" name="Footer Placeholder 5">
            <a:extLst>
              <a:ext uri="{FF2B5EF4-FFF2-40B4-BE49-F238E27FC236}">
                <a16:creationId xmlns:a16="http://schemas.microsoft.com/office/drawing/2014/main" id="{4378711B-4B64-2313-35C2-FBE80C580B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03AB84-0500-A74D-E5C4-FEAA79553021}"/>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32095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FC26-5520-5B16-8EC8-0BA42C54C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E7707B-5111-5DF9-050D-D1E8408555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EFA36-67B5-D032-2CD9-3F1DE23118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73424B-C328-9E5E-966D-1DF27F276E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F56462-2759-A06C-C314-4BE978D94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A8827E-9389-F340-968F-33DF9369B081}"/>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8" name="Footer Placeholder 7">
            <a:extLst>
              <a:ext uri="{FF2B5EF4-FFF2-40B4-BE49-F238E27FC236}">
                <a16:creationId xmlns:a16="http://schemas.microsoft.com/office/drawing/2014/main" id="{892F2072-FE4A-9FB5-388C-CFB2C8474B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58C4C0-D496-C2B0-6A7E-7E0EF8BDA9C5}"/>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83734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F192-2493-2069-6B84-611A209B6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9466D3-1BF1-18B4-DB69-0CBA639D64ED}"/>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4" name="Footer Placeholder 3">
            <a:extLst>
              <a:ext uri="{FF2B5EF4-FFF2-40B4-BE49-F238E27FC236}">
                <a16:creationId xmlns:a16="http://schemas.microsoft.com/office/drawing/2014/main" id="{652452F3-04ED-22E8-7D88-FAEC58533C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EC5E77-2D2F-B3B0-E4C5-8D15585C2DC2}"/>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401401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28F8E-BA7D-2DC4-4A4F-3F9E8C8538E5}"/>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3" name="Footer Placeholder 2">
            <a:extLst>
              <a:ext uri="{FF2B5EF4-FFF2-40B4-BE49-F238E27FC236}">
                <a16:creationId xmlns:a16="http://schemas.microsoft.com/office/drawing/2014/main" id="{FA16753E-0F59-AE5D-ED0D-7C8A8C589D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438CFB-AF79-6187-F8D9-F77BA8C44FF3}"/>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269871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08D6-FEBF-A09D-FF78-33E749859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7FF12-4552-59BC-F014-2F05E2D77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CC79A-C366-75F2-587C-CFFC83F1D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8D4254-4AF1-AA64-6A97-CC44F8F5375A}"/>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6" name="Footer Placeholder 5">
            <a:extLst>
              <a:ext uri="{FF2B5EF4-FFF2-40B4-BE49-F238E27FC236}">
                <a16:creationId xmlns:a16="http://schemas.microsoft.com/office/drawing/2014/main" id="{F9C87511-703E-8742-A4E9-3A2DBE8B8C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72CD27-3AAB-070F-4FCB-D754EDD0B3FC}"/>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324653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9974-00E1-029D-587F-5513DA094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77E494-D0B0-0922-9793-B1F0CB613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E44BFF-C0D7-98EC-F68D-27CACDC74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CFFA-9AEE-E0AA-E55E-6128A692F32C}"/>
              </a:ext>
            </a:extLst>
          </p:cNvPr>
          <p:cNvSpPr>
            <a:spLocks noGrp="1"/>
          </p:cNvSpPr>
          <p:nvPr>
            <p:ph type="dt" sz="half" idx="10"/>
          </p:nvPr>
        </p:nvSpPr>
        <p:spPr/>
        <p:txBody>
          <a:bodyPr/>
          <a:lstStyle/>
          <a:p>
            <a:fld id="{5D69E1F6-9CF7-405F-AA84-6E5B39DEF050}" type="datetimeFigureOut">
              <a:rPr lang="en-US" smtClean="0"/>
              <a:t>2/10/2026</a:t>
            </a:fld>
            <a:endParaRPr lang="en-US" dirty="0"/>
          </a:p>
        </p:txBody>
      </p:sp>
      <p:sp>
        <p:nvSpPr>
          <p:cNvPr id="6" name="Footer Placeholder 5">
            <a:extLst>
              <a:ext uri="{FF2B5EF4-FFF2-40B4-BE49-F238E27FC236}">
                <a16:creationId xmlns:a16="http://schemas.microsoft.com/office/drawing/2014/main" id="{7EFC4DF7-91B6-2C94-A8DC-C1E2B4E422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BCA794-33F0-DD5F-B1B4-CDDF0C86298B}"/>
              </a:ext>
            </a:extLst>
          </p:cNvPr>
          <p:cNvSpPr>
            <a:spLocks noGrp="1"/>
          </p:cNvSpPr>
          <p:nvPr>
            <p:ph type="sldNum" sz="quarter" idx="12"/>
          </p:nvPr>
        </p:nvSpPr>
        <p:spPr/>
        <p:txBody>
          <a:bodyPr/>
          <a:lstStyle/>
          <a:p>
            <a:fld id="{742CEA4E-4173-410E-9179-03B9B40EEFF1}" type="slidenum">
              <a:rPr lang="en-US" smtClean="0"/>
              <a:t>‹#›</a:t>
            </a:fld>
            <a:endParaRPr lang="en-US" dirty="0"/>
          </a:p>
        </p:txBody>
      </p:sp>
    </p:spTree>
    <p:extLst>
      <p:ext uri="{BB962C8B-B14F-4D97-AF65-F5344CB8AC3E}">
        <p14:creationId xmlns:p14="http://schemas.microsoft.com/office/powerpoint/2010/main" val="20014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46B4F0-D9AB-2855-76D9-06D0F2BE3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586D22-2C27-010F-1292-5F9FA89C3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DA861-1B73-2889-65C4-E6C770CF78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69E1F6-9CF7-405F-AA84-6E5B39DEF050}" type="datetimeFigureOut">
              <a:rPr lang="en-US" smtClean="0"/>
              <a:t>2/10/2026</a:t>
            </a:fld>
            <a:endParaRPr lang="en-US" dirty="0"/>
          </a:p>
        </p:txBody>
      </p:sp>
      <p:sp>
        <p:nvSpPr>
          <p:cNvPr id="5" name="Footer Placeholder 4">
            <a:extLst>
              <a:ext uri="{FF2B5EF4-FFF2-40B4-BE49-F238E27FC236}">
                <a16:creationId xmlns:a16="http://schemas.microsoft.com/office/drawing/2014/main" id="{512C3155-D6E6-E204-DCC2-413501632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3229540-9EEC-E576-A1F1-635770818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2CEA4E-4173-410E-9179-03B9B40EEFF1}" type="slidenum">
              <a:rPr lang="en-US" smtClean="0"/>
              <a:t>‹#›</a:t>
            </a:fld>
            <a:endParaRPr lang="en-US" dirty="0"/>
          </a:p>
        </p:txBody>
      </p:sp>
    </p:spTree>
    <p:extLst>
      <p:ext uri="{BB962C8B-B14F-4D97-AF65-F5344CB8AC3E}">
        <p14:creationId xmlns:p14="http://schemas.microsoft.com/office/powerpoint/2010/main" val="405157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58653-D81A-600C-92E4-BBD636849CFB}"/>
              </a:ext>
            </a:extLst>
          </p:cNvPr>
          <p:cNvSpPr>
            <a:spLocks noGrp="1"/>
          </p:cNvSpPr>
          <p:nvPr>
            <p:ph type="ctrTitle"/>
          </p:nvPr>
        </p:nvSpPr>
        <p:spPr>
          <a:xfrm>
            <a:off x="6773281" y="2292728"/>
            <a:ext cx="4805996" cy="1297115"/>
          </a:xfrm>
        </p:spPr>
        <p:txBody>
          <a:bodyPr anchor="t">
            <a:normAutofit/>
          </a:bodyPr>
          <a:lstStyle/>
          <a:p>
            <a:pPr algn="l"/>
            <a:r>
              <a:rPr lang="en-US" sz="4000" dirty="0">
                <a:solidFill>
                  <a:schemeClr val="tx2"/>
                </a:solidFill>
              </a:rPr>
              <a:t>Resolution Re-Boot</a:t>
            </a:r>
            <a:br>
              <a:rPr lang="en-US" sz="4000" dirty="0">
                <a:solidFill>
                  <a:schemeClr val="tx2"/>
                </a:solidFill>
              </a:rPr>
            </a:br>
            <a:r>
              <a:rPr lang="en-US" sz="4000" dirty="0">
                <a:solidFill>
                  <a:schemeClr val="tx2"/>
                </a:solidFill>
              </a:rPr>
              <a:t>Making Things Happen</a:t>
            </a:r>
          </a:p>
        </p:txBody>
      </p:sp>
      <p:sp>
        <p:nvSpPr>
          <p:cNvPr id="3" name="Subtitle 2">
            <a:extLst>
              <a:ext uri="{FF2B5EF4-FFF2-40B4-BE49-F238E27FC236}">
                <a16:creationId xmlns:a16="http://schemas.microsoft.com/office/drawing/2014/main" id="{53A876C7-4E24-3B61-FC59-49DC7CC9AA00}"/>
              </a:ext>
            </a:extLst>
          </p:cNvPr>
          <p:cNvSpPr>
            <a:spLocks noGrp="1"/>
          </p:cNvSpPr>
          <p:nvPr>
            <p:ph type="subTitle" idx="1"/>
          </p:nvPr>
        </p:nvSpPr>
        <p:spPr>
          <a:xfrm>
            <a:off x="6917430" y="3589843"/>
            <a:ext cx="4805691" cy="838831"/>
          </a:xfrm>
        </p:spPr>
        <p:txBody>
          <a:bodyPr anchor="b">
            <a:normAutofit/>
          </a:bodyPr>
          <a:lstStyle/>
          <a:p>
            <a:pPr algn="l"/>
            <a:r>
              <a:rPr lang="en-US" sz="2000" dirty="0">
                <a:solidFill>
                  <a:schemeClr val="tx2"/>
                </a:solidFill>
              </a:rPr>
              <a:t>Sharon Myers RN, MA</a:t>
            </a:r>
          </a:p>
        </p:txBody>
      </p:sp>
      <p:pic>
        <p:nvPicPr>
          <p:cNvPr id="7" name="Graphic 6" descr="Run">
            <a:extLst>
              <a:ext uri="{FF2B5EF4-FFF2-40B4-BE49-F238E27FC236}">
                <a16:creationId xmlns:a16="http://schemas.microsoft.com/office/drawing/2014/main" id="{A5AB7F8E-7845-D4A4-5F5A-012C07614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3396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05AFDF8-2071-EC96-FA7D-D00A58303756}"/>
              </a:ext>
            </a:extLst>
          </p:cNvPr>
          <p:cNvSpPr>
            <a:spLocks noGrp="1"/>
          </p:cNvSpPr>
          <p:nvPr>
            <p:ph type="title"/>
          </p:nvPr>
        </p:nvSpPr>
        <p:spPr>
          <a:xfrm>
            <a:off x="726256" y="336406"/>
            <a:ext cx="4766330" cy="1454051"/>
          </a:xfrm>
        </p:spPr>
        <p:txBody>
          <a:bodyPr vert="horz" lIns="91440" tIns="45720" rIns="91440" bIns="45720" rtlCol="0" anchor="ctr">
            <a:normAutofit/>
          </a:bodyPr>
          <a:lstStyle/>
          <a:p>
            <a:r>
              <a:rPr lang="en-US" sz="3300" kern="1200" dirty="0">
                <a:solidFill>
                  <a:schemeClr val="tx2"/>
                </a:solidFill>
                <a:latin typeface="+mj-lt"/>
                <a:ea typeface="+mj-ea"/>
                <a:cs typeface="+mj-cs"/>
              </a:rPr>
              <a:t>Dopamine Is Important in </a:t>
            </a:r>
            <a:br>
              <a:rPr lang="en-US" sz="3300" kern="1200" dirty="0">
                <a:solidFill>
                  <a:schemeClr val="tx2"/>
                </a:solidFill>
                <a:latin typeface="+mj-lt"/>
                <a:ea typeface="+mj-ea"/>
                <a:cs typeface="+mj-cs"/>
              </a:rPr>
            </a:br>
            <a:r>
              <a:rPr lang="en-US" sz="3300" kern="1200" dirty="0">
                <a:solidFill>
                  <a:schemeClr val="tx2"/>
                </a:solidFill>
                <a:latin typeface="+mj-lt"/>
                <a:ea typeface="+mj-ea"/>
                <a:cs typeface="+mj-cs"/>
              </a:rPr>
              <a:t>Habit Formation</a:t>
            </a:r>
          </a:p>
        </p:txBody>
      </p:sp>
      <p:sp>
        <p:nvSpPr>
          <p:cNvPr id="5" name="Content Placeholder 4">
            <a:extLst>
              <a:ext uri="{FF2B5EF4-FFF2-40B4-BE49-F238E27FC236}">
                <a16:creationId xmlns:a16="http://schemas.microsoft.com/office/drawing/2014/main" id="{ECAA619D-CD4E-AD92-8EAD-9673AE650A4B}"/>
              </a:ext>
            </a:extLst>
          </p:cNvPr>
          <p:cNvSpPr>
            <a:spLocks noGrp="1"/>
          </p:cNvSpPr>
          <p:nvPr>
            <p:ph sz="half" idx="1"/>
          </p:nvPr>
        </p:nvSpPr>
        <p:spPr>
          <a:xfrm>
            <a:off x="353568" y="2421682"/>
            <a:ext cx="5511707" cy="4453032"/>
          </a:xfrm>
        </p:spPr>
        <p:txBody>
          <a:bodyPr vert="horz" lIns="91440" tIns="45720" rIns="91440" bIns="45720" rtlCol="0" anchor="t">
            <a:normAutofit/>
          </a:bodyPr>
          <a:lstStyle/>
          <a:p>
            <a:r>
              <a:rPr lang="en-US" sz="2000" dirty="0">
                <a:solidFill>
                  <a:schemeClr val="tx2"/>
                </a:solidFill>
              </a:rPr>
              <a:t>We’re wired to avoid pain and to survive. </a:t>
            </a:r>
          </a:p>
          <a:p>
            <a:r>
              <a:rPr lang="en-US" sz="2000" dirty="0">
                <a:solidFill>
                  <a:schemeClr val="tx2"/>
                </a:solidFill>
              </a:rPr>
              <a:t>Your sensory nervous system is always monitoring for actions that keep us safe and avoid pain.</a:t>
            </a:r>
          </a:p>
          <a:p>
            <a:r>
              <a:rPr lang="en-US" sz="2000" dirty="0">
                <a:solidFill>
                  <a:schemeClr val="tx2"/>
                </a:solidFill>
              </a:rPr>
              <a:t>We also get a release of dopamine which is the positive reward for making a connection between  a cue and urge ( such as perceived danger, or an uncomfortable feeling)  and taking an action that relieves that urge.</a:t>
            </a:r>
          </a:p>
          <a:p>
            <a:r>
              <a:rPr lang="en-US" sz="2000" dirty="0">
                <a:solidFill>
                  <a:schemeClr val="tx2"/>
                </a:solidFill>
              </a:rPr>
              <a:t>Dopamine gives us an intense feeling of reward</a:t>
            </a:r>
          </a:p>
          <a:p>
            <a:r>
              <a:rPr lang="en-US" sz="2000" dirty="0">
                <a:solidFill>
                  <a:schemeClr val="tx2"/>
                </a:solidFill>
              </a:rPr>
              <a:t>Dopamine helps us learn, focus, and affects our mood</a:t>
            </a:r>
            <a:r>
              <a:rPr lang="en-US" sz="1500" dirty="0">
                <a:solidFill>
                  <a:schemeClr val="tx2"/>
                </a:solidFill>
              </a:rPr>
              <a:t>.</a:t>
            </a:r>
          </a:p>
        </p:txBody>
      </p:sp>
      <p:grpSp>
        <p:nvGrpSpPr>
          <p:cNvPr id="3083" name="Group 308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084" name="Freeform: Shape 308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Freeform: Shape 308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Freeform: Shape 308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The dopamine drive: Mesolimbic reward pathway – McMaster Brain Research  Society">
            <a:extLst>
              <a:ext uri="{FF2B5EF4-FFF2-40B4-BE49-F238E27FC236}">
                <a16:creationId xmlns:a16="http://schemas.microsoft.com/office/drawing/2014/main" id="{ECE27B42-DEB5-21C6-853F-07D3EE4BF22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74988" y="1115676"/>
            <a:ext cx="5782056" cy="578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1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625D51-A272-0398-943D-3122B8A52EB6}"/>
              </a:ext>
            </a:extLst>
          </p:cNvPr>
          <p:cNvSpPr>
            <a:spLocks noGrp="1"/>
          </p:cNvSpPr>
          <p:nvPr>
            <p:ph type="title"/>
          </p:nvPr>
        </p:nvSpPr>
        <p:spPr/>
        <p:txBody>
          <a:bodyPr/>
          <a:lstStyle/>
          <a:p>
            <a:r>
              <a:rPr lang="en-US" dirty="0"/>
              <a:t>Other Things to Keep in Mind</a:t>
            </a:r>
          </a:p>
        </p:txBody>
      </p:sp>
      <p:sp>
        <p:nvSpPr>
          <p:cNvPr id="6" name="Content Placeholder 5">
            <a:extLst>
              <a:ext uri="{FF2B5EF4-FFF2-40B4-BE49-F238E27FC236}">
                <a16:creationId xmlns:a16="http://schemas.microsoft.com/office/drawing/2014/main" id="{25721FFF-85C5-26A8-7DC4-84072A145377}"/>
              </a:ext>
            </a:extLst>
          </p:cNvPr>
          <p:cNvSpPr>
            <a:spLocks noGrp="1"/>
          </p:cNvSpPr>
          <p:nvPr>
            <p:ph idx="1"/>
          </p:nvPr>
        </p:nvSpPr>
        <p:spPr/>
        <p:txBody>
          <a:bodyPr>
            <a:normAutofit lnSpcReduction="10000"/>
          </a:bodyPr>
          <a:lstStyle/>
          <a:p>
            <a:r>
              <a:rPr lang="en-US" dirty="0"/>
              <a:t>It will not be easy</a:t>
            </a:r>
          </a:p>
          <a:p>
            <a:r>
              <a:rPr lang="en-US" dirty="0"/>
              <a:t>Change is uncomfortable</a:t>
            </a:r>
          </a:p>
          <a:p>
            <a:r>
              <a:rPr lang="en-US" dirty="0"/>
              <a:t>Your brain believes you are putting yourself in danger when you break out of old patterns</a:t>
            </a:r>
          </a:p>
          <a:p>
            <a:r>
              <a:rPr lang="en-US" dirty="0"/>
              <a:t>Every time you do a new behavior you are training your brain and making those new pathways stronger</a:t>
            </a:r>
          </a:p>
          <a:p>
            <a:r>
              <a:rPr lang="en-US" sz="2800" dirty="0"/>
              <a:t>Be happy you are having urges telling you to do your old unhealthy habit, because that just gives you an opportunity to practice not acting on them. And an opportunity to build a new pathway for your new better habit.</a:t>
            </a:r>
          </a:p>
          <a:p>
            <a:endParaRPr lang="en-US" dirty="0"/>
          </a:p>
          <a:p>
            <a:endParaRPr lang="en-US" dirty="0"/>
          </a:p>
        </p:txBody>
      </p:sp>
    </p:spTree>
    <p:extLst>
      <p:ext uri="{BB962C8B-B14F-4D97-AF65-F5344CB8AC3E}">
        <p14:creationId xmlns:p14="http://schemas.microsoft.com/office/powerpoint/2010/main" val="377108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FDD20-FEA9-B82C-A33E-B46F847E4EC1}"/>
              </a:ext>
            </a:extLst>
          </p:cNvPr>
          <p:cNvSpPr>
            <a:spLocks noGrp="1"/>
          </p:cNvSpPr>
          <p:nvPr>
            <p:ph type="title"/>
          </p:nvPr>
        </p:nvSpPr>
        <p:spPr>
          <a:xfrm>
            <a:off x="804672" y="802955"/>
            <a:ext cx="4766330" cy="1454051"/>
          </a:xfrm>
        </p:spPr>
        <p:txBody>
          <a:bodyPr vert="horz" lIns="91440" tIns="45720" rIns="91440" bIns="45720" rtlCol="0" anchor="ctr">
            <a:normAutofit/>
          </a:bodyPr>
          <a:lstStyle/>
          <a:p>
            <a:r>
              <a:rPr lang="en-US" sz="3600" kern="1200">
                <a:solidFill>
                  <a:schemeClr val="tx2"/>
                </a:solidFill>
                <a:latin typeface="+mj-lt"/>
                <a:ea typeface="+mj-ea"/>
                <a:cs typeface="+mj-cs"/>
              </a:rPr>
              <a:t>The Habit Loop Creates a Pathway in the Brain</a:t>
            </a:r>
          </a:p>
        </p:txBody>
      </p:sp>
      <p:sp>
        <p:nvSpPr>
          <p:cNvPr id="3" name="Content Placeholder 2">
            <a:extLst>
              <a:ext uri="{FF2B5EF4-FFF2-40B4-BE49-F238E27FC236}">
                <a16:creationId xmlns:a16="http://schemas.microsoft.com/office/drawing/2014/main" id="{91F1787B-4D2F-4F4C-07F2-D60CF270A198}"/>
              </a:ext>
            </a:extLst>
          </p:cNvPr>
          <p:cNvSpPr>
            <a:spLocks noGrp="1"/>
          </p:cNvSpPr>
          <p:nvPr>
            <p:ph sz="half" idx="1"/>
          </p:nvPr>
        </p:nvSpPr>
        <p:spPr>
          <a:xfrm>
            <a:off x="804672" y="2421683"/>
            <a:ext cx="4765949" cy="3353476"/>
          </a:xfrm>
        </p:spPr>
        <p:txBody>
          <a:bodyPr vert="horz" lIns="91440" tIns="45720" rIns="91440" bIns="45720" rtlCol="0" anchor="t">
            <a:normAutofit/>
          </a:bodyPr>
          <a:lstStyle/>
          <a:p>
            <a:r>
              <a:rPr lang="en-US" sz="1800">
                <a:solidFill>
                  <a:schemeClr val="tx2"/>
                </a:solidFill>
              </a:rPr>
              <a:t>Neuroplasticity and habits are closely intertwined. </a:t>
            </a:r>
          </a:p>
          <a:p>
            <a:r>
              <a:rPr lang="en-US" sz="1800">
                <a:solidFill>
                  <a:schemeClr val="tx2"/>
                </a:solidFill>
              </a:rPr>
              <a:t>When you intentionally introduce new behaviors or habits, you are forging new neural pathways in your brain. </a:t>
            </a:r>
          </a:p>
          <a:p>
            <a:r>
              <a:rPr lang="en-US" sz="1800">
                <a:solidFill>
                  <a:schemeClr val="tx2"/>
                </a:solidFill>
              </a:rPr>
              <a:t>As you repeat behaviors,  </a:t>
            </a:r>
            <a:r>
              <a:rPr lang="en-US" sz="1800" b="1">
                <a:solidFill>
                  <a:schemeClr val="tx2"/>
                </a:solidFill>
              </a:rPr>
              <a:t>good or bad</a:t>
            </a:r>
            <a:r>
              <a:rPr lang="en-US" sz="1800">
                <a:solidFill>
                  <a:schemeClr val="tx2"/>
                </a:solidFill>
              </a:rPr>
              <a:t>,  the corresponding neural connections grow stronger. The habit grows stronger. </a:t>
            </a:r>
          </a:p>
          <a:p>
            <a:r>
              <a:rPr lang="en-US" sz="1800">
                <a:solidFill>
                  <a:schemeClr val="tx2"/>
                </a:solidFill>
              </a:rPr>
              <a:t>You can rewire your brain by consciously choosing to perform new good or health- oriented habits that are of value to you. </a:t>
            </a:r>
          </a:p>
        </p:txBody>
      </p:sp>
      <p:grpSp>
        <p:nvGrpSpPr>
          <p:cNvPr id="5131" name="Group 513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5132" name="Freeform: Shape 5131">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Freeform: Shape 5133">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Freeform: Shape 5134">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No photo description available.">
            <a:extLst>
              <a:ext uri="{FF2B5EF4-FFF2-40B4-BE49-F238E27FC236}">
                <a16:creationId xmlns:a16="http://schemas.microsoft.com/office/drawing/2014/main" id="{82662627-D684-C194-4360-75727C930BF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28311" y="1219199"/>
            <a:ext cx="5822313" cy="476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6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99756-FA88-39B9-A6EC-923F1FBAE43D}"/>
              </a:ext>
            </a:extLst>
          </p:cNvPr>
          <p:cNvSpPr>
            <a:spLocks noGrp="1"/>
          </p:cNvSpPr>
          <p:nvPr>
            <p:ph type="title"/>
          </p:nvPr>
        </p:nvSpPr>
        <p:spPr>
          <a:xfrm>
            <a:off x="377952" y="148337"/>
            <a:ext cx="5974080" cy="1105406"/>
          </a:xfrm>
        </p:spPr>
        <p:txBody>
          <a:bodyPr>
            <a:normAutofit fontScale="90000"/>
          </a:bodyPr>
          <a:lstStyle/>
          <a:p>
            <a:r>
              <a:rPr lang="en-US" sz="2800" dirty="0">
                <a:solidFill>
                  <a:schemeClr val="tx2"/>
                </a:solidFill>
              </a:rPr>
              <a:t>The  Steps To Change Your Behavior  and </a:t>
            </a:r>
            <a:br>
              <a:rPr lang="en-US" sz="2800" dirty="0">
                <a:solidFill>
                  <a:schemeClr val="tx2"/>
                </a:solidFill>
              </a:rPr>
            </a:br>
            <a:r>
              <a:rPr lang="en-US" sz="2800" dirty="0">
                <a:solidFill>
                  <a:schemeClr val="tx2"/>
                </a:solidFill>
              </a:rPr>
              <a:t>Rewire  Your Brain</a:t>
            </a:r>
            <a:br>
              <a:rPr lang="en-US" sz="2300" dirty="0">
                <a:solidFill>
                  <a:schemeClr val="tx2"/>
                </a:solidFill>
              </a:rPr>
            </a:br>
            <a:endParaRPr lang="en-US" sz="2300" dirty="0">
              <a:solidFill>
                <a:schemeClr val="tx2"/>
              </a:solidFill>
            </a:endParaRPr>
          </a:p>
        </p:txBody>
      </p:sp>
      <p:sp>
        <p:nvSpPr>
          <p:cNvPr id="3" name="Content Placeholder 2">
            <a:extLst>
              <a:ext uri="{FF2B5EF4-FFF2-40B4-BE49-F238E27FC236}">
                <a16:creationId xmlns:a16="http://schemas.microsoft.com/office/drawing/2014/main" id="{77F6C4C7-10BD-4BBB-7E7D-EEA60B3F4241}"/>
              </a:ext>
            </a:extLst>
          </p:cNvPr>
          <p:cNvSpPr>
            <a:spLocks noGrp="1"/>
          </p:cNvSpPr>
          <p:nvPr>
            <p:ph idx="1"/>
          </p:nvPr>
        </p:nvSpPr>
        <p:spPr>
          <a:xfrm>
            <a:off x="258688" y="1624584"/>
            <a:ext cx="5559552" cy="4532376"/>
          </a:xfrm>
        </p:spPr>
        <p:txBody>
          <a:bodyPr anchor="t">
            <a:normAutofit/>
          </a:bodyPr>
          <a:lstStyle/>
          <a:p>
            <a:pPr marL="0" indent="0">
              <a:buNone/>
            </a:pPr>
            <a:r>
              <a:rPr lang="en-US" sz="2400" dirty="0">
                <a:solidFill>
                  <a:schemeClr val="tx2"/>
                </a:solidFill>
              </a:rPr>
              <a:t>Focus on the “Why”</a:t>
            </a:r>
          </a:p>
          <a:p>
            <a:pPr lvl="1">
              <a:buFont typeface="Wingdings" pitchFamily="2" charset="2"/>
              <a:buChar char="ü"/>
            </a:pPr>
            <a:r>
              <a:rPr lang="en-US" sz="2000" dirty="0">
                <a:solidFill>
                  <a:schemeClr val="tx2"/>
                </a:solidFill>
              </a:rPr>
              <a:t>The change you want  to make must be important or meaningful to YOU</a:t>
            </a:r>
          </a:p>
          <a:p>
            <a:pPr lvl="1">
              <a:buFont typeface="Wingdings" pitchFamily="2" charset="2"/>
              <a:buChar char="ü"/>
            </a:pPr>
            <a:r>
              <a:rPr lang="en-US" sz="2000" dirty="0">
                <a:solidFill>
                  <a:schemeClr val="tx2"/>
                </a:solidFill>
              </a:rPr>
              <a:t>What is it that I value about creating this new habit or stopping the old habit?</a:t>
            </a:r>
          </a:p>
          <a:p>
            <a:pPr lvl="1">
              <a:buFont typeface="Wingdings" pitchFamily="2" charset="2"/>
              <a:buChar char="ü"/>
            </a:pPr>
            <a:r>
              <a:rPr lang="en-US" sz="2000" dirty="0">
                <a:solidFill>
                  <a:schemeClr val="tx2"/>
                </a:solidFill>
              </a:rPr>
              <a:t>Do some reflection on why the behavior change you are wanting to make is important to you </a:t>
            </a:r>
          </a:p>
          <a:p>
            <a:pPr lvl="1">
              <a:buFont typeface="Wingdings" pitchFamily="2" charset="2"/>
              <a:buChar char="ü"/>
            </a:pPr>
            <a:r>
              <a:rPr lang="en-US" sz="2000" dirty="0">
                <a:solidFill>
                  <a:schemeClr val="tx2"/>
                </a:solidFill>
              </a:rPr>
              <a:t>Visualize the you and what your life will look like once the old habit is not longer present, and what it will look like with the new healthy habit?</a:t>
            </a:r>
          </a:p>
          <a:p>
            <a:endParaRPr lang="en-US" sz="1700" dirty="0">
              <a:solidFill>
                <a:schemeClr val="tx2"/>
              </a:solidFill>
            </a:endParaRPr>
          </a:p>
          <a:p>
            <a:pPr lvl="1"/>
            <a:endParaRPr lang="en-US" sz="1700" dirty="0">
              <a:solidFill>
                <a:schemeClr val="tx2"/>
              </a:solidFill>
            </a:endParaRPr>
          </a:p>
          <a:p>
            <a:pPr lvl="1"/>
            <a:endParaRPr lang="en-US" sz="1700" dirty="0">
              <a:solidFill>
                <a:schemeClr val="tx2"/>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Light Bulb and Gear">
            <a:extLst>
              <a:ext uri="{FF2B5EF4-FFF2-40B4-BE49-F238E27FC236}">
                <a16:creationId xmlns:a16="http://schemas.microsoft.com/office/drawing/2014/main" id="{0AEC699B-21EE-46D4-2830-C0CC77A25E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250366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C116-174B-17D4-161B-74E99432B7D6}"/>
              </a:ext>
            </a:extLst>
          </p:cNvPr>
          <p:cNvSpPr>
            <a:spLocks noGrp="1"/>
          </p:cNvSpPr>
          <p:nvPr>
            <p:ph type="title"/>
          </p:nvPr>
        </p:nvSpPr>
        <p:spPr>
          <a:xfrm>
            <a:off x="927463" y="139648"/>
            <a:ext cx="10004240" cy="1188720"/>
          </a:xfrm>
        </p:spPr>
        <p:txBody>
          <a:bodyPr>
            <a:normAutofit fontScale="90000"/>
          </a:bodyPr>
          <a:lstStyle/>
          <a:p>
            <a:r>
              <a:rPr lang="en-US" dirty="0"/>
              <a:t>The  Steps To Change Your Behavior  and </a:t>
            </a:r>
            <a:br>
              <a:rPr lang="en-US" dirty="0"/>
            </a:br>
            <a:r>
              <a:rPr lang="en-US" dirty="0"/>
              <a:t>Rewire  Your Brain cont.</a:t>
            </a:r>
          </a:p>
        </p:txBody>
      </p:sp>
      <p:sp>
        <p:nvSpPr>
          <p:cNvPr id="3" name="Content Placeholder 2">
            <a:extLst>
              <a:ext uri="{FF2B5EF4-FFF2-40B4-BE49-F238E27FC236}">
                <a16:creationId xmlns:a16="http://schemas.microsoft.com/office/drawing/2014/main" id="{8C041A70-159F-B268-A52F-BD40CC24A2FF}"/>
              </a:ext>
            </a:extLst>
          </p:cNvPr>
          <p:cNvSpPr>
            <a:spLocks noGrp="1"/>
          </p:cNvSpPr>
          <p:nvPr>
            <p:ph idx="1"/>
          </p:nvPr>
        </p:nvSpPr>
        <p:spPr>
          <a:xfrm>
            <a:off x="927463" y="1593670"/>
            <a:ext cx="10280468" cy="4965844"/>
          </a:xfrm>
        </p:spPr>
        <p:txBody>
          <a:bodyPr>
            <a:noAutofit/>
          </a:bodyPr>
          <a:lstStyle/>
          <a:p>
            <a:r>
              <a:rPr lang="en-US" sz="2400" dirty="0"/>
              <a:t>Set up your environment to support your success</a:t>
            </a:r>
          </a:p>
          <a:p>
            <a:pPr lvl="1">
              <a:buFont typeface="Wingdings" pitchFamily="2" charset="2"/>
              <a:buChar char="ü"/>
            </a:pPr>
            <a:r>
              <a:rPr lang="en-US" sz="2400" dirty="0"/>
              <a:t>Hang out with like minded people who are doing what you are trying to do</a:t>
            </a:r>
          </a:p>
          <a:p>
            <a:pPr lvl="1">
              <a:buFont typeface="Wingdings" pitchFamily="2" charset="2"/>
              <a:buChar char="ü"/>
            </a:pPr>
            <a:r>
              <a:rPr lang="en-US" sz="2400" dirty="0"/>
              <a:t>Make it easy to do your new behavior</a:t>
            </a:r>
          </a:p>
          <a:p>
            <a:pPr lvl="1">
              <a:buFont typeface="Wingdings" pitchFamily="2" charset="2"/>
              <a:buChar char="ü"/>
            </a:pPr>
            <a:r>
              <a:rPr lang="en-US" sz="2400" dirty="0"/>
              <a:t>Make it hard to do your old behavior</a:t>
            </a:r>
          </a:p>
          <a:p>
            <a:pPr lvl="1">
              <a:buFont typeface="Wingdings" pitchFamily="2" charset="2"/>
              <a:buChar char="ü"/>
            </a:pPr>
            <a:r>
              <a:rPr lang="en-US" sz="2400" dirty="0"/>
              <a:t>Have a substitute for your old bad behavior. </a:t>
            </a:r>
          </a:p>
          <a:p>
            <a:pPr lvl="2"/>
            <a:r>
              <a:rPr lang="en-US" dirty="0"/>
              <a:t>Must be something quick &amp; easy</a:t>
            </a:r>
          </a:p>
          <a:p>
            <a:pPr lvl="2"/>
            <a:r>
              <a:rPr lang="en-US" dirty="0"/>
              <a:t>Must give you a little dopamine hit</a:t>
            </a:r>
          </a:p>
          <a:p>
            <a:r>
              <a:rPr lang="en-US" sz="2400" dirty="0"/>
              <a:t>Association technique</a:t>
            </a:r>
          </a:p>
          <a:p>
            <a:r>
              <a:rPr lang="en-US" sz="2400" dirty="0"/>
              <a:t>Stacking technique</a:t>
            </a:r>
          </a:p>
          <a:p>
            <a:r>
              <a:rPr lang="en-US" sz="2400" dirty="0"/>
              <a:t>Mindfulness Practice- meditation, deep breathing, Qigong</a:t>
            </a:r>
          </a:p>
          <a:p>
            <a:r>
              <a:rPr lang="en-US" sz="2400" dirty="0"/>
              <a:t>Get Support</a:t>
            </a:r>
          </a:p>
        </p:txBody>
      </p:sp>
    </p:spTree>
    <p:extLst>
      <p:ext uri="{BB962C8B-B14F-4D97-AF65-F5344CB8AC3E}">
        <p14:creationId xmlns:p14="http://schemas.microsoft.com/office/powerpoint/2010/main" val="387339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A73B00C-3581-1356-0A6F-42555C93EF7D}"/>
              </a:ext>
            </a:extLst>
          </p:cNvPr>
          <p:cNvSpPr>
            <a:spLocks noGrp="1"/>
          </p:cNvSpPr>
          <p:nvPr>
            <p:ph type="title"/>
          </p:nvPr>
        </p:nvSpPr>
        <p:spPr>
          <a:xfrm>
            <a:off x="452064" y="116202"/>
            <a:ext cx="10515599" cy="1325563"/>
          </a:xfrm>
        </p:spPr>
        <p:txBody>
          <a:bodyPr vert="horz" lIns="91440" tIns="45720" rIns="91440" bIns="45720" rtlCol="0" anchor="ctr">
            <a:normAutofit/>
          </a:bodyPr>
          <a:lstStyle/>
          <a:p>
            <a:r>
              <a:rPr lang="en-US" dirty="0"/>
              <a:t>What You Wanted to Know...</a:t>
            </a:r>
            <a:br>
              <a:rPr lang="en-US" dirty="0"/>
            </a:br>
            <a:r>
              <a:rPr lang="en-US" dirty="0"/>
              <a:t>How to Avoid Procrastination</a:t>
            </a:r>
          </a:p>
        </p:txBody>
      </p:sp>
      <p:sp>
        <p:nvSpPr>
          <p:cNvPr id="3" name="Content Placeholder 2">
            <a:extLst>
              <a:ext uri="{FF2B5EF4-FFF2-40B4-BE49-F238E27FC236}">
                <a16:creationId xmlns:a16="http://schemas.microsoft.com/office/drawing/2014/main" id="{B6F42E86-AFA1-6676-4F02-840ADCF13CEC}"/>
              </a:ext>
            </a:extLst>
          </p:cNvPr>
          <p:cNvSpPr>
            <a:spLocks noGrp="1"/>
          </p:cNvSpPr>
          <p:nvPr>
            <p:ph sz="half" idx="1"/>
          </p:nvPr>
        </p:nvSpPr>
        <p:spPr>
          <a:xfrm>
            <a:off x="452064" y="1825625"/>
            <a:ext cx="5958135" cy="4351338"/>
          </a:xfrm>
        </p:spPr>
        <p:txBody>
          <a:bodyPr vert="horz" lIns="91440" tIns="45720" rIns="91440" bIns="45720" rtlCol="0">
            <a:normAutofit lnSpcReduction="10000"/>
          </a:bodyPr>
          <a:lstStyle/>
          <a:p>
            <a:r>
              <a:rPr lang="en-US" sz="1300" dirty="0"/>
              <a:t> </a:t>
            </a:r>
            <a:r>
              <a:rPr lang="en-US" sz="2000" dirty="0"/>
              <a:t>The 5 minute Rule –Set an alarm and do the task for just a 5  minutes</a:t>
            </a:r>
          </a:p>
          <a:p>
            <a:r>
              <a:rPr lang="en-US" sz="2000" dirty="0"/>
              <a:t> Set a short/easy deadline for yourself</a:t>
            </a:r>
          </a:p>
          <a:p>
            <a:pPr lvl="1"/>
            <a:r>
              <a:rPr lang="en-US" sz="2000" dirty="0"/>
              <a:t>Tell yourself you will just go walk for 5 minutes- (you do you)	</a:t>
            </a:r>
          </a:p>
          <a:p>
            <a:pPr lvl="1"/>
            <a:r>
              <a:rPr lang="en-US" sz="2000" dirty="0"/>
              <a:t>Finish cleaning one drawer</a:t>
            </a:r>
          </a:p>
          <a:p>
            <a:r>
              <a:rPr lang="en-US" sz="2000" dirty="0"/>
              <a:t> Do the hard and important tasks first. ... </a:t>
            </a:r>
          </a:p>
          <a:p>
            <a:r>
              <a:rPr lang="en-US" sz="2000" dirty="0"/>
              <a:t> Manage your environment</a:t>
            </a:r>
          </a:p>
          <a:p>
            <a:pPr lvl="1"/>
            <a:r>
              <a:rPr lang="en-US" sz="2000" dirty="0"/>
              <a:t>Make it easier to do</a:t>
            </a:r>
          </a:p>
          <a:p>
            <a:pPr lvl="1"/>
            <a:r>
              <a:rPr lang="en-US" sz="2000" dirty="0"/>
              <a:t>Reminder with a box to check off</a:t>
            </a:r>
          </a:p>
          <a:p>
            <a:pPr lvl="1"/>
            <a:r>
              <a:rPr lang="en-US" sz="2000" dirty="0"/>
              <a:t>Tell someone you are going to do the a particular action</a:t>
            </a:r>
          </a:p>
          <a:p>
            <a:pPr lvl="1"/>
            <a:r>
              <a:rPr lang="en-US" sz="2000" dirty="0"/>
              <a:t>Ask someone to come over and sit with you for 30 minutes to start</a:t>
            </a:r>
          </a:p>
          <a:p>
            <a:pPr marL="0"/>
            <a:endParaRPr lang="en-US" sz="1300" dirty="0"/>
          </a:p>
          <a:p>
            <a:pPr marL="0"/>
            <a:endParaRPr lang="en-US" sz="1300" dirty="0"/>
          </a:p>
        </p:txBody>
      </p:sp>
      <p:pic>
        <p:nvPicPr>
          <p:cNvPr id="2050" name="Picture 2" descr="25 Motivational Quotes To Help You Get Things Done">
            <a:extLst>
              <a:ext uri="{FF2B5EF4-FFF2-40B4-BE49-F238E27FC236}">
                <a16:creationId xmlns:a16="http://schemas.microsoft.com/office/drawing/2014/main" id="{2B4CFE00-D06B-C373-F5EC-64E7F410BE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2" b="-2"/>
          <a:stretch>
            <a:fillRect/>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6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496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Cognitive Triangle. Cognition, The Cognitive Method, and… | by Michael  Patanella | Real Life Resilience | Medium">
            <a:extLst>
              <a:ext uri="{FF2B5EF4-FFF2-40B4-BE49-F238E27FC236}">
                <a16:creationId xmlns:a16="http://schemas.microsoft.com/office/drawing/2014/main" id="{4098F65F-E53E-1407-1AF6-5167C8561C0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890" r="1"/>
          <a:stretch>
            <a:fillRect/>
          </a:stretch>
        </p:blipFill>
        <p:spPr bwMode="auto">
          <a:xfrm>
            <a:off x="5394959" y="1752456"/>
            <a:ext cx="6225453" cy="3954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384B49-754E-35E6-B415-B27B8D2C9B27}"/>
              </a:ext>
            </a:extLst>
          </p:cNvPr>
          <p:cNvSpPr>
            <a:spLocks noGrp="1"/>
          </p:cNvSpPr>
          <p:nvPr>
            <p:ph type="title"/>
          </p:nvPr>
        </p:nvSpPr>
        <p:spPr>
          <a:xfrm>
            <a:off x="566928" y="294677"/>
            <a:ext cx="10515600" cy="1325563"/>
          </a:xfrm>
        </p:spPr>
        <p:txBody>
          <a:bodyPr/>
          <a:lstStyle/>
          <a:p>
            <a:r>
              <a:rPr lang="en-US" dirty="0"/>
              <a:t>How to Avoid Procrastination cont.</a:t>
            </a:r>
          </a:p>
        </p:txBody>
      </p:sp>
      <p:sp>
        <p:nvSpPr>
          <p:cNvPr id="3" name="Content Placeholder 2">
            <a:extLst>
              <a:ext uri="{FF2B5EF4-FFF2-40B4-BE49-F238E27FC236}">
                <a16:creationId xmlns:a16="http://schemas.microsoft.com/office/drawing/2014/main" id="{E06B00BB-48B9-6936-6BE7-5B7189C0275D}"/>
              </a:ext>
            </a:extLst>
          </p:cNvPr>
          <p:cNvSpPr>
            <a:spLocks noGrp="1"/>
          </p:cNvSpPr>
          <p:nvPr>
            <p:ph sz="half" idx="1"/>
          </p:nvPr>
        </p:nvSpPr>
        <p:spPr>
          <a:xfrm>
            <a:off x="643128" y="2051177"/>
            <a:ext cx="5631942" cy="4806823"/>
          </a:xfrm>
        </p:spPr>
        <p:txBody>
          <a:bodyPr/>
          <a:lstStyle/>
          <a:p>
            <a:pPr marL="0" indent="0">
              <a:buNone/>
            </a:pPr>
            <a:r>
              <a:rPr lang="en-US" dirty="0"/>
              <a:t>Start before you are ready </a:t>
            </a:r>
          </a:p>
          <a:p>
            <a:pPr marL="0" indent="0">
              <a:buNone/>
            </a:pPr>
            <a:r>
              <a:rPr lang="en-US" dirty="0"/>
              <a:t>Don’t prepare</a:t>
            </a:r>
          </a:p>
          <a:p>
            <a:pPr marL="0" indent="0">
              <a:buNone/>
            </a:pPr>
            <a:r>
              <a:rPr lang="en-US" dirty="0"/>
              <a:t>Don’t wait until you feel like doing  it</a:t>
            </a:r>
          </a:p>
          <a:p>
            <a:pPr marL="0" indent="0">
              <a:buNone/>
            </a:pPr>
            <a:r>
              <a:rPr lang="en-US" dirty="0"/>
              <a:t>Start with the behavior</a:t>
            </a:r>
          </a:p>
          <a:p>
            <a:endParaRPr lang="en-US" dirty="0"/>
          </a:p>
        </p:txBody>
      </p:sp>
    </p:spTree>
    <p:extLst>
      <p:ext uri="{BB962C8B-B14F-4D97-AF65-F5344CB8AC3E}">
        <p14:creationId xmlns:p14="http://schemas.microsoft.com/office/powerpoint/2010/main" val="347028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op 100 Procrastination Quotes (2026 Update) - QuoteFancy">
            <a:extLst>
              <a:ext uri="{FF2B5EF4-FFF2-40B4-BE49-F238E27FC236}">
                <a16:creationId xmlns:a16="http://schemas.microsoft.com/office/drawing/2014/main" id="{20CD803B-A27E-492E-8DE0-1EC538627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06"/>
          <a:stretch>
            <a:fillRect/>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4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24662F5-7D73-CB75-23D5-21BA1C378006}"/>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Avoid Doing Things Perfectly</a:t>
            </a:r>
          </a:p>
        </p:txBody>
      </p:sp>
      <p:pic>
        <p:nvPicPr>
          <p:cNvPr id="1026" name="Picture 2" descr="Motivational quotes for writers">
            <a:extLst>
              <a:ext uri="{FF2B5EF4-FFF2-40B4-BE49-F238E27FC236}">
                <a16:creationId xmlns:a16="http://schemas.microsoft.com/office/drawing/2014/main" id="{31DB846A-0B3B-72D8-A4F8-96966A02A1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59174" y="578738"/>
            <a:ext cx="4581803" cy="56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9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72EC36-EAAD-CFA4-3717-EE4D0D1BF50A}"/>
              </a:ext>
            </a:extLst>
          </p:cNvPr>
          <p:cNvSpPr>
            <a:spLocks noGrp="1"/>
          </p:cNvSpPr>
          <p:nvPr>
            <p:ph type="title"/>
          </p:nvPr>
        </p:nvSpPr>
        <p:spPr>
          <a:xfrm>
            <a:off x="1137036" y="548640"/>
            <a:ext cx="9543405" cy="1188720"/>
          </a:xfrm>
        </p:spPr>
        <p:txBody>
          <a:bodyPr>
            <a:normAutofit/>
          </a:bodyPr>
          <a:lstStyle/>
          <a:p>
            <a:r>
              <a:rPr lang="en-US" sz="2400">
                <a:solidFill>
                  <a:schemeClr val="tx1">
                    <a:lumMod val="85000"/>
                    <a:lumOff val="15000"/>
                  </a:schemeClr>
                </a:solidFill>
              </a:rPr>
              <a:t>What You Wanted to Know...</a:t>
            </a:r>
            <a:br>
              <a:rPr lang="en-US" sz="2400">
                <a:solidFill>
                  <a:schemeClr val="tx1">
                    <a:lumMod val="85000"/>
                    <a:lumOff val="15000"/>
                  </a:schemeClr>
                </a:solidFill>
              </a:rPr>
            </a:br>
            <a:r>
              <a:rPr lang="en-US" sz="2400">
                <a:solidFill>
                  <a:schemeClr val="tx1">
                    <a:lumMod val="85000"/>
                    <a:lumOff val="15000"/>
                  </a:schemeClr>
                </a:solidFill>
              </a:rPr>
              <a:t>How to Get Motivated</a:t>
            </a:r>
            <a:br>
              <a:rPr lang="en-US" sz="2400">
                <a:solidFill>
                  <a:schemeClr val="tx1">
                    <a:lumMod val="85000"/>
                    <a:lumOff val="15000"/>
                  </a:schemeClr>
                </a:solidFill>
              </a:rPr>
            </a:br>
            <a:endParaRPr lang="en-US" sz="24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9C891A4-F8B1-24C9-E052-E7AECDC25407}"/>
              </a:ext>
            </a:extLst>
          </p:cNvPr>
          <p:cNvSpPr>
            <a:spLocks noGrp="1"/>
          </p:cNvSpPr>
          <p:nvPr>
            <p:ph idx="1"/>
          </p:nvPr>
        </p:nvSpPr>
        <p:spPr>
          <a:xfrm>
            <a:off x="987553" y="2157984"/>
            <a:ext cx="10177388" cy="3706367"/>
          </a:xfrm>
        </p:spPr>
        <p:txBody>
          <a:bodyPr anchor="ctr">
            <a:noAutofit/>
          </a:bodyPr>
          <a:lstStyle/>
          <a:p>
            <a:pPr marL="0" indent="0">
              <a:buNone/>
            </a:pPr>
            <a:r>
              <a:rPr lang="en-US" sz="2400" dirty="0">
                <a:solidFill>
                  <a:schemeClr val="tx1">
                    <a:lumMod val="85000"/>
                    <a:lumOff val="15000"/>
                  </a:schemeClr>
                </a:solidFill>
              </a:rPr>
              <a:t>Things that sap your motivation:</a:t>
            </a:r>
          </a:p>
          <a:p>
            <a:r>
              <a:rPr lang="en-US" sz="2400" dirty="0">
                <a:solidFill>
                  <a:schemeClr val="tx1">
                    <a:lumMod val="85000"/>
                    <a:lumOff val="15000"/>
                  </a:schemeClr>
                </a:solidFill>
              </a:rPr>
              <a:t>Fear of Failure/Success: Prevents trying or completing goals due to anxiety about outcomes. Feeling like  you’re not good enough</a:t>
            </a:r>
          </a:p>
          <a:p>
            <a:r>
              <a:rPr lang="en-US" sz="2400" dirty="0">
                <a:solidFill>
                  <a:schemeClr val="tx1">
                    <a:lumMod val="85000"/>
                    <a:lumOff val="15000"/>
                  </a:schemeClr>
                </a:solidFill>
              </a:rPr>
              <a:t>Negative Thinking: A negative outlook drains energy. Notice what you are thinking…</a:t>
            </a:r>
          </a:p>
          <a:p>
            <a:r>
              <a:rPr lang="en-US" sz="2400" dirty="0">
                <a:solidFill>
                  <a:schemeClr val="tx1">
                    <a:lumMod val="85000"/>
                    <a:lumOff val="15000"/>
                  </a:schemeClr>
                </a:solidFill>
              </a:rPr>
              <a:t>Feeling Overwhelmed: Having too much to do or goals that seem too big.</a:t>
            </a:r>
          </a:p>
          <a:p>
            <a:r>
              <a:rPr lang="en-US" sz="2400" dirty="0">
                <a:solidFill>
                  <a:schemeClr val="tx1">
                    <a:lumMod val="85000"/>
                    <a:lumOff val="15000"/>
                  </a:schemeClr>
                </a:solidFill>
              </a:rPr>
              <a:t>Lack of Identity/Purpose: Not knowing your why. </a:t>
            </a:r>
          </a:p>
          <a:p>
            <a:r>
              <a:rPr lang="en-US" sz="2400" dirty="0">
                <a:solidFill>
                  <a:schemeClr val="tx1">
                    <a:lumMod val="85000"/>
                    <a:lumOff val="15000"/>
                  </a:schemeClr>
                </a:solidFill>
              </a:rPr>
              <a:t>Lack of Goal Clarity- Does it align with your values and desires?</a:t>
            </a:r>
          </a:p>
          <a:p>
            <a:r>
              <a:rPr lang="en-US" sz="2400" dirty="0">
                <a:solidFill>
                  <a:schemeClr val="tx1">
                    <a:lumMod val="85000"/>
                    <a:lumOff val="15000"/>
                  </a:schemeClr>
                </a:solidFill>
              </a:rPr>
              <a:t>Perfection hinders motivation</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30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ECD5B1-E794-0953-3021-0739896BC621}"/>
              </a:ext>
            </a:extLst>
          </p:cNvPr>
          <p:cNvSpPr>
            <a:spLocks noGrp="1"/>
          </p:cNvSpPr>
          <p:nvPr>
            <p:ph type="title"/>
          </p:nvPr>
        </p:nvSpPr>
        <p:spPr>
          <a:xfrm>
            <a:off x="804672" y="802955"/>
            <a:ext cx="4766330" cy="1454051"/>
          </a:xfrm>
        </p:spPr>
        <p:txBody>
          <a:bodyPr vert="horz" lIns="91440" tIns="45720" rIns="91440" bIns="45720" rtlCol="0" anchor="ctr">
            <a:normAutofit/>
          </a:bodyPr>
          <a:lstStyle/>
          <a:p>
            <a:r>
              <a:rPr lang="en-US" sz="3600" kern="1200">
                <a:solidFill>
                  <a:schemeClr val="tx2"/>
                </a:solidFill>
                <a:latin typeface="+mj-lt"/>
                <a:ea typeface="+mj-ea"/>
                <a:cs typeface="+mj-cs"/>
              </a:rPr>
              <a:t>What ?</a:t>
            </a:r>
          </a:p>
        </p:txBody>
      </p:sp>
      <p:sp>
        <p:nvSpPr>
          <p:cNvPr id="3" name="Content Placeholder 2">
            <a:extLst>
              <a:ext uri="{FF2B5EF4-FFF2-40B4-BE49-F238E27FC236}">
                <a16:creationId xmlns:a16="http://schemas.microsoft.com/office/drawing/2014/main" id="{6992EE75-0F9A-982D-F5B2-849016E91BC9}"/>
              </a:ext>
            </a:extLst>
          </p:cNvPr>
          <p:cNvSpPr>
            <a:spLocks noGrp="1"/>
          </p:cNvSpPr>
          <p:nvPr>
            <p:ph sz="half" idx="1"/>
          </p:nvPr>
        </p:nvSpPr>
        <p:spPr>
          <a:xfrm>
            <a:off x="609600" y="2421683"/>
            <a:ext cx="4961021" cy="3353476"/>
          </a:xfrm>
        </p:spPr>
        <p:txBody>
          <a:bodyPr vert="horz" lIns="91440" tIns="45720" rIns="91440" bIns="45720" rtlCol="0" anchor="t">
            <a:normAutofit/>
          </a:bodyPr>
          <a:lstStyle/>
          <a:p>
            <a:pPr marL="0"/>
            <a:endParaRPr lang="en-US" sz="1800" dirty="0">
              <a:solidFill>
                <a:schemeClr val="tx2"/>
              </a:solidFill>
            </a:endParaRPr>
          </a:p>
          <a:p>
            <a:pPr marL="0" indent="0">
              <a:buNone/>
            </a:pPr>
            <a:r>
              <a:rPr lang="en-US" dirty="0">
                <a:solidFill>
                  <a:schemeClr val="tx2"/>
                </a:solidFill>
              </a:rPr>
              <a:t>What is something you would like to do, but haven’t been able to do </a:t>
            </a:r>
            <a:r>
              <a:rPr lang="en-US" i="1" dirty="0">
                <a:solidFill>
                  <a:schemeClr val="tx2"/>
                </a:solidFill>
              </a:rPr>
              <a:t>yet</a:t>
            </a:r>
            <a:r>
              <a:rPr lang="en-US" dirty="0">
                <a:solidFill>
                  <a:schemeClr val="tx2"/>
                </a:solidFill>
              </a:rPr>
              <a:t>?</a:t>
            </a:r>
          </a:p>
        </p:txBody>
      </p:sp>
      <p:grpSp>
        <p:nvGrpSpPr>
          <p:cNvPr id="1035" name="Group 103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036" name="Freeform: Shape 103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Write Things Down – Make Things Happen! | Denalex Success Solutions">
            <a:extLst>
              <a:ext uri="{FF2B5EF4-FFF2-40B4-BE49-F238E27FC236}">
                <a16:creationId xmlns:a16="http://schemas.microsoft.com/office/drawing/2014/main" id="{81810FBC-67EA-0851-D486-AF1125355E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708392" y="2915384"/>
            <a:ext cx="4142232" cy="19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846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39C6-2199-6C95-3FE5-DC272B37D862}"/>
              </a:ext>
            </a:extLst>
          </p:cNvPr>
          <p:cNvSpPr>
            <a:spLocks noGrp="1"/>
          </p:cNvSpPr>
          <p:nvPr>
            <p:ph type="title"/>
          </p:nvPr>
        </p:nvSpPr>
        <p:spPr/>
        <p:txBody>
          <a:bodyPr/>
          <a:lstStyle/>
          <a:p>
            <a:r>
              <a:rPr lang="en-US" dirty="0"/>
              <a:t>How to Get Motivated-</a:t>
            </a:r>
            <a:br>
              <a:rPr lang="en-US" dirty="0"/>
            </a:br>
            <a:r>
              <a:rPr lang="en-US" dirty="0"/>
              <a:t>How to Fight Back…</a:t>
            </a:r>
          </a:p>
        </p:txBody>
      </p:sp>
      <p:sp>
        <p:nvSpPr>
          <p:cNvPr id="3" name="Content Placeholder 2">
            <a:extLst>
              <a:ext uri="{FF2B5EF4-FFF2-40B4-BE49-F238E27FC236}">
                <a16:creationId xmlns:a16="http://schemas.microsoft.com/office/drawing/2014/main" id="{65BFF3CD-D60C-6B10-304D-C52715D01FB5}"/>
              </a:ext>
            </a:extLst>
          </p:cNvPr>
          <p:cNvSpPr>
            <a:spLocks noGrp="1"/>
          </p:cNvSpPr>
          <p:nvPr>
            <p:ph idx="1"/>
          </p:nvPr>
        </p:nvSpPr>
        <p:spPr/>
        <p:txBody>
          <a:bodyPr>
            <a:normAutofit fontScale="85000" lnSpcReduction="20000"/>
          </a:bodyPr>
          <a:lstStyle/>
          <a:p>
            <a:r>
              <a:rPr lang="en-US" dirty="0"/>
              <a:t>Start Small: Take tiny steps to build momentum. One success leads to another</a:t>
            </a:r>
          </a:p>
          <a:p>
            <a:r>
              <a:rPr lang="en-US" dirty="0"/>
              <a:t>Notice any positive feelings in mind or body when you do the new behavior or avoid the behavior you are trying to stop</a:t>
            </a:r>
          </a:p>
          <a:p>
            <a:r>
              <a:rPr lang="en-US" dirty="0"/>
              <a:t>Keep your “Why” front and center in your mind. Have reminders of your why</a:t>
            </a:r>
          </a:p>
          <a:p>
            <a:pPr lvl="1"/>
            <a:r>
              <a:rPr lang="en-US" dirty="0"/>
              <a:t>Does your goal align with your values and/or desires?</a:t>
            </a:r>
          </a:p>
          <a:p>
            <a:r>
              <a:rPr lang="en-US" dirty="0"/>
              <a:t>Work on the things in your life that may be making you feel overwhelmed</a:t>
            </a:r>
          </a:p>
          <a:p>
            <a:r>
              <a:rPr lang="en-US" dirty="0"/>
              <a:t>Manage Environment: </a:t>
            </a:r>
          </a:p>
          <a:p>
            <a:pPr lvl="1"/>
            <a:r>
              <a:rPr lang="en-US" dirty="0"/>
              <a:t>Have things in your environment that support what you want to do</a:t>
            </a:r>
          </a:p>
          <a:p>
            <a:pPr lvl="1"/>
            <a:r>
              <a:rPr lang="en-US" dirty="0"/>
              <a:t>Get rid of the things in your environment that support your unhealthy behavior</a:t>
            </a:r>
          </a:p>
          <a:p>
            <a:pPr lvl="1"/>
            <a:r>
              <a:rPr lang="en-US" dirty="0"/>
              <a:t> Make a reminder to remember to do the new behavior</a:t>
            </a:r>
          </a:p>
          <a:p>
            <a:r>
              <a:rPr lang="en-US" dirty="0"/>
              <a:t>Get support in some way</a:t>
            </a:r>
          </a:p>
          <a:p>
            <a:r>
              <a:rPr lang="en-US"/>
              <a:t>Make </a:t>
            </a:r>
            <a:r>
              <a:rPr lang="en-US" dirty="0"/>
              <a:t>your new behavior exist in some small  way</a:t>
            </a:r>
          </a:p>
          <a:p>
            <a:endParaRPr lang="en-US" dirty="0"/>
          </a:p>
        </p:txBody>
      </p:sp>
    </p:spTree>
    <p:extLst>
      <p:ext uri="{BB962C8B-B14F-4D97-AF65-F5344CB8AC3E}">
        <p14:creationId xmlns:p14="http://schemas.microsoft.com/office/powerpoint/2010/main" val="258882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e compass on hand">
            <a:extLst>
              <a:ext uri="{FF2B5EF4-FFF2-40B4-BE49-F238E27FC236}">
                <a16:creationId xmlns:a16="http://schemas.microsoft.com/office/drawing/2014/main" id="{19A6D780-4428-9761-9DCD-7C4A60DC2E0A}"/>
              </a:ext>
            </a:extLst>
          </p:cNvPr>
          <p:cNvPicPr>
            <a:picLocks noChangeAspect="1"/>
          </p:cNvPicPr>
          <p:nvPr/>
        </p:nvPicPr>
        <p:blipFill>
          <a:blip r:embed="rId2"/>
          <a:srcRect r="6237"/>
          <a:stretch>
            <a:fill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9AC83D6-1398-4140-07AA-E2C37F4D25F3}"/>
              </a:ext>
            </a:extLst>
          </p:cNvPr>
          <p:cNvSpPr txBox="1"/>
          <p:nvPr/>
        </p:nvSpPr>
        <p:spPr>
          <a:xfrm>
            <a:off x="6705600" y="2548128"/>
            <a:ext cx="5315712" cy="4396931"/>
          </a:xfrm>
          <a:prstGeom prst="rect">
            <a:avLst/>
          </a:prstGeom>
        </p:spPr>
        <p:txBody>
          <a:bodyPr vert="horz" lIns="91440" tIns="45720" rIns="91440" bIns="45720" rtlCol="0">
            <a:normAutofit/>
          </a:bodyPr>
          <a:lstStyle/>
          <a:p>
            <a:pPr>
              <a:lnSpc>
                <a:spcPct val="90000"/>
              </a:lnSpc>
              <a:spcAft>
                <a:spcPts val="600"/>
              </a:spcAft>
            </a:pPr>
            <a:r>
              <a:rPr lang="en-US" sz="3200" dirty="0"/>
              <a:t>What Can You Do Today or </a:t>
            </a:r>
            <a:r>
              <a:rPr lang="en-US" sz="3200" i="1" dirty="0"/>
              <a:t>Right This Moment </a:t>
            </a:r>
            <a:r>
              <a:rPr lang="en-US" sz="3200" dirty="0"/>
              <a:t>to </a:t>
            </a:r>
          </a:p>
          <a:p>
            <a:pPr>
              <a:lnSpc>
                <a:spcPct val="90000"/>
              </a:lnSpc>
              <a:spcAft>
                <a:spcPts val="600"/>
              </a:spcAft>
            </a:pPr>
            <a:r>
              <a:rPr lang="en-US" sz="3200" dirty="0"/>
              <a:t>Go in the Direction of Doing the Thing You Want to Do?</a:t>
            </a:r>
          </a:p>
        </p:txBody>
      </p:sp>
    </p:spTree>
    <p:extLst>
      <p:ext uri="{BB962C8B-B14F-4D97-AF65-F5344CB8AC3E}">
        <p14:creationId xmlns:p14="http://schemas.microsoft.com/office/powerpoint/2010/main" val="858991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B1B0D7-0997-C380-E370-C72CD417A1D6}"/>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References</a:t>
            </a:r>
          </a:p>
        </p:txBody>
      </p:sp>
      <p:sp>
        <p:nvSpPr>
          <p:cNvPr id="3" name="Content Placeholder 2">
            <a:extLst>
              <a:ext uri="{FF2B5EF4-FFF2-40B4-BE49-F238E27FC236}">
                <a16:creationId xmlns:a16="http://schemas.microsoft.com/office/drawing/2014/main" id="{07816EFF-B470-F665-9ABF-E6E690D228A9}"/>
              </a:ext>
            </a:extLst>
          </p:cNvPr>
          <p:cNvSpPr>
            <a:spLocks noGrp="1"/>
          </p:cNvSpPr>
          <p:nvPr>
            <p:ph idx="1"/>
          </p:nvPr>
        </p:nvSpPr>
        <p:spPr>
          <a:xfrm>
            <a:off x="1957987" y="2431765"/>
            <a:ext cx="8276026" cy="3320031"/>
          </a:xfrm>
        </p:spPr>
        <p:txBody>
          <a:bodyPr anchor="ctr">
            <a:normAutofit/>
          </a:bodyPr>
          <a:lstStyle/>
          <a:p>
            <a:pPr marL="0" indent="0">
              <a:buNone/>
            </a:pPr>
            <a:r>
              <a:rPr lang="en-US" sz="2000" b="1">
                <a:solidFill>
                  <a:schemeClr val="tx1">
                    <a:lumMod val="85000"/>
                    <a:lumOff val="15000"/>
                  </a:schemeClr>
                </a:solidFill>
              </a:rPr>
              <a:t>Books:</a:t>
            </a:r>
          </a:p>
          <a:p>
            <a:r>
              <a:rPr lang="en-US" sz="2000">
                <a:solidFill>
                  <a:schemeClr val="tx1">
                    <a:lumMod val="85000"/>
                    <a:lumOff val="15000"/>
                  </a:schemeClr>
                </a:solidFill>
              </a:rPr>
              <a:t>Atomic Habits- James Clear</a:t>
            </a:r>
          </a:p>
          <a:p>
            <a:r>
              <a:rPr lang="en-US" sz="2000">
                <a:solidFill>
                  <a:schemeClr val="tx1">
                    <a:lumMod val="85000"/>
                    <a:lumOff val="15000"/>
                  </a:schemeClr>
                </a:solidFill>
              </a:rPr>
              <a:t>Brain Over Binge- Katheryn Hansen</a:t>
            </a:r>
          </a:p>
          <a:p>
            <a:r>
              <a:rPr lang="en-US" sz="2000">
                <a:solidFill>
                  <a:schemeClr val="tx1">
                    <a:lumMod val="85000"/>
                    <a:lumOff val="15000"/>
                  </a:schemeClr>
                </a:solidFill>
              </a:rPr>
              <a:t>Rational Recovery –Jack Timpey</a:t>
            </a:r>
          </a:p>
          <a:p>
            <a:r>
              <a:rPr lang="en-US" sz="2000">
                <a:solidFill>
                  <a:schemeClr val="tx1">
                    <a:lumMod val="85000"/>
                    <a:lumOff val="15000"/>
                  </a:schemeClr>
                </a:solidFill>
              </a:rPr>
              <a:t>The Little Book of Big Change- Amy Johnson</a:t>
            </a:r>
          </a:p>
          <a:p>
            <a:pPr marL="0" indent="0">
              <a:buNone/>
            </a:pPr>
            <a:r>
              <a:rPr lang="en-US" sz="2000" b="1">
                <a:solidFill>
                  <a:schemeClr val="tx1">
                    <a:lumMod val="85000"/>
                    <a:lumOff val="15000"/>
                  </a:schemeClr>
                </a:solidFill>
              </a:rPr>
              <a:t>Journal Article:</a:t>
            </a:r>
          </a:p>
          <a:p>
            <a:pPr marL="0" indent="0">
              <a:buNone/>
            </a:pPr>
            <a:r>
              <a:rPr lang="en-US" sz="2000">
                <a:solidFill>
                  <a:schemeClr val="tx1">
                    <a:lumMod val="85000"/>
                    <a:lumOff val="15000"/>
                  </a:schemeClr>
                </a:solidFill>
              </a:rPr>
              <a:t> Wyatt, Zoe, Neuroscience of Habit Formation, </a:t>
            </a:r>
            <a:r>
              <a:rPr lang="en-US" sz="2000" i="1">
                <a:solidFill>
                  <a:schemeClr val="tx1">
                    <a:lumMod val="85000"/>
                    <a:lumOff val="15000"/>
                  </a:schemeClr>
                </a:solidFill>
              </a:rPr>
              <a:t>Neurology and Neuroscience</a:t>
            </a:r>
            <a:r>
              <a:rPr lang="en-US" sz="2000">
                <a:solidFill>
                  <a:schemeClr val="tx1">
                    <a:lumMod val="85000"/>
                    <a:lumOff val="15000"/>
                  </a:schemeClr>
                </a:solidFill>
              </a:rPr>
              <a:t>(2024)</a:t>
            </a:r>
          </a:p>
          <a:p>
            <a:pPr marL="0" indent="0">
              <a:buNone/>
            </a:pPr>
            <a:endParaRPr lang="en-US" sz="2000">
              <a:solidFill>
                <a:schemeClr val="tx1">
                  <a:lumMod val="85000"/>
                  <a:lumOff val="15000"/>
                </a:schemeClr>
              </a:solidFill>
            </a:endParaRPr>
          </a:p>
          <a:p>
            <a:endParaRPr lang="en-US" sz="20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03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A8B8E-E2BE-EF18-8A66-56B36F58131E}"/>
              </a:ext>
            </a:extLst>
          </p:cNvPr>
          <p:cNvSpPr>
            <a:spLocks noGrp="1"/>
          </p:cNvSpPr>
          <p:nvPr>
            <p:ph type="title"/>
          </p:nvPr>
        </p:nvSpPr>
        <p:spPr>
          <a:xfrm>
            <a:off x="15028" y="121920"/>
            <a:ext cx="5376672" cy="1330839"/>
          </a:xfrm>
        </p:spPr>
        <p:txBody>
          <a:bodyPr>
            <a:normAutofit/>
          </a:bodyPr>
          <a:lstStyle/>
          <a:p>
            <a:r>
              <a:rPr lang="en-US" sz="4000" dirty="0"/>
              <a:t>Questions or Comments </a:t>
            </a:r>
          </a:p>
        </p:txBody>
      </p:sp>
      <p:pic>
        <p:nvPicPr>
          <p:cNvPr id="3074" name="Picture 2" descr="Cognitive Behavioral Therapy: Challenging Thoughts with Powerful Questions  | Grouport Journal">
            <a:extLst>
              <a:ext uri="{FF2B5EF4-FFF2-40B4-BE49-F238E27FC236}">
                <a16:creationId xmlns:a16="http://schemas.microsoft.com/office/drawing/2014/main" id="{EB7A73BD-99CC-2611-8855-8C5801D75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36" r="17360" b="1"/>
          <a:stretch>
            <a:fillRect/>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7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4CAA09E5-BB95-56E6-C2CE-C90EEAEDC786}"/>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Types of Things You May Want Have Happen...</a:t>
            </a:r>
          </a:p>
        </p:txBody>
      </p:sp>
      <p:sp>
        <p:nvSpPr>
          <p:cNvPr id="6" name="Content Placeholder 5">
            <a:extLst>
              <a:ext uri="{FF2B5EF4-FFF2-40B4-BE49-F238E27FC236}">
                <a16:creationId xmlns:a16="http://schemas.microsoft.com/office/drawing/2014/main" id="{F7748064-1701-22BF-1601-569B1DBDA2E5}"/>
              </a:ext>
            </a:extLst>
          </p:cNvPr>
          <p:cNvSpPr>
            <a:spLocks noGrp="1"/>
          </p:cNvSpPr>
          <p:nvPr>
            <p:ph idx="1"/>
          </p:nvPr>
        </p:nvSpPr>
        <p:spPr>
          <a:xfrm>
            <a:off x="5839968" y="801866"/>
            <a:ext cx="5827776" cy="5230634"/>
          </a:xfrm>
          <a:noFill/>
          <a:ln>
            <a:noFill/>
          </a:ln>
        </p:spPr>
        <p:txBody>
          <a:bodyPr anchor="ctr">
            <a:normAutofit lnSpcReduction="10000"/>
          </a:bodyPr>
          <a:lstStyle/>
          <a:p>
            <a:r>
              <a:rPr lang="en-US" dirty="0">
                <a:solidFill>
                  <a:schemeClr val="tx2"/>
                </a:solidFill>
              </a:rPr>
              <a:t>A single action you’d like to take</a:t>
            </a:r>
          </a:p>
          <a:p>
            <a:r>
              <a:rPr lang="en-US" dirty="0">
                <a:solidFill>
                  <a:schemeClr val="tx2"/>
                </a:solidFill>
              </a:rPr>
              <a:t>Stop a harmful behavior or habit</a:t>
            </a:r>
          </a:p>
          <a:p>
            <a:r>
              <a:rPr lang="en-US" dirty="0">
                <a:solidFill>
                  <a:schemeClr val="tx2"/>
                </a:solidFill>
              </a:rPr>
              <a:t>Start a new helpful/healthful behavior</a:t>
            </a:r>
          </a:p>
          <a:p>
            <a:r>
              <a:rPr lang="en-US" dirty="0">
                <a:solidFill>
                  <a:schemeClr val="tx2"/>
                </a:solidFill>
              </a:rPr>
              <a:t>Change an unhelpful pattern you have e.g. eating snacks on long driving trips, scrolling your phone </a:t>
            </a:r>
          </a:p>
          <a:p>
            <a:r>
              <a:rPr lang="en-US" dirty="0">
                <a:solidFill>
                  <a:schemeClr val="tx2"/>
                </a:solidFill>
              </a:rPr>
              <a:t>Change unhelpful or negative thinking</a:t>
            </a:r>
          </a:p>
          <a:p>
            <a:pPr lvl="1"/>
            <a:r>
              <a:rPr lang="en-US" sz="2800" dirty="0">
                <a:solidFill>
                  <a:schemeClr val="tx2"/>
                </a:solidFill>
              </a:rPr>
              <a:t>Judgmental thinking</a:t>
            </a:r>
          </a:p>
          <a:p>
            <a:pPr lvl="1"/>
            <a:r>
              <a:rPr lang="en-US" sz="2800" dirty="0">
                <a:solidFill>
                  <a:schemeClr val="tx2"/>
                </a:solidFill>
              </a:rPr>
              <a:t>Self-critical thoughts</a:t>
            </a:r>
          </a:p>
          <a:p>
            <a:pPr lvl="1"/>
            <a:r>
              <a:rPr lang="en-US" sz="2800" dirty="0">
                <a:solidFill>
                  <a:schemeClr val="tx2"/>
                </a:solidFill>
              </a:rPr>
              <a:t>Ruminating or worrying thoughts that get you no where</a:t>
            </a:r>
          </a:p>
          <a:p>
            <a:pPr lvl="1"/>
            <a:endParaRPr lang="en-US"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27961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A0E0B84-9AF7-76EB-93D2-72908C726FB1}"/>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Let’s  Start by Looking Back...</a:t>
            </a:r>
          </a:p>
        </p:txBody>
      </p:sp>
      <p:sp>
        <p:nvSpPr>
          <p:cNvPr id="3" name="Content Placeholder 2">
            <a:extLst>
              <a:ext uri="{FF2B5EF4-FFF2-40B4-BE49-F238E27FC236}">
                <a16:creationId xmlns:a16="http://schemas.microsoft.com/office/drawing/2014/main" id="{A3A42853-342D-44B9-50BB-F9D3B816CC0D}"/>
              </a:ext>
            </a:extLst>
          </p:cNvPr>
          <p:cNvSpPr>
            <a:spLocks noGrp="1"/>
          </p:cNvSpPr>
          <p:nvPr>
            <p:ph idx="1"/>
          </p:nvPr>
        </p:nvSpPr>
        <p:spPr>
          <a:xfrm>
            <a:off x="5949696" y="801866"/>
            <a:ext cx="5937504" cy="5230634"/>
          </a:xfrm>
          <a:noFill/>
          <a:ln>
            <a:noFill/>
          </a:ln>
        </p:spPr>
        <p:txBody>
          <a:bodyPr anchor="ctr">
            <a:normAutofit fontScale="92500"/>
          </a:bodyPr>
          <a:lstStyle/>
          <a:p>
            <a:pPr marL="0" indent="0">
              <a:buNone/>
            </a:pPr>
            <a:r>
              <a:rPr lang="en-US" dirty="0">
                <a:solidFill>
                  <a:schemeClr val="tx2"/>
                </a:solidFill>
              </a:rPr>
              <a:t>When in the past have you been successful at making a change or in doing something that was  hard for you ?</a:t>
            </a:r>
          </a:p>
          <a:p>
            <a:pPr lvl="1"/>
            <a:r>
              <a:rPr lang="en-US" sz="2800" dirty="0">
                <a:solidFill>
                  <a:schemeClr val="tx2"/>
                </a:solidFill>
              </a:rPr>
              <a:t>Did you stop a bad or unhealthy habit?</a:t>
            </a:r>
          </a:p>
          <a:p>
            <a:pPr lvl="1"/>
            <a:r>
              <a:rPr lang="en-US" sz="2800" dirty="0">
                <a:solidFill>
                  <a:schemeClr val="tx2"/>
                </a:solidFill>
              </a:rPr>
              <a:t>Did you start a healthy habit ?</a:t>
            </a:r>
          </a:p>
          <a:p>
            <a:pPr lvl="1"/>
            <a:r>
              <a:rPr lang="en-US" sz="2800" dirty="0">
                <a:solidFill>
                  <a:schemeClr val="tx2"/>
                </a:solidFill>
              </a:rPr>
              <a:t>Learn to do something new that was hard for you?</a:t>
            </a:r>
          </a:p>
          <a:p>
            <a:pPr lvl="1"/>
            <a:r>
              <a:rPr lang="en-US" sz="2800" dirty="0">
                <a:solidFill>
                  <a:schemeClr val="tx2"/>
                </a:solidFill>
              </a:rPr>
              <a:t>Did you resolve an issue that was weighing on you?</a:t>
            </a:r>
          </a:p>
          <a:p>
            <a:pPr lvl="2"/>
            <a:r>
              <a:rPr lang="en-US" sz="2800" dirty="0">
                <a:solidFill>
                  <a:schemeClr val="tx2"/>
                </a:solidFill>
              </a:rPr>
              <a:t>Made a needed apology</a:t>
            </a:r>
          </a:p>
          <a:p>
            <a:pPr lvl="2"/>
            <a:r>
              <a:rPr lang="en-US" sz="2800" dirty="0">
                <a:solidFill>
                  <a:schemeClr val="tx2"/>
                </a:solidFill>
              </a:rPr>
              <a:t>Made amends </a:t>
            </a:r>
          </a:p>
          <a:p>
            <a:pPr marL="0" indent="0">
              <a:buNone/>
            </a:pPr>
            <a:r>
              <a:rPr lang="en-US" sz="1800" dirty="0">
                <a:solidFill>
                  <a:schemeClr val="tx2"/>
                </a:solidFill>
              </a:rPr>
              <a:t>		</a:t>
            </a:r>
          </a:p>
        </p:txBody>
      </p:sp>
    </p:spTree>
    <p:extLst>
      <p:ext uri="{BB962C8B-B14F-4D97-AF65-F5344CB8AC3E}">
        <p14:creationId xmlns:p14="http://schemas.microsoft.com/office/powerpoint/2010/main" val="26326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C66A0-2304-16CA-9D83-DB7BF4A0E54B}"/>
              </a:ext>
            </a:extLst>
          </p:cNvPr>
          <p:cNvSpPr>
            <a:spLocks noGrp="1"/>
          </p:cNvSpPr>
          <p:nvPr>
            <p:ph type="title"/>
          </p:nvPr>
        </p:nvSpPr>
        <p:spPr>
          <a:xfrm>
            <a:off x="1429990" y="348650"/>
            <a:ext cx="9829800" cy="1325880"/>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How</a:t>
            </a:r>
            <a:r>
              <a:rPr lang="en-US" sz="4000" kern="1200" dirty="0">
                <a:solidFill>
                  <a:schemeClr val="tx2"/>
                </a:solidFill>
                <a:latin typeface="+mj-lt"/>
                <a:ea typeface="+mj-ea"/>
                <a:cs typeface="+mj-cs"/>
              </a:rPr>
              <a:t> Did You Do It?</a:t>
            </a:r>
          </a:p>
        </p:txBody>
      </p:sp>
      <p:grpSp>
        <p:nvGrpSpPr>
          <p:cNvPr id="2059" name="Group 2058">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060" name="Freeform: Shape 2059">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Freeform: Shape 2061">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9E77C24-935B-22D6-B09F-290418E4CC8B}"/>
              </a:ext>
            </a:extLst>
          </p:cNvPr>
          <p:cNvSpPr>
            <a:spLocks noGrp="1"/>
          </p:cNvSpPr>
          <p:nvPr>
            <p:ph sz="half" idx="1"/>
          </p:nvPr>
        </p:nvSpPr>
        <p:spPr>
          <a:xfrm>
            <a:off x="401458" y="2721340"/>
            <a:ext cx="5626768" cy="3227626"/>
          </a:xfrm>
        </p:spPr>
        <p:txBody>
          <a:bodyPr vert="horz" lIns="91440" tIns="45720" rIns="91440" bIns="45720" rtlCol="0" anchor="ctr">
            <a:normAutofit/>
          </a:bodyPr>
          <a:lstStyle/>
          <a:p>
            <a:pPr marL="0"/>
            <a:r>
              <a:rPr lang="en-US" dirty="0">
                <a:solidFill>
                  <a:schemeClr val="tx2"/>
                </a:solidFill>
              </a:rPr>
              <a:t>What were the things you did to make the change you made or to move forward in the way you did?</a:t>
            </a:r>
          </a:p>
          <a:p>
            <a:pPr marL="0"/>
            <a:r>
              <a:rPr lang="en-US" dirty="0">
                <a:solidFill>
                  <a:schemeClr val="tx2"/>
                </a:solidFill>
              </a:rPr>
              <a:t>Let’s name some things...</a:t>
            </a:r>
          </a:p>
        </p:txBody>
      </p:sp>
      <p:grpSp>
        <p:nvGrpSpPr>
          <p:cNvPr id="2065" name="Group 2064">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66" name="Freeform: Shape 2065">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Shape 2066">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Freeform: Shape 2067">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69" name="Freeform: Shape 2068">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Behavior Change - The Decision Lab">
            <a:extLst>
              <a:ext uri="{FF2B5EF4-FFF2-40B4-BE49-F238E27FC236}">
                <a16:creationId xmlns:a16="http://schemas.microsoft.com/office/drawing/2014/main" id="{D65D990F-3BD3-8F39-6248-2D16B8A700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29378" y="2621280"/>
            <a:ext cx="5317007" cy="311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9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07E85A-2D54-D5B9-EAD4-7366B20B9CDE}"/>
              </a:ext>
            </a:extLst>
          </p:cNvPr>
          <p:cNvSpPr>
            <a:spLocks noGrp="1"/>
          </p:cNvSpPr>
          <p:nvPr>
            <p:ph type="title"/>
          </p:nvPr>
        </p:nvSpPr>
        <p:spPr>
          <a:xfrm>
            <a:off x="5632704" y="-273542"/>
            <a:ext cx="5928605" cy="1454051"/>
          </a:xfrm>
        </p:spPr>
        <p:txBody>
          <a:bodyPr>
            <a:normAutofit/>
          </a:bodyPr>
          <a:lstStyle/>
          <a:p>
            <a:r>
              <a:rPr lang="en-US" sz="3600" dirty="0">
                <a:solidFill>
                  <a:schemeClr val="tx2"/>
                </a:solidFill>
              </a:rPr>
              <a:t>What is Getting in the Way?</a:t>
            </a:r>
          </a:p>
        </p:txBody>
      </p:sp>
      <p:pic>
        <p:nvPicPr>
          <p:cNvPr id="27" name="Graphic 26" descr="Irritant">
            <a:extLst>
              <a:ext uri="{FF2B5EF4-FFF2-40B4-BE49-F238E27FC236}">
                <a16:creationId xmlns:a16="http://schemas.microsoft.com/office/drawing/2014/main" id="{CF2D2F9D-34A2-8AC4-8775-50A3F9766E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6" name="Content Placeholder 5">
            <a:extLst>
              <a:ext uri="{FF2B5EF4-FFF2-40B4-BE49-F238E27FC236}">
                <a16:creationId xmlns:a16="http://schemas.microsoft.com/office/drawing/2014/main" id="{D2BCA28F-E6B4-7F26-E358-5FF46FE76F6A}"/>
              </a:ext>
            </a:extLst>
          </p:cNvPr>
          <p:cNvSpPr>
            <a:spLocks noGrp="1"/>
          </p:cNvSpPr>
          <p:nvPr>
            <p:ph idx="1"/>
          </p:nvPr>
        </p:nvSpPr>
        <p:spPr>
          <a:xfrm>
            <a:off x="5632704" y="1207008"/>
            <a:ext cx="6193535" cy="5413248"/>
          </a:xfrm>
        </p:spPr>
        <p:txBody>
          <a:bodyPr anchor="ctr">
            <a:normAutofit fontScale="62500" lnSpcReduction="20000"/>
          </a:bodyPr>
          <a:lstStyle/>
          <a:p>
            <a:pPr marL="0" indent="0">
              <a:buNone/>
            </a:pPr>
            <a:r>
              <a:rPr lang="en-US" sz="2900" dirty="0">
                <a:solidFill>
                  <a:schemeClr val="tx2"/>
                </a:solidFill>
              </a:rPr>
              <a:t>Saying “I’m just lazy” is a way to avoid having to do anything</a:t>
            </a:r>
          </a:p>
          <a:p>
            <a:pPr marL="0" indent="0">
              <a:buNone/>
            </a:pPr>
            <a:endParaRPr lang="en-US" sz="2900" dirty="0">
              <a:solidFill>
                <a:schemeClr val="tx2"/>
              </a:solidFill>
            </a:endParaRPr>
          </a:p>
          <a:p>
            <a:pPr marL="0" indent="0">
              <a:buNone/>
            </a:pPr>
            <a:r>
              <a:rPr lang="en-US" sz="2900" dirty="0">
                <a:solidFill>
                  <a:schemeClr val="tx2"/>
                </a:solidFill>
              </a:rPr>
              <a:t>Take some time to figure out why you </a:t>
            </a:r>
            <a:r>
              <a:rPr lang="en-US" sz="2900" b="1" dirty="0">
                <a:solidFill>
                  <a:schemeClr val="tx2"/>
                </a:solidFill>
              </a:rPr>
              <a:t>truly </a:t>
            </a:r>
            <a:r>
              <a:rPr lang="en-US" sz="2900" dirty="0">
                <a:solidFill>
                  <a:schemeClr val="tx2"/>
                </a:solidFill>
              </a:rPr>
              <a:t>aren’t doing the thing you say you want to do:</a:t>
            </a:r>
          </a:p>
          <a:p>
            <a:pPr lvl="1"/>
            <a:r>
              <a:rPr lang="en-US" sz="2900" dirty="0">
                <a:solidFill>
                  <a:schemeClr val="tx2"/>
                </a:solidFill>
              </a:rPr>
              <a:t>Maybe you don’t really want to do it. It isn’t of value to you</a:t>
            </a:r>
          </a:p>
          <a:p>
            <a:pPr lvl="2"/>
            <a:r>
              <a:rPr lang="en-US" sz="2900" dirty="0">
                <a:solidFill>
                  <a:schemeClr val="tx2"/>
                </a:solidFill>
              </a:rPr>
              <a:t>Get more information</a:t>
            </a:r>
          </a:p>
          <a:p>
            <a:pPr lvl="1"/>
            <a:r>
              <a:rPr lang="en-US" sz="2900" dirty="0">
                <a:solidFill>
                  <a:schemeClr val="tx2"/>
                </a:solidFill>
              </a:rPr>
              <a:t>Maybe you don’t believe the benefit of making the change is worth giving up your old behavior or habit </a:t>
            </a:r>
          </a:p>
          <a:p>
            <a:pPr lvl="2"/>
            <a:r>
              <a:rPr lang="en-US" sz="2900" dirty="0">
                <a:solidFill>
                  <a:schemeClr val="tx2"/>
                </a:solidFill>
              </a:rPr>
              <a:t>Mortality example from study</a:t>
            </a:r>
          </a:p>
          <a:p>
            <a:pPr lvl="1"/>
            <a:r>
              <a:rPr lang="en-US" sz="2900" dirty="0">
                <a:solidFill>
                  <a:schemeClr val="tx2"/>
                </a:solidFill>
              </a:rPr>
              <a:t>Fear of change, fear of communicating your needs. Fear of shining or being happy</a:t>
            </a:r>
          </a:p>
          <a:p>
            <a:pPr lvl="1"/>
            <a:r>
              <a:rPr lang="en-US" sz="2900" dirty="0">
                <a:solidFill>
                  <a:schemeClr val="tx2"/>
                </a:solidFill>
              </a:rPr>
              <a:t>Not feeling like you have the ability to do the new behavior</a:t>
            </a:r>
          </a:p>
          <a:p>
            <a:pPr lvl="2"/>
            <a:r>
              <a:rPr lang="en-US" sz="2900" dirty="0">
                <a:solidFill>
                  <a:schemeClr val="tx2"/>
                </a:solidFill>
              </a:rPr>
              <a:t>Poor self –efficacy</a:t>
            </a:r>
          </a:p>
          <a:p>
            <a:pPr lvl="2"/>
            <a:r>
              <a:rPr lang="en-US" sz="2900" dirty="0">
                <a:solidFill>
                  <a:schemeClr val="tx2"/>
                </a:solidFill>
              </a:rPr>
              <a:t>Learn some new skills</a:t>
            </a:r>
          </a:p>
          <a:p>
            <a:pPr lvl="2"/>
            <a:r>
              <a:rPr lang="en-US" sz="2900" dirty="0">
                <a:solidFill>
                  <a:schemeClr val="tx2"/>
                </a:solidFill>
              </a:rPr>
              <a:t>Get help/support</a:t>
            </a:r>
          </a:p>
          <a:p>
            <a:pPr lvl="1"/>
            <a:r>
              <a:rPr lang="en-US" sz="2900" dirty="0">
                <a:solidFill>
                  <a:schemeClr val="tx2"/>
                </a:solidFill>
              </a:rPr>
              <a:t>Depression- Lack of hope</a:t>
            </a:r>
          </a:p>
          <a:p>
            <a:pPr lvl="1"/>
            <a:r>
              <a:rPr lang="en-US" sz="2900" dirty="0">
                <a:solidFill>
                  <a:schemeClr val="tx2"/>
                </a:solidFill>
              </a:rPr>
              <a:t>Lack of resources</a:t>
            </a:r>
          </a:p>
          <a:p>
            <a:pPr lvl="2"/>
            <a:r>
              <a:rPr lang="en-US" sz="2900" dirty="0">
                <a:solidFill>
                  <a:schemeClr val="tx2"/>
                </a:solidFill>
              </a:rPr>
              <a:t>Money, transportation, physical limitations, know-how etc.</a:t>
            </a:r>
          </a:p>
          <a:p>
            <a:pPr lvl="1"/>
            <a:r>
              <a:rPr lang="en-US" sz="2900" dirty="0">
                <a:solidFill>
                  <a:schemeClr val="tx2"/>
                </a:solidFill>
              </a:rPr>
              <a:t>Life-overwhelm</a:t>
            </a:r>
          </a:p>
          <a:p>
            <a:pPr marL="914400" lvl="2" indent="0">
              <a:buNone/>
            </a:pPr>
            <a:endParaRPr lang="en-US" dirty="0">
              <a:solidFill>
                <a:schemeClr val="tx2"/>
              </a:solidFill>
            </a:endParaRPr>
          </a:p>
          <a:p>
            <a:pPr lvl="1"/>
            <a:endParaRPr lang="en-US" sz="2000" dirty="0">
              <a:solidFill>
                <a:schemeClr val="tx2"/>
              </a:solidFill>
            </a:endParaRPr>
          </a:p>
          <a:p>
            <a:pPr marL="457200" lvl="1" indent="0">
              <a:buNone/>
            </a:pPr>
            <a:endParaRPr lang="en-US" sz="900" dirty="0">
              <a:solidFill>
                <a:schemeClr val="tx2"/>
              </a:solidFill>
            </a:endParaRPr>
          </a:p>
          <a:p>
            <a:pPr marL="914400" lvl="2" indent="0">
              <a:buNone/>
            </a:pPr>
            <a:endParaRPr lang="en-US" sz="900" dirty="0">
              <a:solidFill>
                <a:schemeClr val="tx2"/>
              </a:solidFill>
            </a:endParaRPr>
          </a:p>
          <a:p>
            <a:pPr lvl="1"/>
            <a:endParaRPr lang="en-US" sz="900" dirty="0">
              <a:solidFill>
                <a:schemeClr val="tx2"/>
              </a:solidFill>
            </a:endParaRPr>
          </a:p>
        </p:txBody>
      </p:sp>
      <p:grpSp>
        <p:nvGrpSpPr>
          <p:cNvPr id="34" name="Group 3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5" name="Freeform: Shape 3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626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B8324F-475F-BAA9-C9E3-366DED8B6649}"/>
              </a:ext>
            </a:extLst>
          </p:cNvPr>
          <p:cNvSpPr>
            <a:spLocks noGrp="1"/>
          </p:cNvSpPr>
          <p:nvPr>
            <p:ph type="title"/>
          </p:nvPr>
        </p:nvSpPr>
        <p:spPr>
          <a:xfrm>
            <a:off x="838200" y="668377"/>
            <a:ext cx="10515600" cy="1325563"/>
          </a:xfrm>
        </p:spPr>
        <p:txBody>
          <a:bodyPr>
            <a:normAutofit/>
          </a:bodyPr>
          <a:lstStyle/>
          <a:p>
            <a:r>
              <a:rPr lang="en-US" dirty="0"/>
              <a:t>Things That Help Us to Change Our Behavior</a:t>
            </a:r>
          </a:p>
        </p:txBody>
      </p:sp>
      <p:sp>
        <p:nvSpPr>
          <p:cNvPr id="6" name="Content Placeholder 5">
            <a:extLst>
              <a:ext uri="{FF2B5EF4-FFF2-40B4-BE49-F238E27FC236}">
                <a16:creationId xmlns:a16="http://schemas.microsoft.com/office/drawing/2014/main" id="{6A26E0D8-1C29-9196-389E-BF56319661C0}"/>
              </a:ext>
            </a:extLst>
          </p:cNvPr>
          <p:cNvSpPr>
            <a:spLocks noGrp="1"/>
          </p:cNvSpPr>
          <p:nvPr>
            <p:ph sz="half" idx="1"/>
          </p:nvPr>
        </p:nvSpPr>
        <p:spPr>
          <a:xfrm>
            <a:off x="585216" y="1993940"/>
            <a:ext cx="5510784" cy="3979264"/>
          </a:xfrm>
        </p:spPr>
        <p:txBody>
          <a:bodyPr>
            <a:normAutofit fontScale="92500" lnSpcReduction="20000"/>
          </a:bodyPr>
          <a:lstStyle/>
          <a:p>
            <a:r>
              <a:rPr lang="en-US" sz="1900" dirty="0"/>
              <a:t>Get information-be inspired</a:t>
            </a:r>
          </a:p>
          <a:p>
            <a:pPr marL="0" indent="0">
              <a:buNone/>
            </a:pPr>
            <a:r>
              <a:rPr lang="en-US" sz="1900" dirty="0"/>
              <a:t>	e.g. Dr </a:t>
            </a:r>
            <a:r>
              <a:rPr lang="en-US" sz="1900" dirty="0" err="1"/>
              <a:t>Bukkapatnam’s</a:t>
            </a:r>
            <a:r>
              <a:rPr lang="en-US" sz="1900" dirty="0"/>
              <a:t> lecture- BP</a:t>
            </a:r>
          </a:p>
          <a:p>
            <a:r>
              <a:rPr lang="en-US" sz="1900" dirty="0"/>
              <a:t>Get Support</a:t>
            </a:r>
          </a:p>
          <a:p>
            <a:pPr lvl="1"/>
            <a:r>
              <a:rPr lang="en-US" sz="1900" dirty="0"/>
              <a:t>Tell someone</a:t>
            </a:r>
          </a:p>
          <a:p>
            <a:pPr lvl="1"/>
            <a:r>
              <a:rPr lang="en-US" sz="1900" dirty="0"/>
              <a:t>Do it with someone</a:t>
            </a:r>
          </a:p>
          <a:p>
            <a:pPr lvl="1"/>
            <a:r>
              <a:rPr lang="en-US" sz="1900" dirty="0"/>
              <a:t>Join a support group or form one</a:t>
            </a:r>
          </a:p>
          <a:p>
            <a:pPr lvl="1"/>
            <a:r>
              <a:rPr lang="en-US" sz="1900" dirty="0"/>
              <a:t>Learn the skills you need </a:t>
            </a:r>
          </a:p>
          <a:p>
            <a:r>
              <a:rPr lang="en-US" sz="1900" dirty="0"/>
              <a:t>Make it easy to do. Something you can do right now with your current resources</a:t>
            </a:r>
          </a:p>
          <a:p>
            <a:r>
              <a:rPr lang="en-US" sz="1900" dirty="0"/>
              <a:t>Make it hard to do your old behavior</a:t>
            </a:r>
          </a:p>
          <a:p>
            <a:r>
              <a:rPr lang="en-US" sz="1900" dirty="0"/>
              <a:t>Start with a small step TODAY!</a:t>
            </a:r>
          </a:p>
          <a:p>
            <a:r>
              <a:rPr lang="en-US" sz="1900" dirty="0"/>
              <a:t>Have a mantra for when negative thoughts appear</a:t>
            </a:r>
          </a:p>
          <a:p>
            <a:r>
              <a:rPr lang="en-US" sz="1900" dirty="0"/>
              <a:t>Have a substitute to take the place of the negative behavior </a:t>
            </a:r>
          </a:p>
          <a:p>
            <a:endParaRPr lang="en-US" sz="1300" dirty="0"/>
          </a:p>
          <a:p>
            <a:endParaRPr lang="en-US" sz="1300" dirty="0"/>
          </a:p>
          <a:p>
            <a:pPr marL="457200" lvl="1" indent="0">
              <a:buNone/>
            </a:pPr>
            <a:endParaRPr lang="en-US" sz="1300" dirty="0"/>
          </a:p>
        </p:txBody>
      </p:sp>
      <p:sp>
        <p:nvSpPr>
          <p:cNvPr id="7" name="Content Placeholder 6">
            <a:extLst>
              <a:ext uri="{FF2B5EF4-FFF2-40B4-BE49-F238E27FC236}">
                <a16:creationId xmlns:a16="http://schemas.microsoft.com/office/drawing/2014/main" id="{FA9C135E-4563-4D8F-D353-F3B8CDB8126F}"/>
              </a:ext>
            </a:extLst>
          </p:cNvPr>
          <p:cNvSpPr>
            <a:spLocks noGrp="1"/>
          </p:cNvSpPr>
          <p:nvPr>
            <p:ph sz="half" idx="2"/>
          </p:nvPr>
        </p:nvSpPr>
        <p:spPr>
          <a:xfrm>
            <a:off x="6256020" y="2177456"/>
            <a:ext cx="5097780" cy="3795748"/>
          </a:xfrm>
        </p:spPr>
        <p:txBody>
          <a:bodyPr>
            <a:normAutofit fontScale="92500" lnSpcReduction="20000"/>
          </a:bodyPr>
          <a:lstStyle/>
          <a:p>
            <a:r>
              <a:rPr lang="en-US" sz="1900" dirty="0"/>
              <a:t>Remind yourself frequently of the “why” you want to do it. Make </a:t>
            </a:r>
            <a:r>
              <a:rPr lang="en-US" sz="1900" dirty="0" err="1"/>
              <a:t>post-it</a:t>
            </a:r>
            <a:r>
              <a:rPr lang="en-US" sz="1900" dirty="0"/>
              <a:t> notes</a:t>
            </a:r>
          </a:p>
          <a:p>
            <a:r>
              <a:rPr lang="en-US" sz="1900" dirty="0"/>
              <a:t>Notice the positives you receive when you do the new behavior or stop the old behavior</a:t>
            </a:r>
          </a:p>
          <a:p>
            <a:r>
              <a:rPr lang="en-US" sz="1900" dirty="0"/>
              <a:t>Stacking technique-Uses the formula (After..., I will...).Tying the new behavior with something you already have a pathway for </a:t>
            </a:r>
          </a:p>
          <a:p>
            <a:r>
              <a:rPr lang="en-US" sz="1900" dirty="0"/>
              <a:t>Mindfulness Practice </a:t>
            </a:r>
          </a:p>
          <a:p>
            <a:r>
              <a:rPr lang="en-US" sz="1900" dirty="0"/>
              <a:t>Association technique-pairing a stimulus (cue) with a behavior</a:t>
            </a:r>
          </a:p>
          <a:p>
            <a:endParaRPr lang="en-US" sz="1900" dirty="0"/>
          </a:p>
          <a:p>
            <a:endParaRPr lang="en-US" sz="1900" dirty="0"/>
          </a:p>
        </p:txBody>
      </p:sp>
    </p:spTree>
    <p:extLst>
      <p:ext uri="{BB962C8B-B14F-4D97-AF65-F5344CB8AC3E}">
        <p14:creationId xmlns:p14="http://schemas.microsoft.com/office/powerpoint/2010/main" val="373634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9F4B2-6B2E-5C28-CED8-55834E02F2DE}"/>
              </a:ext>
            </a:extLst>
          </p:cNvPr>
          <p:cNvSpPr>
            <a:spLocks noGrp="1"/>
          </p:cNvSpPr>
          <p:nvPr>
            <p:ph type="title"/>
          </p:nvPr>
        </p:nvSpPr>
        <p:spPr>
          <a:xfrm>
            <a:off x="396504" y="445251"/>
            <a:ext cx="7729728" cy="1188720"/>
          </a:xfrm>
        </p:spPr>
        <p:txBody>
          <a:bodyPr>
            <a:normAutofit fontScale="90000"/>
          </a:bodyPr>
          <a:lstStyle/>
          <a:p>
            <a:r>
              <a:rPr lang="en-US" dirty="0"/>
              <a:t>Association Technique</a:t>
            </a:r>
            <a:br>
              <a:rPr lang="en-US" dirty="0"/>
            </a:br>
            <a:r>
              <a:rPr lang="en-US" dirty="0"/>
              <a:t>How We Create Unwanted Habits</a:t>
            </a:r>
          </a:p>
        </p:txBody>
      </p:sp>
      <p:pic>
        <p:nvPicPr>
          <p:cNvPr id="3074" name="Picture 2">
            <a:extLst>
              <a:ext uri="{FF2B5EF4-FFF2-40B4-BE49-F238E27FC236}">
                <a16:creationId xmlns:a16="http://schemas.microsoft.com/office/drawing/2014/main" id="{4F82583C-B33C-2B4F-6B49-A3EEE0717C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7960" y="1675250"/>
            <a:ext cx="11262366" cy="45093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0A1772-5A1A-9A53-4D81-2EF24EB55F12}"/>
              </a:ext>
            </a:extLst>
          </p:cNvPr>
          <p:cNvSpPr txBox="1"/>
          <p:nvPr/>
        </p:nvSpPr>
        <p:spPr>
          <a:xfrm>
            <a:off x="945221" y="6236413"/>
            <a:ext cx="5794625" cy="338554"/>
          </a:xfrm>
          <a:prstGeom prst="rect">
            <a:avLst/>
          </a:prstGeom>
          <a:noFill/>
        </p:spPr>
        <p:txBody>
          <a:bodyPr wrap="square" rtlCol="0">
            <a:spAutoFit/>
          </a:bodyPr>
          <a:lstStyle/>
          <a:p>
            <a:r>
              <a:rPr lang="en-US" sz="1600" dirty="0"/>
              <a:t>https://www.healthline.com/health/the-science-of-habit#1</a:t>
            </a:r>
          </a:p>
        </p:txBody>
      </p:sp>
      <p:sp>
        <p:nvSpPr>
          <p:cNvPr id="2" name="TextBox 1">
            <a:extLst>
              <a:ext uri="{FF2B5EF4-FFF2-40B4-BE49-F238E27FC236}">
                <a16:creationId xmlns:a16="http://schemas.microsoft.com/office/drawing/2014/main" id="{CC2E9430-6DB0-A499-2431-4F3068F7416E}"/>
              </a:ext>
            </a:extLst>
          </p:cNvPr>
          <p:cNvSpPr txBox="1"/>
          <p:nvPr/>
        </p:nvSpPr>
        <p:spPr>
          <a:xfrm>
            <a:off x="2834640" y="4271554"/>
            <a:ext cx="705394" cy="369332"/>
          </a:xfrm>
          <a:prstGeom prst="rect">
            <a:avLst/>
          </a:prstGeom>
          <a:noFill/>
        </p:spPr>
        <p:txBody>
          <a:bodyPr wrap="square" rtlCol="0">
            <a:spAutoFit/>
          </a:bodyPr>
          <a:lstStyle/>
          <a:p>
            <a:r>
              <a:rPr lang="en-US" dirty="0"/>
              <a:t>/urge</a:t>
            </a:r>
          </a:p>
        </p:txBody>
      </p:sp>
      <p:sp>
        <p:nvSpPr>
          <p:cNvPr id="3" name="TextBox 2">
            <a:extLst>
              <a:ext uri="{FF2B5EF4-FFF2-40B4-BE49-F238E27FC236}">
                <a16:creationId xmlns:a16="http://schemas.microsoft.com/office/drawing/2014/main" id="{8885615F-4634-02C6-7A1D-374DF208A805}"/>
              </a:ext>
            </a:extLst>
          </p:cNvPr>
          <p:cNvSpPr txBox="1"/>
          <p:nvPr/>
        </p:nvSpPr>
        <p:spPr>
          <a:xfrm>
            <a:off x="2887038" y="1808251"/>
            <a:ext cx="1232899" cy="369332"/>
          </a:xfrm>
          <a:prstGeom prst="rect">
            <a:avLst/>
          </a:prstGeom>
          <a:noFill/>
        </p:spPr>
        <p:txBody>
          <a:bodyPr wrap="square" rtlCol="0">
            <a:spAutoFit/>
          </a:bodyPr>
          <a:lstStyle/>
          <a:p>
            <a:r>
              <a:rPr lang="en-US" dirty="0"/>
              <a:t> </a:t>
            </a:r>
            <a:r>
              <a:rPr lang="en-US" sz="1400" dirty="0">
                <a:solidFill>
                  <a:schemeClr val="bg1"/>
                </a:solidFill>
              </a:rPr>
              <a:t>Dopamine</a:t>
            </a:r>
          </a:p>
        </p:txBody>
      </p:sp>
      <p:sp>
        <p:nvSpPr>
          <p:cNvPr id="4" name="TextBox 3">
            <a:extLst>
              <a:ext uri="{FF2B5EF4-FFF2-40B4-BE49-F238E27FC236}">
                <a16:creationId xmlns:a16="http://schemas.microsoft.com/office/drawing/2014/main" id="{9822D093-337C-C7A9-A5D6-C75978F37F25}"/>
              </a:ext>
            </a:extLst>
          </p:cNvPr>
          <p:cNvSpPr txBox="1"/>
          <p:nvPr/>
        </p:nvSpPr>
        <p:spPr>
          <a:xfrm>
            <a:off x="10674850" y="2876764"/>
            <a:ext cx="1024125" cy="307777"/>
          </a:xfrm>
          <a:prstGeom prst="rect">
            <a:avLst/>
          </a:prstGeom>
          <a:noFill/>
        </p:spPr>
        <p:txBody>
          <a:bodyPr wrap="square" rtlCol="0">
            <a:spAutoFit/>
          </a:bodyPr>
          <a:lstStyle/>
          <a:p>
            <a:r>
              <a:rPr lang="en-US" sz="1400" dirty="0"/>
              <a:t>Dopamine</a:t>
            </a:r>
          </a:p>
        </p:txBody>
      </p:sp>
      <p:sp>
        <p:nvSpPr>
          <p:cNvPr id="6" name="Up Arrow 5">
            <a:extLst>
              <a:ext uri="{FF2B5EF4-FFF2-40B4-BE49-F238E27FC236}">
                <a16:creationId xmlns:a16="http://schemas.microsoft.com/office/drawing/2014/main" id="{13DBFE36-36C9-D010-ECD2-FFB35C8AE57B}"/>
              </a:ext>
            </a:extLst>
          </p:cNvPr>
          <p:cNvSpPr/>
          <p:nvPr/>
        </p:nvSpPr>
        <p:spPr>
          <a:xfrm>
            <a:off x="10563142" y="2824945"/>
            <a:ext cx="204176" cy="3077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144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A0A99A-104E-4E7D-B7B5-3965E9DB7331}"/>
              </a:ext>
            </a:extLst>
          </p:cNvPr>
          <p:cNvSpPr>
            <a:spLocks noGrp="1"/>
          </p:cNvSpPr>
          <p:nvPr>
            <p:ph type="title"/>
          </p:nvPr>
        </p:nvSpPr>
        <p:spPr>
          <a:xfrm>
            <a:off x="308225" y="231662"/>
            <a:ext cx="9776206" cy="1188720"/>
          </a:xfrm>
        </p:spPr>
        <p:txBody>
          <a:bodyPr>
            <a:normAutofit fontScale="90000"/>
          </a:bodyPr>
          <a:lstStyle/>
          <a:p>
            <a:r>
              <a:rPr lang="en-US" dirty="0"/>
              <a:t>Association Technique</a:t>
            </a:r>
            <a:br>
              <a:rPr lang="en-US" dirty="0"/>
            </a:br>
            <a:r>
              <a:rPr lang="en-US" dirty="0"/>
              <a:t>How We Create Good habits</a:t>
            </a:r>
          </a:p>
        </p:txBody>
      </p:sp>
      <p:pic>
        <p:nvPicPr>
          <p:cNvPr id="2050" name="Picture 2">
            <a:extLst>
              <a:ext uri="{FF2B5EF4-FFF2-40B4-BE49-F238E27FC236}">
                <a16:creationId xmlns:a16="http://schemas.microsoft.com/office/drawing/2014/main" id="{977FC1B6-C085-2A6B-99F4-E52A01ADF3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396" y="1705232"/>
            <a:ext cx="11445207" cy="45825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2DB71F-D862-027A-C4C1-782102C1D4ED}"/>
              </a:ext>
            </a:extLst>
          </p:cNvPr>
          <p:cNvSpPr txBox="1"/>
          <p:nvPr/>
        </p:nvSpPr>
        <p:spPr>
          <a:xfrm>
            <a:off x="838200" y="6287784"/>
            <a:ext cx="6281791" cy="338554"/>
          </a:xfrm>
          <a:prstGeom prst="rect">
            <a:avLst/>
          </a:prstGeom>
          <a:noFill/>
        </p:spPr>
        <p:txBody>
          <a:bodyPr wrap="square" rtlCol="0">
            <a:spAutoFit/>
          </a:bodyPr>
          <a:lstStyle/>
          <a:p>
            <a:r>
              <a:rPr lang="en-US" sz="1600" dirty="0"/>
              <a:t>https://www.healthline.com/health/the-science-of-habit#1</a:t>
            </a:r>
          </a:p>
        </p:txBody>
      </p:sp>
      <p:sp>
        <p:nvSpPr>
          <p:cNvPr id="2" name="TextBox 1">
            <a:extLst>
              <a:ext uri="{FF2B5EF4-FFF2-40B4-BE49-F238E27FC236}">
                <a16:creationId xmlns:a16="http://schemas.microsoft.com/office/drawing/2014/main" id="{773402A6-5750-3EA9-8052-E4610B2FBDE1}"/>
              </a:ext>
            </a:extLst>
          </p:cNvPr>
          <p:cNvSpPr txBox="1"/>
          <p:nvPr/>
        </p:nvSpPr>
        <p:spPr>
          <a:xfrm>
            <a:off x="8582297" y="5394960"/>
            <a:ext cx="705394" cy="369332"/>
          </a:xfrm>
          <a:prstGeom prst="rect">
            <a:avLst/>
          </a:prstGeom>
          <a:noFill/>
        </p:spPr>
        <p:txBody>
          <a:bodyPr wrap="square" rtlCol="0">
            <a:spAutoFit/>
          </a:bodyPr>
          <a:lstStyle/>
          <a:p>
            <a:r>
              <a:rPr lang="en-US" dirty="0">
                <a:solidFill>
                  <a:schemeClr val="bg1"/>
                </a:solidFill>
              </a:rPr>
              <a:t>/urge</a:t>
            </a:r>
          </a:p>
        </p:txBody>
      </p:sp>
      <p:sp>
        <p:nvSpPr>
          <p:cNvPr id="3" name="TextBox 2">
            <a:extLst>
              <a:ext uri="{FF2B5EF4-FFF2-40B4-BE49-F238E27FC236}">
                <a16:creationId xmlns:a16="http://schemas.microsoft.com/office/drawing/2014/main" id="{DBACC019-40B3-64CD-1D4A-7A216F240D01}"/>
              </a:ext>
            </a:extLst>
          </p:cNvPr>
          <p:cNvSpPr txBox="1"/>
          <p:nvPr/>
        </p:nvSpPr>
        <p:spPr>
          <a:xfrm>
            <a:off x="2887038" y="1808251"/>
            <a:ext cx="1232899" cy="369332"/>
          </a:xfrm>
          <a:prstGeom prst="rect">
            <a:avLst/>
          </a:prstGeom>
          <a:noFill/>
        </p:spPr>
        <p:txBody>
          <a:bodyPr wrap="square" rtlCol="0">
            <a:spAutoFit/>
          </a:bodyPr>
          <a:lstStyle/>
          <a:p>
            <a:r>
              <a:rPr lang="en-US" dirty="0"/>
              <a:t> </a:t>
            </a:r>
            <a:r>
              <a:rPr lang="en-US" sz="1400" dirty="0">
                <a:solidFill>
                  <a:schemeClr val="bg1"/>
                </a:solidFill>
              </a:rPr>
              <a:t>Dopamine</a:t>
            </a:r>
          </a:p>
        </p:txBody>
      </p:sp>
      <p:sp>
        <p:nvSpPr>
          <p:cNvPr id="4" name="Up Arrow 3">
            <a:extLst>
              <a:ext uri="{FF2B5EF4-FFF2-40B4-BE49-F238E27FC236}">
                <a16:creationId xmlns:a16="http://schemas.microsoft.com/office/drawing/2014/main" id="{964FF256-7356-7EE5-2394-D54C4C15DAF0}"/>
              </a:ext>
            </a:extLst>
          </p:cNvPr>
          <p:cNvSpPr/>
          <p:nvPr/>
        </p:nvSpPr>
        <p:spPr>
          <a:xfrm>
            <a:off x="2816617" y="1900718"/>
            <a:ext cx="140842" cy="184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391126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3341</TotalTime>
  <Words>1483</Words>
  <Application>Microsoft Office PowerPoint</Application>
  <PresentationFormat>Widescreen</PresentationFormat>
  <Paragraphs>162</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Wingdings</vt:lpstr>
      <vt:lpstr>Office Theme</vt:lpstr>
      <vt:lpstr>Resolution Re-Boot Making Things Happen</vt:lpstr>
      <vt:lpstr>What ?</vt:lpstr>
      <vt:lpstr>Types of Things You May Want Have Happen...</vt:lpstr>
      <vt:lpstr>Let’s  Start by Looking Back...</vt:lpstr>
      <vt:lpstr>How Did You Do It?</vt:lpstr>
      <vt:lpstr>What is Getting in the Way?</vt:lpstr>
      <vt:lpstr>Things That Help Us to Change Our Behavior</vt:lpstr>
      <vt:lpstr>Association Technique How We Create Unwanted Habits</vt:lpstr>
      <vt:lpstr>Association Technique How We Create Good habits</vt:lpstr>
      <vt:lpstr>Dopamine Is Important in  Habit Formation</vt:lpstr>
      <vt:lpstr>Other Things to Keep in Mind</vt:lpstr>
      <vt:lpstr>The Habit Loop Creates a Pathway in the Brain</vt:lpstr>
      <vt:lpstr>The  Steps To Change Your Behavior  and  Rewire  Your Brain </vt:lpstr>
      <vt:lpstr>The  Steps To Change Your Behavior  and  Rewire  Your Brain cont.</vt:lpstr>
      <vt:lpstr>What You Wanted to Know... How to Avoid Procrastination</vt:lpstr>
      <vt:lpstr>How to Avoid Procrastination cont.</vt:lpstr>
      <vt:lpstr>PowerPoint Presentation</vt:lpstr>
      <vt:lpstr>Avoid Doing Things Perfectly</vt:lpstr>
      <vt:lpstr>What You Wanted to Know... How to Get Motivated </vt:lpstr>
      <vt:lpstr>How to Get Motivated- How to Fight Back…</vt:lpstr>
      <vt:lpstr>PowerPoint Presentation</vt:lpstr>
      <vt:lpstr>References</vt:lpstr>
      <vt:lpstr>Questions or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Resolution Re-Boot</dc:title>
  <dc:creator>Myers, Sharon Louise</dc:creator>
  <cp:lastModifiedBy>Paumer, Linda</cp:lastModifiedBy>
  <cp:revision>15</cp:revision>
  <dcterms:created xsi:type="dcterms:W3CDTF">2026-01-27T22:16:27Z</dcterms:created>
  <dcterms:modified xsi:type="dcterms:W3CDTF">2026-02-10T23:20:08Z</dcterms:modified>
</cp:coreProperties>
</file>