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77" r:id="rId2"/>
    <p:sldId id="264" r:id="rId3"/>
    <p:sldId id="265" r:id="rId4"/>
    <p:sldId id="278" r:id="rId5"/>
    <p:sldId id="279" r:id="rId6"/>
    <p:sldId id="266" r:id="rId7"/>
    <p:sldId id="280" r:id="rId8"/>
    <p:sldId id="281" r:id="rId9"/>
    <p:sldId id="268" r:id="rId10"/>
    <p:sldId id="282" r:id="rId11"/>
    <p:sldId id="269" r:id="rId12"/>
    <p:sldId id="287" r:id="rId13"/>
    <p:sldId id="285" r:id="rId14"/>
    <p:sldId id="298" r:id="rId15"/>
    <p:sldId id="286" r:id="rId16"/>
    <p:sldId id="283" r:id="rId17"/>
    <p:sldId id="284" r:id="rId18"/>
    <p:sldId id="288" r:id="rId19"/>
    <p:sldId id="289" r:id="rId20"/>
    <p:sldId id="290" r:id="rId21"/>
    <p:sldId id="291" r:id="rId22"/>
    <p:sldId id="292" r:id="rId23"/>
    <p:sldId id="293" r:id="rId24"/>
    <p:sldId id="294" r:id="rId25"/>
    <p:sldId id="297" r:id="rId26"/>
    <p:sldId id="295" r:id="rId27"/>
    <p:sldId id="299" r:id="rId28"/>
    <p:sldId id="300" r:id="rId29"/>
    <p:sldId id="301" r:id="rId30"/>
    <p:sldId id="29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c52786\Desktop\SPSS\figures%20older%20adults%202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ac52786\Desktop\spss%20stats\email2MOCA_Qualtrics%20(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ac52786\Desktop\spss%20stats\figure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ac52786\Desktop\SPSS\figures%20older%20adults%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c52786\Desktop\SPSS\figures%20older%20adults%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figures%20young%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OldData%20(1).xlsxbeck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ac52786\Desktop\spss%20stats\email2MOCA_Qualtrics%2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ac52786\Desktop\spss%20stats\email2MOCA_Qualtrics%20(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ac52786\Desktop\spss%20stats\email2MOCA_Qualtrics%20(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ac52786\Desktop\spss%20stats\email2MOCA_Qualtrics%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1" dirty="0">
                <a:solidFill>
                  <a:srgbClr val="FF0000"/>
                </a:solidFill>
              </a:rPr>
              <a:t>GDS</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756996736306275E-2"/>
          <c:y val="0.1838717842853913"/>
          <c:w val="0.88850153418623612"/>
          <c:h val="0.6000127793014636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538-4090-BAA5-1ABE10FB8961}"/>
              </c:ext>
            </c:extLst>
          </c:dPt>
          <c:dPt>
            <c:idx val="1"/>
            <c:invertIfNegative val="0"/>
            <c:bubble3D val="0"/>
            <c:spPr>
              <a:solidFill>
                <a:srgbClr val="FFFF00"/>
              </a:solidFill>
              <a:ln>
                <a:noFill/>
              </a:ln>
              <a:effectLst/>
            </c:spPr>
            <c:extLst>
              <c:ext xmlns:c16="http://schemas.microsoft.com/office/drawing/2014/chart" uri="{C3380CC4-5D6E-409C-BE32-E72D297353CC}">
                <c16:uniqueId val="{00000003-9538-4090-BAA5-1ABE10FB8961}"/>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gds!$A$4:$C$4</c:f>
              <c:numCache>
                <c:formatCode>General</c:formatCode>
                <c:ptCount val="3"/>
                <c:pt idx="0">
                  <c:v>2021</c:v>
                </c:pt>
                <c:pt idx="1">
                  <c:v>2022</c:v>
                </c:pt>
                <c:pt idx="2">
                  <c:v>2023</c:v>
                </c:pt>
              </c:numCache>
            </c:numRef>
          </c:cat>
          <c:val>
            <c:numRef>
              <c:f>gds!$A$5:$C$5</c:f>
              <c:numCache>
                <c:formatCode>General</c:formatCode>
                <c:ptCount val="3"/>
                <c:pt idx="0">
                  <c:v>3.2</c:v>
                </c:pt>
                <c:pt idx="1">
                  <c:v>2.2000000000000002</c:v>
                </c:pt>
                <c:pt idx="2">
                  <c:v>2.39</c:v>
                </c:pt>
              </c:numCache>
            </c:numRef>
          </c:val>
          <c:extLst>
            <c:ext xmlns:c16="http://schemas.microsoft.com/office/drawing/2014/chart" uri="{C3380CC4-5D6E-409C-BE32-E72D297353CC}">
              <c16:uniqueId val="{00000004-9538-4090-BAA5-1ABE10FB8961}"/>
            </c:ext>
          </c:extLst>
        </c:ser>
        <c:dLbls>
          <c:showLegendKey val="0"/>
          <c:showVal val="0"/>
          <c:showCatName val="0"/>
          <c:showSerName val="0"/>
          <c:showPercent val="0"/>
          <c:showBubbleSize val="0"/>
        </c:dLbls>
        <c:gapWidth val="219"/>
        <c:overlap val="-27"/>
        <c:axId val="1615472815"/>
        <c:axId val="1853681455"/>
      </c:barChart>
      <c:catAx>
        <c:axId val="161547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1" i="0" u="none" strike="noStrike" kern="1200" baseline="0">
                <a:solidFill>
                  <a:schemeClr val="tx1">
                    <a:lumMod val="65000"/>
                    <a:lumOff val="35000"/>
                  </a:schemeClr>
                </a:solidFill>
                <a:latin typeface="+mn-lt"/>
                <a:ea typeface="+mn-ea"/>
                <a:cs typeface="+mn-cs"/>
              </a:defRPr>
            </a:pPr>
            <a:endParaRPr lang="en-US"/>
          </a:p>
        </c:txPr>
        <c:crossAx val="1853681455"/>
        <c:crosses val="autoZero"/>
        <c:auto val="1"/>
        <c:lblAlgn val="ctr"/>
        <c:lblOffset val="100"/>
        <c:noMultiLvlLbl val="0"/>
      </c:catAx>
      <c:valAx>
        <c:axId val="1853681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6154728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Arial" panose="020B0604020202020204" pitchFamily="34" charset="0"/>
                <a:ea typeface="+mn-ea"/>
                <a:cs typeface="+mn-cs"/>
              </a:defRPr>
            </a:pPr>
            <a:r>
              <a:rPr lang="en-US" sz="2400" b="1" i="0" baseline="0" dirty="0">
                <a:solidFill>
                  <a:srgbClr val="FF0000"/>
                </a:solidFill>
                <a:latin typeface="Arial" panose="020B0604020202020204" pitchFamily="34" charset="0"/>
              </a:rPr>
              <a:t>Gamers Vs Non Gamers</a:t>
            </a:r>
          </a:p>
        </c:rich>
      </c:tx>
      <c:layout>
        <c:manualLayout>
          <c:xMode val="edge"/>
          <c:yMode val="edge"/>
          <c:x val="0.29090329093478701"/>
          <c:y val="2.7323226733286049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'health AD'!$C$15</c:f>
              <c:strCache>
                <c:ptCount val="1"/>
                <c:pt idx="0">
                  <c:v>Gamers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 AD'!$B$16:$B$20</c:f>
              <c:strCache>
                <c:ptCount val="5"/>
                <c:pt idx="0">
                  <c:v>Age</c:v>
                </c:pt>
                <c:pt idx="1">
                  <c:v>MOCA</c:v>
                </c:pt>
                <c:pt idx="2">
                  <c:v>ADHDA</c:v>
                </c:pt>
                <c:pt idx="3">
                  <c:v>ADHDB</c:v>
                </c:pt>
                <c:pt idx="4">
                  <c:v>PhQ</c:v>
                </c:pt>
              </c:strCache>
            </c:strRef>
          </c:cat>
          <c:val>
            <c:numRef>
              <c:f>'health AD'!$C$16:$C$20</c:f>
              <c:numCache>
                <c:formatCode>0.0</c:formatCode>
                <c:ptCount val="5"/>
                <c:pt idx="0">
                  <c:v>73.291666666666671</c:v>
                </c:pt>
                <c:pt idx="1">
                  <c:v>26.25</c:v>
                </c:pt>
                <c:pt idx="2">
                  <c:v>8.1666666666666661</c:v>
                </c:pt>
                <c:pt idx="3">
                  <c:v>14.8</c:v>
                </c:pt>
                <c:pt idx="4">
                  <c:v>3.5</c:v>
                </c:pt>
              </c:numCache>
            </c:numRef>
          </c:val>
          <c:extLst>
            <c:ext xmlns:c16="http://schemas.microsoft.com/office/drawing/2014/chart" uri="{C3380CC4-5D6E-409C-BE32-E72D297353CC}">
              <c16:uniqueId val="{00000000-45F8-4785-9795-B543B8651348}"/>
            </c:ext>
          </c:extLst>
        </c:ser>
        <c:ser>
          <c:idx val="1"/>
          <c:order val="1"/>
          <c:tx>
            <c:strRef>
              <c:f>'health AD'!$D$15</c:f>
              <c:strCache>
                <c:ptCount val="1"/>
                <c:pt idx="0">
                  <c:v>Non Gamers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 AD'!$B$16:$B$20</c:f>
              <c:strCache>
                <c:ptCount val="5"/>
                <c:pt idx="0">
                  <c:v>Age</c:v>
                </c:pt>
                <c:pt idx="1">
                  <c:v>MOCA</c:v>
                </c:pt>
                <c:pt idx="2">
                  <c:v>ADHDA</c:v>
                </c:pt>
                <c:pt idx="3">
                  <c:v>ADHDB</c:v>
                </c:pt>
                <c:pt idx="4">
                  <c:v>PhQ</c:v>
                </c:pt>
              </c:strCache>
            </c:strRef>
          </c:cat>
          <c:val>
            <c:numRef>
              <c:f>'health AD'!$D$16:$D$20</c:f>
              <c:numCache>
                <c:formatCode>General</c:formatCode>
                <c:ptCount val="5"/>
                <c:pt idx="0">
                  <c:v>79.900000000000006</c:v>
                </c:pt>
                <c:pt idx="1">
                  <c:v>23.5</c:v>
                </c:pt>
                <c:pt idx="2">
                  <c:v>7.5</c:v>
                </c:pt>
                <c:pt idx="3">
                  <c:v>15.2</c:v>
                </c:pt>
                <c:pt idx="4">
                  <c:v>4.2</c:v>
                </c:pt>
              </c:numCache>
            </c:numRef>
          </c:val>
          <c:extLst>
            <c:ext xmlns:c16="http://schemas.microsoft.com/office/drawing/2014/chart" uri="{C3380CC4-5D6E-409C-BE32-E72D297353CC}">
              <c16:uniqueId val="{00000001-45F8-4785-9795-B543B8651348}"/>
            </c:ext>
          </c:extLst>
        </c:ser>
        <c:dLbls>
          <c:showLegendKey val="0"/>
          <c:showVal val="0"/>
          <c:showCatName val="0"/>
          <c:showSerName val="0"/>
          <c:showPercent val="0"/>
          <c:showBubbleSize val="0"/>
        </c:dLbls>
        <c:gapWidth val="219"/>
        <c:overlap val="-27"/>
        <c:axId val="1255539279"/>
        <c:axId val="1255542191"/>
      </c:barChart>
      <c:catAx>
        <c:axId val="125553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255542191"/>
        <c:crosses val="autoZero"/>
        <c:auto val="1"/>
        <c:lblAlgn val="ctr"/>
        <c:lblOffset val="100"/>
        <c:noMultiLvlLbl val="0"/>
      </c:catAx>
      <c:valAx>
        <c:axId val="12555421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1255539279"/>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rgbClr val="FF0000"/>
                </a:solidFill>
                <a:latin typeface="+mn-lt"/>
                <a:ea typeface="+mn-ea"/>
                <a:cs typeface="+mn-cs"/>
              </a:defRPr>
            </a:pPr>
            <a:r>
              <a:rPr lang="en-US" sz="2800">
                <a:solidFill>
                  <a:srgbClr val="FF0000"/>
                </a:solidFill>
              </a:rPr>
              <a:t>Older &amp; Young</a:t>
            </a:r>
            <a:r>
              <a:rPr lang="en-US" sz="2800" baseline="0">
                <a:solidFill>
                  <a:srgbClr val="FF0000"/>
                </a:solidFill>
              </a:rPr>
              <a:t> Adults</a:t>
            </a:r>
            <a:endParaRPr lang="en-US" sz="2800">
              <a:solidFill>
                <a:srgbClr val="FF0000"/>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tx>
            <c:strRef>
              <c:f>'old &amp; young'!$D$4</c:f>
              <c:strCache>
                <c:ptCount val="1"/>
                <c:pt idx="0">
                  <c:v>Young Adults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'old &amp; young'!$E$3:$G$3</c:f>
              <c:strCache>
                <c:ptCount val="3"/>
                <c:pt idx="0">
                  <c:v>ADHD-A</c:v>
                </c:pt>
                <c:pt idx="1">
                  <c:v>ADHD-B</c:v>
                </c:pt>
                <c:pt idx="2">
                  <c:v>PhQ-9</c:v>
                </c:pt>
              </c:strCache>
            </c:strRef>
          </c:cat>
          <c:val>
            <c:numRef>
              <c:f>'old &amp; young'!$E$4:$G$4</c:f>
              <c:numCache>
                <c:formatCode>General</c:formatCode>
                <c:ptCount val="3"/>
                <c:pt idx="0">
                  <c:v>14.19</c:v>
                </c:pt>
                <c:pt idx="1">
                  <c:v>13.07</c:v>
                </c:pt>
                <c:pt idx="2">
                  <c:v>15.54</c:v>
                </c:pt>
              </c:numCache>
            </c:numRef>
          </c:val>
          <c:extLst>
            <c:ext xmlns:c16="http://schemas.microsoft.com/office/drawing/2014/chart" uri="{C3380CC4-5D6E-409C-BE32-E72D297353CC}">
              <c16:uniqueId val="{00000000-9EDB-4A42-A490-BA4CBC400303}"/>
            </c:ext>
          </c:extLst>
        </c:ser>
        <c:ser>
          <c:idx val="1"/>
          <c:order val="1"/>
          <c:tx>
            <c:strRef>
              <c:f>'old &amp; young'!$D$5</c:f>
              <c:strCache>
                <c:ptCount val="1"/>
                <c:pt idx="0">
                  <c:v>Older Adults</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'old &amp; young'!$E$3:$G$3</c:f>
              <c:strCache>
                <c:ptCount val="3"/>
                <c:pt idx="0">
                  <c:v>ADHD-A</c:v>
                </c:pt>
                <c:pt idx="1">
                  <c:v>ADHD-B</c:v>
                </c:pt>
                <c:pt idx="2">
                  <c:v>PhQ-9</c:v>
                </c:pt>
              </c:strCache>
            </c:strRef>
          </c:cat>
          <c:val>
            <c:numRef>
              <c:f>'old &amp; young'!$E$5:$G$5</c:f>
              <c:numCache>
                <c:formatCode>General</c:formatCode>
                <c:ptCount val="3"/>
                <c:pt idx="0">
                  <c:v>21.24</c:v>
                </c:pt>
                <c:pt idx="1">
                  <c:v>18.55</c:v>
                </c:pt>
                <c:pt idx="2">
                  <c:v>11.17</c:v>
                </c:pt>
              </c:numCache>
            </c:numRef>
          </c:val>
          <c:extLst>
            <c:ext xmlns:c16="http://schemas.microsoft.com/office/drawing/2014/chart" uri="{C3380CC4-5D6E-409C-BE32-E72D297353CC}">
              <c16:uniqueId val="{00000001-9EDB-4A42-A490-BA4CBC400303}"/>
            </c:ext>
          </c:extLst>
        </c:ser>
        <c:dLbls>
          <c:showLegendKey val="0"/>
          <c:showVal val="0"/>
          <c:showCatName val="0"/>
          <c:showSerName val="0"/>
          <c:showPercent val="0"/>
          <c:showBubbleSize val="0"/>
        </c:dLbls>
        <c:gapWidth val="219"/>
        <c:overlap val="-27"/>
        <c:axId val="865970160"/>
        <c:axId val="865971408"/>
      </c:barChart>
      <c:catAx>
        <c:axId val="8659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865971408"/>
        <c:crosses val="autoZero"/>
        <c:auto val="1"/>
        <c:lblAlgn val="ctr"/>
        <c:lblOffset val="100"/>
        <c:noMultiLvlLbl val="0"/>
      </c:catAx>
      <c:valAx>
        <c:axId val="865971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6597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rgbClr val="FF0000"/>
                </a:solidFill>
              </a:rPr>
              <a:t>EPS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8BC-42DF-80FD-BDF33F144A81}"/>
              </c:ext>
            </c:extLst>
          </c:dPt>
          <c:dPt>
            <c:idx val="1"/>
            <c:invertIfNegative val="0"/>
            <c:bubble3D val="0"/>
            <c:spPr>
              <a:solidFill>
                <a:srgbClr val="FFFF00"/>
              </a:solidFill>
              <a:ln>
                <a:noFill/>
              </a:ln>
              <a:effectLst/>
            </c:spPr>
            <c:extLst>
              <c:ext xmlns:c16="http://schemas.microsoft.com/office/drawing/2014/chart" uri="{C3380CC4-5D6E-409C-BE32-E72D297353CC}">
                <c16:uniqueId val="{00000003-78BC-42DF-80FD-BDF33F144A8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eps!$A$4:$C$4</c:f>
              <c:numCache>
                <c:formatCode>General</c:formatCode>
                <c:ptCount val="3"/>
                <c:pt idx="0">
                  <c:v>2021</c:v>
                </c:pt>
                <c:pt idx="1">
                  <c:v>2022</c:v>
                </c:pt>
                <c:pt idx="2">
                  <c:v>2023</c:v>
                </c:pt>
              </c:numCache>
            </c:numRef>
          </c:cat>
          <c:val>
            <c:numRef>
              <c:f>eps!$A$5:$C$5</c:f>
              <c:numCache>
                <c:formatCode>General</c:formatCode>
                <c:ptCount val="3"/>
                <c:pt idx="0">
                  <c:v>14.4</c:v>
                </c:pt>
                <c:pt idx="1">
                  <c:v>14.49</c:v>
                </c:pt>
                <c:pt idx="2">
                  <c:v>11.37</c:v>
                </c:pt>
              </c:numCache>
            </c:numRef>
          </c:val>
          <c:extLst>
            <c:ext xmlns:c16="http://schemas.microsoft.com/office/drawing/2014/chart" uri="{C3380CC4-5D6E-409C-BE32-E72D297353CC}">
              <c16:uniqueId val="{00000004-78BC-42DF-80FD-BDF33F144A81}"/>
            </c:ext>
          </c:extLst>
        </c:ser>
        <c:dLbls>
          <c:showLegendKey val="0"/>
          <c:showVal val="0"/>
          <c:showCatName val="0"/>
          <c:showSerName val="0"/>
          <c:showPercent val="0"/>
          <c:showBubbleSize val="0"/>
        </c:dLbls>
        <c:gapWidth val="219"/>
        <c:overlap val="-27"/>
        <c:axId val="1850087679"/>
        <c:axId val="1794292815"/>
      </c:barChart>
      <c:catAx>
        <c:axId val="185008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794292815"/>
        <c:crosses val="autoZero"/>
        <c:auto val="1"/>
        <c:lblAlgn val="ctr"/>
        <c:lblOffset val="100"/>
        <c:noMultiLvlLbl val="0"/>
      </c:catAx>
      <c:valAx>
        <c:axId val="1794292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8500876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1" i="0" u="none" strike="noStrike" kern="1200" spc="0" baseline="0">
                <a:solidFill>
                  <a:schemeClr val="tx1">
                    <a:lumMod val="65000"/>
                    <a:lumOff val="35000"/>
                  </a:schemeClr>
                </a:solidFill>
                <a:latin typeface="+mn-lt"/>
                <a:ea typeface="+mn-ea"/>
                <a:cs typeface="+mn-cs"/>
              </a:defRPr>
            </a:pPr>
            <a:r>
              <a:rPr lang="en-US" sz="3000" b="1" i="0" baseline="0"/>
              <a:t>PSQI</a:t>
            </a:r>
          </a:p>
        </c:rich>
      </c:tx>
      <c:overlay val="0"/>
      <c:spPr>
        <a:noFill/>
        <a:ln>
          <a:noFill/>
        </a:ln>
        <a:effectLst/>
      </c:spPr>
      <c:txPr>
        <a:bodyPr rot="0" spcFirstLastPara="1" vertOverflow="ellipsis" vert="horz" wrap="square" anchor="ctr" anchorCtr="1"/>
        <a:lstStyle/>
        <a:p>
          <a:pPr>
            <a:defRPr sz="3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CD42-420D-8F1F-587D46034F09}"/>
              </c:ext>
            </c:extLst>
          </c:dPt>
          <c:dPt>
            <c:idx val="1"/>
            <c:invertIfNegative val="0"/>
            <c:bubble3D val="0"/>
            <c:spPr>
              <a:solidFill>
                <a:srgbClr val="FFFF00"/>
              </a:solidFill>
              <a:ln>
                <a:noFill/>
              </a:ln>
              <a:effectLst/>
            </c:spPr>
            <c:extLst>
              <c:ext xmlns:c16="http://schemas.microsoft.com/office/drawing/2014/chart" uri="{C3380CC4-5D6E-409C-BE32-E72D297353CC}">
                <c16:uniqueId val="{00000003-CD42-420D-8F1F-587D46034F0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PSQI!$A$4:$C$4</c:f>
              <c:numCache>
                <c:formatCode>General</c:formatCode>
                <c:ptCount val="3"/>
                <c:pt idx="0">
                  <c:v>2021</c:v>
                </c:pt>
                <c:pt idx="1">
                  <c:v>2022</c:v>
                </c:pt>
                <c:pt idx="2">
                  <c:v>2023</c:v>
                </c:pt>
              </c:numCache>
            </c:numRef>
          </c:cat>
          <c:val>
            <c:numRef>
              <c:f>PSQI!$A$5:$C$5</c:f>
              <c:numCache>
                <c:formatCode>General</c:formatCode>
                <c:ptCount val="3"/>
                <c:pt idx="0">
                  <c:v>7.07</c:v>
                </c:pt>
                <c:pt idx="1">
                  <c:v>5.03</c:v>
                </c:pt>
                <c:pt idx="2">
                  <c:v>10.61</c:v>
                </c:pt>
              </c:numCache>
            </c:numRef>
          </c:val>
          <c:extLst>
            <c:ext xmlns:c16="http://schemas.microsoft.com/office/drawing/2014/chart" uri="{C3380CC4-5D6E-409C-BE32-E72D297353CC}">
              <c16:uniqueId val="{00000004-CD42-420D-8F1F-587D46034F09}"/>
            </c:ext>
          </c:extLst>
        </c:ser>
        <c:dLbls>
          <c:showLegendKey val="0"/>
          <c:showVal val="0"/>
          <c:showCatName val="0"/>
          <c:showSerName val="0"/>
          <c:showPercent val="0"/>
          <c:showBubbleSize val="0"/>
        </c:dLbls>
        <c:gapWidth val="219"/>
        <c:overlap val="-27"/>
        <c:axId val="1852247823"/>
        <c:axId val="1459763679"/>
      </c:barChart>
      <c:catAx>
        <c:axId val="1852247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459763679"/>
        <c:crosses val="autoZero"/>
        <c:auto val="1"/>
        <c:lblAlgn val="ctr"/>
        <c:lblOffset val="100"/>
        <c:noMultiLvlLbl val="0"/>
      </c:catAx>
      <c:valAx>
        <c:axId val="1459763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52247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err="1">
                <a:latin typeface="Arial" panose="020B0604020202020204" pitchFamily="34" charset="0"/>
                <a:cs typeface="Arial" panose="020B0604020202020204" pitchFamily="34" charset="0"/>
              </a:rPr>
              <a:t>Epiworth's</a:t>
            </a:r>
            <a:r>
              <a:rPr lang="en-US" sz="2400" b="1" dirty="0">
                <a:latin typeface="Arial" panose="020B0604020202020204" pitchFamily="34" charset="0"/>
                <a:cs typeface="Arial" panose="020B0604020202020204" pitchFamily="34" charset="0"/>
              </a:rPr>
              <a:t> Sleepiness Scale in Older Adults  2024</a:t>
            </a:r>
          </a:p>
        </c:rich>
      </c:tx>
      <c:layout>
        <c:manualLayout>
          <c:xMode val="edge"/>
          <c:yMode val="edge"/>
          <c:x val="0.15003178553310623"/>
          <c:y val="8.337467960821810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1-CD8E-45FA-87D8-F73823A450C0}"/>
              </c:ext>
            </c:extLst>
          </c:dPt>
          <c:dPt>
            <c:idx val="1"/>
            <c:invertIfNegative val="0"/>
            <c:bubble3D val="0"/>
            <c:spPr>
              <a:solidFill>
                <a:srgbClr val="00B050"/>
              </a:solidFill>
              <a:ln>
                <a:noFill/>
              </a:ln>
              <a:effectLst/>
            </c:spPr>
            <c:extLst>
              <c:ext xmlns:c16="http://schemas.microsoft.com/office/drawing/2014/chart" uri="{C3380CC4-5D6E-409C-BE32-E72D297353CC}">
                <c16:uniqueId val="{00000003-CD8E-45FA-87D8-F73823A450C0}"/>
              </c:ext>
            </c:extLst>
          </c:dPt>
          <c:dLbls>
            <c:dLbl>
              <c:idx val="0"/>
              <c:layout>
                <c:manualLayout>
                  <c:x val="0"/>
                  <c:y val="-0.1388888888888889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8E-45FA-87D8-F73823A450C0}"/>
                </c:ext>
              </c:extLst>
            </c:dLbl>
            <c:dLbl>
              <c:idx val="1"/>
              <c:layout>
                <c:manualLayout>
                  <c:x val="-5.5555555555556572E-3"/>
                  <c:y val="-0.1250000000000000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8E-45FA-87D8-F73823A450C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'Older adults EPW'!$A$1:$B$1</c:f>
              <c:strCache>
                <c:ptCount val="2"/>
                <c:pt idx="0">
                  <c:v>Poor Sleepers</c:v>
                </c:pt>
                <c:pt idx="1">
                  <c:v>Good Sleepers</c:v>
                </c:pt>
              </c:strCache>
            </c:strRef>
          </c:cat>
          <c:val>
            <c:numRef>
              <c:f>'Older adults EPW'!$A$2:$B$2</c:f>
              <c:numCache>
                <c:formatCode>General</c:formatCode>
                <c:ptCount val="2"/>
                <c:pt idx="0">
                  <c:v>5.5</c:v>
                </c:pt>
                <c:pt idx="1">
                  <c:v>2.9</c:v>
                </c:pt>
              </c:numCache>
            </c:numRef>
          </c:val>
          <c:extLst>
            <c:ext xmlns:c16="http://schemas.microsoft.com/office/drawing/2014/chart" uri="{C3380CC4-5D6E-409C-BE32-E72D297353CC}">
              <c16:uniqueId val="{00000004-CD8E-45FA-87D8-F73823A450C0}"/>
            </c:ext>
          </c:extLst>
        </c:ser>
        <c:dLbls>
          <c:showLegendKey val="0"/>
          <c:showVal val="0"/>
          <c:showCatName val="0"/>
          <c:showSerName val="0"/>
          <c:showPercent val="0"/>
          <c:showBubbleSize val="0"/>
        </c:dLbls>
        <c:gapWidth val="219"/>
        <c:overlap val="-27"/>
        <c:axId val="1368776848"/>
        <c:axId val="1298626736"/>
      </c:barChart>
      <c:catAx>
        <c:axId val="136877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98626736"/>
        <c:crosses val="autoZero"/>
        <c:auto val="1"/>
        <c:lblAlgn val="ctr"/>
        <c:lblOffset val="100"/>
        <c:noMultiLvlLbl val="0"/>
      </c:catAx>
      <c:valAx>
        <c:axId val="1298626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6877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a:t>Beck's Depression Inventory</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FC33-4B05-A0F0-999CD6D65627}"/>
              </c:ext>
            </c:extLst>
          </c:dPt>
          <c:dPt>
            <c:idx val="1"/>
            <c:invertIfNegative val="0"/>
            <c:bubble3D val="0"/>
            <c:spPr>
              <a:solidFill>
                <a:srgbClr val="FFFF00"/>
              </a:solidFill>
              <a:ln>
                <a:noFill/>
              </a:ln>
              <a:effectLst/>
            </c:spPr>
            <c:extLst>
              <c:ext xmlns:c16="http://schemas.microsoft.com/office/drawing/2014/chart" uri="{C3380CC4-5D6E-409C-BE32-E72D297353CC}">
                <c16:uniqueId val="{00000003-FC33-4B05-A0F0-999CD6D65627}"/>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Sheet1!$A$6:$B$6</c:f>
              <c:strCache>
                <c:ptCount val="2"/>
                <c:pt idx="0">
                  <c:v>Good Sleepers</c:v>
                </c:pt>
                <c:pt idx="1">
                  <c:v>Poor Sleepers</c:v>
                </c:pt>
              </c:strCache>
            </c:strRef>
          </c:cat>
          <c:val>
            <c:numRef>
              <c:f>Sheet1!$A$7:$B$7</c:f>
              <c:numCache>
                <c:formatCode>General</c:formatCode>
                <c:ptCount val="2"/>
                <c:pt idx="0">
                  <c:v>15.19</c:v>
                </c:pt>
                <c:pt idx="1">
                  <c:v>25.06</c:v>
                </c:pt>
              </c:numCache>
            </c:numRef>
          </c:val>
          <c:extLst>
            <c:ext xmlns:c16="http://schemas.microsoft.com/office/drawing/2014/chart" uri="{C3380CC4-5D6E-409C-BE32-E72D297353CC}">
              <c16:uniqueId val="{00000004-FC33-4B05-A0F0-999CD6D65627}"/>
            </c:ext>
          </c:extLst>
        </c:ser>
        <c:dLbls>
          <c:showLegendKey val="0"/>
          <c:showVal val="0"/>
          <c:showCatName val="0"/>
          <c:showSerName val="0"/>
          <c:showPercent val="0"/>
          <c:showBubbleSize val="0"/>
        </c:dLbls>
        <c:gapWidth val="219"/>
        <c:overlap val="-27"/>
        <c:axId val="1341281312"/>
        <c:axId val="1342260272"/>
      </c:barChart>
      <c:catAx>
        <c:axId val="134128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342260272"/>
        <c:crosses val="autoZero"/>
        <c:auto val="1"/>
        <c:lblAlgn val="ctr"/>
        <c:lblOffset val="100"/>
        <c:noMultiLvlLbl val="0"/>
      </c:catAx>
      <c:valAx>
        <c:axId val="1342260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341281312"/>
        <c:crosses val="autoZero"/>
        <c:crossBetween val="between"/>
      </c:valAx>
      <c:spPr>
        <a:noFill/>
        <a:ln>
          <a:noFill/>
        </a:ln>
        <a:effectLst/>
      </c:spPr>
    </c:plotArea>
    <c:plotVisOnly val="1"/>
    <c:dispBlanksAs val="gap"/>
    <c:showDLblsOverMax val="0"/>
  </c:chart>
  <c:spPr>
    <a:noFill/>
    <a:ln>
      <a:noFill/>
    </a:ln>
    <a:effectLst/>
  </c:spPr>
  <c:txPr>
    <a:bodyPr/>
    <a:lstStyle/>
    <a:p>
      <a:pPr>
        <a:defRPr sz="2000" b="1" i="0" baseline="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2000" b="1" i="0" baseline="0" dirty="0">
                <a:solidFill>
                  <a:srgbClr val="FF0000"/>
                </a:solidFill>
              </a:rPr>
              <a:t>Games Played</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0B80-438E-918B-21F9432AF936}"/>
              </c:ext>
            </c:extLst>
          </c:dPt>
          <c:dPt>
            <c:idx val="2"/>
            <c:invertIfNegative val="0"/>
            <c:bubble3D val="0"/>
            <c:spPr>
              <a:solidFill>
                <a:srgbClr val="92D050"/>
              </a:solidFill>
              <a:ln>
                <a:noFill/>
              </a:ln>
              <a:effectLst/>
            </c:spPr>
            <c:extLst>
              <c:ext xmlns:c16="http://schemas.microsoft.com/office/drawing/2014/chart" uri="{C3380CC4-5D6E-409C-BE32-E72D297353CC}">
                <c16:uniqueId val="{00000003-0B80-438E-918B-21F9432AF936}"/>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0B80-438E-918B-21F9432AF936}"/>
              </c:ext>
            </c:extLst>
          </c:dPt>
          <c:dPt>
            <c:idx val="4"/>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7-0B80-438E-918B-21F9432AF936}"/>
              </c:ext>
            </c:extLst>
          </c:dPt>
          <c:dPt>
            <c:idx val="5"/>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9-0B80-438E-918B-21F9432AF936}"/>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B-0B80-438E-918B-21F9432AF936}"/>
              </c:ext>
            </c:extLst>
          </c:dPt>
          <c:dPt>
            <c:idx val="8"/>
            <c:invertIfNegative val="0"/>
            <c:bubble3D val="0"/>
            <c:spPr>
              <a:solidFill>
                <a:srgbClr val="FF0000"/>
              </a:solidFill>
              <a:ln>
                <a:noFill/>
              </a:ln>
              <a:effectLst/>
            </c:spPr>
            <c:extLst>
              <c:ext xmlns:c16="http://schemas.microsoft.com/office/drawing/2014/chart" uri="{C3380CC4-5D6E-409C-BE32-E72D297353CC}">
                <c16:uniqueId val="{0000000D-0B80-438E-918B-21F9432AF936}"/>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games!$A$3:$A$12</c:f>
              <c:strCache>
                <c:ptCount val="10"/>
                <c:pt idx="0">
                  <c:v>Card Games</c:v>
                </c:pt>
                <c:pt idx="1">
                  <c:v>Board Games </c:v>
                </c:pt>
                <c:pt idx="2">
                  <c:v>Pen/Paper</c:v>
                </c:pt>
                <c:pt idx="3">
                  <c:v>Video Games</c:v>
                </c:pt>
                <c:pt idx="4">
                  <c:v>Solitaire</c:v>
                </c:pt>
                <c:pt idx="5">
                  <c:v>2+ player card games</c:v>
                </c:pt>
                <c:pt idx="6">
                  <c:v>Mahjongg</c:v>
                </c:pt>
                <c:pt idx="7">
                  <c:v>Word games</c:v>
                </c:pt>
                <c:pt idx="8">
                  <c:v>Chess</c:v>
                </c:pt>
                <c:pt idx="9">
                  <c:v>Bridge</c:v>
                </c:pt>
              </c:strCache>
            </c:strRef>
          </c:cat>
          <c:val>
            <c:numRef>
              <c:f>games!$B$3:$B$12</c:f>
              <c:numCache>
                <c:formatCode>General</c:formatCode>
                <c:ptCount val="10"/>
                <c:pt idx="0">
                  <c:v>17</c:v>
                </c:pt>
                <c:pt idx="1">
                  <c:v>12</c:v>
                </c:pt>
                <c:pt idx="2">
                  <c:v>6</c:v>
                </c:pt>
                <c:pt idx="3">
                  <c:v>8</c:v>
                </c:pt>
                <c:pt idx="4">
                  <c:v>7</c:v>
                </c:pt>
                <c:pt idx="5">
                  <c:v>7</c:v>
                </c:pt>
                <c:pt idx="6">
                  <c:v>4</c:v>
                </c:pt>
                <c:pt idx="7">
                  <c:v>9</c:v>
                </c:pt>
                <c:pt idx="8">
                  <c:v>1</c:v>
                </c:pt>
                <c:pt idx="9">
                  <c:v>0</c:v>
                </c:pt>
              </c:numCache>
            </c:numRef>
          </c:val>
          <c:extLst>
            <c:ext xmlns:c16="http://schemas.microsoft.com/office/drawing/2014/chart" uri="{C3380CC4-5D6E-409C-BE32-E72D297353CC}">
              <c16:uniqueId val="{0000000E-0B80-438E-918B-21F9432AF936}"/>
            </c:ext>
          </c:extLst>
        </c:ser>
        <c:dLbls>
          <c:showLegendKey val="0"/>
          <c:showVal val="0"/>
          <c:showCatName val="0"/>
          <c:showSerName val="0"/>
          <c:showPercent val="0"/>
          <c:showBubbleSize val="0"/>
        </c:dLbls>
        <c:gapWidth val="219"/>
        <c:overlap val="-27"/>
        <c:axId val="917021023"/>
        <c:axId val="917027263"/>
      </c:barChart>
      <c:catAx>
        <c:axId val="91702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17027263"/>
        <c:crosses val="autoZero"/>
        <c:auto val="1"/>
        <c:lblAlgn val="ctr"/>
        <c:lblOffset val="100"/>
        <c:noMultiLvlLbl val="0"/>
      </c:catAx>
      <c:valAx>
        <c:axId val="917027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17021023"/>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rgbClr val="FF0000"/>
                </a:solidFill>
                <a:latin typeface="Arial" panose="020B0604020202020204" pitchFamily="34" charset="0"/>
                <a:cs typeface="Arial" panose="020B0604020202020204" pitchFamily="34" charset="0"/>
              </a:rPr>
              <a:t>Devices Used for Gaming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247594050743653E-2"/>
          <c:y val="0.19486111111111112"/>
          <c:w val="0.90286351706036749"/>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5517-41BA-AD06-A1829F1DBC00}"/>
              </c:ext>
            </c:extLst>
          </c:dPt>
          <c:dPt>
            <c:idx val="2"/>
            <c:invertIfNegative val="0"/>
            <c:bubble3D val="0"/>
            <c:spPr>
              <a:solidFill>
                <a:srgbClr val="FF0000"/>
              </a:solidFill>
              <a:ln>
                <a:noFill/>
              </a:ln>
              <a:effectLst/>
            </c:spPr>
            <c:extLst>
              <c:ext xmlns:c16="http://schemas.microsoft.com/office/drawing/2014/chart" uri="{C3380CC4-5D6E-409C-BE32-E72D297353CC}">
                <c16:uniqueId val="{00000003-5517-41BA-AD06-A1829F1DBC00}"/>
              </c:ext>
            </c:extLst>
          </c:dPt>
          <c:dPt>
            <c:idx val="3"/>
            <c:invertIfNegative val="0"/>
            <c:bubble3D val="0"/>
            <c:spPr>
              <a:solidFill>
                <a:srgbClr val="00B050"/>
              </a:solidFill>
              <a:ln>
                <a:noFill/>
              </a:ln>
              <a:effectLst/>
            </c:spPr>
            <c:extLst>
              <c:ext xmlns:c16="http://schemas.microsoft.com/office/drawing/2014/chart" uri="{C3380CC4-5D6E-409C-BE32-E72D297353CC}">
                <c16:uniqueId val="{00000005-5517-41BA-AD06-A1829F1DBC0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games!$A$30:$A$33</c:f>
              <c:strCache>
                <c:ptCount val="4"/>
                <c:pt idx="0">
                  <c:v>Phone</c:v>
                </c:pt>
                <c:pt idx="1">
                  <c:v>Laptop/PC</c:v>
                </c:pt>
                <c:pt idx="2">
                  <c:v>Deck of Cards</c:v>
                </c:pt>
                <c:pt idx="3">
                  <c:v>Pen/Paper</c:v>
                </c:pt>
              </c:strCache>
            </c:strRef>
          </c:cat>
          <c:val>
            <c:numRef>
              <c:f>games!$B$30:$B$33</c:f>
              <c:numCache>
                <c:formatCode>General</c:formatCode>
                <c:ptCount val="4"/>
                <c:pt idx="0">
                  <c:v>9</c:v>
                </c:pt>
                <c:pt idx="1">
                  <c:v>6</c:v>
                </c:pt>
                <c:pt idx="2">
                  <c:v>6</c:v>
                </c:pt>
                <c:pt idx="3">
                  <c:v>3</c:v>
                </c:pt>
              </c:numCache>
            </c:numRef>
          </c:val>
          <c:extLst>
            <c:ext xmlns:c16="http://schemas.microsoft.com/office/drawing/2014/chart" uri="{C3380CC4-5D6E-409C-BE32-E72D297353CC}">
              <c16:uniqueId val="{00000006-5517-41BA-AD06-A1829F1DBC00}"/>
            </c:ext>
          </c:extLst>
        </c:ser>
        <c:dLbls>
          <c:showLegendKey val="0"/>
          <c:showVal val="0"/>
          <c:showCatName val="0"/>
          <c:showSerName val="0"/>
          <c:showPercent val="0"/>
          <c:showBubbleSize val="0"/>
        </c:dLbls>
        <c:gapWidth val="219"/>
        <c:overlap val="-27"/>
        <c:axId val="911280383"/>
        <c:axId val="911280799"/>
      </c:barChart>
      <c:catAx>
        <c:axId val="911280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11280799"/>
        <c:crosses val="autoZero"/>
        <c:auto val="1"/>
        <c:lblAlgn val="ctr"/>
        <c:lblOffset val="100"/>
        <c:noMultiLvlLbl val="0"/>
      </c:catAx>
      <c:valAx>
        <c:axId val="911280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11280383"/>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rgbClr val="FF0000"/>
                </a:solidFill>
                <a:latin typeface="+mn-lt"/>
                <a:ea typeface="+mn-ea"/>
                <a:cs typeface="+mn-cs"/>
              </a:defRPr>
            </a:pPr>
            <a:r>
              <a:rPr lang="en-US" sz="2800">
                <a:solidFill>
                  <a:srgbClr val="FF0000"/>
                </a:solidFill>
              </a:rPr>
              <a:t>Time Played Days/ hours</a:t>
            </a:r>
          </a:p>
        </c:rich>
      </c:tx>
      <c:overlay val="0"/>
      <c:spPr>
        <a:noFill/>
        <a:ln>
          <a:noFill/>
        </a:ln>
        <a:effectLst/>
      </c:spPr>
      <c:txPr>
        <a:bodyPr rot="0" spcFirstLastPara="1" vertOverflow="ellipsis" vert="horz" wrap="square" anchor="ctr" anchorCtr="1"/>
        <a:lstStyle/>
        <a:p>
          <a:pPr>
            <a:defRPr sz="2800" b="0" i="0" u="none" strike="noStrike" kern="1200" spc="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1A0E-451B-8C87-06B9905C1D87}"/>
              </c:ext>
            </c:extLst>
          </c:dPt>
          <c:dLbls>
            <c:dLbl>
              <c:idx val="1"/>
              <c:layout>
                <c:manualLayout>
                  <c:x val="-1.2820512820512821E-3"/>
                  <c:y val="-3.94442009965801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0E-451B-8C87-06B9905C1D87}"/>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games!$A$46:$B$46</c:f>
              <c:strCache>
                <c:ptCount val="2"/>
                <c:pt idx="0">
                  <c:v>Day/week</c:v>
                </c:pt>
                <c:pt idx="1">
                  <c:v>Hours/Day</c:v>
                </c:pt>
              </c:strCache>
            </c:strRef>
          </c:cat>
          <c:val>
            <c:numRef>
              <c:f>games!$A$47:$B$47</c:f>
              <c:numCache>
                <c:formatCode>0.0</c:formatCode>
                <c:ptCount val="2"/>
                <c:pt idx="0">
                  <c:v>5.4</c:v>
                </c:pt>
                <c:pt idx="1">
                  <c:v>1.3</c:v>
                </c:pt>
              </c:numCache>
            </c:numRef>
          </c:val>
          <c:extLst>
            <c:ext xmlns:c16="http://schemas.microsoft.com/office/drawing/2014/chart" uri="{C3380CC4-5D6E-409C-BE32-E72D297353CC}">
              <c16:uniqueId val="{00000002-1A0E-451B-8C87-06B9905C1D87}"/>
            </c:ext>
          </c:extLst>
        </c:ser>
        <c:dLbls>
          <c:showLegendKey val="0"/>
          <c:showVal val="0"/>
          <c:showCatName val="0"/>
          <c:showSerName val="0"/>
          <c:showPercent val="0"/>
          <c:showBubbleSize val="0"/>
        </c:dLbls>
        <c:gapWidth val="219"/>
        <c:overlap val="-27"/>
        <c:axId val="1192855487"/>
        <c:axId val="1192861311"/>
      </c:barChart>
      <c:catAx>
        <c:axId val="119285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192861311"/>
        <c:crosses val="autoZero"/>
        <c:auto val="1"/>
        <c:lblAlgn val="ctr"/>
        <c:lblOffset val="100"/>
        <c:noMultiLvlLbl val="0"/>
      </c:catAx>
      <c:valAx>
        <c:axId val="119286131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192855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games!$B$67</c:f>
              <c:strCache>
                <c:ptCount val="1"/>
                <c:pt idx="0">
                  <c:v>No effect</c:v>
                </c:pt>
              </c:strCache>
            </c:strRef>
          </c:tx>
          <c:spPr>
            <a:solidFill>
              <a:schemeClr val="accent1"/>
            </a:solidFill>
            <a:ln>
              <a:noFill/>
            </a:ln>
            <a:effectLst/>
          </c:spPr>
          <c:invertIfNegative val="0"/>
          <c:cat>
            <c:strRef>
              <c:f>games!$A$68:$A$76</c:f>
              <c:strCache>
                <c:ptCount val="9"/>
                <c:pt idx="0">
                  <c:v>Work Perormance</c:v>
                </c:pt>
                <c:pt idx="1">
                  <c:v>Sleep</c:v>
                </c:pt>
                <c:pt idx="2">
                  <c:v>Wellness</c:v>
                </c:pt>
                <c:pt idx="3">
                  <c:v>Mental Health</c:v>
                </c:pt>
                <c:pt idx="4">
                  <c:v>Concentration</c:v>
                </c:pt>
                <c:pt idx="5">
                  <c:v>Calming</c:v>
                </c:pt>
                <c:pt idx="6">
                  <c:v>Distraction</c:v>
                </c:pt>
                <c:pt idx="7">
                  <c:v>Interference</c:v>
                </c:pt>
                <c:pt idx="8">
                  <c:v>Cognition</c:v>
                </c:pt>
              </c:strCache>
            </c:strRef>
          </c:cat>
          <c:val>
            <c:numRef>
              <c:f>games!$B$68:$B$76</c:f>
              <c:numCache>
                <c:formatCode>General</c:formatCode>
                <c:ptCount val="9"/>
              </c:numCache>
            </c:numRef>
          </c:val>
          <c:extLst>
            <c:ext xmlns:c16="http://schemas.microsoft.com/office/drawing/2014/chart" uri="{C3380CC4-5D6E-409C-BE32-E72D297353CC}">
              <c16:uniqueId val="{00000000-FAE8-4474-BAB1-E01ECDCDFF85}"/>
            </c:ext>
          </c:extLst>
        </c:ser>
        <c:ser>
          <c:idx val="1"/>
          <c:order val="1"/>
          <c:tx>
            <c:strRef>
              <c:f>games!$C$67</c:f>
              <c:strCache>
                <c:ptCount val="1"/>
                <c:pt idx="0">
                  <c:v>Positive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games!$A$68:$A$76</c:f>
              <c:strCache>
                <c:ptCount val="9"/>
                <c:pt idx="0">
                  <c:v>Work Perormance</c:v>
                </c:pt>
                <c:pt idx="1">
                  <c:v>Sleep</c:v>
                </c:pt>
                <c:pt idx="2">
                  <c:v>Wellness</c:v>
                </c:pt>
                <c:pt idx="3">
                  <c:v>Mental Health</c:v>
                </c:pt>
                <c:pt idx="4">
                  <c:v>Concentration</c:v>
                </c:pt>
                <c:pt idx="5">
                  <c:v>Calming</c:v>
                </c:pt>
                <c:pt idx="6">
                  <c:v>Distraction</c:v>
                </c:pt>
                <c:pt idx="7">
                  <c:v>Interference</c:v>
                </c:pt>
                <c:pt idx="8">
                  <c:v>Cognition</c:v>
                </c:pt>
              </c:strCache>
            </c:strRef>
          </c:cat>
          <c:val>
            <c:numRef>
              <c:f>games!$C$68:$C$76</c:f>
              <c:numCache>
                <c:formatCode>General</c:formatCode>
                <c:ptCount val="9"/>
                <c:pt idx="0">
                  <c:v>3</c:v>
                </c:pt>
                <c:pt idx="1">
                  <c:v>1</c:v>
                </c:pt>
                <c:pt idx="3">
                  <c:v>3</c:v>
                </c:pt>
                <c:pt idx="4">
                  <c:v>2</c:v>
                </c:pt>
                <c:pt idx="5">
                  <c:v>7</c:v>
                </c:pt>
                <c:pt idx="7">
                  <c:v>3</c:v>
                </c:pt>
                <c:pt idx="8">
                  <c:v>7</c:v>
                </c:pt>
              </c:numCache>
            </c:numRef>
          </c:val>
          <c:extLst>
            <c:ext xmlns:c16="http://schemas.microsoft.com/office/drawing/2014/chart" uri="{C3380CC4-5D6E-409C-BE32-E72D297353CC}">
              <c16:uniqueId val="{00000001-FAE8-4474-BAB1-E01ECDCDFF85}"/>
            </c:ext>
          </c:extLst>
        </c:ser>
        <c:ser>
          <c:idx val="2"/>
          <c:order val="2"/>
          <c:tx>
            <c:strRef>
              <c:f>games!$D$67</c:f>
              <c:strCache>
                <c:ptCount val="1"/>
                <c:pt idx="0">
                  <c:v>very positive</c:v>
                </c:pt>
              </c:strCache>
            </c:strRef>
          </c:tx>
          <c:spPr>
            <a:solidFill>
              <a:schemeClr val="accent3"/>
            </a:solidFill>
            <a:ln>
              <a:noFill/>
            </a:ln>
            <a:effectLst/>
          </c:spPr>
          <c:invertIfNegative val="0"/>
          <c:cat>
            <c:strRef>
              <c:f>games!$A$68:$A$76</c:f>
              <c:strCache>
                <c:ptCount val="9"/>
                <c:pt idx="0">
                  <c:v>Work Perormance</c:v>
                </c:pt>
                <c:pt idx="1">
                  <c:v>Sleep</c:v>
                </c:pt>
                <c:pt idx="2">
                  <c:v>Wellness</c:v>
                </c:pt>
                <c:pt idx="3">
                  <c:v>Mental Health</c:v>
                </c:pt>
                <c:pt idx="4">
                  <c:v>Concentration</c:v>
                </c:pt>
                <c:pt idx="5">
                  <c:v>Calming</c:v>
                </c:pt>
                <c:pt idx="6">
                  <c:v>Distraction</c:v>
                </c:pt>
                <c:pt idx="7">
                  <c:v>Interference</c:v>
                </c:pt>
                <c:pt idx="8">
                  <c:v>Cognition</c:v>
                </c:pt>
              </c:strCache>
            </c:strRef>
          </c:cat>
          <c:val>
            <c:numRef>
              <c:f>games!$D$68:$D$76</c:f>
              <c:numCache>
                <c:formatCode>General</c:formatCode>
                <c:ptCount val="9"/>
                <c:pt idx="0">
                  <c:v>2</c:v>
                </c:pt>
                <c:pt idx="3">
                  <c:v>2</c:v>
                </c:pt>
                <c:pt idx="4">
                  <c:v>1</c:v>
                </c:pt>
                <c:pt idx="5">
                  <c:v>1</c:v>
                </c:pt>
                <c:pt idx="7">
                  <c:v>0</c:v>
                </c:pt>
                <c:pt idx="8">
                  <c:v>1</c:v>
                </c:pt>
              </c:numCache>
            </c:numRef>
          </c:val>
          <c:extLst>
            <c:ext xmlns:c16="http://schemas.microsoft.com/office/drawing/2014/chart" uri="{C3380CC4-5D6E-409C-BE32-E72D297353CC}">
              <c16:uniqueId val="{00000002-FAE8-4474-BAB1-E01ECDCDFF85}"/>
            </c:ext>
          </c:extLst>
        </c:ser>
        <c:ser>
          <c:idx val="3"/>
          <c:order val="3"/>
          <c:tx>
            <c:strRef>
              <c:f>games!$E$67</c:f>
              <c:strCache>
                <c:ptCount val="1"/>
                <c:pt idx="0">
                  <c:v>negative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games!$A$68:$A$76</c:f>
              <c:strCache>
                <c:ptCount val="9"/>
                <c:pt idx="0">
                  <c:v>Work Perormance</c:v>
                </c:pt>
                <c:pt idx="1">
                  <c:v>Sleep</c:v>
                </c:pt>
                <c:pt idx="2">
                  <c:v>Wellness</c:v>
                </c:pt>
                <c:pt idx="3">
                  <c:v>Mental Health</c:v>
                </c:pt>
                <c:pt idx="4">
                  <c:v>Concentration</c:v>
                </c:pt>
                <c:pt idx="5">
                  <c:v>Calming</c:v>
                </c:pt>
                <c:pt idx="6">
                  <c:v>Distraction</c:v>
                </c:pt>
                <c:pt idx="7">
                  <c:v>Interference</c:v>
                </c:pt>
                <c:pt idx="8">
                  <c:v>Cognition</c:v>
                </c:pt>
              </c:strCache>
            </c:strRef>
          </c:cat>
          <c:val>
            <c:numRef>
              <c:f>games!$E$68:$E$76</c:f>
              <c:numCache>
                <c:formatCode>General</c:formatCode>
                <c:ptCount val="9"/>
                <c:pt idx="0">
                  <c:v>1</c:v>
                </c:pt>
                <c:pt idx="1">
                  <c:v>3</c:v>
                </c:pt>
                <c:pt idx="2">
                  <c:v>1</c:v>
                </c:pt>
                <c:pt idx="3">
                  <c:v>0</c:v>
                </c:pt>
                <c:pt idx="4">
                  <c:v>1</c:v>
                </c:pt>
                <c:pt idx="5">
                  <c:v>0</c:v>
                </c:pt>
                <c:pt idx="6">
                  <c:v>4</c:v>
                </c:pt>
                <c:pt idx="7">
                  <c:v>1</c:v>
                </c:pt>
                <c:pt idx="8">
                  <c:v>0</c:v>
                </c:pt>
              </c:numCache>
            </c:numRef>
          </c:val>
          <c:extLst>
            <c:ext xmlns:c16="http://schemas.microsoft.com/office/drawing/2014/chart" uri="{C3380CC4-5D6E-409C-BE32-E72D297353CC}">
              <c16:uniqueId val="{00000003-FAE8-4474-BAB1-E01ECDCDFF85}"/>
            </c:ext>
          </c:extLst>
        </c:ser>
        <c:dLbls>
          <c:showLegendKey val="0"/>
          <c:showVal val="0"/>
          <c:showCatName val="0"/>
          <c:showSerName val="0"/>
          <c:showPercent val="0"/>
          <c:showBubbleSize val="0"/>
        </c:dLbls>
        <c:gapWidth val="219"/>
        <c:overlap val="-27"/>
        <c:axId val="968170879"/>
        <c:axId val="968168799"/>
      </c:barChart>
      <c:catAx>
        <c:axId val="96817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68168799"/>
        <c:crosses val="autoZero"/>
        <c:auto val="1"/>
        <c:lblAlgn val="ctr"/>
        <c:lblOffset val="100"/>
        <c:noMultiLvlLbl val="0"/>
      </c:catAx>
      <c:valAx>
        <c:axId val="968168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968170879"/>
        <c:crosses val="autoZero"/>
        <c:crossBetween val="between"/>
        <c:majorUnit val="3"/>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5AB82-3ECB-4D2F-BFD8-45B7A55A619B}"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DCC93-57BD-470B-A2F8-E98B03A33761}" type="slidenum">
              <a:rPr lang="en-US" smtClean="0"/>
              <a:t>‹#›</a:t>
            </a:fld>
            <a:endParaRPr lang="en-US"/>
          </a:p>
        </p:txBody>
      </p:sp>
    </p:spTree>
    <p:extLst>
      <p:ext uri="{BB962C8B-B14F-4D97-AF65-F5344CB8AC3E}">
        <p14:creationId xmlns:p14="http://schemas.microsoft.com/office/powerpoint/2010/main" val="429311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 N size</a:t>
            </a:r>
          </a:p>
        </p:txBody>
      </p:sp>
      <p:sp>
        <p:nvSpPr>
          <p:cNvPr id="4" name="Slide Number Placeholder 3"/>
          <p:cNvSpPr>
            <a:spLocks noGrp="1"/>
          </p:cNvSpPr>
          <p:nvPr>
            <p:ph type="sldNum" sz="quarter" idx="5"/>
          </p:nvPr>
        </p:nvSpPr>
        <p:spPr/>
        <p:txBody>
          <a:bodyPr/>
          <a:lstStyle/>
          <a:p>
            <a:fld id="{F4DDCC93-57BD-470B-A2F8-E98B03A33761}" type="slidenum">
              <a:rPr lang="en-US" smtClean="0"/>
              <a:t>21</a:t>
            </a:fld>
            <a:endParaRPr lang="en-US"/>
          </a:p>
        </p:txBody>
      </p:sp>
    </p:spTree>
    <p:extLst>
      <p:ext uri="{BB962C8B-B14F-4D97-AF65-F5344CB8AC3E}">
        <p14:creationId xmlns:p14="http://schemas.microsoft.com/office/powerpoint/2010/main" val="2207026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1/15/2026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1/15/2026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atisfyingretirement.blogspot.ca/2017/08/exercise-what-do-you-do-to-stay-healthy.html"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eautyandgroomingtips.com/2006/04/for-good-nights-sleep.html"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nature.com/articles/s41597-022-01872-8#auth-Paul_I_-Jaffe-Aff1-Aff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XEyLPYB9YEw?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93A4-7FC0-4655-99C1-4237652E8422}"/>
              </a:ext>
            </a:extLst>
          </p:cNvPr>
          <p:cNvSpPr>
            <a:spLocks noGrp="1"/>
          </p:cNvSpPr>
          <p:nvPr>
            <p:ph type="title"/>
          </p:nvPr>
        </p:nvSpPr>
        <p:spPr/>
        <p:txBody>
          <a:bodyPr/>
          <a:lstStyle/>
          <a:p>
            <a:r>
              <a:rPr lang="en-US" dirty="0"/>
              <a:t>Older Adults and Mental Health!</a:t>
            </a:r>
          </a:p>
        </p:txBody>
      </p:sp>
      <p:pic>
        <p:nvPicPr>
          <p:cNvPr id="4" name="Content Placeholder 3">
            <a:extLst>
              <a:ext uri="{FF2B5EF4-FFF2-40B4-BE49-F238E27FC236}">
                <a16:creationId xmlns:a16="http://schemas.microsoft.com/office/drawing/2014/main" id="{33505A3E-09BA-4091-A7E8-066A617821E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717781" y="2249488"/>
            <a:ext cx="6753264" cy="3541712"/>
          </a:xfrm>
          <a:prstGeom prst="rect">
            <a:avLst/>
          </a:prstGeom>
        </p:spPr>
      </p:pic>
    </p:spTree>
    <p:extLst>
      <p:ext uri="{BB962C8B-B14F-4D97-AF65-F5344CB8AC3E}">
        <p14:creationId xmlns:p14="http://schemas.microsoft.com/office/powerpoint/2010/main" val="341059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0BE1-3782-4E92-B869-C7D15D90F86C}"/>
              </a:ext>
            </a:extLst>
          </p:cNvPr>
          <p:cNvSpPr>
            <a:spLocks noGrp="1"/>
          </p:cNvSpPr>
          <p:nvPr>
            <p:ph type="title"/>
          </p:nvPr>
        </p:nvSpPr>
        <p:spPr/>
        <p:txBody>
          <a:bodyPr/>
          <a:lstStyle/>
          <a:p>
            <a:r>
              <a:rPr lang="en-US" b="1" dirty="0">
                <a:solidFill>
                  <a:srgbClr val="FF0000"/>
                </a:solidFill>
              </a:rPr>
              <a:t>Pittsburgh Sleep Quality Index</a:t>
            </a:r>
            <a:endParaRPr lang="en-US" dirty="0">
              <a:solidFill>
                <a:srgbClr val="FF0000"/>
              </a:solidFill>
            </a:endParaRPr>
          </a:p>
        </p:txBody>
      </p:sp>
      <p:sp>
        <p:nvSpPr>
          <p:cNvPr id="3" name="Content Placeholder 2">
            <a:extLst>
              <a:ext uri="{FF2B5EF4-FFF2-40B4-BE49-F238E27FC236}">
                <a16:creationId xmlns:a16="http://schemas.microsoft.com/office/drawing/2014/main" id="{AF3437A5-3128-4EEF-AB5D-A6F02DD2EA18}"/>
              </a:ext>
            </a:extLst>
          </p:cNvPr>
          <p:cNvSpPr>
            <a:spLocks noGrp="1"/>
          </p:cNvSpPr>
          <p:nvPr>
            <p:ph idx="1"/>
          </p:nvPr>
        </p:nvSpPr>
        <p:spPr/>
        <p:txBody>
          <a:bodyPr>
            <a:normAutofit/>
          </a:bodyPr>
          <a:lstStyle/>
          <a:p>
            <a:r>
              <a:rPr lang="en-US" sz="3200" dirty="0">
                <a:latin typeface="Times New Roman" panose="02020603050405020304" pitchFamily="18" charset="0"/>
                <a:cs typeface="Times New Roman" panose="02020603050405020304" pitchFamily="18" charset="0"/>
              </a:rPr>
              <a:t>Many questions about sleep duration &amp; Quality</a:t>
            </a:r>
          </a:p>
          <a:p>
            <a:r>
              <a:rPr lang="en-US" sz="3200" dirty="0">
                <a:latin typeface="Times New Roman" panose="02020603050405020304" pitchFamily="18" charset="0"/>
                <a:cs typeface="Times New Roman" panose="02020603050405020304" pitchFamily="18" charset="0"/>
              </a:rPr>
              <a:t>High scores 5 &amp; above poor sleepers</a:t>
            </a:r>
          </a:p>
          <a:p>
            <a:r>
              <a:rPr lang="en-US" sz="3200" dirty="0">
                <a:latin typeface="Times New Roman" panose="02020603050405020304" pitchFamily="18" charset="0"/>
                <a:cs typeface="Times New Roman" panose="02020603050405020304" pitchFamily="18" charset="0"/>
              </a:rPr>
              <a:t>Score 5 or less Good sleepers </a:t>
            </a:r>
          </a:p>
        </p:txBody>
      </p:sp>
      <p:pic>
        <p:nvPicPr>
          <p:cNvPr id="5" name="Picture 4">
            <a:extLst>
              <a:ext uri="{FF2B5EF4-FFF2-40B4-BE49-F238E27FC236}">
                <a16:creationId xmlns:a16="http://schemas.microsoft.com/office/drawing/2014/main" id="{20BBC01E-7191-4C24-9A38-E98AEADB051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34649" y="3429000"/>
            <a:ext cx="3048000" cy="2152650"/>
          </a:xfrm>
          <a:prstGeom prst="rect">
            <a:avLst/>
          </a:prstGeom>
        </p:spPr>
      </p:pic>
    </p:spTree>
    <p:extLst>
      <p:ext uri="{BB962C8B-B14F-4D97-AF65-F5344CB8AC3E}">
        <p14:creationId xmlns:p14="http://schemas.microsoft.com/office/powerpoint/2010/main" val="69770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1F86-DE14-47D1-892E-F4C4C9F4F025}"/>
              </a:ext>
            </a:extLst>
          </p:cNvPr>
          <p:cNvSpPr>
            <a:spLocks noGrp="1"/>
          </p:cNvSpPr>
          <p:nvPr>
            <p:ph type="title"/>
          </p:nvPr>
        </p:nvSpPr>
        <p:spPr/>
        <p:txBody>
          <a:bodyPr/>
          <a:lstStyle/>
          <a:p>
            <a:r>
              <a:rPr lang="en-US" dirty="0">
                <a:solidFill>
                  <a:srgbClr val="FF0000"/>
                </a:solidFill>
              </a:rPr>
              <a:t>PSQI</a:t>
            </a:r>
          </a:p>
        </p:txBody>
      </p:sp>
      <p:graphicFrame>
        <p:nvGraphicFramePr>
          <p:cNvPr id="5" name="Content Placeholder 4">
            <a:extLst>
              <a:ext uri="{FF2B5EF4-FFF2-40B4-BE49-F238E27FC236}">
                <a16:creationId xmlns:a16="http://schemas.microsoft.com/office/drawing/2014/main" id="{140342C8-A806-471D-A68A-06C566495C87}"/>
              </a:ext>
            </a:extLst>
          </p:cNvPr>
          <p:cNvGraphicFramePr>
            <a:graphicFrameLocks noGrp="1"/>
          </p:cNvGraphicFramePr>
          <p:nvPr>
            <p:ph idx="1"/>
            <p:extLst>
              <p:ext uri="{D42A27DB-BD31-4B8C-83A1-F6EECF244321}">
                <p14:modId xmlns:p14="http://schemas.microsoft.com/office/powerpoint/2010/main" val="2531423468"/>
              </p:ext>
            </p:extLst>
          </p:nvPr>
        </p:nvGraphicFramePr>
        <p:xfrm>
          <a:off x="1327822" y="2130163"/>
          <a:ext cx="8824913" cy="3416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5735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E875C-FF15-4943-81D1-5ABAB58492FE}"/>
              </a:ext>
            </a:extLst>
          </p:cNvPr>
          <p:cNvSpPr>
            <a:spLocks noGrp="1"/>
          </p:cNvSpPr>
          <p:nvPr>
            <p:ph type="ctrTitle"/>
          </p:nvPr>
        </p:nvSpPr>
        <p:spPr/>
        <p:txBody>
          <a:bodyPr/>
          <a:lstStyle/>
          <a:p>
            <a:r>
              <a:rPr lang="en-US" dirty="0"/>
              <a:t>Good vs Poor Sleepers</a:t>
            </a:r>
          </a:p>
        </p:txBody>
      </p:sp>
      <p:sp>
        <p:nvSpPr>
          <p:cNvPr id="5" name="Subtitle 4">
            <a:extLst>
              <a:ext uri="{FF2B5EF4-FFF2-40B4-BE49-F238E27FC236}">
                <a16:creationId xmlns:a16="http://schemas.microsoft.com/office/drawing/2014/main" id="{C0DA417D-A80E-463B-A3A5-2B5A3F314C42}"/>
              </a:ext>
            </a:extLst>
          </p:cNvPr>
          <p:cNvSpPr>
            <a:spLocks noGrp="1"/>
          </p:cNvSpPr>
          <p:nvPr>
            <p:ph type="subTitle" idx="1"/>
          </p:nvPr>
        </p:nvSpPr>
        <p:spPr/>
        <p:txBody>
          <a:bodyPr/>
          <a:lstStyle/>
          <a:p>
            <a:r>
              <a:rPr lang="en-US" dirty="0"/>
              <a:t>Does it Affect their Your mood?</a:t>
            </a:r>
          </a:p>
        </p:txBody>
      </p:sp>
    </p:spTree>
    <p:extLst>
      <p:ext uri="{BB962C8B-B14F-4D97-AF65-F5344CB8AC3E}">
        <p14:creationId xmlns:p14="http://schemas.microsoft.com/office/powerpoint/2010/main" val="97311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8A85-A2C9-4DAF-974D-0C17706C7F13}"/>
              </a:ext>
            </a:extLst>
          </p:cNvPr>
          <p:cNvSpPr>
            <a:spLocks noGrp="1"/>
          </p:cNvSpPr>
          <p:nvPr>
            <p:ph type="title"/>
          </p:nvPr>
        </p:nvSpPr>
        <p:spPr/>
        <p:txBody>
          <a:bodyPr/>
          <a:lstStyle/>
          <a:p>
            <a:r>
              <a:rPr lang="en-US" dirty="0">
                <a:solidFill>
                  <a:srgbClr val="FF0000"/>
                </a:solidFill>
              </a:rPr>
              <a:t>Epworth’s Sleepiness Inventory &amp; Sleep Type</a:t>
            </a:r>
          </a:p>
        </p:txBody>
      </p:sp>
      <p:graphicFrame>
        <p:nvGraphicFramePr>
          <p:cNvPr id="5" name="Content Placeholder 4">
            <a:extLst>
              <a:ext uri="{FF2B5EF4-FFF2-40B4-BE49-F238E27FC236}">
                <a16:creationId xmlns:a16="http://schemas.microsoft.com/office/drawing/2014/main" id="{35D24247-1A8F-48D8-BD01-5C06EE0434DF}"/>
              </a:ext>
            </a:extLst>
          </p:cNvPr>
          <p:cNvGraphicFramePr>
            <a:graphicFrameLocks noGrp="1"/>
          </p:cNvGraphicFramePr>
          <p:nvPr>
            <p:ph idx="1"/>
            <p:extLst>
              <p:ext uri="{D42A27DB-BD31-4B8C-83A1-F6EECF244321}">
                <p14:modId xmlns:p14="http://schemas.microsoft.com/office/powerpoint/2010/main" val="1305346771"/>
              </p:ext>
            </p:extLst>
          </p:nvPr>
        </p:nvGraphicFramePr>
        <p:xfrm>
          <a:off x="1722783" y="2067339"/>
          <a:ext cx="8846792" cy="3982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411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2B5E-2F03-41EF-825C-E03EAA2AA4E1}"/>
              </a:ext>
            </a:extLst>
          </p:cNvPr>
          <p:cNvSpPr>
            <a:spLocks noGrp="1"/>
          </p:cNvSpPr>
          <p:nvPr>
            <p:ph type="title"/>
          </p:nvPr>
        </p:nvSpPr>
        <p:spPr/>
        <p:txBody>
          <a:bodyPr/>
          <a:lstStyle/>
          <a:p>
            <a:r>
              <a:rPr lang="en-US" dirty="0">
                <a:solidFill>
                  <a:srgbClr val="FF0000"/>
                </a:solidFill>
              </a:rPr>
              <a:t>Beck’s Norms</a:t>
            </a:r>
          </a:p>
        </p:txBody>
      </p:sp>
      <p:sp>
        <p:nvSpPr>
          <p:cNvPr id="3" name="Content Placeholder 2">
            <a:extLst>
              <a:ext uri="{FF2B5EF4-FFF2-40B4-BE49-F238E27FC236}">
                <a16:creationId xmlns:a16="http://schemas.microsoft.com/office/drawing/2014/main" id="{C7B06004-CED0-40EB-A62F-89864DC19822}"/>
              </a:ext>
            </a:extLst>
          </p:cNvPr>
          <p:cNvSpPr>
            <a:spLocks noGrp="1"/>
          </p:cNvSpPr>
          <p:nvPr>
            <p:ph idx="1"/>
          </p:nvPr>
        </p:nvSpPr>
        <p:spPr/>
        <p:txBody>
          <a:bodyPr/>
          <a:lstStyle/>
          <a:p>
            <a:r>
              <a:rPr lang="en-US" dirty="0"/>
              <a:t>1-10____________________These ups and downs are considered normal  11-16___________________ Mild mood disturbance  17-20___________________Borderline clinical depression  21-30___________________Moderate depression  31-40___________________Severe depression  over 40__________________Extreme depression </a:t>
            </a:r>
          </a:p>
        </p:txBody>
      </p:sp>
    </p:spTree>
    <p:extLst>
      <p:ext uri="{BB962C8B-B14F-4D97-AF65-F5344CB8AC3E}">
        <p14:creationId xmlns:p14="http://schemas.microsoft.com/office/powerpoint/2010/main" val="1871082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ED0C-95F9-4FFC-88C0-09A1055F7A4F}"/>
              </a:ext>
            </a:extLst>
          </p:cNvPr>
          <p:cNvSpPr>
            <a:spLocks noGrp="1"/>
          </p:cNvSpPr>
          <p:nvPr>
            <p:ph type="title" idx="4294967295"/>
          </p:nvPr>
        </p:nvSpPr>
        <p:spPr>
          <a:xfrm>
            <a:off x="1931727" y="671539"/>
            <a:ext cx="7951787" cy="1081088"/>
          </a:xfrm>
        </p:spPr>
        <p:txBody>
          <a:bodyPr/>
          <a:lstStyle/>
          <a:p>
            <a:r>
              <a:rPr lang="en-US" dirty="0">
                <a:solidFill>
                  <a:srgbClr val="FF0000"/>
                </a:solidFill>
              </a:rPr>
              <a:t>Beck’s and Sleep Habits</a:t>
            </a:r>
          </a:p>
        </p:txBody>
      </p:sp>
      <p:graphicFrame>
        <p:nvGraphicFramePr>
          <p:cNvPr id="5" name="Chart 4">
            <a:extLst>
              <a:ext uri="{FF2B5EF4-FFF2-40B4-BE49-F238E27FC236}">
                <a16:creationId xmlns:a16="http://schemas.microsoft.com/office/drawing/2014/main" id="{88F0A44F-1A96-4C29-AFCC-527038BE40BC}"/>
              </a:ext>
            </a:extLst>
          </p:cNvPr>
          <p:cNvGraphicFramePr>
            <a:graphicFrameLocks/>
          </p:cNvGraphicFramePr>
          <p:nvPr>
            <p:extLst>
              <p:ext uri="{D42A27DB-BD31-4B8C-83A1-F6EECF244321}">
                <p14:modId xmlns:p14="http://schemas.microsoft.com/office/powerpoint/2010/main" val="787421497"/>
              </p:ext>
            </p:extLst>
          </p:nvPr>
        </p:nvGraphicFramePr>
        <p:xfrm>
          <a:off x="2308485" y="1924715"/>
          <a:ext cx="6595671" cy="3951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9144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A7EF1-C713-4EB3-8941-E46368F6C7EB}"/>
              </a:ext>
            </a:extLst>
          </p:cNvPr>
          <p:cNvSpPr>
            <a:spLocks noGrp="1"/>
          </p:cNvSpPr>
          <p:nvPr>
            <p:ph type="ctrTitle"/>
          </p:nvPr>
        </p:nvSpPr>
        <p:spPr/>
        <p:txBody>
          <a:bodyPr/>
          <a:lstStyle/>
          <a:p>
            <a:r>
              <a:rPr lang="en-US" dirty="0"/>
              <a:t>New Research</a:t>
            </a:r>
          </a:p>
        </p:txBody>
      </p:sp>
      <p:sp>
        <p:nvSpPr>
          <p:cNvPr id="5" name="Subtitle 4">
            <a:extLst>
              <a:ext uri="{FF2B5EF4-FFF2-40B4-BE49-F238E27FC236}">
                <a16:creationId xmlns:a16="http://schemas.microsoft.com/office/drawing/2014/main" id="{180BFB99-AF70-45F5-A26B-E09FDAB426AE}"/>
              </a:ext>
            </a:extLst>
          </p:cNvPr>
          <p:cNvSpPr>
            <a:spLocks noGrp="1"/>
          </p:cNvSpPr>
          <p:nvPr>
            <p:ph type="subTitle" idx="1"/>
          </p:nvPr>
        </p:nvSpPr>
        <p:spPr/>
        <p:txBody>
          <a:bodyPr/>
          <a:lstStyle/>
          <a:p>
            <a:r>
              <a:rPr lang="en-US" dirty="0"/>
              <a:t>Is Gaming Beneficial to older adults ?</a:t>
            </a:r>
          </a:p>
        </p:txBody>
      </p:sp>
    </p:spTree>
    <p:extLst>
      <p:ext uri="{BB962C8B-B14F-4D97-AF65-F5344CB8AC3E}">
        <p14:creationId xmlns:p14="http://schemas.microsoft.com/office/powerpoint/2010/main" val="24142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BC3B-A68D-4322-84C7-D6DD47FFDA98}"/>
              </a:ext>
            </a:extLst>
          </p:cNvPr>
          <p:cNvSpPr>
            <a:spLocks noGrp="1"/>
          </p:cNvSpPr>
          <p:nvPr>
            <p:ph type="title"/>
          </p:nvPr>
        </p:nvSpPr>
        <p:spPr/>
        <p:txBody>
          <a:bodyPr/>
          <a:lstStyle/>
          <a:p>
            <a:r>
              <a:rPr lang="en-US" dirty="0"/>
              <a:t>New Research Indicates</a:t>
            </a:r>
          </a:p>
        </p:txBody>
      </p:sp>
      <p:sp>
        <p:nvSpPr>
          <p:cNvPr id="3" name="Content Placeholder 2">
            <a:extLst>
              <a:ext uri="{FF2B5EF4-FFF2-40B4-BE49-F238E27FC236}">
                <a16:creationId xmlns:a16="http://schemas.microsoft.com/office/drawing/2014/main" id="{502AF5B6-D32C-43EB-8C7C-44923365437E}"/>
              </a:ext>
            </a:extLst>
          </p:cNvPr>
          <p:cNvSpPr>
            <a:spLocks noGrp="1"/>
          </p:cNvSpPr>
          <p:nvPr>
            <p:ph idx="1"/>
          </p:nvPr>
        </p:nvSpPr>
        <p:spPr>
          <a:xfrm>
            <a:off x="382137" y="1797664"/>
            <a:ext cx="10665275" cy="4548545"/>
          </a:xfrm>
        </p:spPr>
        <p:txBody>
          <a:bodyPr>
            <a:normAutofit fontScale="47500" lnSpcReduction="20000"/>
          </a:bodyPr>
          <a:lstStyle/>
          <a:p>
            <a:r>
              <a:rPr lang="en-US" sz="5100" b="1" dirty="0">
                <a:solidFill>
                  <a:srgbClr val="FF0000"/>
                </a:solidFill>
                <a:latin typeface="Arial" panose="020B0604020202020204" pitchFamily="34" charset="0"/>
                <a:cs typeface="Arial" panose="020B0604020202020204" pitchFamily="34" charset="0"/>
              </a:rPr>
              <a:t>Older adults-Benefit from games, crossword puzzles &amp; computer games</a:t>
            </a:r>
          </a:p>
          <a:p>
            <a:pPr lvl="1"/>
            <a:r>
              <a:rPr lang="en-US" sz="5100" b="1" dirty="0">
                <a:latin typeface="Arial" panose="020B0604020202020204" pitchFamily="34" charset="0"/>
                <a:cs typeface="Arial" panose="020B0604020202020204" pitchFamily="34" charset="0"/>
              </a:rPr>
              <a:t>Helps memory</a:t>
            </a:r>
          </a:p>
          <a:p>
            <a:pPr lvl="1"/>
            <a:r>
              <a:rPr lang="en-US" sz="5100" b="1" dirty="0">
                <a:latin typeface="Arial" panose="020B0604020202020204" pitchFamily="34" charset="0"/>
                <a:cs typeface="Arial" panose="020B0604020202020204" pitchFamily="34" charset="0"/>
              </a:rPr>
              <a:t>Attention improves</a:t>
            </a:r>
          </a:p>
          <a:p>
            <a:pPr lvl="1"/>
            <a:endParaRPr lang="en-US" sz="2800" dirty="0"/>
          </a:p>
          <a:p>
            <a:pPr marL="0" marR="0" indent="0">
              <a:spcBef>
                <a:spcPts val="0"/>
              </a:spcBef>
              <a:spcAft>
                <a:spcPts val="0"/>
              </a:spcAft>
              <a:buNone/>
            </a:pPr>
            <a:r>
              <a:rPr lang="en-US" sz="4200" i="1" dirty="0">
                <a:effectLst/>
                <a:latin typeface="Arial" panose="020B0604020202020204" pitchFamily="34" charset="0"/>
                <a:ea typeface="Arial" panose="020B0604020202020204" pitchFamily="34" charset="0"/>
                <a:cs typeface="Arial" panose="020B0604020202020204" pitchFamily="34" charset="0"/>
              </a:rPr>
              <a:t>There is ample evidence that computer games improve cognition in  adults </a:t>
            </a:r>
            <a:r>
              <a:rPr lang="en-US" sz="4200" i="1" u="sng" dirty="0">
                <a:effectLst/>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 Jaffe</a:t>
            </a:r>
            <a:r>
              <a:rPr lang="en-US" sz="4200" i="1" dirty="0">
                <a:effectLst/>
                <a:latin typeface="Arial" panose="020B0604020202020204" pitchFamily="34" charset="0"/>
                <a:ea typeface="Times New Roman" panose="02020603050405020304" pitchFamily="18" charset="0"/>
                <a:cs typeface="Arial" panose="020B0604020202020204" pitchFamily="34" charset="0"/>
              </a:rPr>
              <a:t> et al., (2022).</a:t>
            </a:r>
          </a:p>
          <a:p>
            <a:pPr marL="0" marR="0" indent="0">
              <a:spcBef>
                <a:spcPts val="0"/>
              </a:spcBef>
              <a:spcAft>
                <a:spcPts val="0"/>
              </a:spcAft>
              <a:buNone/>
            </a:pPr>
            <a:endParaRPr lang="en-US" sz="4200" i="1"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4200" i="1" dirty="0">
                <a:effectLst/>
                <a:latin typeface="Arial" panose="020B0604020202020204" pitchFamily="34" charset="0"/>
                <a:ea typeface="Times New Roman" panose="02020603050405020304" pitchFamily="18" charset="0"/>
                <a:cs typeface="Arial" panose="020B0604020202020204" pitchFamily="34" charset="0"/>
              </a:rPr>
              <a:t> </a:t>
            </a:r>
            <a:r>
              <a:rPr lang="en-US" sz="4200" i="1" dirty="0">
                <a:effectLst/>
                <a:latin typeface="Arial" panose="020B0604020202020204" pitchFamily="34" charset="0"/>
                <a:ea typeface="Arial" panose="020B0604020202020204" pitchFamily="34" charset="0"/>
                <a:cs typeface="Arial" panose="020B0604020202020204" pitchFamily="34" charset="0"/>
              </a:rPr>
              <a:t>A Systematic Review on Serious Games in Attention Rehabilitation and Their Effects </a:t>
            </a:r>
            <a:r>
              <a:rPr lang="en-US" sz="4200" i="1" dirty="0">
                <a:effectLst/>
                <a:latin typeface="Arial" panose="020B0604020202020204" pitchFamily="34" charset="0"/>
                <a:ea typeface="Times New Roman" panose="02020603050405020304" pitchFamily="18" charset="0"/>
                <a:cs typeface="Arial" panose="020B0604020202020204" pitchFamily="34" charset="0"/>
              </a:rPr>
              <a:t>see </a:t>
            </a:r>
            <a:r>
              <a:rPr lang="en-US" sz="4200" i="1" dirty="0" err="1">
                <a:effectLst/>
                <a:latin typeface="Arial" panose="020B0604020202020204" pitchFamily="34" charset="0"/>
                <a:ea typeface="Arial" panose="020B0604020202020204" pitchFamily="34" charset="0"/>
                <a:cs typeface="Arial" panose="020B0604020202020204" pitchFamily="34" charset="0"/>
              </a:rPr>
              <a:t>Shahmoradi</a:t>
            </a:r>
            <a:r>
              <a:rPr lang="en-US" sz="4200" i="1" dirty="0">
                <a:effectLst/>
                <a:latin typeface="Arial" panose="020B0604020202020204" pitchFamily="34" charset="0"/>
                <a:ea typeface="Arial" panose="020B0604020202020204" pitchFamily="34" charset="0"/>
                <a:cs typeface="Arial" panose="020B0604020202020204" pitchFamily="34" charset="0"/>
              </a:rPr>
              <a:t> et al., </a:t>
            </a:r>
            <a:r>
              <a:rPr lang="en-US" sz="4200" i="1" dirty="0">
                <a:effectLst/>
                <a:latin typeface="Arial" panose="020B0604020202020204" pitchFamily="34" charset="0"/>
                <a:ea typeface="Times New Roman" panose="02020603050405020304" pitchFamily="18" charset="0"/>
                <a:cs typeface="Arial" panose="020B0604020202020204" pitchFamily="34" charset="0"/>
              </a:rPr>
              <a:t>2022. </a:t>
            </a:r>
          </a:p>
          <a:p>
            <a:pPr marL="0" marR="0">
              <a:spcBef>
                <a:spcPts val="0"/>
              </a:spcBef>
              <a:spcAft>
                <a:spcPts val="0"/>
              </a:spcAft>
            </a:pPr>
            <a:endParaRPr lang="en-US" sz="4200" i="1" dirty="0">
              <a:effectLst/>
              <a:latin typeface="Arial" panose="020B0604020202020204" pitchFamily="34" charset="0"/>
              <a:ea typeface="Arial" panose="020B0604020202020204" pitchFamily="34" charset="0"/>
              <a:cs typeface="Arial" panose="020B0604020202020204" pitchFamily="34" charset="0"/>
            </a:endParaRPr>
          </a:p>
          <a:p>
            <a:r>
              <a:rPr lang="en-US" sz="4200" i="1" dirty="0">
                <a:effectLst/>
                <a:latin typeface="Arial" panose="020B0604020202020204" pitchFamily="34" charset="0"/>
                <a:ea typeface="Times New Roman" panose="02020603050405020304" pitchFamily="18" charset="0"/>
                <a:cs typeface="Arial" panose="020B0604020202020204" pitchFamily="34" charset="0"/>
              </a:rPr>
              <a:t>In 2009, researchers used </a:t>
            </a:r>
            <a:r>
              <a:rPr lang="en-US" sz="4200" i="1" dirty="0">
                <a:effectLst/>
                <a:latin typeface="Arial" panose="020B0604020202020204" pitchFamily="34" charset="0"/>
                <a:ea typeface="Calibri" panose="020F0502020204030204" pitchFamily="34" charset="0"/>
                <a:cs typeface="Arial" panose="020B0604020202020204" pitchFamily="34" charset="0"/>
              </a:rPr>
              <a:t>brain Imaging and showed that playing Tetris leads to an increase in  brain stimulation (Jung et al., 2009).</a:t>
            </a:r>
            <a:endParaRPr lang="en-US" sz="4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31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DFFD-7678-44FD-8D0A-E72B5DBF2EAA}"/>
              </a:ext>
            </a:extLst>
          </p:cNvPr>
          <p:cNvSpPr>
            <a:spLocks noGrp="1"/>
          </p:cNvSpPr>
          <p:nvPr>
            <p:ph type="title"/>
          </p:nvPr>
        </p:nvSpPr>
        <p:spPr/>
        <p:txBody>
          <a:bodyPr/>
          <a:lstStyle/>
          <a:p>
            <a:r>
              <a:rPr lang="en-US" dirty="0"/>
              <a:t>What Games do Older adults play?</a:t>
            </a:r>
          </a:p>
        </p:txBody>
      </p:sp>
      <p:graphicFrame>
        <p:nvGraphicFramePr>
          <p:cNvPr id="4" name="Content Placeholder 3">
            <a:extLst>
              <a:ext uri="{FF2B5EF4-FFF2-40B4-BE49-F238E27FC236}">
                <a16:creationId xmlns:a16="http://schemas.microsoft.com/office/drawing/2014/main" id="{C74957BA-41A6-44C4-984B-4782EE271F2C}"/>
              </a:ext>
            </a:extLst>
          </p:cNvPr>
          <p:cNvGraphicFramePr>
            <a:graphicFrameLocks noGrp="1"/>
          </p:cNvGraphicFramePr>
          <p:nvPr>
            <p:ph idx="1"/>
            <p:extLst>
              <p:ext uri="{D42A27DB-BD31-4B8C-83A1-F6EECF244321}">
                <p14:modId xmlns:p14="http://schemas.microsoft.com/office/powerpoint/2010/main" val="2822215140"/>
              </p:ext>
            </p:extLst>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848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9055-9290-405A-B0A7-8BC1C6421C0B}"/>
              </a:ext>
            </a:extLst>
          </p:cNvPr>
          <p:cNvSpPr>
            <a:spLocks noGrp="1"/>
          </p:cNvSpPr>
          <p:nvPr>
            <p:ph type="title"/>
          </p:nvPr>
        </p:nvSpPr>
        <p:spPr>
          <a:xfrm>
            <a:off x="1205959" y="285031"/>
            <a:ext cx="9905998" cy="1478570"/>
          </a:xfrm>
        </p:spPr>
        <p:txBody>
          <a:bodyPr/>
          <a:lstStyle/>
          <a:p>
            <a:r>
              <a:rPr lang="en-US" dirty="0"/>
              <a:t>What Devices are used for gaming?</a:t>
            </a:r>
          </a:p>
        </p:txBody>
      </p:sp>
      <p:graphicFrame>
        <p:nvGraphicFramePr>
          <p:cNvPr id="4" name="Content Placeholder 3">
            <a:extLst>
              <a:ext uri="{FF2B5EF4-FFF2-40B4-BE49-F238E27FC236}">
                <a16:creationId xmlns:a16="http://schemas.microsoft.com/office/drawing/2014/main" id="{45704B49-7EC1-4058-9C22-39072D843089}"/>
              </a:ext>
            </a:extLst>
          </p:cNvPr>
          <p:cNvGraphicFramePr>
            <a:graphicFrameLocks noGrp="1"/>
          </p:cNvGraphicFramePr>
          <p:nvPr>
            <p:ph idx="1"/>
            <p:extLst>
              <p:ext uri="{D42A27DB-BD31-4B8C-83A1-F6EECF244321}">
                <p14:modId xmlns:p14="http://schemas.microsoft.com/office/powerpoint/2010/main" val="590065834"/>
              </p:ext>
            </p:extLst>
          </p:nvPr>
        </p:nvGraphicFramePr>
        <p:xfrm>
          <a:off x="729349" y="1690089"/>
          <a:ext cx="10049123" cy="42268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910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835C4-06C8-4A56-8867-1424737C30CC}"/>
              </a:ext>
            </a:extLst>
          </p:cNvPr>
          <p:cNvSpPr>
            <a:spLocks noGrp="1"/>
          </p:cNvSpPr>
          <p:nvPr>
            <p:ph type="ctrTitle"/>
          </p:nvPr>
        </p:nvSpPr>
        <p:spPr/>
        <p:txBody>
          <a:bodyPr/>
          <a:lstStyle/>
          <a:p>
            <a:r>
              <a:rPr lang="en-US" dirty="0"/>
              <a:t>Older Adults &amp; Mental Health</a:t>
            </a:r>
          </a:p>
        </p:txBody>
      </p:sp>
      <p:sp>
        <p:nvSpPr>
          <p:cNvPr id="5" name="Subtitle 4">
            <a:extLst>
              <a:ext uri="{FF2B5EF4-FFF2-40B4-BE49-F238E27FC236}">
                <a16:creationId xmlns:a16="http://schemas.microsoft.com/office/drawing/2014/main" id="{DDAAEC97-72DF-47FA-A392-EBC0D9D22BDD}"/>
              </a:ext>
            </a:extLst>
          </p:cNvPr>
          <p:cNvSpPr>
            <a:spLocks noGrp="1"/>
          </p:cNvSpPr>
          <p:nvPr>
            <p:ph type="subTitle" idx="1"/>
          </p:nvPr>
        </p:nvSpPr>
        <p:spPr/>
        <p:txBody>
          <a:bodyPr>
            <a:normAutofit/>
          </a:bodyPr>
          <a:lstStyle/>
          <a:p>
            <a:r>
              <a:rPr lang="en-US" sz="4000" dirty="0" err="1"/>
              <a:t>CWp</a:t>
            </a:r>
            <a:r>
              <a:rPr lang="en-US" sz="4000" dirty="0"/>
              <a:t> 2021-2024</a:t>
            </a:r>
          </a:p>
        </p:txBody>
      </p:sp>
    </p:spTree>
    <p:extLst>
      <p:ext uri="{BB962C8B-B14F-4D97-AF65-F5344CB8AC3E}">
        <p14:creationId xmlns:p14="http://schemas.microsoft.com/office/powerpoint/2010/main" val="2837348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C7E2-7C8B-4D52-9012-E2129CF2E4F5}"/>
              </a:ext>
            </a:extLst>
          </p:cNvPr>
          <p:cNvSpPr>
            <a:spLocks noGrp="1"/>
          </p:cNvSpPr>
          <p:nvPr>
            <p:ph type="title"/>
          </p:nvPr>
        </p:nvSpPr>
        <p:spPr/>
        <p:txBody>
          <a:bodyPr/>
          <a:lstStyle/>
          <a:p>
            <a:r>
              <a:rPr lang="en-US" dirty="0"/>
              <a:t>How many Days of week played &amp; hours per day</a:t>
            </a:r>
          </a:p>
        </p:txBody>
      </p:sp>
      <p:graphicFrame>
        <p:nvGraphicFramePr>
          <p:cNvPr id="4" name="Content Placeholder 3">
            <a:extLst>
              <a:ext uri="{FF2B5EF4-FFF2-40B4-BE49-F238E27FC236}">
                <a16:creationId xmlns:a16="http://schemas.microsoft.com/office/drawing/2014/main" id="{FA3BA3EE-07DD-4637-A6E5-31A4C8DE6FBD}"/>
              </a:ext>
            </a:extLst>
          </p:cNvPr>
          <p:cNvGraphicFramePr>
            <a:graphicFrameLocks noGrp="1"/>
          </p:cNvGraphicFramePr>
          <p:nvPr>
            <p:ph idx="1"/>
            <p:extLst>
              <p:ext uri="{D42A27DB-BD31-4B8C-83A1-F6EECF244321}">
                <p14:modId xmlns:p14="http://schemas.microsoft.com/office/powerpoint/2010/main" val="1933903126"/>
              </p:ext>
            </p:extLst>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2483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3FEF-225D-4A57-822B-A8879E2EC64A}"/>
              </a:ext>
            </a:extLst>
          </p:cNvPr>
          <p:cNvSpPr>
            <a:spLocks noGrp="1"/>
          </p:cNvSpPr>
          <p:nvPr>
            <p:ph type="title"/>
          </p:nvPr>
        </p:nvSpPr>
        <p:spPr/>
        <p:txBody>
          <a:bodyPr/>
          <a:lstStyle/>
          <a:p>
            <a:r>
              <a:rPr lang="en-US" dirty="0"/>
              <a:t>Does Gaming have effect on mental health?</a:t>
            </a:r>
          </a:p>
        </p:txBody>
      </p:sp>
      <p:graphicFrame>
        <p:nvGraphicFramePr>
          <p:cNvPr id="4" name="Content Placeholder 3">
            <a:extLst>
              <a:ext uri="{FF2B5EF4-FFF2-40B4-BE49-F238E27FC236}">
                <a16:creationId xmlns:a16="http://schemas.microsoft.com/office/drawing/2014/main" id="{106AE48C-3655-4F87-B554-86CD9E33354D}"/>
              </a:ext>
            </a:extLst>
          </p:cNvPr>
          <p:cNvGraphicFramePr>
            <a:graphicFrameLocks noGrp="1"/>
          </p:cNvGraphicFramePr>
          <p:nvPr>
            <p:ph idx="1"/>
            <p:extLst>
              <p:ext uri="{D42A27DB-BD31-4B8C-83A1-F6EECF244321}">
                <p14:modId xmlns:p14="http://schemas.microsoft.com/office/powerpoint/2010/main" val="1389555084"/>
              </p:ext>
            </p:extLst>
          </p:nvPr>
        </p:nvGraphicFramePr>
        <p:xfrm>
          <a:off x="1141413" y="1862356"/>
          <a:ext cx="9906000" cy="39288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5340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485A-22F3-422E-9D38-3456CDE0AED3}"/>
              </a:ext>
            </a:extLst>
          </p:cNvPr>
          <p:cNvSpPr>
            <a:spLocks noGrp="1"/>
          </p:cNvSpPr>
          <p:nvPr>
            <p:ph type="title"/>
          </p:nvPr>
        </p:nvSpPr>
        <p:spPr/>
        <p:txBody>
          <a:bodyPr/>
          <a:lstStyle/>
          <a:p>
            <a:r>
              <a:rPr lang="en-US" dirty="0">
                <a:solidFill>
                  <a:srgbClr val="FF0000"/>
                </a:solidFill>
              </a:rPr>
              <a:t>Gamers Vs Non Gamers</a:t>
            </a:r>
          </a:p>
        </p:txBody>
      </p:sp>
      <p:graphicFrame>
        <p:nvGraphicFramePr>
          <p:cNvPr id="4" name="Content Placeholder 3">
            <a:extLst>
              <a:ext uri="{FF2B5EF4-FFF2-40B4-BE49-F238E27FC236}">
                <a16:creationId xmlns:a16="http://schemas.microsoft.com/office/drawing/2014/main" id="{C12EBF6C-D677-446E-A995-524358CE1069}"/>
              </a:ext>
            </a:extLst>
          </p:cNvPr>
          <p:cNvGraphicFramePr>
            <a:graphicFrameLocks noGrp="1"/>
          </p:cNvGraphicFramePr>
          <p:nvPr>
            <p:ph idx="1"/>
            <p:extLst>
              <p:ext uri="{D42A27DB-BD31-4B8C-83A1-F6EECF244321}">
                <p14:modId xmlns:p14="http://schemas.microsoft.com/office/powerpoint/2010/main" val="1363924499"/>
              </p:ext>
            </p:extLst>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8595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11D3-0B30-47B6-871C-535A3A7998BE}"/>
              </a:ext>
            </a:extLst>
          </p:cNvPr>
          <p:cNvSpPr>
            <a:spLocks noGrp="1"/>
          </p:cNvSpPr>
          <p:nvPr>
            <p:ph type="title"/>
          </p:nvPr>
        </p:nvSpPr>
        <p:spPr/>
        <p:txBody>
          <a:bodyPr>
            <a:normAutofit fontScale="90000"/>
          </a:bodyPr>
          <a:lstStyle/>
          <a:p>
            <a:r>
              <a:rPr lang="en-US" dirty="0">
                <a:solidFill>
                  <a:srgbClr val="FF0000"/>
                </a:solidFill>
              </a:rPr>
              <a:t>Correlations- Scores higher on ADHD inattentive tendencies then increase depression </a:t>
            </a:r>
            <a:r>
              <a:rPr lang="en-US" dirty="0" err="1">
                <a:solidFill>
                  <a:srgbClr val="FF0000"/>
                </a:solidFill>
              </a:rPr>
              <a:t>PhQ</a:t>
            </a:r>
            <a:endParaRPr lang="en-US" dirty="0">
              <a:solidFill>
                <a:srgbClr val="FF0000"/>
              </a:solidFill>
            </a:endParaRPr>
          </a:p>
        </p:txBody>
      </p:sp>
      <p:pic>
        <p:nvPicPr>
          <p:cNvPr id="4" name="Content Placeholder 3">
            <a:extLst>
              <a:ext uri="{FF2B5EF4-FFF2-40B4-BE49-F238E27FC236}">
                <a16:creationId xmlns:a16="http://schemas.microsoft.com/office/drawing/2014/main" id="{194BC8AD-5C13-43B2-8C13-251F91A974B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1474" y="2249488"/>
            <a:ext cx="6025878" cy="3541712"/>
          </a:xfrm>
          <a:prstGeom prst="rect">
            <a:avLst/>
          </a:prstGeom>
          <a:noFill/>
          <a:ln>
            <a:noFill/>
          </a:ln>
        </p:spPr>
      </p:pic>
    </p:spTree>
    <p:extLst>
      <p:ext uri="{BB962C8B-B14F-4D97-AF65-F5344CB8AC3E}">
        <p14:creationId xmlns:p14="http://schemas.microsoft.com/office/powerpoint/2010/main" val="2491652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8505-6D6B-4AD2-9235-586053937619}"/>
              </a:ext>
            </a:extLst>
          </p:cNvPr>
          <p:cNvSpPr>
            <a:spLocks noGrp="1"/>
          </p:cNvSpPr>
          <p:nvPr>
            <p:ph type="title"/>
          </p:nvPr>
        </p:nvSpPr>
        <p:spPr/>
        <p:txBody>
          <a:bodyPr/>
          <a:lstStyle/>
          <a:p>
            <a:r>
              <a:rPr lang="en-US" dirty="0">
                <a:solidFill>
                  <a:srgbClr val="FF0000"/>
                </a:solidFill>
              </a:rPr>
              <a:t>Correlation between ADHD score on Hyper tendency &amp; Depression</a:t>
            </a:r>
          </a:p>
        </p:txBody>
      </p:sp>
      <p:pic>
        <p:nvPicPr>
          <p:cNvPr id="4" name="Content Placeholder 3">
            <a:extLst>
              <a:ext uri="{FF2B5EF4-FFF2-40B4-BE49-F238E27FC236}">
                <a16:creationId xmlns:a16="http://schemas.microsoft.com/office/drawing/2014/main" id="{40F609FC-9C02-429A-B637-B96B88DDDB3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1474" y="2249488"/>
            <a:ext cx="6025878" cy="3541712"/>
          </a:xfrm>
          <a:prstGeom prst="rect">
            <a:avLst/>
          </a:prstGeom>
          <a:noFill/>
          <a:ln>
            <a:noFill/>
          </a:ln>
        </p:spPr>
      </p:pic>
    </p:spTree>
    <p:extLst>
      <p:ext uri="{BB962C8B-B14F-4D97-AF65-F5344CB8AC3E}">
        <p14:creationId xmlns:p14="http://schemas.microsoft.com/office/powerpoint/2010/main" val="1375720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B2CF-3F2E-4332-ADF4-E4D52441F8DD}"/>
              </a:ext>
            </a:extLst>
          </p:cNvPr>
          <p:cNvSpPr>
            <a:spLocks noGrp="1"/>
          </p:cNvSpPr>
          <p:nvPr>
            <p:ph type="title"/>
          </p:nvPr>
        </p:nvSpPr>
        <p:spPr/>
        <p:txBody>
          <a:bodyPr/>
          <a:lstStyle/>
          <a:p>
            <a:r>
              <a:rPr lang="en-US" dirty="0"/>
              <a:t>ADHD in Adults- 25% undiagnosed</a:t>
            </a:r>
          </a:p>
        </p:txBody>
      </p:sp>
      <p:pic>
        <p:nvPicPr>
          <p:cNvPr id="4" name="Online Media 3" title="Survey: 25% of adults suspect they have undiagnosed ADHD | Ohio State Medical Center">
            <a:hlinkClick r:id="" action="ppaction://media"/>
            <a:extLst>
              <a:ext uri="{FF2B5EF4-FFF2-40B4-BE49-F238E27FC236}">
                <a16:creationId xmlns:a16="http://schemas.microsoft.com/office/drawing/2014/main" id="{22745FBA-F5DF-4885-8E03-6DEB205E98A2}"/>
              </a:ext>
            </a:extLst>
          </p:cNvPr>
          <p:cNvPicPr>
            <a:picLocks noGrp="1" noRot="1" noChangeAspect="1"/>
          </p:cNvPicPr>
          <p:nvPr>
            <p:ph idx="1"/>
            <a:videoFile r:link="rId1"/>
          </p:nvPr>
        </p:nvPicPr>
        <p:blipFill>
          <a:blip r:embed="rId3"/>
          <a:stretch>
            <a:fillRect/>
          </a:stretch>
        </p:blipFill>
        <p:spPr>
          <a:xfrm>
            <a:off x="2960688" y="2249488"/>
            <a:ext cx="6269037" cy="3541712"/>
          </a:xfrm>
          <a:prstGeom prst="rect">
            <a:avLst/>
          </a:prstGeom>
        </p:spPr>
      </p:pic>
    </p:spTree>
    <p:extLst>
      <p:ext uri="{BB962C8B-B14F-4D97-AF65-F5344CB8AC3E}">
        <p14:creationId xmlns:p14="http://schemas.microsoft.com/office/powerpoint/2010/main" val="927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C104-0038-440C-A25B-3833DEBD1841}"/>
              </a:ext>
            </a:extLst>
          </p:cNvPr>
          <p:cNvSpPr>
            <a:spLocks noGrp="1"/>
          </p:cNvSpPr>
          <p:nvPr>
            <p:ph type="title"/>
          </p:nvPr>
        </p:nvSpPr>
        <p:spPr/>
        <p:txBody>
          <a:bodyPr/>
          <a:lstStyle/>
          <a:p>
            <a:r>
              <a:rPr lang="en-US" dirty="0">
                <a:solidFill>
                  <a:srgbClr val="FF0000"/>
                </a:solidFill>
              </a:rPr>
              <a:t>Questions</a:t>
            </a:r>
          </a:p>
        </p:txBody>
      </p:sp>
      <p:sp>
        <p:nvSpPr>
          <p:cNvPr id="3" name="Content Placeholder 2">
            <a:extLst>
              <a:ext uri="{FF2B5EF4-FFF2-40B4-BE49-F238E27FC236}">
                <a16:creationId xmlns:a16="http://schemas.microsoft.com/office/drawing/2014/main" id="{1FECE45A-73B2-4421-8E11-AB84F0826113}"/>
              </a:ext>
            </a:extLst>
          </p:cNvPr>
          <p:cNvSpPr>
            <a:spLocks noGrp="1"/>
          </p:cNvSpPr>
          <p:nvPr>
            <p:ph idx="1"/>
          </p:nvPr>
        </p:nvSpPr>
        <p:spPr>
          <a:xfrm>
            <a:off x="1130654" y="1969788"/>
            <a:ext cx="9905999" cy="3541714"/>
          </a:xfrm>
        </p:spPr>
        <p:txBody>
          <a:bodyPr>
            <a:normAutofit/>
          </a:bodyPr>
          <a:lstStyle/>
          <a:p>
            <a:r>
              <a:rPr lang="en-US" sz="2800" dirty="0"/>
              <a:t>Is ADHD underdiagnosed in Older Adults?</a:t>
            </a:r>
          </a:p>
          <a:p>
            <a:r>
              <a:rPr lang="en-US" sz="2800" dirty="0"/>
              <a:t>Does Gaming help improve symptoms of ADHD?</a:t>
            </a:r>
          </a:p>
          <a:p>
            <a:r>
              <a:rPr lang="en-US" sz="2800" dirty="0"/>
              <a:t>More research needs to be done</a:t>
            </a:r>
          </a:p>
          <a:p>
            <a:r>
              <a:rPr lang="en-US" sz="2800" dirty="0">
                <a:sym typeface="Wingdings" panose="05000000000000000000" pitchFamily="2" charset="2"/>
              </a:rPr>
              <a:t></a:t>
            </a:r>
          </a:p>
          <a:p>
            <a:r>
              <a:rPr lang="en-US" sz="2800" dirty="0">
                <a:solidFill>
                  <a:srgbClr val="FF0000"/>
                </a:solidFill>
                <a:sym typeface="Wingdings" panose="05000000000000000000" pitchFamily="2" charset="2"/>
              </a:rPr>
              <a:t>Thank you for your attention &amp; participation!</a:t>
            </a:r>
            <a:endParaRPr lang="en-US" sz="2800" dirty="0">
              <a:solidFill>
                <a:srgbClr val="FF0000"/>
              </a:solidFill>
            </a:endParaRPr>
          </a:p>
        </p:txBody>
      </p:sp>
      <p:pic>
        <p:nvPicPr>
          <p:cNvPr id="6" name="Picture 5">
            <a:extLst>
              <a:ext uri="{FF2B5EF4-FFF2-40B4-BE49-F238E27FC236}">
                <a16:creationId xmlns:a16="http://schemas.microsoft.com/office/drawing/2014/main" id="{2F2207B0-D2EC-475F-A095-9FDE16CB60BF}"/>
              </a:ext>
            </a:extLst>
          </p:cNvPr>
          <p:cNvPicPr>
            <a:picLocks noChangeAspect="1"/>
          </p:cNvPicPr>
          <p:nvPr/>
        </p:nvPicPr>
        <p:blipFill>
          <a:blip r:embed="rId2"/>
          <a:stretch>
            <a:fillRect/>
          </a:stretch>
        </p:blipFill>
        <p:spPr>
          <a:xfrm>
            <a:off x="8241007" y="973402"/>
            <a:ext cx="2634225" cy="1756150"/>
          </a:xfrm>
          <a:prstGeom prst="rect">
            <a:avLst/>
          </a:prstGeom>
        </p:spPr>
      </p:pic>
    </p:spTree>
    <p:extLst>
      <p:ext uri="{BB962C8B-B14F-4D97-AF65-F5344CB8AC3E}">
        <p14:creationId xmlns:p14="http://schemas.microsoft.com/office/powerpoint/2010/main" val="1125164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24C96-8437-4709-B7CB-277B183DAEBD}"/>
              </a:ext>
            </a:extLst>
          </p:cNvPr>
          <p:cNvSpPr>
            <a:spLocks noGrp="1"/>
          </p:cNvSpPr>
          <p:nvPr>
            <p:ph type="title"/>
          </p:nvPr>
        </p:nvSpPr>
        <p:spPr>
          <a:xfrm>
            <a:off x="1141413" y="318782"/>
            <a:ext cx="9905998" cy="1778306"/>
          </a:xfrm>
        </p:spPr>
        <p:txBody>
          <a:bodyPr>
            <a:normAutofit fontScale="90000"/>
          </a:bodyPr>
          <a:lstStyle/>
          <a:p>
            <a:r>
              <a:rPr lang="en-US" dirty="0">
                <a:solidFill>
                  <a:srgbClr val="FF0000"/>
                </a:solidFill>
              </a:rPr>
              <a:t>Index card</a:t>
            </a:r>
            <a:r>
              <a:rPr lang="en-US" dirty="0"/>
              <a:t>: What do you think the symptoms are for someone with ADHD? How many symptoms below do you have? </a:t>
            </a:r>
            <a:br>
              <a:rPr lang="en-US" dirty="0"/>
            </a:br>
            <a:endParaRPr lang="en-US" dirty="0"/>
          </a:p>
        </p:txBody>
      </p:sp>
      <p:sp>
        <p:nvSpPr>
          <p:cNvPr id="3" name="Content Placeholder 2">
            <a:extLst>
              <a:ext uri="{FF2B5EF4-FFF2-40B4-BE49-F238E27FC236}">
                <a16:creationId xmlns:a16="http://schemas.microsoft.com/office/drawing/2014/main" id="{4C89D181-B201-42D4-B0B8-89E68631206E}"/>
              </a:ext>
            </a:extLst>
          </p:cNvPr>
          <p:cNvSpPr>
            <a:spLocks noGrp="1"/>
          </p:cNvSpPr>
          <p:nvPr>
            <p:ph sz="half" idx="1"/>
          </p:nvPr>
        </p:nvSpPr>
        <p:spPr/>
        <p:txBody>
          <a:bodyPr>
            <a:normAutofit fontScale="92500" lnSpcReduction="20000"/>
          </a:bodyPr>
          <a:lstStyle/>
          <a:p>
            <a:r>
              <a:rPr lang="en-US" b="1" dirty="0">
                <a:solidFill>
                  <a:srgbClr val="FF0000"/>
                </a:solidFill>
              </a:rPr>
              <a:t>Inattention (most prominent)</a:t>
            </a:r>
          </a:p>
          <a:p>
            <a:pPr lvl="1"/>
            <a:r>
              <a:rPr lang="en-US" sz="2200" dirty="0">
                <a:latin typeface="Arial" panose="020B0604020202020204" pitchFamily="34" charset="0"/>
                <a:cs typeface="Arial" panose="020B0604020202020204" pitchFamily="34" charset="0"/>
              </a:rPr>
              <a:t>Difficulty sustaining attention during conversations, reading, or meetings</a:t>
            </a:r>
          </a:p>
          <a:p>
            <a:pPr lvl="1"/>
            <a:r>
              <a:rPr lang="en-US" sz="2200" dirty="0">
                <a:latin typeface="Arial" panose="020B0604020202020204" pitchFamily="34" charset="0"/>
                <a:cs typeface="Arial" panose="020B0604020202020204" pitchFamily="34" charset="0"/>
              </a:rPr>
              <a:t>Frequently misplacing items (keys, glasses, phone)</a:t>
            </a:r>
          </a:p>
          <a:p>
            <a:pPr lvl="1"/>
            <a:r>
              <a:rPr lang="en-US" sz="2200" dirty="0">
                <a:latin typeface="Arial" panose="020B0604020202020204" pitchFamily="34" charset="0"/>
                <a:cs typeface="Arial" panose="020B0604020202020204" pitchFamily="34" charset="0"/>
              </a:rPr>
              <a:t>Forgetting appointments, deadlines, or medications</a:t>
            </a:r>
          </a:p>
          <a:p>
            <a:pPr lvl="1"/>
            <a:r>
              <a:rPr lang="en-US" sz="2200" dirty="0">
                <a:latin typeface="Arial" panose="020B0604020202020204" pitchFamily="34" charset="0"/>
                <a:cs typeface="Arial" panose="020B0604020202020204" pitchFamily="34" charset="0"/>
              </a:rPr>
              <a:t>Trouble organizing tasks, finances, or paperwork</a:t>
            </a:r>
          </a:p>
          <a:p>
            <a:endParaRPr lang="en-US" dirty="0"/>
          </a:p>
        </p:txBody>
      </p:sp>
      <p:sp>
        <p:nvSpPr>
          <p:cNvPr id="4" name="Content Placeholder 3">
            <a:extLst>
              <a:ext uri="{FF2B5EF4-FFF2-40B4-BE49-F238E27FC236}">
                <a16:creationId xmlns:a16="http://schemas.microsoft.com/office/drawing/2014/main" id="{88974FC4-045A-437E-8409-F456B835C718}"/>
              </a:ext>
            </a:extLst>
          </p:cNvPr>
          <p:cNvSpPr>
            <a:spLocks noGrp="1"/>
          </p:cNvSpPr>
          <p:nvPr>
            <p:ph sz="half" idx="2"/>
          </p:nvPr>
        </p:nvSpPr>
        <p:spPr/>
        <p:txBody>
          <a:bodyPr>
            <a:normAutofit fontScale="92500" lnSpcReduction="20000"/>
          </a:bodyPr>
          <a:lstStyle/>
          <a:p>
            <a:r>
              <a:rPr lang="en-US" b="1" dirty="0">
                <a:solidFill>
                  <a:srgbClr val="FF0000"/>
                </a:solidFill>
              </a:rPr>
              <a:t>Hyperactivity</a:t>
            </a:r>
          </a:p>
          <a:p>
            <a:pPr marL="0" indent="0">
              <a:buNone/>
            </a:pPr>
            <a:endParaRPr lang="en-US" b="1" dirty="0">
              <a:solidFill>
                <a:srgbClr val="FF0000"/>
              </a:solidFill>
            </a:endParaRPr>
          </a:p>
          <a:p>
            <a:pPr marL="457200" lvl="1" indent="0" eaLnBrk="0" fontAlgn="base" hangingPunct="0">
              <a:lnSpc>
                <a:spcPct val="100000"/>
              </a:lnSpc>
              <a:spcBef>
                <a:spcPct val="0"/>
              </a:spcBef>
              <a:spcAft>
                <a:spcPct val="0"/>
              </a:spcAft>
              <a:buSzTx/>
              <a:buFontTx/>
              <a:buChar char="•"/>
            </a:pPr>
            <a:r>
              <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Inner restlessness rather than physical hyperactivity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2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457200" lvl="1" indent="0" eaLnBrk="0" fontAlgn="base" hangingPunct="0">
              <a:lnSpc>
                <a:spcPct val="100000"/>
              </a:lnSpc>
              <a:spcBef>
                <a:spcPct val="0"/>
              </a:spcBef>
              <a:spcAft>
                <a:spcPct val="0"/>
              </a:spcAft>
              <a:buSzTx/>
              <a:buFontTx/>
              <a:buChar char="•"/>
            </a:pPr>
            <a:r>
              <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Difficulty relaxing or “shutting off” the mind</a:t>
            </a:r>
          </a:p>
          <a:p>
            <a:pPr marL="457200" lvl="1" indent="0" eaLnBrk="0" fontAlgn="base" hangingPunct="0">
              <a:lnSpc>
                <a:spcPct val="100000"/>
              </a:lnSpc>
              <a:spcBef>
                <a:spcPct val="0"/>
              </a:spcBef>
              <a:spcAft>
                <a:spcPct val="0"/>
              </a:spcAft>
              <a:buSzTx/>
              <a:buNone/>
            </a:pPr>
            <a:endPar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457200" lvl="1" indent="0" eaLnBrk="0" fontAlgn="base" hangingPunct="0">
              <a:lnSpc>
                <a:spcPct val="100000"/>
              </a:lnSpc>
              <a:spcBef>
                <a:spcPct val="0"/>
              </a:spcBef>
              <a:spcAft>
                <a:spcPct val="0"/>
              </a:spcAft>
              <a:buSzTx/>
              <a:buFontTx/>
              <a:buChar char="•"/>
            </a:pPr>
            <a:r>
              <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Excessive talking or interrupting (may persist)</a:t>
            </a:r>
          </a:p>
          <a:p>
            <a:pPr marL="457200" lvl="1" indent="0" eaLnBrk="0" fontAlgn="base" hangingPunct="0">
              <a:lnSpc>
                <a:spcPct val="100000"/>
              </a:lnSpc>
              <a:spcBef>
                <a:spcPct val="0"/>
              </a:spcBef>
              <a:spcAft>
                <a:spcPct val="0"/>
              </a:spcAft>
              <a:buSzTx/>
              <a:buFontTx/>
              <a:buChar char="•"/>
            </a:pPr>
            <a:endPar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457200" lvl="1" indent="0" eaLnBrk="0" fontAlgn="base" hangingPunct="0">
              <a:lnSpc>
                <a:spcPct val="100000"/>
              </a:lnSpc>
              <a:spcBef>
                <a:spcPct val="0"/>
              </a:spcBef>
              <a:spcAft>
                <a:spcPct val="0"/>
              </a:spcAft>
              <a:buSzTx/>
              <a:buFontTx/>
              <a:buChar char="•"/>
            </a:pPr>
            <a:r>
              <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Feeling driven or chronically busy</a:t>
            </a:r>
          </a:p>
          <a:p>
            <a:endParaRPr lang="en-US" sz="2200" dirty="0">
              <a:solidFill>
                <a:srgbClr val="FF0000"/>
              </a:solidFill>
            </a:endParaRPr>
          </a:p>
          <a:p>
            <a:pPr lvl="1"/>
            <a:endParaRPr lang="en-US" b="1" dirty="0">
              <a:solidFill>
                <a:srgbClr val="FF0000"/>
              </a:solidFill>
            </a:endParaRPr>
          </a:p>
        </p:txBody>
      </p:sp>
    </p:spTree>
    <p:extLst>
      <p:ext uri="{BB962C8B-B14F-4D97-AF65-F5344CB8AC3E}">
        <p14:creationId xmlns:p14="http://schemas.microsoft.com/office/powerpoint/2010/main" val="1956395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0BF6-32E6-4BFA-A833-A8F81B80CC3A}"/>
              </a:ext>
            </a:extLst>
          </p:cNvPr>
          <p:cNvSpPr>
            <a:spLocks noGrp="1"/>
          </p:cNvSpPr>
          <p:nvPr>
            <p:ph type="title"/>
          </p:nvPr>
        </p:nvSpPr>
        <p:spPr/>
        <p:txBody>
          <a:bodyPr/>
          <a:lstStyle/>
          <a:p>
            <a:r>
              <a:rPr lang="en-US" dirty="0"/>
              <a:t>Are data Older adults Vs Young adults</a:t>
            </a:r>
          </a:p>
        </p:txBody>
      </p:sp>
      <p:graphicFrame>
        <p:nvGraphicFramePr>
          <p:cNvPr id="4" name="Content Placeholder 3">
            <a:extLst>
              <a:ext uri="{FF2B5EF4-FFF2-40B4-BE49-F238E27FC236}">
                <a16:creationId xmlns:a16="http://schemas.microsoft.com/office/drawing/2014/main" id="{9BC6D1D2-B1DD-4B3B-B588-50B9F306AB91}"/>
              </a:ext>
            </a:extLst>
          </p:cNvPr>
          <p:cNvGraphicFramePr>
            <a:graphicFrameLocks noGrp="1"/>
          </p:cNvGraphicFramePr>
          <p:nvPr>
            <p:ph idx="1"/>
            <p:extLst>
              <p:ext uri="{D42A27DB-BD31-4B8C-83A1-F6EECF244321}">
                <p14:modId xmlns:p14="http://schemas.microsoft.com/office/powerpoint/2010/main" val="3562605423"/>
              </p:ext>
            </p:extLst>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63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220D-AC4D-4F34-896C-C7E8FB98EB9E}"/>
              </a:ext>
            </a:extLst>
          </p:cNvPr>
          <p:cNvSpPr>
            <a:spLocks noGrp="1"/>
          </p:cNvSpPr>
          <p:nvPr>
            <p:ph type="title"/>
          </p:nvPr>
        </p:nvSpPr>
        <p:spPr/>
        <p:txBody>
          <a:bodyPr/>
          <a:lstStyle/>
          <a:p>
            <a:r>
              <a:rPr lang="en-US" dirty="0"/>
              <a:t>Scores</a:t>
            </a:r>
          </a:p>
        </p:txBody>
      </p:sp>
      <p:sp>
        <p:nvSpPr>
          <p:cNvPr id="9" name="Content Placeholder 8">
            <a:extLst>
              <a:ext uri="{FF2B5EF4-FFF2-40B4-BE49-F238E27FC236}">
                <a16:creationId xmlns:a16="http://schemas.microsoft.com/office/drawing/2014/main" id="{D6E44638-07AD-44B4-87B3-B314FF3A7563}"/>
              </a:ext>
            </a:extLst>
          </p:cNvPr>
          <p:cNvSpPr>
            <a:spLocks noGrp="1"/>
          </p:cNvSpPr>
          <p:nvPr>
            <p:ph idx="1"/>
          </p:nvPr>
        </p:nvSpPr>
        <p:spPr/>
        <p:txBody>
          <a:bodyPr>
            <a:normAutofit/>
          </a:bodyPr>
          <a:lstStyle/>
          <a:p>
            <a:r>
              <a:rPr lang="en-US" sz="3200" u="sng" dirty="0">
                <a:solidFill>
                  <a:srgbClr val="FF0000"/>
                </a:solidFill>
              </a:rPr>
              <a:t>Total Score	Interpretation	</a:t>
            </a:r>
          </a:p>
          <a:p>
            <a:r>
              <a:rPr lang="en-US" sz="3200" dirty="0"/>
              <a:t>Unlikely 	ADHD  	0–23	</a:t>
            </a:r>
          </a:p>
          <a:p>
            <a:r>
              <a:rPr lang="en-US" sz="3200" dirty="0"/>
              <a:t>Possible 	ADHD	24–35 	</a:t>
            </a:r>
          </a:p>
          <a:p>
            <a:r>
              <a:rPr lang="en-US" sz="3200" dirty="0"/>
              <a:t>Likely 	ADHD	 36+</a:t>
            </a:r>
          </a:p>
        </p:txBody>
      </p:sp>
    </p:spTree>
    <p:extLst>
      <p:ext uri="{BB962C8B-B14F-4D97-AF65-F5344CB8AC3E}">
        <p14:creationId xmlns:p14="http://schemas.microsoft.com/office/powerpoint/2010/main" val="39711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A773-A113-4913-9486-A50C50B9BAC6}"/>
              </a:ext>
            </a:extLst>
          </p:cNvPr>
          <p:cNvSpPr>
            <a:spLocks noGrp="1"/>
          </p:cNvSpPr>
          <p:nvPr>
            <p:ph type="title"/>
          </p:nvPr>
        </p:nvSpPr>
        <p:spPr>
          <a:xfrm>
            <a:off x="1154954" y="525780"/>
            <a:ext cx="8761413" cy="2077720"/>
          </a:xfrm>
        </p:spPr>
        <p:txBody>
          <a:bodyPr/>
          <a:lstStyle/>
          <a:p>
            <a:r>
              <a:rPr lang="en-US" b="1" dirty="0"/>
              <a:t>Comparison between Mental Health and Sleep Habits in Older Adults in 2021, 2022 &amp; 2023</a:t>
            </a:r>
            <a:br>
              <a:rPr lang="en-US" dirty="0"/>
            </a:br>
            <a:endParaRPr lang="en-US" dirty="0"/>
          </a:p>
        </p:txBody>
      </p:sp>
      <p:sp>
        <p:nvSpPr>
          <p:cNvPr id="3" name="Content Placeholder 2">
            <a:extLst>
              <a:ext uri="{FF2B5EF4-FFF2-40B4-BE49-F238E27FC236}">
                <a16:creationId xmlns:a16="http://schemas.microsoft.com/office/drawing/2014/main" id="{9A44C0EC-2158-415B-BCD8-A7FC99521D1B}"/>
              </a:ext>
            </a:extLst>
          </p:cNvPr>
          <p:cNvSpPr>
            <a:spLocks noGrp="1"/>
          </p:cNvSpPr>
          <p:nvPr>
            <p:ph idx="1"/>
          </p:nvPr>
        </p:nvSpPr>
        <p:spPr>
          <a:xfrm>
            <a:off x="887104" y="2249486"/>
            <a:ext cx="10160307" cy="4082733"/>
          </a:xfrm>
        </p:spPr>
        <p:txBody>
          <a:bodyPr>
            <a:normAutofit/>
          </a:bodyPr>
          <a:lstStyle/>
          <a:p>
            <a:r>
              <a:rPr lang="en-US" sz="4000" b="1" i="1" dirty="0">
                <a:solidFill>
                  <a:schemeClr val="bg2">
                    <a:lumMod val="75000"/>
                  </a:schemeClr>
                </a:solidFill>
                <a:latin typeface="Times New Roman" panose="02020603050405020304" pitchFamily="18" charset="0"/>
                <a:ea typeface="Calibri" panose="020F0502020204030204" pitchFamily="34" charset="0"/>
              </a:rPr>
              <a:t>M </a:t>
            </a:r>
            <a:r>
              <a:rPr lang="en-US" sz="4000" b="1" dirty="0">
                <a:solidFill>
                  <a:schemeClr val="bg2">
                    <a:lumMod val="75000"/>
                  </a:schemeClr>
                </a:solidFill>
                <a:latin typeface="Times New Roman" panose="02020603050405020304" pitchFamily="18" charset="0"/>
                <a:ea typeface="Calibri" panose="020F0502020204030204" pitchFamily="34" charset="0"/>
              </a:rPr>
              <a:t>age by year </a:t>
            </a:r>
          </a:p>
          <a:p>
            <a:pPr lvl="1"/>
            <a:r>
              <a:rPr lang="en-US" sz="4000" b="1" dirty="0">
                <a:latin typeface="Times New Roman" panose="02020603050405020304" pitchFamily="18" charset="0"/>
                <a:ea typeface="Calibri" panose="020F0502020204030204" pitchFamily="34" charset="0"/>
              </a:rPr>
              <a:t>2021 (</a:t>
            </a:r>
            <a:r>
              <a:rPr lang="en-US" sz="4000" b="1" i="1" dirty="0">
                <a:latin typeface="Times New Roman" panose="02020603050405020304" pitchFamily="18" charset="0"/>
                <a:ea typeface="Calibri" panose="020F0502020204030204" pitchFamily="34" charset="0"/>
              </a:rPr>
              <a:t>n</a:t>
            </a:r>
            <a:r>
              <a:rPr lang="en-US" sz="4000" b="1" dirty="0">
                <a:latin typeface="Times New Roman" panose="02020603050405020304" pitchFamily="18" charset="0"/>
                <a:ea typeface="Calibri" panose="020F0502020204030204" pitchFamily="34" charset="0"/>
              </a:rPr>
              <a:t> = 55) </a:t>
            </a:r>
            <a:r>
              <a:rPr lang="en-US" sz="4000" b="1" i="1" dirty="0">
                <a:latin typeface="Times New Roman" panose="02020603050405020304" pitchFamily="18" charset="0"/>
                <a:ea typeface="Calibri" panose="020F0502020204030204" pitchFamily="34" charset="0"/>
              </a:rPr>
              <a:t>M</a:t>
            </a:r>
            <a:r>
              <a:rPr lang="en-US" sz="4000" b="1" dirty="0">
                <a:latin typeface="Times New Roman" panose="02020603050405020304" pitchFamily="18" charset="0"/>
                <a:ea typeface="Calibri" panose="020F0502020204030204" pitchFamily="34" charset="0"/>
              </a:rPr>
              <a:t> = 68.32, </a:t>
            </a:r>
          </a:p>
          <a:p>
            <a:pPr lvl="1"/>
            <a:r>
              <a:rPr lang="en-US" sz="4000" b="1" dirty="0">
                <a:latin typeface="Times New Roman" panose="02020603050405020304" pitchFamily="18" charset="0"/>
                <a:ea typeface="Calibri" panose="020F0502020204030204" pitchFamily="34" charset="0"/>
              </a:rPr>
              <a:t>2022 (</a:t>
            </a:r>
            <a:r>
              <a:rPr lang="en-US" sz="4000" b="1" i="1" dirty="0">
                <a:latin typeface="Times New Roman" panose="02020603050405020304" pitchFamily="18" charset="0"/>
                <a:ea typeface="Calibri" panose="020F0502020204030204" pitchFamily="34" charset="0"/>
              </a:rPr>
              <a:t>n</a:t>
            </a:r>
            <a:r>
              <a:rPr lang="en-US" sz="4000" b="1" dirty="0">
                <a:latin typeface="Times New Roman" panose="02020603050405020304" pitchFamily="18" charset="0"/>
                <a:ea typeface="Calibri" panose="020F0502020204030204" pitchFamily="34" charset="0"/>
              </a:rPr>
              <a:t> = 45) </a:t>
            </a:r>
            <a:r>
              <a:rPr lang="en-US" sz="4000" b="1" i="1" dirty="0">
                <a:latin typeface="Times New Roman" panose="02020603050405020304" pitchFamily="18" charset="0"/>
                <a:ea typeface="Calibri" panose="020F0502020204030204" pitchFamily="34" charset="0"/>
              </a:rPr>
              <a:t>M</a:t>
            </a:r>
            <a:r>
              <a:rPr lang="en-US" sz="4000" b="1" dirty="0">
                <a:latin typeface="Times New Roman" panose="02020603050405020304" pitchFamily="18" charset="0"/>
                <a:ea typeface="Calibri" panose="020F0502020204030204" pitchFamily="34" charset="0"/>
              </a:rPr>
              <a:t> = 74.9</a:t>
            </a:r>
          </a:p>
          <a:p>
            <a:pPr lvl="1"/>
            <a:r>
              <a:rPr lang="en-US" sz="4000" b="1" dirty="0">
                <a:latin typeface="Times New Roman" panose="02020603050405020304" pitchFamily="18" charset="0"/>
                <a:ea typeface="Calibri" panose="020F0502020204030204" pitchFamily="34" charset="0"/>
              </a:rPr>
              <a:t>2023 (</a:t>
            </a:r>
            <a:r>
              <a:rPr lang="en-US" sz="4000" b="1" i="1" dirty="0">
                <a:latin typeface="Times New Roman" panose="02020603050405020304" pitchFamily="18" charset="0"/>
                <a:ea typeface="Calibri" panose="020F0502020204030204" pitchFamily="34" charset="0"/>
              </a:rPr>
              <a:t>n </a:t>
            </a:r>
            <a:r>
              <a:rPr lang="en-US" sz="4000" b="1" dirty="0">
                <a:latin typeface="Times New Roman" panose="02020603050405020304" pitchFamily="18" charset="0"/>
                <a:ea typeface="Calibri" panose="020F0502020204030204" pitchFamily="34" charset="0"/>
              </a:rPr>
              <a:t>= 53) </a:t>
            </a:r>
            <a:r>
              <a:rPr lang="en-US" sz="4000" b="1" i="1" dirty="0">
                <a:latin typeface="Times New Roman" panose="02020603050405020304" pitchFamily="18" charset="0"/>
                <a:ea typeface="Calibri" panose="020F0502020204030204" pitchFamily="34" charset="0"/>
              </a:rPr>
              <a:t>M</a:t>
            </a:r>
            <a:r>
              <a:rPr lang="en-US" sz="4000" b="1" dirty="0">
                <a:latin typeface="Times New Roman" panose="02020603050405020304" pitchFamily="18" charset="0"/>
                <a:ea typeface="Calibri" panose="020F0502020204030204" pitchFamily="34" charset="0"/>
              </a:rPr>
              <a:t> = 72.77. </a:t>
            </a:r>
            <a:endParaRPr lang="en-US" sz="4000" b="1" dirty="0"/>
          </a:p>
        </p:txBody>
      </p:sp>
      <p:pic>
        <p:nvPicPr>
          <p:cNvPr id="5" name="Picture 4" descr="Doctor working on computer">
            <a:extLst>
              <a:ext uri="{FF2B5EF4-FFF2-40B4-BE49-F238E27FC236}">
                <a16:creationId xmlns:a16="http://schemas.microsoft.com/office/drawing/2014/main" id="{B69A6162-EBA7-413E-8C37-02D82C3757FF}"/>
              </a:ext>
            </a:extLst>
          </p:cNvPr>
          <p:cNvPicPr>
            <a:picLocks noChangeAspect="1"/>
          </p:cNvPicPr>
          <p:nvPr/>
        </p:nvPicPr>
        <p:blipFill>
          <a:blip r:embed="rId2"/>
          <a:stretch>
            <a:fillRect/>
          </a:stretch>
        </p:blipFill>
        <p:spPr>
          <a:xfrm>
            <a:off x="7838719" y="2811439"/>
            <a:ext cx="3466177" cy="2313296"/>
          </a:xfrm>
          <a:prstGeom prst="rect">
            <a:avLst/>
          </a:prstGeom>
        </p:spPr>
      </p:pic>
    </p:spTree>
    <p:extLst>
      <p:ext uri="{BB962C8B-B14F-4D97-AF65-F5344CB8AC3E}">
        <p14:creationId xmlns:p14="http://schemas.microsoft.com/office/powerpoint/2010/main" val="239991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A908E-106C-4EB7-8195-15A52B326D29}"/>
              </a:ext>
            </a:extLst>
          </p:cNvPr>
          <p:cNvSpPr>
            <a:spLocks noGrp="1"/>
          </p:cNvSpPr>
          <p:nvPr>
            <p:ph type="title"/>
          </p:nvPr>
        </p:nvSpPr>
        <p:spPr>
          <a:xfrm>
            <a:off x="1033944" y="945689"/>
            <a:ext cx="9905998" cy="1478570"/>
          </a:xfrm>
        </p:spPr>
        <p:txBody>
          <a:bodyPr>
            <a:normAutofit fontScale="90000"/>
          </a:bodyPr>
          <a:lstStyle/>
          <a:p>
            <a:r>
              <a:rPr lang="en-US" dirty="0">
                <a:solidFill>
                  <a:srgbClr val="FF0000"/>
                </a:solidFill>
              </a:rPr>
              <a:t>New research</a:t>
            </a:r>
            <a:br>
              <a:rPr lang="en-US" dirty="0"/>
            </a:br>
            <a:r>
              <a:rPr lang="en-US" dirty="0"/>
              <a:t>ADHD in older adults – a scoping review Fischer &amp; Nilsen (2024) Health, 28:9, 1189-1196, </a:t>
            </a:r>
            <a:br>
              <a:rPr lang="en-US" dirty="0"/>
            </a:br>
            <a:r>
              <a:rPr lang="en-US" sz="1800" dirty="0"/>
              <a:t>DOI: 10.1080/13607863.2024.2339994 </a:t>
            </a:r>
          </a:p>
        </p:txBody>
      </p:sp>
      <p:sp>
        <p:nvSpPr>
          <p:cNvPr id="3" name="Content Placeholder 2">
            <a:extLst>
              <a:ext uri="{FF2B5EF4-FFF2-40B4-BE49-F238E27FC236}">
                <a16:creationId xmlns:a16="http://schemas.microsoft.com/office/drawing/2014/main" id="{3EC74519-58B1-446C-98EE-EF0BFD812DEF}"/>
              </a:ext>
            </a:extLst>
          </p:cNvPr>
          <p:cNvSpPr>
            <a:spLocks noGrp="1"/>
          </p:cNvSpPr>
          <p:nvPr>
            <p:ph idx="1"/>
          </p:nvPr>
        </p:nvSpPr>
        <p:spPr>
          <a:xfrm>
            <a:off x="973632" y="2990056"/>
            <a:ext cx="9905999" cy="3541714"/>
          </a:xfrm>
        </p:spPr>
        <p:txBody>
          <a:bodyPr>
            <a:normAutofit fontScale="77500" lnSpcReduction="20000"/>
          </a:bodyPr>
          <a:lstStyle/>
          <a:p>
            <a:r>
              <a:rPr lang="en-US" b="1" u="sng" dirty="0">
                <a:solidFill>
                  <a:srgbClr val="FF0000"/>
                </a:solidFill>
              </a:rPr>
              <a:t>ABSTRACT Objectives</a:t>
            </a:r>
            <a:r>
              <a:rPr lang="en-US" dirty="0"/>
              <a:t>: This scoping review presents an overview of the available research on symptoms, comorbidities, and associated challenges among older adults with ADHD. Method: </a:t>
            </a:r>
          </a:p>
          <a:p>
            <a:r>
              <a:rPr lang="en-US" dirty="0"/>
              <a:t>The review included 17 articles. Symptoms of ADHD persist throughout life. </a:t>
            </a:r>
            <a:r>
              <a:rPr lang="en-US" dirty="0">
                <a:solidFill>
                  <a:srgbClr val="FF0000"/>
                </a:solidFill>
              </a:rPr>
              <a:t>Older adults with ADHD experience similar core symptoms as younger individuals, but their manifestation and intensity may differ</a:t>
            </a:r>
            <a:r>
              <a:rPr lang="en-US" dirty="0"/>
              <a:t>. The most common comorbidity found was mental illness, for example </a:t>
            </a:r>
            <a:r>
              <a:rPr lang="en-US" b="1" u="sng" dirty="0">
                <a:solidFill>
                  <a:srgbClr val="92D050"/>
                </a:solidFill>
              </a:rPr>
              <a:t>Conclusion: </a:t>
            </a:r>
            <a:r>
              <a:rPr lang="en-US" dirty="0"/>
              <a:t>Older adults with ADHD face various symptoms, comorbidities, and challenges that affect their quality of life. Age-related changes can amplify ADHD symptoms and increase the perceived burden of illness. More research is needed to understand the complex relationship between these factors and enable tailored interventions to improve their quality of life and well-being.</a:t>
            </a:r>
          </a:p>
        </p:txBody>
      </p:sp>
    </p:spTree>
    <p:extLst>
      <p:ext uri="{BB962C8B-B14F-4D97-AF65-F5344CB8AC3E}">
        <p14:creationId xmlns:p14="http://schemas.microsoft.com/office/powerpoint/2010/main" val="1790432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E821-B955-4C07-A7C4-1FF4B5ECA569}"/>
              </a:ext>
            </a:extLst>
          </p:cNvPr>
          <p:cNvSpPr>
            <a:spLocks noGrp="1"/>
          </p:cNvSpPr>
          <p:nvPr>
            <p:ph type="title"/>
          </p:nvPr>
        </p:nvSpPr>
        <p:spPr/>
        <p:txBody>
          <a:bodyPr/>
          <a:lstStyle/>
          <a:p>
            <a:r>
              <a:rPr lang="en-US" b="1" dirty="0"/>
              <a:t>Geriatric</a:t>
            </a:r>
            <a:r>
              <a:rPr lang="en-US" dirty="0"/>
              <a:t> </a:t>
            </a:r>
            <a:r>
              <a:rPr lang="en-US" b="1" dirty="0"/>
              <a:t>Depression scale</a:t>
            </a:r>
          </a:p>
        </p:txBody>
      </p:sp>
      <p:sp>
        <p:nvSpPr>
          <p:cNvPr id="3" name="Content Placeholder 2">
            <a:extLst>
              <a:ext uri="{FF2B5EF4-FFF2-40B4-BE49-F238E27FC236}">
                <a16:creationId xmlns:a16="http://schemas.microsoft.com/office/drawing/2014/main" id="{D2F0D629-E603-4D6D-AA10-772E1952E005}"/>
              </a:ext>
            </a:extLst>
          </p:cNvPr>
          <p:cNvSpPr>
            <a:spLocks noGrp="1"/>
          </p:cNvSpPr>
          <p:nvPr>
            <p:ph idx="1"/>
          </p:nvPr>
        </p:nvSpPr>
        <p:spPr>
          <a:xfrm>
            <a:off x="1184442" y="1883726"/>
            <a:ext cx="9905999" cy="4608513"/>
          </a:xfrm>
        </p:spPr>
        <p:txBody>
          <a:bodyPr>
            <a:normAutofit/>
          </a:bodyPr>
          <a:lstStyle/>
          <a:p>
            <a:r>
              <a:rPr lang="en-US" sz="4000" dirty="0">
                <a:solidFill>
                  <a:srgbClr val="FFFF00"/>
                </a:solidFill>
              </a:rPr>
              <a:t>The </a:t>
            </a:r>
            <a:r>
              <a:rPr lang="en-US" sz="4000" b="1" dirty="0">
                <a:solidFill>
                  <a:srgbClr val="FFFF00"/>
                </a:solidFill>
              </a:rPr>
              <a:t>GDS –</a:t>
            </a:r>
            <a:r>
              <a:rPr lang="en-US" sz="4000" dirty="0">
                <a:solidFill>
                  <a:srgbClr val="FFFF00"/>
                </a:solidFill>
              </a:rPr>
              <a:t>is a </a:t>
            </a:r>
            <a:r>
              <a:rPr lang="en-US" sz="4000" b="1" dirty="0">
                <a:solidFill>
                  <a:srgbClr val="FFFF00"/>
                </a:solidFill>
              </a:rPr>
              <a:t>screening tool</a:t>
            </a:r>
            <a:r>
              <a:rPr lang="en-US" sz="4000" dirty="0">
                <a:solidFill>
                  <a:srgbClr val="FFFF00"/>
                </a:solidFill>
              </a:rPr>
              <a:t> used to identify </a:t>
            </a:r>
            <a:r>
              <a:rPr lang="en-US" sz="4000" b="1" dirty="0">
                <a:solidFill>
                  <a:srgbClr val="FFFF00"/>
                </a:solidFill>
              </a:rPr>
              <a:t>depressive symptoms in older adults</a:t>
            </a:r>
          </a:p>
          <a:p>
            <a:r>
              <a:rPr lang="en-US" sz="4000" dirty="0"/>
              <a:t>Normal 0-9</a:t>
            </a:r>
          </a:p>
          <a:p>
            <a:r>
              <a:rPr lang="en-US" sz="4000" dirty="0"/>
              <a:t>Moderate 10-19</a:t>
            </a:r>
          </a:p>
          <a:p>
            <a:r>
              <a:rPr lang="en-US" sz="4000" dirty="0"/>
              <a:t>Severe 20-30</a:t>
            </a:r>
          </a:p>
          <a:p>
            <a:endParaRPr lang="en-US" dirty="0"/>
          </a:p>
        </p:txBody>
      </p:sp>
    </p:spTree>
    <p:extLst>
      <p:ext uri="{BB962C8B-B14F-4D97-AF65-F5344CB8AC3E}">
        <p14:creationId xmlns:p14="http://schemas.microsoft.com/office/powerpoint/2010/main" val="285179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5C48-37ED-45BA-AA5E-A2972938174F}"/>
              </a:ext>
            </a:extLst>
          </p:cNvPr>
          <p:cNvSpPr>
            <a:spLocks noGrp="1"/>
          </p:cNvSpPr>
          <p:nvPr>
            <p:ph type="title"/>
          </p:nvPr>
        </p:nvSpPr>
        <p:spPr>
          <a:xfrm>
            <a:off x="1152171" y="177454"/>
            <a:ext cx="9905998" cy="1478570"/>
          </a:xfrm>
        </p:spPr>
        <p:txBody>
          <a:bodyPr/>
          <a:lstStyle/>
          <a:p>
            <a:r>
              <a:rPr lang="en-US" dirty="0"/>
              <a:t>Questions</a:t>
            </a:r>
          </a:p>
        </p:txBody>
      </p:sp>
      <p:sp>
        <p:nvSpPr>
          <p:cNvPr id="3" name="Content Placeholder 2">
            <a:extLst>
              <a:ext uri="{FF2B5EF4-FFF2-40B4-BE49-F238E27FC236}">
                <a16:creationId xmlns:a16="http://schemas.microsoft.com/office/drawing/2014/main" id="{316C6577-7C7B-4B63-82F9-D1A704B60C85}"/>
              </a:ext>
            </a:extLst>
          </p:cNvPr>
          <p:cNvSpPr>
            <a:spLocks noGrp="1"/>
          </p:cNvSpPr>
          <p:nvPr>
            <p:ph idx="1"/>
          </p:nvPr>
        </p:nvSpPr>
        <p:spPr>
          <a:xfrm>
            <a:off x="932705" y="1625542"/>
            <a:ext cx="10351375" cy="4608513"/>
          </a:xfrm>
        </p:spPr>
        <p:txBody>
          <a:bodyPr>
            <a:normAutofit fontScale="77500" lnSpcReduction="20000"/>
          </a:bodyPr>
          <a:lstStyle/>
          <a:p>
            <a:pPr>
              <a:buFont typeface="Arial" panose="020B0604020202020204" pitchFamily="34" charset="0"/>
              <a:buChar char="•"/>
            </a:pPr>
            <a:r>
              <a:rPr lang="en-US" sz="4600" dirty="0"/>
              <a:t>Do you feel happy most of the time?</a:t>
            </a:r>
          </a:p>
          <a:p>
            <a:pPr>
              <a:buFont typeface="Arial" panose="020B0604020202020204" pitchFamily="34" charset="0"/>
              <a:buChar char="•"/>
            </a:pPr>
            <a:r>
              <a:rPr lang="en-US" sz="4600" dirty="0"/>
              <a:t>Do you often feel helpless?</a:t>
            </a:r>
          </a:p>
          <a:p>
            <a:pPr>
              <a:buFont typeface="Arial" panose="020B0604020202020204" pitchFamily="34" charset="0"/>
              <a:buChar char="•"/>
            </a:pPr>
            <a:r>
              <a:rPr lang="en-US" sz="4600" dirty="0"/>
              <a:t>Do you feel worthless the way you are now?</a:t>
            </a:r>
          </a:p>
          <a:p>
            <a:pPr>
              <a:buFont typeface="Arial" panose="020B0604020202020204" pitchFamily="34" charset="0"/>
              <a:buChar char="•"/>
            </a:pPr>
            <a:r>
              <a:rPr lang="en-US" sz="4600" dirty="0"/>
              <a:t>Have you dropped many of your activities and interests?</a:t>
            </a:r>
          </a:p>
          <a:p>
            <a:pPr>
              <a:buFont typeface="Arial" panose="020B0604020202020204" pitchFamily="34" charset="0"/>
              <a:buChar char="•"/>
            </a:pPr>
            <a:r>
              <a:rPr lang="en-US" sz="4600" dirty="0"/>
              <a:t>Do you prefer to stay at home rather than going out and doing new things?</a:t>
            </a:r>
          </a:p>
          <a:p>
            <a:endParaRPr lang="en-US" dirty="0"/>
          </a:p>
        </p:txBody>
      </p:sp>
    </p:spTree>
    <p:extLst>
      <p:ext uri="{BB962C8B-B14F-4D97-AF65-F5344CB8AC3E}">
        <p14:creationId xmlns:p14="http://schemas.microsoft.com/office/powerpoint/2010/main" val="754375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E0FF-CD9D-4545-91F9-143228C71961}"/>
              </a:ext>
            </a:extLst>
          </p:cNvPr>
          <p:cNvSpPr>
            <a:spLocks noGrp="1"/>
          </p:cNvSpPr>
          <p:nvPr>
            <p:ph type="title"/>
          </p:nvPr>
        </p:nvSpPr>
        <p:spPr/>
        <p:txBody>
          <a:bodyPr/>
          <a:lstStyle/>
          <a:p>
            <a:r>
              <a:rPr lang="en-US" dirty="0">
                <a:solidFill>
                  <a:srgbClr val="FF0000"/>
                </a:solidFill>
              </a:rPr>
              <a:t>GDS</a:t>
            </a:r>
          </a:p>
        </p:txBody>
      </p:sp>
      <p:sp>
        <p:nvSpPr>
          <p:cNvPr id="3" name="Content Placeholder 2">
            <a:extLst>
              <a:ext uri="{FF2B5EF4-FFF2-40B4-BE49-F238E27FC236}">
                <a16:creationId xmlns:a16="http://schemas.microsoft.com/office/drawing/2014/main" id="{D00ABD1A-2392-49D7-ABA5-5D0EFAFBC7D8}"/>
              </a:ext>
            </a:extLst>
          </p:cNvPr>
          <p:cNvSpPr>
            <a:spLocks noGrp="1"/>
          </p:cNvSpPr>
          <p:nvPr>
            <p:ph idx="1"/>
          </p:nvPr>
        </p:nvSpPr>
        <p:spPr>
          <a:xfrm>
            <a:off x="1090708" y="2694940"/>
            <a:ext cx="8825659" cy="3416300"/>
          </a:xfrm>
        </p:spPr>
        <p:txBody>
          <a:bodyPr/>
          <a:lstStyle/>
          <a:p>
            <a:r>
              <a:rPr lang="en-US" dirty="0"/>
              <a:t>. </a:t>
            </a:r>
          </a:p>
        </p:txBody>
      </p:sp>
      <p:graphicFrame>
        <p:nvGraphicFramePr>
          <p:cNvPr id="4" name="Chart 3">
            <a:extLst>
              <a:ext uri="{FF2B5EF4-FFF2-40B4-BE49-F238E27FC236}">
                <a16:creationId xmlns:a16="http://schemas.microsoft.com/office/drawing/2014/main" id="{8F64EC1D-733A-47B3-B996-52F8C10AA823}"/>
              </a:ext>
            </a:extLst>
          </p:cNvPr>
          <p:cNvGraphicFramePr>
            <a:graphicFrameLocks/>
          </p:cNvGraphicFramePr>
          <p:nvPr>
            <p:extLst>
              <p:ext uri="{D42A27DB-BD31-4B8C-83A1-F6EECF244321}">
                <p14:modId xmlns:p14="http://schemas.microsoft.com/office/powerpoint/2010/main" val="907010079"/>
              </p:ext>
            </p:extLst>
          </p:nvPr>
        </p:nvGraphicFramePr>
        <p:xfrm>
          <a:off x="1759266" y="1762909"/>
          <a:ext cx="7874207" cy="40690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229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3A6D-47DF-4417-8727-59D796E8ACE9}"/>
              </a:ext>
            </a:extLst>
          </p:cNvPr>
          <p:cNvSpPr>
            <a:spLocks noGrp="1"/>
          </p:cNvSpPr>
          <p:nvPr>
            <p:ph type="title"/>
          </p:nvPr>
        </p:nvSpPr>
        <p:spPr/>
        <p:txBody>
          <a:bodyPr/>
          <a:lstStyle/>
          <a:p>
            <a:r>
              <a:rPr lang="en-US" dirty="0" err="1">
                <a:solidFill>
                  <a:srgbClr val="FF0000"/>
                </a:solidFill>
              </a:rPr>
              <a:t>Epiworth</a:t>
            </a:r>
            <a:r>
              <a:rPr lang="en-US" dirty="0">
                <a:solidFill>
                  <a:srgbClr val="FF0000"/>
                </a:solidFill>
              </a:rPr>
              <a:t> Sleepiness Inventory</a:t>
            </a:r>
          </a:p>
        </p:txBody>
      </p:sp>
      <p:sp>
        <p:nvSpPr>
          <p:cNvPr id="3" name="Content Placeholder 2">
            <a:extLst>
              <a:ext uri="{FF2B5EF4-FFF2-40B4-BE49-F238E27FC236}">
                <a16:creationId xmlns:a16="http://schemas.microsoft.com/office/drawing/2014/main" id="{BCB4F136-6DA0-4618-8834-7D0AA68D29A0}"/>
              </a:ext>
            </a:extLst>
          </p:cNvPr>
          <p:cNvSpPr>
            <a:spLocks noGrp="1"/>
          </p:cNvSpPr>
          <p:nvPr>
            <p:ph idx="1"/>
          </p:nvPr>
        </p:nvSpPr>
        <p:spPr>
          <a:xfrm>
            <a:off x="1111409" y="1894484"/>
            <a:ext cx="10269489" cy="4410620"/>
          </a:xfrm>
        </p:spPr>
        <p:txBody>
          <a:bodyPr>
            <a:normAutofit fontScale="92500" lnSpcReduction="10000"/>
          </a:bodyPr>
          <a:lstStyle/>
          <a:p>
            <a:r>
              <a:rPr lang="en-US" sz="3200" b="1" dirty="0"/>
              <a:t>Typical situations include:</a:t>
            </a:r>
          </a:p>
          <a:p>
            <a:pPr>
              <a:buFont typeface="Arial" panose="020B0604020202020204" pitchFamily="34" charset="0"/>
              <a:buChar char="•"/>
            </a:pPr>
            <a:r>
              <a:rPr lang="en-US" sz="3200" dirty="0"/>
              <a:t>Sitting and reading</a:t>
            </a:r>
          </a:p>
          <a:p>
            <a:pPr>
              <a:buFont typeface="Arial" panose="020B0604020202020204" pitchFamily="34" charset="0"/>
              <a:buChar char="•"/>
            </a:pPr>
            <a:r>
              <a:rPr lang="en-US" sz="3200" dirty="0"/>
              <a:t>Watching TV</a:t>
            </a:r>
          </a:p>
          <a:p>
            <a:pPr>
              <a:buFont typeface="Arial" panose="020B0604020202020204" pitchFamily="34" charset="0"/>
              <a:buChar char="•"/>
            </a:pPr>
            <a:r>
              <a:rPr lang="en-US" sz="3200" dirty="0"/>
              <a:t>Sitting inactive in a public place (e.g., theater, meeting)</a:t>
            </a:r>
          </a:p>
          <a:p>
            <a:pPr>
              <a:buFont typeface="Arial" panose="020B0604020202020204" pitchFamily="34" charset="0"/>
              <a:buChar char="•"/>
            </a:pPr>
            <a:r>
              <a:rPr lang="en-US" sz="3200" dirty="0"/>
              <a:t>Riding as a passenger in a car for an hour</a:t>
            </a:r>
          </a:p>
          <a:p>
            <a:pPr>
              <a:buFont typeface="Arial" panose="020B0604020202020204" pitchFamily="34" charset="0"/>
              <a:buChar char="•"/>
            </a:pPr>
            <a:r>
              <a:rPr lang="en-US" sz="3200" dirty="0"/>
              <a:t>Lying down to rest in the afternoon</a:t>
            </a:r>
          </a:p>
          <a:p>
            <a:pPr>
              <a:buFont typeface="Arial" panose="020B0604020202020204" pitchFamily="34" charset="0"/>
              <a:buChar char="•"/>
            </a:pPr>
            <a:r>
              <a:rPr lang="en-US" sz="3200" dirty="0"/>
              <a:t>Sitting and talking to someone</a:t>
            </a:r>
          </a:p>
          <a:p>
            <a:endParaRPr lang="en-US" dirty="0"/>
          </a:p>
        </p:txBody>
      </p:sp>
    </p:spTree>
    <p:extLst>
      <p:ext uri="{BB962C8B-B14F-4D97-AF65-F5344CB8AC3E}">
        <p14:creationId xmlns:p14="http://schemas.microsoft.com/office/powerpoint/2010/main" val="425788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8786-325F-42EA-967D-3BC0A4F4D5DE}"/>
              </a:ext>
            </a:extLst>
          </p:cNvPr>
          <p:cNvSpPr>
            <a:spLocks noGrp="1"/>
          </p:cNvSpPr>
          <p:nvPr>
            <p:ph type="title"/>
          </p:nvPr>
        </p:nvSpPr>
        <p:spPr/>
        <p:txBody>
          <a:bodyPr/>
          <a:lstStyle/>
          <a:p>
            <a:r>
              <a:rPr lang="en-US" dirty="0"/>
              <a:t>Scores</a:t>
            </a:r>
          </a:p>
        </p:txBody>
      </p:sp>
      <p:graphicFrame>
        <p:nvGraphicFramePr>
          <p:cNvPr id="11" name="Table 11">
            <a:extLst>
              <a:ext uri="{FF2B5EF4-FFF2-40B4-BE49-F238E27FC236}">
                <a16:creationId xmlns:a16="http://schemas.microsoft.com/office/drawing/2014/main" id="{9C6A055A-187B-4C8E-B96A-65F5E6B0BE67}"/>
              </a:ext>
            </a:extLst>
          </p:cNvPr>
          <p:cNvGraphicFramePr>
            <a:graphicFrameLocks noGrp="1"/>
          </p:cNvGraphicFramePr>
          <p:nvPr>
            <p:ph idx="1"/>
            <p:extLst>
              <p:ext uri="{D42A27DB-BD31-4B8C-83A1-F6EECF244321}">
                <p14:modId xmlns:p14="http://schemas.microsoft.com/office/powerpoint/2010/main" val="939709552"/>
              </p:ext>
            </p:extLst>
          </p:nvPr>
        </p:nvGraphicFramePr>
        <p:xfrm>
          <a:off x="1266738" y="2249488"/>
          <a:ext cx="9780675" cy="1806146"/>
        </p:xfrm>
        <a:graphic>
          <a:graphicData uri="http://schemas.openxmlformats.org/drawingml/2006/table">
            <a:tbl>
              <a:tblPr firstRow="1" bandRow="1">
                <a:tableStyleId>{FABFCF23-3B69-468F-B69F-88F6DE6A72F2}</a:tableStyleId>
              </a:tblPr>
              <a:tblGrid>
                <a:gridCol w="1855875">
                  <a:extLst>
                    <a:ext uri="{9D8B030D-6E8A-4147-A177-3AD203B41FA5}">
                      <a16:colId xmlns:a16="http://schemas.microsoft.com/office/drawing/2014/main" val="4226412609"/>
                    </a:ext>
                  </a:extLst>
                </a:gridCol>
                <a:gridCol w="1981200">
                  <a:extLst>
                    <a:ext uri="{9D8B030D-6E8A-4147-A177-3AD203B41FA5}">
                      <a16:colId xmlns:a16="http://schemas.microsoft.com/office/drawing/2014/main" val="2793941731"/>
                    </a:ext>
                  </a:extLst>
                </a:gridCol>
                <a:gridCol w="1981200">
                  <a:extLst>
                    <a:ext uri="{9D8B030D-6E8A-4147-A177-3AD203B41FA5}">
                      <a16:colId xmlns:a16="http://schemas.microsoft.com/office/drawing/2014/main" val="2523466988"/>
                    </a:ext>
                  </a:extLst>
                </a:gridCol>
                <a:gridCol w="1981200">
                  <a:extLst>
                    <a:ext uri="{9D8B030D-6E8A-4147-A177-3AD203B41FA5}">
                      <a16:colId xmlns:a16="http://schemas.microsoft.com/office/drawing/2014/main" val="17275300"/>
                    </a:ext>
                  </a:extLst>
                </a:gridCol>
                <a:gridCol w="1981200">
                  <a:extLst>
                    <a:ext uri="{9D8B030D-6E8A-4147-A177-3AD203B41FA5}">
                      <a16:colId xmlns:a16="http://schemas.microsoft.com/office/drawing/2014/main" val="2493986362"/>
                    </a:ext>
                  </a:extLst>
                </a:gridCol>
              </a:tblGrid>
              <a:tr h="903073">
                <a:tc>
                  <a:txBody>
                    <a:bodyPr/>
                    <a:lstStyle/>
                    <a:p>
                      <a:r>
                        <a:rPr lang="en-US" sz="2000" dirty="0"/>
                        <a:t>0-9</a:t>
                      </a:r>
                    </a:p>
                  </a:txBody>
                  <a:tcPr/>
                </a:tc>
                <a:tc>
                  <a:txBody>
                    <a:bodyPr/>
                    <a:lstStyle/>
                    <a:p>
                      <a:r>
                        <a:rPr lang="en-US" sz="2000" dirty="0"/>
                        <a:t>10-12</a:t>
                      </a:r>
                    </a:p>
                  </a:txBody>
                  <a:tcPr/>
                </a:tc>
                <a:tc>
                  <a:txBody>
                    <a:bodyPr/>
                    <a:lstStyle/>
                    <a:p>
                      <a:r>
                        <a:rPr lang="en-US" sz="2000" dirty="0"/>
                        <a:t>13-15</a:t>
                      </a:r>
                    </a:p>
                  </a:txBody>
                  <a:tcPr/>
                </a:tc>
                <a:tc>
                  <a:txBody>
                    <a:bodyPr/>
                    <a:lstStyle/>
                    <a:p>
                      <a:r>
                        <a:rPr lang="en-US" sz="2000" dirty="0"/>
                        <a:t>16-24</a:t>
                      </a:r>
                    </a:p>
                  </a:txBody>
                  <a:tcPr/>
                </a:tc>
                <a:tc>
                  <a:txBody>
                    <a:bodyPr/>
                    <a:lstStyle/>
                    <a:p>
                      <a:endParaRPr lang="en-US"/>
                    </a:p>
                  </a:txBody>
                  <a:tcPr/>
                </a:tc>
                <a:extLst>
                  <a:ext uri="{0D108BD9-81ED-4DB2-BD59-A6C34878D82A}">
                    <a16:rowId xmlns:a16="http://schemas.microsoft.com/office/drawing/2014/main" val="95278087"/>
                  </a:ext>
                </a:extLst>
              </a:tr>
              <a:tr h="903073">
                <a:tc>
                  <a:txBody>
                    <a:bodyPr/>
                    <a:lstStyle/>
                    <a:p>
                      <a:r>
                        <a:rPr lang="en-US" sz="2000" dirty="0"/>
                        <a:t>Normal</a:t>
                      </a:r>
                    </a:p>
                  </a:txBody>
                  <a:tcPr/>
                </a:tc>
                <a:tc>
                  <a:txBody>
                    <a:bodyPr/>
                    <a:lstStyle/>
                    <a:p>
                      <a:r>
                        <a:rPr lang="en-US" sz="2000" dirty="0"/>
                        <a:t>Mild</a:t>
                      </a:r>
                    </a:p>
                  </a:txBody>
                  <a:tcPr/>
                </a:tc>
                <a:tc>
                  <a:txBody>
                    <a:bodyPr/>
                    <a:lstStyle/>
                    <a:p>
                      <a:r>
                        <a:rPr lang="en-US" sz="2000" dirty="0"/>
                        <a:t>Moderate</a:t>
                      </a:r>
                    </a:p>
                  </a:txBody>
                  <a:tcPr/>
                </a:tc>
                <a:tc>
                  <a:txBody>
                    <a:bodyPr/>
                    <a:lstStyle/>
                    <a:p>
                      <a:r>
                        <a:rPr lang="en-US" sz="2000" dirty="0"/>
                        <a:t>Severe</a:t>
                      </a:r>
                    </a:p>
                  </a:txBody>
                  <a:tcPr/>
                </a:tc>
                <a:tc>
                  <a:txBody>
                    <a:bodyPr/>
                    <a:lstStyle/>
                    <a:p>
                      <a:endParaRPr lang="en-US" dirty="0"/>
                    </a:p>
                  </a:txBody>
                  <a:tcPr/>
                </a:tc>
                <a:extLst>
                  <a:ext uri="{0D108BD9-81ED-4DB2-BD59-A6C34878D82A}">
                    <a16:rowId xmlns:a16="http://schemas.microsoft.com/office/drawing/2014/main" val="2777079672"/>
                  </a:ext>
                </a:extLst>
              </a:tr>
            </a:tbl>
          </a:graphicData>
        </a:graphic>
      </p:graphicFrame>
    </p:spTree>
    <p:extLst>
      <p:ext uri="{BB962C8B-B14F-4D97-AF65-F5344CB8AC3E}">
        <p14:creationId xmlns:p14="http://schemas.microsoft.com/office/powerpoint/2010/main" val="195845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29F8-2307-403E-9072-102FAF787896}"/>
              </a:ext>
            </a:extLst>
          </p:cNvPr>
          <p:cNvSpPr>
            <a:spLocks noGrp="1"/>
          </p:cNvSpPr>
          <p:nvPr>
            <p:ph type="title"/>
          </p:nvPr>
        </p:nvSpPr>
        <p:spPr/>
        <p:txBody>
          <a:bodyPr/>
          <a:lstStyle/>
          <a:p>
            <a:r>
              <a:rPr lang="en-US" dirty="0">
                <a:solidFill>
                  <a:srgbClr val="FF0000"/>
                </a:solidFill>
              </a:rPr>
              <a:t>EPS</a:t>
            </a:r>
          </a:p>
        </p:txBody>
      </p:sp>
      <p:graphicFrame>
        <p:nvGraphicFramePr>
          <p:cNvPr id="4" name="Content Placeholder 3">
            <a:extLst>
              <a:ext uri="{FF2B5EF4-FFF2-40B4-BE49-F238E27FC236}">
                <a16:creationId xmlns:a16="http://schemas.microsoft.com/office/drawing/2014/main" id="{B8D418E5-D412-42D7-93C3-7B8C5090355B}"/>
              </a:ext>
            </a:extLst>
          </p:cNvPr>
          <p:cNvGraphicFramePr>
            <a:graphicFrameLocks noGrp="1"/>
          </p:cNvGraphicFramePr>
          <p:nvPr>
            <p:ph idx="1"/>
            <p:extLst>
              <p:ext uri="{D42A27DB-BD31-4B8C-83A1-F6EECF244321}">
                <p14:modId xmlns:p14="http://schemas.microsoft.com/office/powerpoint/2010/main" val="2499812835"/>
              </p:ext>
            </p:extLst>
          </p:nvPr>
        </p:nvGraphicFramePr>
        <p:xfrm>
          <a:off x="1123427" y="2076375"/>
          <a:ext cx="8824913" cy="3416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91120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{0D5E861E-63C1-4292-A1E8-90B004E55288}TF6d5feb1e-e145-43f1-b745-cb4b54c5ee975d365c52-ce22229b0e48</Template>
  <TotalTime>8530</TotalTime>
  <Words>784</Words>
  <Application>Microsoft Office PowerPoint</Application>
  <PresentationFormat>Widescreen</PresentationFormat>
  <Paragraphs>112</Paragraphs>
  <Slides>30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Tw Cen MT</vt:lpstr>
      <vt:lpstr>Circuit</vt:lpstr>
      <vt:lpstr>Older Adults and Mental Health!</vt:lpstr>
      <vt:lpstr>Older Adults &amp; Mental Health</vt:lpstr>
      <vt:lpstr>Comparison between Mental Health and Sleep Habits in Older Adults in 2021, 2022 &amp; 2023 </vt:lpstr>
      <vt:lpstr>Geriatric Depression scale</vt:lpstr>
      <vt:lpstr>Questions</vt:lpstr>
      <vt:lpstr>GDS</vt:lpstr>
      <vt:lpstr>Epiworth Sleepiness Inventory</vt:lpstr>
      <vt:lpstr>Scores</vt:lpstr>
      <vt:lpstr>EPS</vt:lpstr>
      <vt:lpstr>Pittsburgh Sleep Quality Index</vt:lpstr>
      <vt:lpstr>PSQI</vt:lpstr>
      <vt:lpstr>Good vs Poor Sleepers</vt:lpstr>
      <vt:lpstr>Epworth’s Sleepiness Inventory &amp; Sleep Type</vt:lpstr>
      <vt:lpstr>Beck’s Norms</vt:lpstr>
      <vt:lpstr>Beck’s and Sleep Habits</vt:lpstr>
      <vt:lpstr>New Research</vt:lpstr>
      <vt:lpstr>New Research Indicates</vt:lpstr>
      <vt:lpstr>What Games do Older adults play?</vt:lpstr>
      <vt:lpstr>What Devices are used for gaming?</vt:lpstr>
      <vt:lpstr>How many Days of week played &amp; hours per day</vt:lpstr>
      <vt:lpstr>Does Gaming have effect on mental health?</vt:lpstr>
      <vt:lpstr>Gamers Vs Non Gamers</vt:lpstr>
      <vt:lpstr>Correlations- Scores higher on ADHD inattentive tendencies then increase depression PhQ</vt:lpstr>
      <vt:lpstr>Correlation between ADHD score on Hyper tendency &amp; Depression</vt:lpstr>
      <vt:lpstr>ADHD in Adults- 25% undiagnosed</vt:lpstr>
      <vt:lpstr>Questions</vt:lpstr>
      <vt:lpstr>Index card: What do you think the symptoms are for someone with ADHD? How many symptoms below do you have?  </vt:lpstr>
      <vt:lpstr>Are data Older adults Vs Young adults</vt:lpstr>
      <vt:lpstr>Scores</vt:lpstr>
      <vt:lpstr>New research ADHD in older adults – a scoping review Fischer &amp; Nilsen (2024) Health, 28:9, 1189-1196,  DOI: 10.1080/13607863.2024.2339994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Kim A</dc:creator>
  <cp:lastModifiedBy>Paumer, Linda</cp:lastModifiedBy>
  <cp:revision>39</cp:revision>
  <dcterms:created xsi:type="dcterms:W3CDTF">2026-01-08T02:34:34Z</dcterms:created>
  <dcterms:modified xsi:type="dcterms:W3CDTF">2026-01-15T19:27:27Z</dcterms:modified>
</cp:coreProperties>
</file>