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5" r:id="rId3"/>
    <p:sldId id="258" r:id="rId4"/>
    <p:sldId id="259" r:id="rId5"/>
    <p:sldId id="257" r:id="rId6"/>
    <p:sldId id="260" r:id="rId7"/>
    <p:sldId id="261" r:id="rId8"/>
    <p:sldId id="280" r:id="rId9"/>
    <p:sldId id="264" r:id="rId10"/>
    <p:sldId id="281" r:id="rId11"/>
    <p:sldId id="262" r:id="rId12"/>
    <p:sldId id="263" r:id="rId13"/>
    <p:sldId id="266" r:id="rId14"/>
    <p:sldId id="267" r:id="rId15"/>
    <p:sldId id="275" r:id="rId16"/>
    <p:sldId id="268" r:id="rId17"/>
    <p:sldId id="269" r:id="rId18"/>
    <p:sldId id="270" r:id="rId19"/>
    <p:sldId id="271" r:id="rId20"/>
    <p:sldId id="272" r:id="rId21"/>
    <p:sldId id="273" r:id="rId22"/>
    <p:sldId id="277" r:id="rId23"/>
    <p:sldId id="274" r:id="rId24"/>
    <p:sldId id="278"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6:37.648"/>
    </inkml:context>
    <inkml:brush xml:id="br0">
      <inkml:brushProperty name="width" value="0.2" units="cm"/>
      <inkml:brushProperty name="height" value="0.2" units="cm"/>
      <inkml:brushProperty name="color" value="#E71224"/>
    </inkml:brush>
  </inkml:definitions>
  <inkml:trace contextRef="#ctx0" brushRef="#br0">993 8 24575,'34'0'0,"14"0"0,8 1 0,19 0 0,-11 0 0,26 1 0,-14-2 0,-24 2 0,2-1 0,41 0 0,-2 0 0,-5-1 0,-24 0 0,1 0 0,-16 0 0,3-1 0,-6-2 0,1 1 0,2-2 0,-11 2 0,13 0 0,-10 0 0,15 1 0,5 0 0,6 1 0,16 0 0,-4 0 0,20 4 0,-19-2 0,-26 1 0,0 1 0,42 2 0,2-1 0,-44-2 0,-3 0 0,25 1 0,24-1 0,-19-1 0,-31-1 0,2-2 0,42 1 0,4 0 0,-42 2 0,0 0 0,-3-1 0,1 1 0,13-1 0,1 1 0,-11 0 0,1 0 0,9-2 0,0 0 0,-13 2 0,-1-1 0,45 0 0,-13 2 0,-23-3 0,10 2 0,-16-2 0,9 0 0,-16 0 0,-8 0 0,-13 0 0,-9 0 0,3 0 0,5-2 0,13 2 0,0-1 0,-4 0 0,-2-2 0,-7 0 0,6-1 0,1 3 0,13-2 0,-8 3 0,19-2 0,-3 2 0,6 0 0,12-1 0,-7 0 0,22 0 0,-10 1 0,20 0 0,-14 0 0,-7 0 0,-9 0 0,-26 0 0,18 1 0,-6 2 0,34 5 0,10 3 0,-47-4 0,0 0 0,5 2 0,0 1 0,26 9 0,11 4 0,-23-3 0,9 5 0,-8 0 0,-2 0 0,3 4 0,-23-9 0,-1 4 0,-20-8 0,10 7 0,6 3 0,12 6 0,15 9 0,-10-5 0,2 3 0,-24-13 0,-2 1 0,-7-4 0,8 5 0,8 6 0,-4-3 0,2 4 0,-10-7 0,3 5 0,-5-6 0,2 4 0,5 3 0,0-2 0,2 8 0,-11-12 0,-1 5 0,-10-11 0,1 2 0,-2 1 0,-3-1 0,1 2 0,-6-2 0,0 0 0,-2 0 0,0 1 0,-2 6 0,0-3 0,-4 6 0,-1-6 0,-2 2 0,-1-3 0,-3 1 0,-2 2 0,0-5 0,-5 3 0,3-6 0,-5 0 0,-3-3 0,2-5 0,-6 0 0,3-5 0,-6 3 0,0-3 0,-11 3 0,1-4 0,-2-1 0,6-1 0,7-5 0,-3 0 0,3-1 0,-11 1 0,-7 1 0,0 2 0,-3-1 0,14 1 0,4-1 0,12-1 0,1-1 0,1 0 0,-3-1 0,-11 1 0,-6 1 0,-10-1 0,0 2 0,-4-3 0,9 1 0,-2 1 0,3-2 0,4 2 0,-2-1 0,3 0 0,-15 0 0,-6-1 0,-17 2 0,3-2 0,11 1 0,3 2 0,15 0 0,-6 0 0,8-1 0,-9 0 0,1 1 0,-1-1 0,-4 1 0,8 0 0,-5 0 0,6 0 0,-11 0 0,5-2 0,0 2 0,2-3 0,9 1 0,-11-1 0,0 1 0,-18 0 0,-1 0 0,-1-1 0,-6 0 0,19 0 0,-12 0 0,18 0 0,-7 0 0,13 0 0,2 0 0,1 0 0,7 0 0,-13 0 0,7 0 0,-20 2 0,2-2 0,-5 1 0,-1-1 0,10 0 0,-5 0 0,14 0 0,-2 0 0,5 0 0,2 0 0,-9-1 0,10 1 0,-12-2 0,6 2 0,-18-1 0,7 0 0,-18 0 0,10 1 0,1 0 0,4 0 0,15 0 0,-7 0 0,10 0 0,-15 0 0,1-2 0,-8 2 0,-3-1 0,11 1 0,-6 0 0,14 1 0,-6-1 0,7 2 0,2-1 0,-7-1 0,8 1 0,-8-1 0,7 0 0,-7 1 0,-2 0 0,2 0 0,-4 0 0,15 0 0,-8 1 0,12-1 0,-14 1 0,1 0 0,-6 1 0,0-1 0,10 0 0,-4 0 0,8 0 0,-6 1 0,5-1 0,-5-1 0,-5-1 0,-5 0 0,-12 1 0,3 0 0,-13 0 0,9 1 0,0-2 0,11 1 0,13-1 0,-1 0 0,1 0 0,1 0 0,-11 0 0,7 0 0,-20 0 0,9 0 0,-17 0 0,15 0 0,-9 0 0,14 0 0,6 0 0,3 0 0,9 0 0,-6 0 0,6 0 0,-2 0 0,7 0 0,-4 0 0,4 0 0,-4 0 0,-2 0 0,2 0 0,-13 0 0,6 0 0,-12 0 0,-1 0 0,0 0 0,-12-1 0,11 0 0,-8 0 0,20 1 0,1-1 0,13-2 0,-1-1 0,-3-4 0,-1 2 0,-6-5 0,2 4 0,-9-6 0,-12-4 0,-5-2 0,-13-7 0,14 5 0,4-1 0,22 7 0,6 1 0,12 2 0,-1 2 0,1-4 0,0 1 0,-3 0 0,3-1 0,-2 0 0,5 2 0,0-3 0,-4-2 0,1 0 0,-7-5 0,3 1 0,-3-4 0,0 0 0,5 0 0,-2 1 0,11 5 0,-3-4 0,5 4 0,-1-8 0,1 4 0,3-1 0,1 1 0,1 2 0,0-5 0,1 4 0,0-2 0,3 5 0,-1 1 0,1 3 0,0 1 0,1 3 0,0 2 0,0-1 0,0 3 0,2-4 0,0 0 0,1-1 0,1-4 0,1 3 0,0-7 0,0 5 0,1-8 0,0 2 0,0-1 0,2-1 0,-4 8 0,2-2 0,-2 5 0,0 0 0,0 1 0,0 4 0,0 0 0,0 2 0,4-5 0,1 1 0,4-6 0,-3 5 0,2-2 0,0 0 0,-4 3 0,2-1 0,-4 2 0,4-3 0,2 0 0,-1 2 0,2-1 0,-7 5 0,2-1 0,-1 2 0,1-2 0,3 1 0,1-3 0,3 0 0,-2 0 0,0 1 0,-1 1 0,4-5 0,0 1 0,0-2 0,-4 1 0,-1 4 0,-5 0 0,9-1 0,42-6 0,-2-4 0,27-6 0,-32 3 0,-19 7 0,-13 4 0,29 0 0,15 0 0,20-8 0,-10 4 0,-31 2 0,0 4 0,10 2 0,4 0 0,8-2 0,-18 3 0,-4 0 0,-20 3 0,-4 0 0,29-8 0,-4 0 0,36-6 0,-26 4 0,-17 4 0,-20 3 0,-10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6:53.983"/>
    </inkml:context>
    <inkml:brush xml:id="br0">
      <inkml:brushProperty name="width" value="0.2" units="cm"/>
      <inkml:brushProperty name="height" value="0.2" units="cm"/>
      <inkml:brushProperty name="color" value="#E71224"/>
    </inkml:brush>
  </inkml:definitions>
  <inkml:trace contextRef="#ctx0" brushRef="#br0">538 32 24575,'49'-3'0,"20"0"0,0-2 0,20 1 0,-21-1 0,-4 2 0,-3 1 0,-15 1 0,10 1 0,-14 0 0,6 0 0,-2 0 0,1 0 0,11 0 0,-10 0 0,11 0 0,-9 0 0,12 0 0,-3 0 0,10-1 0,-4 0 0,-6 0 0,-2 1 0,-18 0 0,3 0 0,-7 0 0,0-1 0,-8 0 0,-7 0 0,-6 1 0,1 0 0,12 0 0,10 0 0,24 0 0,13 0 0,1 0 0,7 0 0,-18 0 0,-2 1 0,-14 0 0,-2 0 0,-9-1 0,11 0 0,3 0 0,-2 0 0,15 1 0,-10 0 0,17 0 0,-4-1 0,-2 0 0,-2 0 0,-21 0 0,1 1 0,-9 0 0,11 1 0,-1-2 0,14 2 0,-2-2 0,2 0 0,1 0 0,-13 0 0,5 0 0,-1 0 0,14 1 0,7 0 0,-1 0 0,5 1 0,-21-2 0,3 1 0,-20-1 0,3 0 0,-1 0 0,1 0 0,7 0 0,-12 0 0,3 0 0,-13 0 0,12 0 0,1 0 0,8 0 0,6 0 0,-6 0 0,11 2 0,-4-2 0,14 4 0,2-3 0,-3 3 0,6-2 0,-20 1 0,8-1 0,-22-1 0,0 0 0,-8-1 0,5 3 0,16 0 0,3 0 0,24 5 0,2 0 0,-30-3 0,1 1 0,32 1 0,-4-1 0,-43-5 0,5 1 0,48 15 0,-29-7 0,3 0 0,7 2 0,0-2 0,-6-1 0,-6-2 0,6-2 0,-21-1 0,-22-2 0,-2 0 0,18 5 0,17 1 0,35 8 0,-14-4 0,4-1 0,-37-3 0,-10-4 0,-22 1 0,4 13 0,5 13 0,3 7 0,5 13 0,-11-13 0,2 12 0,-7-12 0,2 9 0,-5-7 0,1-1 0,-4-4 0,-1-9 0,-2-1 0,-1-3 0,-1 4 0,0 4 0,0 2 0,-1 12 0,-3-8 0,-4 12 0,-1-13 0,-5 6 0,3-11 0,-5 4 0,1-4 0,-3 0 0,-3 3 0,2-8 0,-9 4 0,7-11 0,-10 5 0,0-6 0,-5 4 0,-10 3 0,5 0 0,-17 9 0,9-4 0,-18 5 0,1-7 0,-7-4 0,-9-3 0,12-4 0,-11 1 0,18-2 0,-10-1 0,13-1 0,-2-3 0,-1 2 0,7-4 0,-15 3 0,17-2 0,-12 1 0,12 0 0,0-2 0,-8 4 0,8-3 0,-22 2 0,12-1 0,-18-2 0,4 0 0,1-1 0,-3-2 0,13 0 0,-9-2 0,14 0 0,-3 2 0,18-2 0,-4 1 0,7-1 0,-4 1 0,-4 0 0,3 1 0,-13 2 0,9-2 0,-13 2 0,3-2 0,1 1 0,-10 1 0,2 1 0,-27 3 0,4-2 0,37-3 0,-1-1 0,6 0 0,2-1 0,-47 4 0,45-4 0,1 1 0,-33 1 0,32-3 0,-1 0 0,-30 2 0,28-3 0,-1-1 0,3 1 0,1 0 0,-2 0 0,0 0 0,-4 0 0,2 1 0,-28 1 0,-13 1 0,30-2 0,-12-1 0,11 1 0,-2-3 0,-24 3 0,6-2 0,31 0 0,1 0 0,-34-1 0,-1 0 0,17 1 0,3-1 0,-12 2 0,11-2 0,-20 0 0,14 0 0,-4 0 0,14 0 0,-6 0 0,5-2 0,6-1 0,4-2 0,22-1 0,-3-3 0,12 0 0,-10-5 0,-5-5 0,-8-2 0,-11-9 0,11 4 0,-6-4 0,23 8 0,-2-2 0,12 4 0,-1-3 0,-1-4 0,-1 0 0,-7-10 0,1 2 0,-10-10 0,5-1 0,-1 1 0,3-4 0,10 12 0,-2-10 0,8 12 0,-3-15 0,6 10 0,0-11 0,8 8 0,3-1 0,4 5 0,1 4 0,0-3 0,0 3 0,0-5 0,2 5 0,1 0 0,4 0 0,-1 8 0,2-5 0,-1 7 0,-1-3 0,0 3 0,0 0 0,1-1 0,0 5 0,-1-6 0,1 8 0,-3-1 0,1 7 0,-3 3 0,2 2 0,-1 1 0,5-3 0,0-2 0,4-4 0,0 2 0,1-2 0,2 1 0,-1-1 0,8-4 0,-6 1 0,2 0 0,-7 6 0,-4 2 0,-4 6 0,0 0 0,0 1 0,6-4 0,1-2 0,2-1 0,-1 4 0,-3 3 0,25-3 0,6 1 0,7-2 0,-11 3 0,-24 2 0,-7 1 0,-4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7:18.836"/>
    </inkml:context>
    <inkml:brush xml:id="br0">
      <inkml:brushProperty name="width" value="0.2" units="cm"/>
      <inkml:brushProperty name="height" value="0.2" units="cm"/>
      <inkml:brushProperty name="color" value="#E71224"/>
    </inkml:brush>
  </inkml:definitions>
  <inkml:trace contextRef="#ctx0" brushRef="#br0">709 0 24575,'85'4'0,"1"-1"0,11 1 0,5-1 0,-25-2 0,2-1 0,2 0-1093,7 1 1,2 0 0,-4-1 957,-14 0 0,-3-1 1,2 0 134,14 1 0,1 0 0,-3 0 0,11-2 0,-2 1-40,-22 1 1,0 0-1,-2 0 40,11 0 0,-3 0 240,-5 0 1,-1 0-241,1 0 0,0 0 0,-11 0 0,0 0 0,13 0 0,1 0 0,-7 1 0,1 0 0,17-1 0,3 1-433,-2 1 0,0-1 433,-1 0 0,1-1 0,11 3 0,-1 0 0,-18-1 0,1 1 0,-12-1 0,3 1 0,-3 1 0,10 1 0,-1 0 0,17 0 0,-1 1 0,-20 2 0,-2 0 0,3-1 0,1 1 661,-1 2 0,-1 2-661,-10-3 0,0 1 0,12 4 0,1 1 0,-13-2 0,0 2 0,19 4 0,1 1 0,-10 0 0,-2 0 0,6 2 0,0 2 0,1 1 0,-1 0 0,-10-4 0,0 2 0,16 6 0,0 0 0,-16-5 0,1 1 0,13 6 0,0 1 0,-13-3 0,-3-1 0,-4-1 0,-2 0 0,-7 0 0,-4 0 993,24 14-993,9 12 431,-14-6-431,-22-14 0,0 1 0,-5-3 0,1 1 0,8 8 0,1 2 0,-3 0 0,-2 0 0,-1 0 0,-2 2 0,4 5 0,-2 0 0,-10-9 0,-1 1 0,5 8 0,0-1 1012,18 31-1012,-22-31 0,-1 0 0,-3-3 0,-1 0 213,2 1 1,0-1-214,3 4 0,-2 0 0,23 32 0,-22-35 0,-1-1 0,19 26 0,5 11 0,-2-11 0,-5-1 0,6-1 0,-17-21 0,1 2 0,-13-15 0,-5 3 0,-7-7 0,-2 0 0,-3 2 0,-2-2 0,-3 10 0,0-2 0,-6 11 0,-2 3 0,-3-4 0,-1 7 0,-1-15 0,-4 10 0,-1-9 0,-7 6 0,-5-2 0,-4-2 0,-9 8 0,2-9 0,-14 19 0,8-14 0,-7 11 0,9-15 0,4-7 0,-4-1 0,6-10 0,-10 2 0,8-6 0,-5 0 0,5 0 0,1-4 0,0 1 0,4-5 0,-6 3 0,6-3 0,-7 3 0,6-3 0,0 1 0,0 0 0,5-3 0,-6 2 0,8-5 0,-7 2 0,2-3 0,-4-1 0,-7 0 0,0-3 0,-14 2 0,1-1 0,-17-2 0,10 0 0,-12-1 0,13 1 0,6-2 0,9 2 0,11-2 0,-7 1 0,7 0 0,-8-1 0,10 2 0,1-1 0,-7 2 0,0-2 0,-15 0 0,7 1 0,-12-3 0,7 1 0,-7 1 0,-4-2 0,16 1 0,-6-1 0,17 0 0,-4 0 0,1 2 0,2-2 0,-7 1 0,8 0 0,-9 0 0,3 2 0,-9-1 0,4 3 0,1-2 0,-3 1 0,14-2 0,-12 2 0,11-1 0,-7 0 0,0 1 0,2 0 0,-14-1 0,7 2 0,-10-2 0,11 0 0,-13-2 0,5 0 0,-6-1 0,1 2 0,11-2 0,-8 3 0,12-3 0,-3 3 0,12-2 0,10 2 0,3-1 0,2 1 0,-13-1 0,-1 0 0,-18-1 0,4 0 0,-2 0 0,1 1 0,10-1 0,-6 0 0,3-1 0,-8 0 0,0 0 0,-5 0 0,1 0 0,6 0 0,-9 0 0,9 0 0,-4 0 0,14 0 0,4 0 0,2 0 0,4 0 0,-13 0 0,7 0 0,-11 0 0,3 0 0,-17 0 0,1 0 0,-5 0 0,-5 1 0,10 0 0,-14 0 0,14-1 0,-6 0 0,3 0 0,0 2 0,-1-2 0,12 1 0,-1-1 0,4-1 0,-8 1 0,-6-2 0,-2 2 0,-23 0 0,15 2 0,-25-2 0,25 1 0,-10-1 0,12 0 0,9 0 0,4 0 0,13 0 0,-4 0 0,3-1 0,-12 1 0,-4-3 0,0 3 0,-7-3 0,19 1 0,1-2 0,19 1 0,-4-1 0,1 0 0,0-1 0,0 0 0,10 1 0,3-3 0,2 1 0,-1-6 0,-7 1 0,-5-7 0,-10 0 0,4 1 0,-9-5 0,11 4 0,-15-6 0,13 5 0,-2-2 0,14 5 0,3-1 0,-2-6 0,-7-2 0,-21-19 0,-2 6 0,-21-16 0,-1 9 0,3-3 0,-13-3 0,21 5 0,-8-6 0,21 11 0,5-5 0,15 10 0,8 1 0,6-1 0,10 10 0,3-8 0,4 7 0,2-8 0,-1-3 0,3 1 0,-3-10 0,2 10 0,-1-9 0,2 8 0,2-8 0,8 1 0,4-1 0,8-8 0,1 10 0,5-12 0,-4 12 0,4-11 0,-5 9 0,-2 3 0,0 1 0,-7 10 0,-1-8 0,-3 6 0,-2-5 0,-2 5 0,-2 0 0,-1-5 0,-3 6 0,0-8 0,-1 12 0,-1-9 0,-1 8 0,0-13 0,0 0 0,0 1 0,0-3 0,1 8 0,1-13 0,-1 8 0,1-11 0,-2 7 0,0 2 0,0-2 0,0 9 0,0-9 0,-2 7 0,2-9 0,-1 4 0,1 6 0,0-5 0,1 10 0,3-10 0,3 8 0,3-10 0,3 5 0,-2-4 0,3-3 0,-8 6 0,3-12 0,-8 11 0,1-7 0,-2 7 0,0 4 0,0 2 0,0 9 0,0-1 0,1 7 0,0-5 0,1 7 0,1 0 0,-1 2 0,3 5 0,4-7 0,0 5 0,2-1 0,-3 6 0,-2 0 0,1-1 0,-2 0 0,4-8 0,-4 4 0,5-7 0,-3 1 0,2 2 0,-1-5 0,0 6 0,1-3 0,0 3 0,0-1 0,0 1 0,1-2 0,4 1 0,-1-1 0,4-3 0,-4 7 0,-3 1 0,-3 8 0,8 2 0,20-1 0,-13 1 0,8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7:29.040"/>
    </inkml:context>
    <inkml:brush xml:id="br0">
      <inkml:brushProperty name="width" value="0.2" units="cm"/>
      <inkml:brushProperty name="height" value="0.2" units="cm"/>
      <inkml:brushProperty name="color" value="#E71224"/>
    </inkml:brush>
  </inkml:definitions>
  <inkml:trace contextRef="#ctx0" brushRef="#br0">2829 92 24575,'-21'-6'0,"2"1"0,-4 0 0,7 3 0,-7-3 0,-3-1 0,-6 1 0,-17-4 0,2 3 0,-20-2 0,7 1 0,-8 1 0,15 0 0,4 1 0,0 0 0,7 2 0,-19 2 0,4-1 0,-24 4 0,-11 0 0,39 2 0,-4 1-282,-16 3 1,-2 1 281,7 2 0,-2 1 0,-23 6 0,-1 2 0,23-4 0,0 1 0,-15 4 0,0 1 0,12-1 0,0 0 0,-1-1 0,-1 0 0,-8 4 0,2 0 0,17-6 0,2 0 0,-6 2 0,4 1 0,-13 9 0,9 2 0,34-8 0,7 5 0,11-2 0,3 3 563,1 9-563,5-2 0,3 10 0,3 0 0,6 25 0,9 3 0,9 13 0,-4-41 0,1-1 0,22 32 0,-12-29 0,2-1 0,26 32 0,-18-31 0,2 0 0,-5-7 0,0-2 0,1 0 0,0-1 0,2 0 0,0-3 0,25 18 0,-22-21 0,-1-2 0,24 15 0,14 10 0,-15-8 0,-1 2 0,4-1 0,-12-11 0,17 6 0,-10-11 0,12 3 0,-2-5 0,-2-4 0,9 3 0,-12-8 0,15 7 0,-14-8 0,28 6 0,-16-5 0,-25-9 0,1 0 0,32 9 0,-1-1 0,-9 0 0,-20-6 0,13 6 0,-14-7 0,21 6 0,4 1 0,3 0 0,-36-8 0,0-1 0,35 7 0,-35-9 0,1-1 0,44 4 0,-33-6 0,4 0-316,3-1 1,1 0 315,8 0 0,2 1 0,15 0 0,-1 1 0,-17-2 0,-2 0 0,16 3 0,-4 0 0,-26-3 0,-3 0 0,10 2 0,0-1-68,-7-3 0,-1 0 68,-2 3 0,1 1 0,9-3 0,-1 0 0,-9 2 0,0 1 0,18-1 0,3 1-510,-6-1 1,3 0 509,19 1 0,3 0 0,-2-2 0,0 1-1639,-2-1 1,0-1 666,-24-1 0,1-1 0,-2-1 972,13 2 0,0-2-149,-11 0 1,3 0 0,-2-1 148,15 0 0,1 0 0,-10 0 0,4 0 0,-1 0-359,-5-2 1,-2-1 0,1 0 358,7 0 0,2 0 0,1-1-309,14-2 0,4-1 0,-4 0 309,-10 1 0,-2-1 0,2-1 0,-10 2 0,3-1 0,-1-1 0,-5 1 0,4-1 0,-4 0 0,0 0 1092,1-2 0,0 0 0,-4-1-645,9-3 0,-5-1 50,-11 0 1,-3-2-498,-7 0 0,-5-2 1604,16-12-1604,-2-10 2553,-21 4-2553,0-11 1104,-11-1-1104,2-15 0,-5-4 0,-2 1 0,0-13 0,-10 16 0,-6-16 0,-8 14 0,-16-21 0,-12 1 0,8 38 0,-4 0 0,-5-6 0,-2 2 0,3 8 0,-3 0 0,-8-8 0,-2 2 0,5 10 0,0 2 0,-9-7 0,-2 0 0,3 7 0,1 0 0,0 0 0,0 1 0,-4 0 0,1 1 0,-25-20 0,-12-4 0,17 16 0,-13-3 0,8 10 0,-1 2 0,-6 2 0,10 7 0,-17-4 0,11 7 0,-12-3 0,1 4 0,-2-2 0,29 10 0,-2 0 0,5 2 0,-1 1 0,-18-6 0,-2 0 0,11 6 0,-1-1-526,-27-6 1,-1 0 525,13 6 0,-2 0 0,13 0 0,-3 0 0,1 1 0,-22-1 0,2 0 0,6-1 0,0 2 0,0 1 0,3 1-188,17 1 0,0 2 188,-8 0 0,2 2 0,12 0 0,2 0 0,-6 2 0,1 0 0,9-1 0,2 0 0,-40 1 0,3-3 0,18 1 1030,-25-1-1030,12 1 397,-16-1-397,7 2 0,4-1 0,34 1 0,0 0 0,-36-4 0,36 3 0,0-1 0,-28-3 0,-6 0 0,15-3 0,6 2 0,-7-7 0,11 7 0,-21-7 0,13 6 0,-12-4 0,15 4 0,-5 1 0,6 2 0,4 2 0,4 1 0,14 2 0,0 1 0,11-1 0,-1 0 0,4 0 0,1 1 0,-5 0 0,7 0 0,0 0 0,11 0 0,7 0 0,5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7:32.898"/>
    </inkml:context>
    <inkml:brush xml:id="br0">
      <inkml:brushProperty name="width" value="0.2" units="cm"/>
      <inkml:brushProperty name="height" value="0.2" units="cm"/>
      <inkml:brushProperty name="color" value="#E71224"/>
    </inkml:brush>
  </inkml:definitions>
  <inkml:trace contextRef="#ctx0" brushRef="#br0">1389 97 24252,'-30'-8'0,"-2"-2"161,4 3-161,-1-2 54,-8-1-54,-1 3 27,-18-1-27,-4 4 81,-9 2-81,-5 3 0,11 2 0,-7 3 0,13-2 0,0 4 0,6 1 0,7 1 0,-3 5 0,3-2 0,-16 6 0,7-2 0,-12 5 0,18-2 0,-1 1 0,6 1 0,7-3 0,-2 1 0,9-2 0,6-1 0,6-3 0,5 1 0,3-1 0,1 3 0,0 6 0,1-2 0,1 5 0,2-3 0,1 4 0,3 4 0,3 2 0,4 8 0,6-6 0,5 3 0,3-7 0,11 2 0,5-4 0,5-2 0,12-3 0,-5-4 0,27 3 0,-1-5 0,-24-7 0,3-1 0,-2-2 0,0-1-1639,-1 2 1,-1-1-1639,45 4 3047,-26-2 230,4-2 0,-10-3 0,13 1 0,-5-2 0,5 2 3276,6 0 0,-8 0-3044,8 1-232,-13-1 0,17 5 0,-13-4 0,24 7 0,-12-3 0,1 1 0,-34-6 0,1-1 0,-4-1 0,1 0 0,15 1 0,3-2 0,-9 0 0,0 0 0,7 1 0,0 0 0,-1 0 0,0 0 0,-4 0 0,2 0 0,5 2 0,1 0 0,-12-2 0,1 0 0,12 2 0,0 0 0,-11-2 0,1 0-335,14 2 0,2 1 335,-2 1 0,-1-1 0,-1 1 0,2-1 0,4 0 0,-1-1 0,-15-2 0,-2 0 0,8-1 0,-2-1 0,-15 0 0,-2 0 0,7 1 0,0 0 0,37 0 0,-1-1 0,-41 0 0,0 0 0,41 0 0,-38 0 0,0-1 0,38 1 0,-38 0 0,1 0 0,-2-2 0,0 0 0,3 2 0,2 0 0,10-1 0,-1 0 0,-14 0 0,0 0 335,7 0 0,-1 0-335,28-1 0,1-2 0,-7 2 0,-10-5 0,13 3 0,-17-3 0,23 0 0,-7-2 0,-30 2 0,-1 0 0,36-5 0,-37 4 0,-1-1 0,26-6 0,-9 1 0,-7-5 0,-19 3 0,9-7 0,-5 1 0,10-8 0,-5 2 0,-7-1 0,-11 0 0,-12 4 0,0-8 0,-6 2 0,1-7 0,-7 2 0,-3 2 0,-5-2 0,-6 2 0,-13-10 0,-13 0 0,-29-12 0,-13 3 0,-5 4 0,-6-1 0,12 15 0,26 15 0,-2 1 0,-40-12 0,27 14 0,-4 1-241,2-1 1,-2 1 240,-5 0 0,-2 1 0,-11-3 0,0 2-516,12 4 1,-2 1 515,-20-4 0,-1 1 0,16 4 0,0 0 0,12-1 0,-3 0 0,3 0 0,-16-1 0,-1 0 0,13 3 0,-2 0 0,2 0 0,-17-1 0,1 1 0,0 2 0,1 1 0,5 1 0,4 0-133,17 0 1,1 0 132,-11 2 0,0 0 0,17-1 0,0 0 0,-12 1 0,0 1 0,10-1 0,3-1 0,-44 0 0,9 1 450,24 1-450,-14 0 1040,14 0-1040,-9 0 287,10 0-287,4 0 0,-5 0 0,11 0 0,-17-2 0,7 2 0,-20-2 0,-6 2 0,1 0 0,-10 2 0,28-2 0,-12 2 0,23-4 0,-9 2 0,15-3 0,3 2 0,-1-2 0,14 0 0,-10 0 0,9 0 0,-21 1 0,5 0 0,-26 1 0,5-2 0,0 2 0,4-1 0,21-1 0,2 0 0,13 0 0,1-1 0,3 1 0,1 1 0,-7-1 0,1 0 0,-6 2 0,12-2 0,6 3 0,12-1 0,3 1 0,1 0 0,-1 0 0,-7 0 0,-1 0 0,-1 0 0,7 0 0,5-1 0,3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17:07:52.643"/>
    </inkml:context>
    <inkml:brush xml:id="br0">
      <inkml:brushProperty name="width" value="0.2" units="cm"/>
      <inkml:brushProperty name="height" value="0.2" units="cm"/>
      <inkml:brushProperty name="color" value="#E71224"/>
    </inkml:brush>
  </inkml:definitions>
  <inkml:trace contextRef="#ctx0" brushRef="#br0">1951 54 24575,'-51'1'0,"0"0"0,-19-1 0,-3 1 0,-1 0 0,-2-1-573,-16 0 1,2-2 572,24 1 0,3 0 0,-6 0 0,3 0 187,12-2 0,2 1-187,-44 1 190,1-4-190,30 5 0,-11-2 0,28 3 581,-11 2-581,10 5 0,-4 1 0,-6 5 0,9 0 0,-9 4 0,7 1 0,-2 4 0,6 5 0,9-3 0,7 5 0,13-8 0,2 8 0,8-4 0,-1 14 0,3 3 0,2 4 0,2 6 0,3-10 0,5 11 0,2-10 0,8 11 0,0-14 0,5 5 0,0-8 0,0-3 0,8 2 0,2-7 0,14 9 0,0-5 0,15 9 0,2-4 0,3-3 0,-20-13 0,3-2 0,39 8 0,-28-9 0,0-1 0,37 3 0,-43-8 0,-1-1 0,36 10 0,-1 0 0,-35-11 0,1 0 0,-3-2 0,3 0 0,21 2 0,4 0-728,-1 0 0,3-1 728,-8-2 0,4 0 0,2-1-687,4 2 1,2 0-1,-1-1 687,2 0 0,0-1 0,2 1 0,6 0 0,1 1 0,-5-1 0,-17-3 0,-4 0 0,0 1-301,7 0 1,0 0-1,-3-1 301,11 0 0,-2 0 0,16-1 0,1 1 0,-7-3 0,-1 0 0,4-1 0,1 0 0,-26-1 0,0 0 0,-2 0 0,13-1 0,-1 1 0,15 0 0,0 0 0,-22 0 0,-1 1 0,18 0 0,0 0 0,-5 0 0,-1 0 0,0-1 0,3 0 0,12 0 0,2 0 0,-10 1 0,2-2-417,-14 0 0,3-1 1,-2 1 416,19 1 0,-1-1 0,-22-2 0,3-1 0,-4 0 0,19 0 0,-4-2 225,-4-2 1,-1-2-226,1-1 0,-5-1 830,-18 0 0,-3 0-830,7-2 0,-2-1 0,33-13 0,-43 9 0,0-2 0,37-20 950,-7-4-950,-1 0 1509,-19 8-1509,12-6 867,-13 7-867,13-9 231,-8 1-231,-4-7 0,-5-3 0,-21 6 0,-4-6 0,-15 11 0,-6-7 0,-7 6 0,-3 5 0,-1 3 0,-3 9 0,-6-6 0,-5 1 0,-12-8 0,-10-1 0,-1 3 0,-16-2 0,5 9 0,-27-8 0,0 7 0,19 11 0,-3-1 0,0 3 0,-1 1 0,-7-2 0,-1 1-311,-9-1 0,0 1 311,8 3 0,0 2 0,-13-3 0,-1 2 0,13 4 0,0 1 0,-11-1 0,-2 0 0,6 2 0,1 1 0,0-1 0,-1 0 0,-6-1 0,2 1 0,16 0 0,2 0 0,-4 0 0,3 2 0,-25-5 0,-5 4 0,8 2 0,0 0 0,35 3 0,0 1 622,-30-2-622,27 3 0,-1 0 0,-29 0 0,31 0 0,1 0 0,-31 0 0,3 2 0,-1-1 0,14 1 0,-14 1 0,10-1 0,-13 0 0,-3 1 0,-1-3 0,35 1 0,0 0 0,-42-1 0,33 0 0,0 0 0,8 1 0,-1-1 0,-13 1 0,1-1 0,9 1 0,1-1 0,0 1 0,0-2 0,-1 1 0,2 0 0,-41 0 0,38 0 0,1 0 0,-37 0 0,43 0 0,1-1 0,-21 0 0,-5 0 0,17 1 0,2 1 0,4 1 0,13 0 0,-9 1 0,8-1 0,-13 2 0,8-3 0,-2 2 0,7-2 0,8-1 0,-4 1 0,9-1 0,-7-1 0,7 1 0,0-3 0,10 3 0,8-2 0,7-1 0,3-2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0T22:24:01.553"/>
    </inkml:context>
    <inkml:brush xml:id="br0">
      <inkml:brushProperty name="width" value="0.2" units="cm"/>
      <inkml:brushProperty name="height" value="0.2" units="cm"/>
      <inkml:brushProperty name="color" value="#E71224"/>
    </inkml:brush>
  </inkml:definitions>
  <inkml:trace contextRef="#ctx0" brushRef="#br0">2830 80 24575,'-29'-4'0,"4"2"0,-1-1 0,6 3 0,-8 3 0,-16 3 0,-13 1 0,-35 7 0,7-2 0,30-4 0,-1 1 0,-36 6 0,39-8 0,0-1 0,-38 7 0,38-10 0,-1 0 0,-44-1 0,13-5 0,15 0 0,32 0 0,14 2 0,14 1 0,4-1 0,-8 0 0,-11-1 0,-13 0 0,2 1 0,-6 2 0,6 1 0,-20 2 0,-14-1 0,-1 0 0,-13-2 0,24 1 0,-6-1 0,18 2 0,-11-2 0,5 0 0,-22-1 0,1 0 0,2 0 0,8 0 0,27 0 0,9 0 0,17 0 0,3 1 0,-2 1 0,-11 2 0,-4 2 0,-5 0 0,5 1 0,-6 2 0,-3 2 0,1 0 0,-1 0 0,9-2 0,0 1 0,5-1 0,3-1 0,7-3 0,3 1 0,2-1 0,-1 1 0,-3 6 0,-1 0 0,-4 8 0,3 0 0,0 8 0,5 7 0,2 4 0,2 13 0,6-6 0,1 12 0,3-7 0,1 10 0,1-11 0,1 6 0,3-8 0,0-4 0,6 1 0,-4-7 0,5 8 0,-7-9 0,3 11 0,-4-13 0,9 14 0,5-8-3277,8 3 0,11 0 3047,2-8 230,21 4 0,-5-10 0,-14-12 0,2-2 0,42 8 0,-23-9 0,3 1-289,2-3 0,1-1 289,5 2 0,3 0 0,6 0 0,-2 0 0,-17-4 0,-1 1 0,13 1 0,-2-1 0,-20-3 0,-1-1 1638,10 0 0,1-1-142,-12-2 0,-1-1-1496,-2-1 0,0-1 0,5 0 0,0 0 0,-11-1 0,2 0 0,12-1 0,1 0 0,-7 0 0,0 0 0,14 0 0,0 0 0,-7-1 0,2-1-516,18 0 0,3 0 516,-1-3 0,-1 0 0,2 0 0,0-1 0,6-2 0,-2 0 0,-20 3 0,-1 0 0,13-1 0,-1 0 0,-16 2 0,1 1 0,17-1 0,3 0 0,-5 0 0,1 0 0,0-1 0,1 0 0,2 0 0,-3 0-215,-19 1 1,-1 1 214,7-2 0,0 1 0,-14 2 0,0 0 0,11 0 0,-1 1 0,-14 0 0,-1 1 394,5 0 1,-1 0-395,34-4 223,-10 2-223,7-4 1064,-17 4-1064,24-5 0,-11 4 0,-26 0 0,-1 0 479,36 0-479,-40 1 0,-1 0 0,31-2 0,-13 0 0,9 2 0,-13 0 0,18-1 0,-12-1 0,18-2 0,-3 1 0,4 1 0,-38 2 0,-1-1 0,28-1 0,4-1 0,-33 1 0,-13-1 0,-18 0 0,-1 0 0,4 0 0,4 0 0,9-1 0,-10 0 0,0-1 0,-9-1 0,5-1 0,2 0 0,13-5 0,0 2 0,2-5 0,-3 0 0,-3-2 0,12-3 0,1-2 0,14-3 0,-5 0 0,-11 3 0,-7-4 0,-17 11 0,2-7 0,-6 7 0,8-6 0,-4 3 0,5-7 0,-4-1 0,-4-1 0,-4-4 0,-7 3 0,-1-5 0,-4 5 0,0-2 0,0 5 0,0-7 0,0 3 0,-2-2 0,-1 3 0,-3 5 0,-2-2 0,-3 3 0,-5-7 0,-3-2 0,-3-2 0,-3-2 0,3 8 0,-2-2 0,6 13 0,1 0 0,5 9 0,-4-2 0,0 0 0,-4-3 0,-1 1 0,3 3 0,-5-1 0,1 1 0,-3-1 0,4 4 0,4 3 0,8 4 0,2 1 0,-5-2 0,-9 1 0,-18-2 0,-5 1 0,-17-2 0,-3 0 0,-6-1 0,-28-4 0,5-3 0,26 3 0,-2 0 0,13 1 0,-1-1 0,-14-1 0,1 0 0,19 5 0,2-1 0,-3 0 0,2 1 0,-24-1 0,8 1 0,-14-1 0,11 3 0,-21-2 0,23 1 0,-10 0 0,22 1 0,-9 2 0,8 1 0,3 1 0,-4-1 0,13 3 0,-11-2 0,11 0 0,-16 2 0,-9-3 0,-7 1 0,-23-2 0,11 1 0,37-1 0,1 0 0,-23 2 0,0 2 0,28 1 0,-2 0 0,2 1 0,-5-2 0,-11 1 0,4-1 0,-8 1 0,18-1 0,5 1 0,14-3 0,9 0 0,5-1 0,3 1 0,-2-1 0,-6 1 0,-14-1 0,-4 1 0,-13 1 0,5 0 0,-1 0 0,-7 1 0,7-1 0,-18 2 0,9-1 0,-11 0 0,11 0 0,-3 0 0,17 0 0,5 0 0,7 0 0,6-2 0,-3 0 0,7-1 0,-3 0 0,3 0 0,-8 0 0,1 0 0,-1 0 0,-1 0 0,4-1 0,-4 1 0,5-1 0,-2 1 0,7 0 0,3 0 0,7 0 0,0 0 0,-6 0 0,-8-1 0,-12-1 0,-1 1 0,-2-1 0,14 1 0,3 0 0,6 1 0,3 0 0,-2 0 0,6 0 0,1 0 0,-2 0 0,-5 0 0,-8 0 0,-3 1 0,-5 0 0,-4 1 0,1-2 0,-4 1 0,14-1 0,6 0 0,14 0 0,4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4E53F7-685F-524C-9A92-658586DC9F5A}" type="datetimeFigureOut">
              <a:rPr lang="en-US" smtClean="0"/>
              <a:t>9/1/2026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464831-D236-5340-8B1D-6183FF6E38DA}" type="slidenum">
              <a:rPr lang="en-US" smtClean="0"/>
              <a:t>‹#›</a:t>
            </a:fld>
            <a:endParaRPr lang="en-US" dirty="0"/>
          </a:p>
        </p:txBody>
      </p:sp>
    </p:spTree>
    <p:extLst>
      <p:ext uri="{BB962C8B-B14F-4D97-AF65-F5344CB8AC3E}">
        <p14:creationId xmlns:p14="http://schemas.microsoft.com/office/powerpoint/2010/main" val="217738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464831-D236-5340-8B1D-6183FF6E38DA}" type="slidenum">
              <a:rPr lang="en-US" smtClean="0"/>
              <a:t>11</a:t>
            </a:fld>
            <a:endParaRPr lang="en-US" dirty="0"/>
          </a:p>
        </p:txBody>
      </p:sp>
    </p:spTree>
    <p:extLst>
      <p:ext uri="{BB962C8B-B14F-4D97-AF65-F5344CB8AC3E}">
        <p14:creationId xmlns:p14="http://schemas.microsoft.com/office/powerpoint/2010/main" val="572288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D08A-208F-2C6A-1FDB-AE3981EABD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FF6906-4B87-BD8A-72B5-E57E5D49B2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1BB256-A53D-9B01-54F1-230C0A4CB779}"/>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3DFE5D07-4FDE-C1F9-449E-D0BF0EB58F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345B5A-8AB9-DEF2-178C-3DB8662CE098}"/>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79896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3D632-6618-9957-5F5A-2407AB64BF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F20E35-9631-643C-140C-EF277B6C2F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7B067-F687-124D-22BA-1902A5533E19}"/>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942FF683-B20F-5CBF-7FDC-13FFD86BE5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AF86AA-6265-E504-2F7A-B326B51B5F3C}"/>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257666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CA6A89-B9FC-12D0-5A12-08E1A27D73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4EC53B-E330-BE23-2647-8A6F9D9277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AD6641-B79E-948B-1111-5E8363556190}"/>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1AE06DBC-850A-8301-E95D-BCE41EEBFD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75BCAE-FE30-2988-F8D9-E9B63D206FC5}"/>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52054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6F194-F241-D0B0-FD43-5BF05361CF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583B56-DC6E-2380-02F1-0FB4E31F5C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8B311-624E-EE5D-0332-FD2DB682A7B6}"/>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3883C433-A86D-E0E2-E590-9243C20348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29A4F5-A646-0E4F-40ED-BF03053CB920}"/>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238131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B2EE0-439D-176D-F7C8-1E93D10AE7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402799-2A7F-8A17-BF27-8FF55C9484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8B43DC-FED3-0EB5-1DFC-5F25BBC538C5}"/>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4D2BBBC9-0BC7-63E4-FDFA-1F30278125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997119-1B12-BDA2-BDAF-9C321CE6AB8D}"/>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2236836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E33B1-94D8-E025-80BC-7A08AE638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759471-C034-FD11-F29C-D0CCF4F97E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D07B15-665A-A27D-7930-AE6A47AB5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A2C856-6F8B-1B34-343A-A06EDD37B614}"/>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6" name="Footer Placeholder 5">
            <a:extLst>
              <a:ext uri="{FF2B5EF4-FFF2-40B4-BE49-F238E27FC236}">
                <a16:creationId xmlns:a16="http://schemas.microsoft.com/office/drawing/2014/main" id="{CB6A84F2-C8BE-DAC6-00D1-A9510E6C0ED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9EBE009-3AA6-4B4F-B5B8-84A1DD8D5D70}"/>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2091623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5BD7-047C-2E5C-D086-0170470033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3EA296-1D2F-767E-E83D-E75093A4AE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98EB62-2EC6-94A8-CE8E-97AE1B3F3F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EA9112-ACFE-3B3F-6489-DFDF7C97B9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2ECF0E-B683-2E43-39A8-B7654F7B97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8CC007-0F15-9432-2C49-156A5F37133E}"/>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8" name="Footer Placeholder 7">
            <a:extLst>
              <a:ext uri="{FF2B5EF4-FFF2-40B4-BE49-F238E27FC236}">
                <a16:creationId xmlns:a16="http://schemas.microsoft.com/office/drawing/2014/main" id="{A08C1A3B-93A4-DBEF-D24D-475D8BC1727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8D71270-E937-85EC-FCC8-2B97E2F40FE4}"/>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168250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BE7F2-776C-C68E-5E91-0480D6C10A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D80ECD-D8DC-5841-7BB3-1A4492CBBB2C}"/>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4" name="Footer Placeholder 3">
            <a:extLst>
              <a:ext uri="{FF2B5EF4-FFF2-40B4-BE49-F238E27FC236}">
                <a16:creationId xmlns:a16="http://schemas.microsoft.com/office/drawing/2014/main" id="{F366E0AD-68FC-0157-83BB-003CE04149A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3598380-A0B1-E107-ECEC-CA62CE81ABA6}"/>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355572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2FEFB-D889-8FD8-406B-30EC0E03FE3F}"/>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3" name="Footer Placeholder 2">
            <a:extLst>
              <a:ext uri="{FF2B5EF4-FFF2-40B4-BE49-F238E27FC236}">
                <a16:creationId xmlns:a16="http://schemas.microsoft.com/office/drawing/2014/main" id="{FC157644-6C82-5154-A4C1-99534D83843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F5FA34D-49D2-42E6-221C-76BBA9AA316C}"/>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4288199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0D828-2C00-F6CB-CE7F-372C36907D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3C9E9A-845E-27D4-30C9-41F3DB59C0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6B88D5-28BB-12F9-6F8E-4A3AEC746F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64D4AF-C19E-388C-1CC5-50499637057F}"/>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6" name="Footer Placeholder 5">
            <a:extLst>
              <a:ext uri="{FF2B5EF4-FFF2-40B4-BE49-F238E27FC236}">
                <a16:creationId xmlns:a16="http://schemas.microsoft.com/office/drawing/2014/main" id="{DCE8AF86-1F8D-DB92-EEBA-344189BF262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13EB240-332A-EEAA-B263-1899603A55F0}"/>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3210567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976E6-2552-0FF8-C45D-8FEF12ECD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A4713A-FE10-F7AD-1FA2-4C28BF03AC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8809F50-C0CC-D42D-29D1-AA8A9050D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1276B3-56A9-8341-6861-7DF332884EDA}"/>
              </a:ext>
            </a:extLst>
          </p:cNvPr>
          <p:cNvSpPr>
            <a:spLocks noGrp="1"/>
          </p:cNvSpPr>
          <p:nvPr>
            <p:ph type="dt" sz="half" idx="10"/>
          </p:nvPr>
        </p:nvSpPr>
        <p:spPr/>
        <p:txBody>
          <a:bodyPr/>
          <a:lstStyle/>
          <a:p>
            <a:fld id="{EBFA6DA2-6F66-F24C-865C-F994BB05A8CA}" type="datetimeFigureOut">
              <a:rPr lang="en-US" smtClean="0"/>
              <a:t>9/1/2026</a:t>
            </a:fld>
            <a:endParaRPr lang="en-US" dirty="0"/>
          </a:p>
        </p:txBody>
      </p:sp>
      <p:sp>
        <p:nvSpPr>
          <p:cNvPr id="6" name="Footer Placeholder 5">
            <a:extLst>
              <a:ext uri="{FF2B5EF4-FFF2-40B4-BE49-F238E27FC236}">
                <a16:creationId xmlns:a16="http://schemas.microsoft.com/office/drawing/2014/main" id="{0604795E-3842-01A8-C5D1-2DFAD20756C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6678C49-60F8-5B18-C2BA-EBA08805B3AE}"/>
              </a:ext>
            </a:extLst>
          </p:cNvPr>
          <p:cNvSpPr>
            <a:spLocks noGrp="1"/>
          </p:cNvSpPr>
          <p:nvPr>
            <p:ph type="sldNum" sz="quarter" idx="12"/>
          </p:nvPr>
        </p:nvSpPr>
        <p:spPr/>
        <p:txBody>
          <a:bodyPr/>
          <a:lstStyle/>
          <a:p>
            <a:fld id="{4073E0CE-B074-F34D-967A-4403361D2A73}" type="slidenum">
              <a:rPr lang="en-US" smtClean="0"/>
              <a:t>‹#›</a:t>
            </a:fld>
            <a:endParaRPr lang="en-US" dirty="0"/>
          </a:p>
        </p:txBody>
      </p:sp>
    </p:spTree>
    <p:extLst>
      <p:ext uri="{BB962C8B-B14F-4D97-AF65-F5344CB8AC3E}">
        <p14:creationId xmlns:p14="http://schemas.microsoft.com/office/powerpoint/2010/main" val="1911642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92B421-54D2-94D9-A4E3-621EE769C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1F8B30-44B1-6774-7C79-649AF50CD2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42C855-102F-F55C-ADCF-581B512CE0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FA6DA2-6F66-F24C-865C-F994BB05A8CA}" type="datetimeFigureOut">
              <a:rPr lang="en-US" smtClean="0"/>
              <a:t>9/1/2026</a:t>
            </a:fld>
            <a:endParaRPr lang="en-US" dirty="0"/>
          </a:p>
        </p:txBody>
      </p:sp>
      <p:sp>
        <p:nvSpPr>
          <p:cNvPr id="5" name="Footer Placeholder 4">
            <a:extLst>
              <a:ext uri="{FF2B5EF4-FFF2-40B4-BE49-F238E27FC236}">
                <a16:creationId xmlns:a16="http://schemas.microsoft.com/office/drawing/2014/main" id="{8CBB5CE3-AC56-4112-8157-64FFC7DF2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1825BC6-AE13-3862-317F-C159195DF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73E0CE-B074-F34D-967A-4403361D2A73}" type="slidenum">
              <a:rPr lang="en-US" smtClean="0"/>
              <a:t>‹#›</a:t>
            </a:fld>
            <a:endParaRPr lang="en-US" dirty="0"/>
          </a:p>
        </p:txBody>
      </p:sp>
    </p:spTree>
    <p:extLst>
      <p:ext uri="{BB962C8B-B14F-4D97-AF65-F5344CB8AC3E}">
        <p14:creationId xmlns:p14="http://schemas.microsoft.com/office/powerpoint/2010/main" val="2804261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1https:/doi.org/10.1016/j.bbr.2024.11521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hyperlink" Target="https://doi.org/10.1136/bmj-2023-075847"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002/dad2.12027"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9.png"/><Relationship Id="rId2" Type="http://schemas.openxmlformats.org/officeDocument/2006/relationships/image" Target="../media/image6.png"/><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customXml" Target="../ink/ink4.xml"/><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8C12-F5BA-3A4C-FBD9-6C768B6BC3C5}"/>
              </a:ext>
            </a:extLst>
          </p:cNvPr>
          <p:cNvSpPr>
            <a:spLocks noGrp="1"/>
          </p:cNvSpPr>
          <p:nvPr>
            <p:ph type="ctrTitle"/>
          </p:nvPr>
        </p:nvSpPr>
        <p:spPr>
          <a:xfrm>
            <a:off x="1524000" y="2635892"/>
            <a:ext cx="9144000" cy="2387600"/>
          </a:xfrm>
        </p:spPr>
        <p:txBody>
          <a:bodyPr/>
          <a:lstStyle/>
          <a:p>
            <a:r>
              <a:rPr lang="en-US" dirty="0"/>
              <a:t>Pseudodementia</a:t>
            </a:r>
          </a:p>
        </p:txBody>
      </p:sp>
      <p:sp>
        <p:nvSpPr>
          <p:cNvPr id="3" name="Subtitle 2">
            <a:extLst>
              <a:ext uri="{FF2B5EF4-FFF2-40B4-BE49-F238E27FC236}">
                <a16:creationId xmlns:a16="http://schemas.microsoft.com/office/drawing/2014/main" id="{43724AB6-414F-2B03-0916-E960C0B31DE5}"/>
              </a:ext>
            </a:extLst>
          </p:cNvPr>
          <p:cNvSpPr>
            <a:spLocks noGrp="1"/>
          </p:cNvSpPr>
          <p:nvPr>
            <p:ph type="subTitle" idx="1"/>
          </p:nvPr>
        </p:nvSpPr>
        <p:spPr>
          <a:xfrm>
            <a:off x="1400709" y="5202238"/>
            <a:ext cx="9144000" cy="1655762"/>
          </a:xfrm>
        </p:spPr>
        <p:txBody>
          <a:bodyPr/>
          <a:lstStyle/>
          <a:p>
            <a:r>
              <a:rPr lang="en-US" dirty="0"/>
              <a:t>Sharon Myers RN, MA</a:t>
            </a:r>
          </a:p>
          <a:p>
            <a:r>
              <a:rPr lang="en-US" dirty="0"/>
              <a:t>CSUS Cardiovascular Wellness Program</a:t>
            </a:r>
          </a:p>
        </p:txBody>
      </p:sp>
      <p:pic>
        <p:nvPicPr>
          <p:cNvPr id="1026" name="Picture 2" descr="Away Brain Flying Stock Illustrations – 37 Away Brain Flying Stock  Illustrations, Vectors &amp; Clipart - Dreamstime">
            <a:extLst>
              <a:ext uri="{FF2B5EF4-FFF2-40B4-BE49-F238E27FC236}">
                <a16:creationId xmlns:a16="http://schemas.microsoft.com/office/drawing/2014/main" id="{ADFC711A-DD7E-154D-78C8-A9CC755AF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2952" y="102740"/>
            <a:ext cx="4950969" cy="386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32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D0EC0-03A6-8C4E-1FDF-C38B46005658}"/>
              </a:ext>
            </a:extLst>
          </p:cNvPr>
          <p:cNvSpPr>
            <a:spLocks noGrp="1"/>
          </p:cNvSpPr>
          <p:nvPr>
            <p:ph type="title"/>
          </p:nvPr>
        </p:nvSpPr>
        <p:spPr>
          <a:xfrm>
            <a:off x="375558" y="365125"/>
            <a:ext cx="11604170" cy="1352777"/>
          </a:xfrm>
        </p:spPr>
        <p:txBody>
          <a:bodyPr/>
          <a:lstStyle/>
          <a:p>
            <a:r>
              <a:rPr lang="en-US" dirty="0">
                <a:ea typeface="Calibri Light"/>
                <a:cs typeface="Calibri Light"/>
              </a:rPr>
              <a:t>Why Does Depression Cause Cognitive Problems?</a:t>
            </a:r>
            <a:endParaRPr lang="en-US" dirty="0"/>
          </a:p>
        </p:txBody>
      </p:sp>
      <p:sp>
        <p:nvSpPr>
          <p:cNvPr id="3" name="Content Placeholder 2">
            <a:extLst>
              <a:ext uri="{FF2B5EF4-FFF2-40B4-BE49-F238E27FC236}">
                <a16:creationId xmlns:a16="http://schemas.microsoft.com/office/drawing/2014/main" id="{08B26CA0-A47E-4158-95E6-E9BEF7980488}"/>
              </a:ext>
            </a:extLst>
          </p:cNvPr>
          <p:cNvSpPr>
            <a:spLocks noGrp="1"/>
          </p:cNvSpPr>
          <p:nvPr>
            <p:ph idx="1"/>
          </p:nvPr>
        </p:nvSpPr>
        <p:spPr>
          <a:xfrm>
            <a:off x="838200" y="1825625"/>
            <a:ext cx="11130116" cy="4302177"/>
          </a:xfrm>
        </p:spPr>
        <p:txBody>
          <a:bodyPr vert="horz" lIns="91440" tIns="45720" rIns="91440" bIns="45720" rtlCol="0" anchor="t">
            <a:normAutofit/>
          </a:bodyPr>
          <a:lstStyle/>
          <a:p>
            <a:r>
              <a:rPr lang="en-US" sz="2400" b="1" dirty="0">
                <a:latin typeface="Calibri Light"/>
                <a:ea typeface="Calibri Light"/>
                <a:cs typeface="Calibri Light"/>
              </a:rPr>
              <a:t>Neurotransmitter imbalance:</a:t>
            </a:r>
            <a:r>
              <a:rPr lang="en-US" sz="2400" dirty="0">
                <a:latin typeface="Calibri Light"/>
                <a:ea typeface="Calibri Light"/>
                <a:cs typeface="Calibri Light"/>
              </a:rPr>
              <a:t> Chemical messengers like serotonin, dopamine, and norepinephrine fall out of balance, impairing how brain cells communicate.</a:t>
            </a:r>
            <a:r>
              <a:rPr lang="en-US" sz="2400" baseline="30000" dirty="0">
                <a:latin typeface="Calibri Light"/>
                <a:ea typeface="Calibri Light"/>
                <a:cs typeface="Calibri Light"/>
              </a:rPr>
              <a:t>1</a:t>
            </a:r>
          </a:p>
          <a:p>
            <a:r>
              <a:rPr lang="en-US" sz="2400" b="1" dirty="0">
                <a:latin typeface="Calibri Light"/>
                <a:ea typeface="Calibri Light"/>
                <a:cs typeface="Calibri Light"/>
              </a:rPr>
              <a:t>Inflammation:</a:t>
            </a:r>
            <a:r>
              <a:rPr lang="en-US" sz="2400" dirty="0">
                <a:latin typeface="Calibri Light"/>
                <a:ea typeface="Calibri Light"/>
                <a:cs typeface="Calibri Light"/>
              </a:rPr>
              <a:t> Higher levels of chronic inflammation in the body and brain interfere with normal neural health and cognitive performance.</a:t>
            </a:r>
          </a:p>
          <a:p>
            <a:r>
              <a:rPr lang="en-US" sz="2400" b="1" dirty="0">
                <a:latin typeface="Calibri Light"/>
                <a:ea typeface="Calibri Light"/>
                <a:cs typeface="Calibri Light"/>
              </a:rPr>
              <a:t>Negative cognitive bias:</a:t>
            </a:r>
            <a:r>
              <a:rPr lang="en-US" sz="2400" dirty="0">
                <a:latin typeface="Calibri Light"/>
                <a:ea typeface="Calibri Light"/>
                <a:cs typeface="Calibri Light"/>
              </a:rPr>
              <a:t> Depression forces the brain to filter information through a negative lens, consuming mental energy and disrupting concentration. </a:t>
            </a:r>
          </a:p>
          <a:p>
            <a:r>
              <a:rPr lang="en-US" dirty="0">
                <a:ea typeface="Calibri"/>
                <a:cs typeface="Calibri"/>
              </a:rPr>
              <a:t>Chronic depression and chronic stress can injure the hippocampus</a:t>
            </a:r>
            <a:r>
              <a:rPr lang="en-US" baseline="30000" dirty="0">
                <a:ea typeface="Calibri"/>
                <a:cs typeface="Calibri"/>
              </a:rPr>
              <a:t>2</a:t>
            </a:r>
          </a:p>
          <a:p>
            <a:r>
              <a:rPr lang="en-US" dirty="0">
                <a:ea typeface="Calibri"/>
                <a:cs typeface="Calibri"/>
              </a:rPr>
              <a:t>The hippocampus is important for memory and learning</a:t>
            </a:r>
          </a:p>
        </p:txBody>
      </p:sp>
      <p:sp>
        <p:nvSpPr>
          <p:cNvPr id="6" name="TextBox 5">
            <a:extLst>
              <a:ext uri="{FF2B5EF4-FFF2-40B4-BE49-F238E27FC236}">
                <a16:creationId xmlns:a16="http://schemas.microsoft.com/office/drawing/2014/main" id="{47B9DBB2-D744-5442-AD4E-C57A19288649}"/>
              </a:ext>
            </a:extLst>
          </p:cNvPr>
          <p:cNvSpPr txBox="1"/>
          <p:nvPr/>
        </p:nvSpPr>
        <p:spPr>
          <a:xfrm>
            <a:off x="835743" y="5530645"/>
            <a:ext cx="1075403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aseline="30000" dirty="0">
                <a:ea typeface="+mn-lt"/>
                <a:cs typeface="+mn-lt"/>
                <a:hlinkClick r:id="rId2"/>
              </a:rPr>
              <a:t>1</a:t>
            </a:r>
            <a:r>
              <a:rPr lang="en-US" dirty="0">
                <a:ea typeface="+mn-lt"/>
                <a:cs typeface="+mn-lt"/>
                <a:hlinkClick r:id="rId2"/>
              </a:rPr>
              <a:t>https://doi.org/10.1016/j.bbr.2024.115218</a:t>
            </a:r>
          </a:p>
          <a:p>
            <a:r>
              <a:rPr lang="en-US" baseline="30000" dirty="0">
                <a:ea typeface="+mn-lt"/>
                <a:cs typeface="+mn-lt"/>
              </a:rPr>
              <a:t>2</a:t>
            </a:r>
            <a:r>
              <a:rPr lang="en-US" dirty="0">
                <a:ea typeface="+mn-lt"/>
                <a:cs typeface="+mn-lt"/>
              </a:rPr>
              <a:t>Sapolsky, R. M. (1996). "Why stress is bad for your brain." </a:t>
            </a:r>
            <a:r>
              <a:rPr lang="en-US" sz="1200" i="1" dirty="0">
                <a:ea typeface="+mn-lt"/>
                <a:cs typeface="+mn-lt"/>
              </a:rPr>
              <a:t>Science</a:t>
            </a:r>
            <a:r>
              <a:rPr lang="en-US" dirty="0">
                <a:ea typeface="+mn-lt"/>
                <a:cs typeface="+mn-lt"/>
              </a:rPr>
              <a:t>, 273(5276), 749-750.</a:t>
            </a:r>
            <a:endParaRPr lang="en-US" dirty="0"/>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134628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43E8120D-EC0D-F433-20E4-C8A407AFA9CC}"/>
              </a:ext>
            </a:extLst>
          </p:cNvPr>
          <p:cNvGraphicFramePr>
            <a:graphicFrameLocks noGrp="1"/>
          </p:cNvGraphicFramePr>
          <p:nvPr>
            <p:extLst>
              <p:ext uri="{D42A27DB-BD31-4B8C-83A1-F6EECF244321}">
                <p14:modId xmlns:p14="http://schemas.microsoft.com/office/powerpoint/2010/main" val="2901943936"/>
              </p:ext>
            </p:extLst>
          </p:nvPr>
        </p:nvGraphicFramePr>
        <p:xfrm>
          <a:off x="195209" y="117203"/>
          <a:ext cx="11685141" cy="6349274"/>
        </p:xfrm>
        <a:graphic>
          <a:graphicData uri="http://schemas.openxmlformats.org/drawingml/2006/table">
            <a:tbl>
              <a:tblPr firstRow="1" bandRow="1">
                <a:tableStyleId>{5C22544A-7EE6-4342-B048-85BDC9FD1C3A}</a:tableStyleId>
              </a:tblPr>
              <a:tblGrid>
                <a:gridCol w="5677767">
                  <a:extLst>
                    <a:ext uri="{9D8B030D-6E8A-4147-A177-3AD203B41FA5}">
                      <a16:colId xmlns:a16="http://schemas.microsoft.com/office/drawing/2014/main" val="2209323527"/>
                    </a:ext>
                  </a:extLst>
                </a:gridCol>
                <a:gridCol w="6007374">
                  <a:extLst>
                    <a:ext uri="{9D8B030D-6E8A-4147-A177-3AD203B41FA5}">
                      <a16:colId xmlns:a16="http://schemas.microsoft.com/office/drawing/2014/main" val="836467877"/>
                    </a:ext>
                  </a:extLst>
                </a:gridCol>
              </a:tblGrid>
              <a:tr h="370114">
                <a:tc>
                  <a:txBody>
                    <a:bodyPr/>
                    <a:lstStyle/>
                    <a:p>
                      <a:r>
                        <a:rPr lang="en-US" dirty="0"/>
                        <a:t>Pseudodementia –Depression</a:t>
                      </a:r>
                    </a:p>
                  </a:txBody>
                  <a:tcPr/>
                </a:tc>
                <a:tc>
                  <a:txBody>
                    <a:bodyPr/>
                    <a:lstStyle/>
                    <a:p>
                      <a:r>
                        <a:rPr lang="en-US" dirty="0"/>
                        <a:t>Dementia</a:t>
                      </a:r>
                    </a:p>
                  </a:txBody>
                  <a:tcPr/>
                </a:tc>
                <a:extLst>
                  <a:ext uri="{0D108BD9-81ED-4DB2-BD59-A6C34878D82A}">
                    <a16:rowId xmlns:a16="http://schemas.microsoft.com/office/drawing/2014/main" val="3660355012"/>
                  </a:ext>
                </a:extLst>
              </a:tr>
              <a:tr h="370840">
                <a:tc>
                  <a:txBody>
                    <a:bodyPr/>
                    <a:lstStyle/>
                    <a:p>
                      <a:r>
                        <a:rPr lang="en-US" dirty="0"/>
                        <a:t>More abrupt onset(days or weeks)</a:t>
                      </a:r>
                    </a:p>
                  </a:txBody>
                  <a:tcPr/>
                </a:tc>
                <a:tc>
                  <a:txBody>
                    <a:bodyPr/>
                    <a:lstStyle/>
                    <a:p>
                      <a:r>
                        <a:rPr lang="en-US" dirty="0"/>
                        <a:t>Subtle onset</a:t>
                      </a:r>
                    </a:p>
                  </a:txBody>
                  <a:tcPr/>
                </a:tc>
                <a:extLst>
                  <a:ext uri="{0D108BD9-81ED-4DB2-BD59-A6C34878D82A}">
                    <a16:rowId xmlns:a16="http://schemas.microsoft.com/office/drawing/2014/main" val="146477006"/>
                  </a:ext>
                </a:extLst>
              </a:tr>
              <a:tr h="370840">
                <a:tc>
                  <a:txBody>
                    <a:bodyPr/>
                    <a:lstStyle/>
                    <a:p>
                      <a:r>
                        <a:rPr lang="en-US" dirty="0"/>
                        <a:t>Rapid symptom progression</a:t>
                      </a:r>
                    </a:p>
                  </a:txBody>
                  <a:tcPr/>
                </a:tc>
                <a:tc>
                  <a:txBody>
                    <a:bodyPr/>
                    <a:lstStyle/>
                    <a:p>
                      <a:r>
                        <a:rPr lang="en-US" dirty="0"/>
                        <a:t>Progression is slow and gradual</a:t>
                      </a:r>
                    </a:p>
                  </a:txBody>
                  <a:tcPr/>
                </a:tc>
                <a:extLst>
                  <a:ext uri="{0D108BD9-81ED-4DB2-BD59-A6C34878D82A}">
                    <a16:rowId xmlns:a16="http://schemas.microsoft.com/office/drawing/2014/main" val="1349260930"/>
                  </a:ext>
                </a:extLst>
              </a:tr>
              <a:tr h="370840">
                <a:tc>
                  <a:txBody>
                    <a:bodyPr/>
                    <a:lstStyle/>
                    <a:p>
                      <a:r>
                        <a:rPr lang="en-US" dirty="0"/>
                        <a:t>Family aware of onset of symptoms</a:t>
                      </a:r>
                    </a:p>
                  </a:txBody>
                  <a:tcPr/>
                </a:tc>
                <a:tc>
                  <a:txBody>
                    <a:bodyPr/>
                    <a:lstStyle/>
                    <a:p>
                      <a:r>
                        <a:rPr lang="en-US" dirty="0"/>
                        <a:t>Family initially unaware</a:t>
                      </a:r>
                    </a:p>
                  </a:txBody>
                  <a:tcPr/>
                </a:tc>
                <a:extLst>
                  <a:ext uri="{0D108BD9-81ED-4DB2-BD59-A6C34878D82A}">
                    <a16:rowId xmlns:a16="http://schemas.microsoft.com/office/drawing/2014/main" val="1969860008"/>
                  </a:ext>
                </a:extLst>
              </a:tr>
              <a:tr h="370840">
                <a:tc>
                  <a:txBody>
                    <a:bodyPr/>
                    <a:lstStyle/>
                    <a:p>
                      <a:r>
                        <a:rPr lang="en-US" dirty="0"/>
                        <a:t>Depressed mood</a:t>
                      </a:r>
                    </a:p>
                  </a:txBody>
                  <a:tcPr/>
                </a:tc>
                <a:tc>
                  <a:txBody>
                    <a:bodyPr/>
                    <a:lstStyle/>
                    <a:p>
                      <a:r>
                        <a:rPr lang="en-US" dirty="0"/>
                        <a:t>Superficial or changeable or exaggerated mood</a:t>
                      </a:r>
                    </a:p>
                  </a:txBody>
                  <a:tcPr/>
                </a:tc>
                <a:extLst>
                  <a:ext uri="{0D108BD9-81ED-4DB2-BD59-A6C34878D82A}">
                    <a16:rowId xmlns:a16="http://schemas.microsoft.com/office/drawing/2014/main" val="3344608111"/>
                  </a:ext>
                </a:extLst>
              </a:tr>
              <a:tr h="370840">
                <a:tc>
                  <a:txBody>
                    <a:bodyPr/>
                    <a:lstStyle/>
                    <a:p>
                      <a:r>
                        <a:rPr lang="en-US" dirty="0"/>
                        <a:t>Has  +history of mental health issue such as depression</a:t>
                      </a:r>
                    </a:p>
                  </a:txBody>
                  <a:tcPr/>
                </a:tc>
                <a:tc>
                  <a:txBody>
                    <a:bodyPr/>
                    <a:lstStyle/>
                    <a:p>
                      <a:r>
                        <a:rPr lang="en-US" dirty="0"/>
                        <a:t>May have no history of mental health issues</a:t>
                      </a:r>
                    </a:p>
                  </a:txBody>
                  <a:tcPr/>
                </a:tc>
                <a:extLst>
                  <a:ext uri="{0D108BD9-81ED-4DB2-BD59-A6C34878D82A}">
                    <a16:rowId xmlns:a16="http://schemas.microsoft.com/office/drawing/2014/main" val="915570003"/>
                  </a:ext>
                </a:extLst>
              </a:tr>
              <a:tr h="370840">
                <a:tc>
                  <a:txBody>
                    <a:bodyPr/>
                    <a:lstStyle/>
                    <a:p>
                      <a:r>
                        <a:rPr lang="en-US" dirty="0"/>
                        <a:t>Poor collaboration- little effort to perform well</a:t>
                      </a:r>
                    </a:p>
                  </a:txBody>
                  <a:tcPr/>
                </a:tc>
                <a:tc>
                  <a:txBody>
                    <a:bodyPr/>
                    <a:lstStyle/>
                    <a:p>
                      <a:r>
                        <a:rPr lang="en-US" dirty="0"/>
                        <a:t>Good collaboration: frustrated/reacts catastrophically to error</a:t>
                      </a:r>
                    </a:p>
                  </a:txBody>
                  <a:tcPr/>
                </a:tc>
                <a:extLst>
                  <a:ext uri="{0D108BD9-81ED-4DB2-BD59-A6C34878D82A}">
                    <a16:rowId xmlns:a16="http://schemas.microsoft.com/office/drawing/2014/main" val="440598910"/>
                  </a:ext>
                </a:extLst>
              </a:tr>
              <a:tr h="370840">
                <a:tc>
                  <a:txBody>
                    <a:bodyPr/>
                    <a:lstStyle/>
                    <a:p>
                      <a:r>
                        <a:rPr lang="en-US" dirty="0"/>
                        <a:t>Psychological symptoms such as sadness, anxiety, body complaints</a:t>
                      </a:r>
                    </a:p>
                  </a:txBody>
                  <a:tcPr/>
                </a:tc>
                <a:tc>
                  <a:txBody>
                    <a:bodyPr/>
                    <a:lstStyle/>
                    <a:p>
                      <a:r>
                        <a:rPr lang="en-US" dirty="0"/>
                        <a:t>Predominance of neurological symptoms: may have difficulty swallowing, difficulty with motor planning, balance, gross and fine motor activities</a:t>
                      </a:r>
                    </a:p>
                  </a:txBody>
                  <a:tcPr/>
                </a:tc>
                <a:extLst>
                  <a:ext uri="{0D108BD9-81ED-4DB2-BD59-A6C34878D82A}">
                    <a16:rowId xmlns:a16="http://schemas.microsoft.com/office/drawing/2014/main" val="2822472322"/>
                  </a:ext>
                </a:extLst>
              </a:tr>
              <a:tr h="370840">
                <a:tc>
                  <a:txBody>
                    <a:bodyPr/>
                    <a:lstStyle/>
                    <a:p>
                      <a:r>
                        <a:rPr lang="en-US" dirty="0"/>
                        <a:t>Unlikely to have Aphasia(speech and language problem), Apraxia( muscle planning and movement issues), Agnosia(failure to recognize common objects)</a:t>
                      </a:r>
                    </a:p>
                  </a:txBody>
                  <a:tcPr/>
                </a:tc>
                <a:tc>
                  <a:txBody>
                    <a:bodyPr/>
                    <a:lstStyle/>
                    <a:p>
                      <a:r>
                        <a:rPr lang="en-US" dirty="0"/>
                        <a:t>May have Aphasia, Apraxia or Agnosia</a:t>
                      </a:r>
                    </a:p>
                  </a:txBody>
                  <a:tcPr/>
                </a:tc>
                <a:extLst>
                  <a:ext uri="{0D108BD9-81ED-4DB2-BD59-A6C34878D82A}">
                    <a16:rowId xmlns:a16="http://schemas.microsoft.com/office/drawing/2014/main" val="2973110625"/>
                  </a:ext>
                </a:extLst>
              </a:tr>
              <a:tr h="370840">
                <a:tc>
                  <a:txBody>
                    <a:bodyPr/>
                    <a:lstStyle/>
                    <a:p>
                      <a:r>
                        <a:rPr lang="en-US" dirty="0"/>
                        <a:t>Disturbed by memory lapses, but does well on cognitive tests. Greater impairment of personality characteristics such as confidence, motivation, interests, attention</a:t>
                      </a:r>
                    </a:p>
                  </a:txBody>
                  <a:tcPr/>
                </a:tc>
                <a:tc>
                  <a:txBody>
                    <a:bodyPr/>
                    <a:lstStyle/>
                    <a:p>
                      <a:r>
                        <a:rPr lang="en-US" dirty="0"/>
                        <a:t>Denies, hides, minimizes difficulties. Poor performance on cognitive tests. Impairment in memory and temporal orientation</a:t>
                      </a:r>
                    </a:p>
                  </a:txBody>
                  <a:tcPr/>
                </a:tc>
                <a:extLst>
                  <a:ext uri="{0D108BD9-81ED-4DB2-BD59-A6C34878D82A}">
                    <a16:rowId xmlns:a16="http://schemas.microsoft.com/office/drawing/2014/main" val="2190565104"/>
                  </a:ext>
                </a:extLst>
              </a:tr>
              <a:tr h="370840">
                <a:tc>
                  <a:txBody>
                    <a:bodyPr/>
                    <a:lstStyle/>
                    <a:p>
                      <a:r>
                        <a:rPr lang="en-US" dirty="0"/>
                        <a:t>CT, EEG, Spect - Normal</a:t>
                      </a:r>
                    </a:p>
                  </a:txBody>
                  <a:tcPr/>
                </a:tc>
                <a:tc>
                  <a:txBody>
                    <a:bodyPr/>
                    <a:lstStyle/>
                    <a:p>
                      <a:r>
                        <a:rPr lang="en-US" dirty="0"/>
                        <a:t>CT , EEG, Spect- show atrophy, and slow brain activity</a:t>
                      </a:r>
                    </a:p>
                  </a:txBody>
                  <a:tcPr/>
                </a:tc>
                <a:extLst>
                  <a:ext uri="{0D108BD9-81ED-4DB2-BD59-A6C34878D82A}">
                    <a16:rowId xmlns:a16="http://schemas.microsoft.com/office/drawing/2014/main" val="2635115907"/>
                  </a:ext>
                </a:extLst>
              </a:tr>
              <a:tr h="370840">
                <a:tc>
                  <a:txBody>
                    <a:bodyPr/>
                    <a:lstStyle/>
                    <a:p>
                      <a:r>
                        <a:rPr lang="en-US" dirty="0"/>
                        <a:t>Treatable: Responds to treatments such as antidepressants, ECT, TMS, ketamine, talk therapy, exercise</a:t>
                      </a:r>
                    </a:p>
                  </a:txBody>
                  <a:tcPr/>
                </a:tc>
                <a:tc>
                  <a:txBody>
                    <a:bodyPr/>
                    <a:lstStyle/>
                    <a:p>
                      <a:r>
                        <a:rPr lang="en-US" dirty="0"/>
                        <a:t>Incurable. Treatment aimed to control symptoms and slow progression only</a:t>
                      </a:r>
                    </a:p>
                  </a:txBody>
                  <a:tcPr/>
                </a:tc>
                <a:extLst>
                  <a:ext uri="{0D108BD9-81ED-4DB2-BD59-A6C34878D82A}">
                    <a16:rowId xmlns:a16="http://schemas.microsoft.com/office/drawing/2014/main" val="1829711633"/>
                  </a:ext>
                </a:extLst>
              </a:tr>
            </a:tbl>
          </a:graphicData>
        </a:graphic>
      </p:graphicFrame>
      <p:sp>
        <p:nvSpPr>
          <p:cNvPr id="7" name="TextBox 6">
            <a:extLst>
              <a:ext uri="{FF2B5EF4-FFF2-40B4-BE49-F238E27FC236}">
                <a16:creationId xmlns:a16="http://schemas.microsoft.com/office/drawing/2014/main" id="{EB72C40C-76CC-1F0A-DACC-AB885503B172}"/>
              </a:ext>
            </a:extLst>
          </p:cNvPr>
          <p:cNvSpPr txBox="1"/>
          <p:nvPr/>
        </p:nvSpPr>
        <p:spPr>
          <a:xfrm>
            <a:off x="195209" y="6455229"/>
            <a:ext cx="10995305" cy="261610"/>
          </a:xfrm>
          <a:prstGeom prst="rect">
            <a:avLst/>
          </a:prstGeom>
          <a:noFill/>
        </p:spPr>
        <p:txBody>
          <a:bodyPr wrap="square" rtlCol="0">
            <a:spAutoFit/>
          </a:bodyPr>
          <a:lstStyle/>
          <a:p>
            <a:r>
              <a:rPr lang="en-US" sz="1100" dirty="0"/>
              <a:t>Mouta S, Fonseca Vaz I, Pires M, Ramos S, Figueiredo D. What do we know about pseudodementia? Gen Psychiatr. 2023 Aug 22;36(4):e100939. </a:t>
            </a:r>
            <a:endParaRPr lang="en-US" sz="1200" dirty="0"/>
          </a:p>
        </p:txBody>
      </p:sp>
    </p:spTree>
    <p:extLst>
      <p:ext uri="{BB962C8B-B14F-4D97-AF65-F5344CB8AC3E}">
        <p14:creationId xmlns:p14="http://schemas.microsoft.com/office/powerpoint/2010/main" val="796148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71F1-648C-2F6C-4386-CB2BAC4CE643}"/>
              </a:ext>
            </a:extLst>
          </p:cNvPr>
          <p:cNvSpPr>
            <a:spLocks noGrp="1"/>
          </p:cNvSpPr>
          <p:nvPr>
            <p:ph type="title"/>
          </p:nvPr>
        </p:nvSpPr>
        <p:spPr>
          <a:xfrm>
            <a:off x="445213" y="303480"/>
            <a:ext cx="11301573" cy="1325563"/>
          </a:xfrm>
        </p:spPr>
        <p:txBody>
          <a:bodyPr/>
          <a:lstStyle/>
          <a:p>
            <a:r>
              <a:rPr lang="en-US" dirty="0"/>
              <a:t>How Anxiety Causes Pseudodementia Symptoms</a:t>
            </a:r>
          </a:p>
        </p:txBody>
      </p:sp>
      <p:sp>
        <p:nvSpPr>
          <p:cNvPr id="3" name="Content Placeholder 2">
            <a:extLst>
              <a:ext uri="{FF2B5EF4-FFF2-40B4-BE49-F238E27FC236}">
                <a16:creationId xmlns:a16="http://schemas.microsoft.com/office/drawing/2014/main" id="{15CECDA9-DCBF-7452-329D-04EE7170DBB1}"/>
              </a:ext>
            </a:extLst>
          </p:cNvPr>
          <p:cNvSpPr>
            <a:spLocks noGrp="1"/>
          </p:cNvSpPr>
          <p:nvPr>
            <p:ph idx="1"/>
          </p:nvPr>
        </p:nvSpPr>
        <p:spPr/>
        <p:txBody>
          <a:bodyPr>
            <a:normAutofit lnSpcReduction="10000"/>
          </a:bodyPr>
          <a:lstStyle/>
          <a:p>
            <a:pPr marL="0" indent="0">
              <a:buNone/>
            </a:pPr>
            <a:endParaRPr lang="en-US" b="1" u="none" strike="noStrike" dirty="0">
              <a:effectLst/>
              <a:latin typeface="Google Sans"/>
            </a:endParaRPr>
          </a:p>
          <a:p>
            <a:r>
              <a:rPr lang="en-US" b="1" u="none" strike="noStrike" dirty="0">
                <a:effectLst/>
                <a:latin typeface="+mj-lt"/>
              </a:rPr>
              <a:t>High Cortisol:</a:t>
            </a:r>
            <a:r>
              <a:rPr lang="en-US" b="0" u="none" strike="noStrike" dirty="0">
                <a:effectLst/>
                <a:latin typeface="+mj-lt"/>
              </a:rPr>
              <a:t> Constant stress floods the brain with stress hormones that harm the hippocampus, the area responsible for memory.</a:t>
            </a:r>
          </a:p>
          <a:p>
            <a:r>
              <a:rPr lang="en-US" b="1" u="none" strike="noStrike" dirty="0">
                <a:effectLst/>
                <a:latin typeface="+mj-lt"/>
              </a:rPr>
              <a:t>Poor Focus:</a:t>
            </a:r>
            <a:r>
              <a:rPr lang="en-US" b="0" u="none" strike="noStrike" dirty="0">
                <a:effectLst/>
                <a:latin typeface="+mj-lt"/>
              </a:rPr>
              <a:t> Severe anxiety overwhelms attention span, making it hard to concentrate, finish tasks, or remember recent events.</a:t>
            </a:r>
          </a:p>
          <a:p>
            <a:r>
              <a:rPr lang="en-US" b="1" u="none" strike="noStrike" dirty="0">
                <a:effectLst/>
                <a:latin typeface="+mj-lt"/>
              </a:rPr>
              <a:t>Sleep Loss:</a:t>
            </a:r>
            <a:r>
              <a:rPr lang="en-US" b="0" u="none" strike="noStrike" dirty="0">
                <a:effectLst/>
                <a:latin typeface="+mj-lt"/>
              </a:rPr>
              <a:t> Chronic worry ruins sleep patterns, which further damages short-term memory and mental processing speed.</a:t>
            </a:r>
          </a:p>
          <a:p>
            <a:endParaRPr lang="en-US" dirty="0">
              <a:latin typeface="+mj-lt"/>
            </a:endParaRPr>
          </a:p>
          <a:p>
            <a:pPr marL="0" indent="0">
              <a:buNone/>
            </a:pPr>
            <a:r>
              <a:rPr lang="en-US" dirty="0">
                <a:latin typeface="+mj-lt"/>
              </a:rPr>
              <a:t>*Damage to hippocampus and pseudodementia symptoms can be reversed. </a:t>
            </a:r>
            <a:endParaRPr lang="en-US" b="0" u="none" strike="noStrike" dirty="0">
              <a:effectLst/>
              <a:latin typeface="+mj-lt"/>
            </a:endParaRPr>
          </a:p>
          <a:p>
            <a:endParaRPr lang="en-US" dirty="0"/>
          </a:p>
        </p:txBody>
      </p:sp>
    </p:spTree>
    <p:extLst>
      <p:ext uri="{BB962C8B-B14F-4D97-AF65-F5344CB8AC3E}">
        <p14:creationId xmlns:p14="http://schemas.microsoft.com/office/powerpoint/2010/main" val="1785003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018AB-13BF-873C-69FE-304E2BD543D7}"/>
              </a:ext>
            </a:extLst>
          </p:cNvPr>
          <p:cNvSpPr>
            <a:spLocks noGrp="1"/>
          </p:cNvSpPr>
          <p:nvPr>
            <p:ph type="title"/>
          </p:nvPr>
        </p:nvSpPr>
        <p:spPr>
          <a:xfrm>
            <a:off x="571072" y="252109"/>
            <a:ext cx="10515600" cy="1325563"/>
          </a:xfrm>
        </p:spPr>
        <p:txBody>
          <a:bodyPr/>
          <a:lstStyle/>
          <a:p>
            <a:r>
              <a:rPr lang="en-US" dirty="0"/>
              <a:t>Diagnosing Dementia vs Pseudodementia</a:t>
            </a:r>
          </a:p>
        </p:txBody>
      </p:sp>
      <p:sp>
        <p:nvSpPr>
          <p:cNvPr id="3" name="Content Placeholder 2">
            <a:extLst>
              <a:ext uri="{FF2B5EF4-FFF2-40B4-BE49-F238E27FC236}">
                <a16:creationId xmlns:a16="http://schemas.microsoft.com/office/drawing/2014/main" id="{9846D26E-1431-9B6A-99B4-456A065C872B}"/>
              </a:ext>
            </a:extLst>
          </p:cNvPr>
          <p:cNvSpPr>
            <a:spLocks noGrp="1"/>
          </p:cNvSpPr>
          <p:nvPr>
            <p:ph idx="1"/>
          </p:nvPr>
        </p:nvSpPr>
        <p:spPr/>
        <p:txBody>
          <a:bodyPr>
            <a:normAutofit fontScale="92500" lnSpcReduction="20000"/>
          </a:bodyPr>
          <a:lstStyle/>
          <a:p>
            <a:r>
              <a:rPr lang="en-US" dirty="0">
                <a:latin typeface="+mj-lt"/>
              </a:rPr>
              <a:t>Brain Scans:</a:t>
            </a:r>
          </a:p>
          <a:p>
            <a:pPr lvl="1"/>
            <a:r>
              <a:rPr lang="en-US" dirty="0">
                <a:latin typeface="+mj-lt"/>
              </a:rPr>
              <a:t>CT Scan (computed tomography)</a:t>
            </a:r>
          </a:p>
          <a:p>
            <a:pPr lvl="1"/>
            <a:r>
              <a:rPr lang="en-US" dirty="0">
                <a:latin typeface="+mj-lt"/>
              </a:rPr>
              <a:t>EEG (electroencephalogram )</a:t>
            </a:r>
          </a:p>
          <a:p>
            <a:pPr lvl="1"/>
            <a:r>
              <a:rPr lang="en-US" dirty="0">
                <a:latin typeface="+mj-lt"/>
              </a:rPr>
              <a:t>Spect (single-photon emission computed tomography )</a:t>
            </a:r>
          </a:p>
          <a:p>
            <a:r>
              <a:rPr lang="en-US" dirty="0">
                <a:latin typeface="+mj-lt"/>
              </a:rPr>
              <a:t>Cognitive tests:</a:t>
            </a:r>
          </a:p>
          <a:p>
            <a:pPr lvl="1"/>
            <a:r>
              <a:rPr lang="en-US" dirty="0">
                <a:latin typeface="+mj-lt"/>
              </a:rPr>
              <a:t>Mini-Mental State Examination (MMSE)</a:t>
            </a:r>
          </a:p>
          <a:p>
            <a:pPr lvl="1"/>
            <a:r>
              <a:rPr lang="en-US" dirty="0">
                <a:latin typeface="+mj-lt"/>
              </a:rPr>
              <a:t>Montreal Cognitive Assessment (MoCA)</a:t>
            </a:r>
          </a:p>
          <a:p>
            <a:pPr lvl="1"/>
            <a:r>
              <a:rPr lang="en-US" dirty="0">
                <a:latin typeface="+mj-lt"/>
              </a:rPr>
              <a:t>PHQ-9 (depression)</a:t>
            </a:r>
          </a:p>
          <a:p>
            <a:pPr lvl="1"/>
            <a:r>
              <a:rPr lang="en-US" dirty="0">
                <a:latin typeface="+mj-lt"/>
              </a:rPr>
              <a:t>GAD-7 ( anxiety)</a:t>
            </a:r>
          </a:p>
          <a:p>
            <a:r>
              <a:rPr lang="en-US" dirty="0">
                <a:latin typeface="+mj-lt"/>
              </a:rPr>
              <a:t>Physical Exam and History</a:t>
            </a:r>
          </a:p>
          <a:p>
            <a:r>
              <a:rPr lang="en-US" dirty="0">
                <a:latin typeface="+mj-lt"/>
              </a:rPr>
              <a:t>Blood tests- FDA-approved blood tests that help detect specific biomarkers for Alzheimer's disease, but not other types of dementia</a:t>
            </a:r>
          </a:p>
          <a:p>
            <a:pPr marL="0" indent="0">
              <a:buNone/>
            </a:pPr>
            <a:endParaRPr lang="en-US" dirty="0"/>
          </a:p>
        </p:txBody>
      </p:sp>
    </p:spTree>
    <p:extLst>
      <p:ext uri="{BB962C8B-B14F-4D97-AF65-F5344CB8AC3E}">
        <p14:creationId xmlns:p14="http://schemas.microsoft.com/office/powerpoint/2010/main" val="2805884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CF3678-C919-E16C-1E97-6410BCAA5A81}"/>
              </a:ext>
            </a:extLst>
          </p:cNvPr>
          <p:cNvSpPr>
            <a:spLocks noGrp="1"/>
          </p:cNvSpPr>
          <p:nvPr>
            <p:ph type="title"/>
          </p:nvPr>
        </p:nvSpPr>
        <p:spPr>
          <a:xfrm>
            <a:off x="838200" y="46820"/>
            <a:ext cx="10515600" cy="1325563"/>
          </a:xfrm>
        </p:spPr>
        <p:txBody>
          <a:bodyPr/>
          <a:lstStyle/>
          <a:p>
            <a:r>
              <a:rPr lang="en-US" dirty="0"/>
              <a:t>Brain Study Scans- </a:t>
            </a:r>
            <a:br>
              <a:rPr lang="en-US" dirty="0"/>
            </a:br>
            <a:r>
              <a:rPr lang="en-US" dirty="0"/>
              <a:t>Pseudodementia vs Dementia </a:t>
            </a:r>
          </a:p>
        </p:txBody>
      </p:sp>
      <p:pic>
        <p:nvPicPr>
          <p:cNvPr id="3074" name="Picture 2" descr="Dementia Brain Scans vs. Normal Brain Scans: Lewy Body, Alzheimer's, and  More | myALZteam">
            <a:extLst>
              <a:ext uri="{FF2B5EF4-FFF2-40B4-BE49-F238E27FC236}">
                <a16:creationId xmlns:a16="http://schemas.microsoft.com/office/drawing/2014/main" id="{EAA74F12-0E0F-49D4-18D3-34000D2CB4F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81440" y="1678702"/>
            <a:ext cx="3677629" cy="38420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rain Imaging | Pacific Neuroscience Institute">
            <a:extLst>
              <a:ext uri="{FF2B5EF4-FFF2-40B4-BE49-F238E27FC236}">
                <a16:creationId xmlns:a16="http://schemas.microsoft.com/office/drawing/2014/main" id="{E42F2FAF-97AD-3639-EBDD-E3E729F0D4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095928"/>
            <a:ext cx="5181600" cy="312704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9BA0444-2D8B-5C2F-77AB-628475F92EA5}"/>
              </a:ext>
            </a:extLst>
          </p:cNvPr>
          <p:cNvSpPr txBox="1"/>
          <p:nvPr/>
        </p:nvSpPr>
        <p:spPr>
          <a:xfrm>
            <a:off x="5969286" y="5344499"/>
            <a:ext cx="5816028" cy="646331"/>
          </a:xfrm>
          <a:prstGeom prst="rect">
            <a:avLst/>
          </a:prstGeom>
          <a:noFill/>
        </p:spPr>
        <p:txBody>
          <a:bodyPr wrap="square" rtlCol="0">
            <a:spAutoFit/>
          </a:bodyPr>
          <a:lstStyle/>
          <a:p>
            <a:r>
              <a:rPr lang="en-US" b="1" dirty="0"/>
              <a:t>Spect Scan- </a:t>
            </a:r>
            <a:r>
              <a:rPr lang="en-US" dirty="0"/>
              <a:t>single-photon emission computed tomography Blue/black is low blood flow</a:t>
            </a:r>
          </a:p>
        </p:txBody>
      </p:sp>
      <p:sp>
        <p:nvSpPr>
          <p:cNvPr id="8" name="TextBox 7">
            <a:extLst>
              <a:ext uri="{FF2B5EF4-FFF2-40B4-BE49-F238E27FC236}">
                <a16:creationId xmlns:a16="http://schemas.microsoft.com/office/drawing/2014/main" id="{5A564F9F-D94A-3C90-9566-C9514F447C88}"/>
              </a:ext>
            </a:extLst>
          </p:cNvPr>
          <p:cNvSpPr txBox="1"/>
          <p:nvPr/>
        </p:nvSpPr>
        <p:spPr>
          <a:xfrm>
            <a:off x="575352" y="5520742"/>
            <a:ext cx="5065159" cy="1200329"/>
          </a:xfrm>
          <a:prstGeom prst="rect">
            <a:avLst/>
          </a:prstGeom>
          <a:noFill/>
        </p:spPr>
        <p:txBody>
          <a:bodyPr wrap="square" rtlCol="0">
            <a:spAutoFit/>
          </a:bodyPr>
          <a:lstStyle/>
          <a:p>
            <a:r>
              <a:rPr lang="en-US" b="1" dirty="0"/>
              <a:t>CT Scan-</a:t>
            </a:r>
            <a:r>
              <a:rPr lang="en-US" dirty="0"/>
              <a:t> Computed tomography </a:t>
            </a:r>
          </a:p>
          <a:p>
            <a:pPr marL="285750" indent="-285750">
              <a:buFont typeface="Arial" panose="020B0604020202020204" pitchFamily="34" charset="0"/>
              <a:buChar char="•"/>
            </a:pPr>
            <a:r>
              <a:rPr lang="en-US" dirty="0"/>
              <a:t>Rules out treatable, non-dementia conditions</a:t>
            </a:r>
          </a:p>
          <a:p>
            <a:pPr marL="285750" indent="-285750">
              <a:buFont typeface="Arial" panose="020B0604020202020204" pitchFamily="34" charset="0"/>
              <a:buChar char="•"/>
            </a:pPr>
            <a:r>
              <a:rPr lang="en-US" dirty="0"/>
              <a:t>Identifies patterns of tissue loss or blood vessel damage that point to a specific type of dementia</a:t>
            </a:r>
            <a:endParaRPr lang="en-US" b="1" dirty="0"/>
          </a:p>
        </p:txBody>
      </p:sp>
    </p:spTree>
    <p:extLst>
      <p:ext uri="{BB962C8B-B14F-4D97-AF65-F5344CB8AC3E}">
        <p14:creationId xmlns:p14="http://schemas.microsoft.com/office/powerpoint/2010/main" val="3050118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B066A-2506-6209-FBFE-6B3F8B1CB144}"/>
              </a:ext>
            </a:extLst>
          </p:cNvPr>
          <p:cNvSpPr>
            <a:spLocks noGrp="1"/>
          </p:cNvSpPr>
          <p:nvPr>
            <p:ph type="title"/>
          </p:nvPr>
        </p:nvSpPr>
        <p:spPr>
          <a:xfrm>
            <a:off x="288532" y="282717"/>
            <a:ext cx="10515600" cy="1325563"/>
          </a:xfrm>
        </p:spPr>
        <p:txBody>
          <a:bodyPr/>
          <a:lstStyle/>
          <a:p>
            <a:r>
              <a:rPr lang="en-US" dirty="0"/>
              <a:t>Brain Study Tests cont.</a:t>
            </a:r>
          </a:p>
        </p:txBody>
      </p:sp>
      <p:sp>
        <p:nvSpPr>
          <p:cNvPr id="3" name="Content Placeholder 2">
            <a:extLst>
              <a:ext uri="{FF2B5EF4-FFF2-40B4-BE49-F238E27FC236}">
                <a16:creationId xmlns:a16="http://schemas.microsoft.com/office/drawing/2014/main" id="{6C9D2E3D-6509-CD87-2825-2708C245DBB6}"/>
              </a:ext>
            </a:extLst>
          </p:cNvPr>
          <p:cNvSpPr>
            <a:spLocks noGrp="1"/>
          </p:cNvSpPr>
          <p:nvPr>
            <p:ph sz="half" idx="1"/>
          </p:nvPr>
        </p:nvSpPr>
        <p:spPr>
          <a:xfrm>
            <a:off x="288532" y="1887270"/>
            <a:ext cx="5608834" cy="4351338"/>
          </a:xfrm>
        </p:spPr>
        <p:txBody>
          <a:bodyPr/>
          <a:lstStyle/>
          <a:p>
            <a:pPr marL="0" indent="0">
              <a:buNone/>
            </a:pPr>
            <a:r>
              <a:rPr lang="en-US" b="1" u="none" strike="noStrike" dirty="0">
                <a:effectLst/>
                <a:latin typeface="+mj-lt"/>
              </a:rPr>
              <a:t>Electroencephalogram (EEG):</a:t>
            </a:r>
          </a:p>
          <a:p>
            <a:r>
              <a:rPr lang="en-US" u="none" strike="noStrike" dirty="0">
                <a:effectLst/>
                <a:latin typeface="+mj-lt"/>
              </a:rPr>
              <a:t>Not used as a routine independent tool to diagnose dementia</a:t>
            </a:r>
          </a:p>
          <a:p>
            <a:r>
              <a:rPr lang="en-US" dirty="0">
                <a:latin typeface="+mj-lt"/>
              </a:rPr>
              <a:t>Plays a crucial role in ruling out alternative conditions, &amp;  distinguishing between different types of dementia</a:t>
            </a:r>
          </a:p>
        </p:txBody>
      </p:sp>
      <p:pic>
        <p:nvPicPr>
          <p:cNvPr id="7170" name="Picture 2" descr="Measures of resting state EEG rhythms for clinical trials in Alzheimer&amp;apos;s disease: Recommendations of an expert panel - Babiloni - 2021 - Alzheimer's &amp; Dementia - Wiley Online Library">
            <a:extLst>
              <a:ext uri="{FF2B5EF4-FFF2-40B4-BE49-F238E27FC236}">
                <a16:creationId xmlns:a16="http://schemas.microsoft.com/office/drawing/2014/main" id="{FC87A1D0-B128-1502-2685-872807D690E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7366" y="2137025"/>
            <a:ext cx="6033374" cy="3369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581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E37A-5E22-B3B3-1181-B4E0BCE8B05B}"/>
              </a:ext>
            </a:extLst>
          </p:cNvPr>
          <p:cNvSpPr>
            <a:spLocks noGrp="1"/>
          </p:cNvSpPr>
          <p:nvPr>
            <p:ph type="title"/>
          </p:nvPr>
        </p:nvSpPr>
        <p:spPr>
          <a:xfrm>
            <a:off x="71920" y="97997"/>
            <a:ext cx="11702264" cy="1325563"/>
          </a:xfrm>
        </p:spPr>
        <p:txBody>
          <a:bodyPr/>
          <a:lstStyle/>
          <a:p>
            <a:r>
              <a:rPr lang="en-US" dirty="0"/>
              <a:t>Treatment for Pseudodementia or “false dementia”</a:t>
            </a:r>
          </a:p>
        </p:txBody>
      </p:sp>
      <p:sp>
        <p:nvSpPr>
          <p:cNvPr id="3" name="Content Placeholder 2">
            <a:extLst>
              <a:ext uri="{FF2B5EF4-FFF2-40B4-BE49-F238E27FC236}">
                <a16:creationId xmlns:a16="http://schemas.microsoft.com/office/drawing/2014/main" id="{5DA69C0D-AFE9-3177-D598-0B58A4DBCE43}"/>
              </a:ext>
            </a:extLst>
          </p:cNvPr>
          <p:cNvSpPr>
            <a:spLocks noGrp="1"/>
          </p:cNvSpPr>
          <p:nvPr>
            <p:ph sz="half" idx="1"/>
          </p:nvPr>
        </p:nvSpPr>
        <p:spPr>
          <a:xfrm>
            <a:off x="222738" y="1722883"/>
            <a:ext cx="6740770" cy="4801206"/>
          </a:xfrm>
        </p:spPr>
        <p:txBody>
          <a:bodyPr>
            <a:normAutofit fontScale="47500" lnSpcReduction="20000"/>
          </a:bodyPr>
          <a:lstStyle/>
          <a:p>
            <a:pPr marL="0" indent="0">
              <a:buNone/>
            </a:pPr>
            <a:r>
              <a:rPr lang="en-US" sz="5100" b="1" dirty="0">
                <a:latin typeface="+mj-lt"/>
              </a:rPr>
              <a:t>Treat the underlying cause</a:t>
            </a:r>
            <a:r>
              <a:rPr lang="en-US" sz="4200" dirty="0">
                <a:latin typeface="+mj-lt"/>
              </a:rPr>
              <a:t>:</a:t>
            </a:r>
          </a:p>
          <a:p>
            <a:r>
              <a:rPr lang="en-US" sz="4200" dirty="0">
                <a:latin typeface="+mj-lt"/>
              </a:rPr>
              <a:t>Depression</a:t>
            </a:r>
          </a:p>
          <a:p>
            <a:r>
              <a:rPr lang="en-US" sz="4200" dirty="0">
                <a:latin typeface="+mj-lt"/>
              </a:rPr>
              <a:t>Anxiety</a:t>
            </a:r>
          </a:p>
          <a:p>
            <a:r>
              <a:rPr lang="en-US" sz="4200" dirty="0">
                <a:latin typeface="+mj-lt"/>
              </a:rPr>
              <a:t>Medication side effects/interactions</a:t>
            </a:r>
          </a:p>
          <a:p>
            <a:r>
              <a:rPr lang="en-US" sz="4200" dirty="0">
                <a:latin typeface="+mj-lt"/>
              </a:rPr>
              <a:t>Sleep</a:t>
            </a:r>
          </a:p>
          <a:p>
            <a:r>
              <a:rPr lang="en-US" sz="4200" dirty="0">
                <a:latin typeface="+mj-lt"/>
              </a:rPr>
              <a:t>Excessive Alcohol</a:t>
            </a:r>
          </a:p>
          <a:p>
            <a:r>
              <a:rPr lang="en-US" sz="4200" dirty="0">
                <a:latin typeface="+mj-lt"/>
              </a:rPr>
              <a:t>Hearing or  visual issues</a:t>
            </a:r>
          </a:p>
          <a:p>
            <a:r>
              <a:rPr lang="en-US" sz="4200" dirty="0">
                <a:latin typeface="+mj-lt"/>
              </a:rPr>
              <a:t>Other medical issues/infections-UTI, Pneumonia, Thyroid</a:t>
            </a:r>
          </a:p>
          <a:p>
            <a:r>
              <a:rPr lang="en-US" sz="4200" dirty="0">
                <a:latin typeface="+mj-lt"/>
              </a:rPr>
              <a:t>Nutritional deficits-vit B12, thiamine, sodium, dehydration </a:t>
            </a:r>
          </a:p>
          <a:p>
            <a:r>
              <a:rPr lang="en-US" sz="4200" dirty="0">
                <a:latin typeface="+mj-lt"/>
              </a:rPr>
              <a:t>Stress- can affect the neurotransmitters</a:t>
            </a:r>
          </a:p>
          <a:p>
            <a:r>
              <a:rPr lang="en-US" sz="4200" dirty="0">
                <a:latin typeface="+mj-lt"/>
              </a:rPr>
              <a:t>Bipolar disorder</a:t>
            </a:r>
          </a:p>
          <a:p>
            <a:r>
              <a:rPr lang="en-US" sz="4200" dirty="0">
                <a:latin typeface="+mj-lt"/>
              </a:rPr>
              <a:t>Schizophrenia</a:t>
            </a:r>
          </a:p>
          <a:p>
            <a:pPr marL="0" indent="0">
              <a:buNone/>
            </a:pPr>
            <a:endParaRPr lang="en-US" dirty="0">
              <a:latin typeface="+mj-lt"/>
            </a:endParaRPr>
          </a:p>
          <a:p>
            <a:pPr marL="0" indent="0">
              <a:buNone/>
            </a:pPr>
            <a:r>
              <a:rPr lang="en-US" dirty="0">
                <a:latin typeface="+mj-lt"/>
              </a:rPr>
              <a:t> </a:t>
            </a:r>
          </a:p>
          <a:p>
            <a:pPr marL="0" indent="0">
              <a:buNone/>
            </a:pPr>
            <a:endParaRPr lang="en-US" dirty="0"/>
          </a:p>
        </p:txBody>
      </p:sp>
      <p:pic>
        <p:nvPicPr>
          <p:cNvPr id="4098" name="Picture 2" descr="Pseudodementia - Memory loss without dementia">
            <a:extLst>
              <a:ext uri="{FF2B5EF4-FFF2-40B4-BE49-F238E27FC236}">
                <a16:creationId xmlns:a16="http://schemas.microsoft.com/office/drawing/2014/main" id="{3C0868BA-A3DD-0BEF-4D70-366489DB917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66298" y="1273960"/>
            <a:ext cx="4960113" cy="4867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41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F4B9-9BD9-CEA2-40DB-41621A1FC7E6}"/>
              </a:ext>
            </a:extLst>
          </p:cNvPr>
          <p:cNvSpPr>
            <a:spLocks noGrp="1"/>
          </p:cNvSpPr>
          <p:nvPr>
            <p:ph type="title"/>
          </p:nvPr>
        </p:nvSpPr>
        <p:spPr>
          <a:xfrm>
            <a:off x="116440" y="108271"/>
            <a:ext cx="11959119" cy="1325563"/>
          </a:xfrm>
        </p:spPr>
        <p:txBody>
          <a:bodyPr/>
          <a:lstStyle/>
          <a:p>
            <a:r>
              <a:rPr lang="en-US" dirty="0"/>
              <a:t>Treatment for Depressive Pseudodementia</a:t>
            </a:r>
          </a:p>
        </p:txBody>
      </p:sp>
      <p:sp>
        <p:nvSpPr>
          <p:cNvPr id="5" name="Content Placeholder 4">
            <a:extLst>
              <a:ext uri="{FF2B5EF4-FFF2-40B4-BE49-F238E27FC236}">
                <a16:creationId xmlns:a16="http://schemas.microsoft.com/office/drawing/2014/main" id="{8CFCC9D7-A1E9-60EE-A9E9-7A21376441DF}"/>
              </a:ext>
            </a:extLst>
          </p:cNvPr>
          <p:cNvSpPr>
            <a:spLocks noGrp="1"/>
          </p:cNvSpPr>
          <p:nvPr>
            <p:ph idx="1"/>
          </p:nvPr>
        </p:nvSpPr>
        <p:spPr>
          <a:xfrm>
            <a:off x="452063" y="1552968"/>
            <a:ext cx="10675705" cy="5032375"/>
          </a:xfrm>
        </p:spPr>
        <p:txBody>
          <a:bodyPr>
            <a:normAutofit/>
          </a:bodyPr>
          <a:lstStyle/>
          <a:p>
            <a:pPr marL="0" indent="0">
              <a:buNone/>
            </a:pPr>
            <a:r>
              <a:rPr lang="en-US" b="1" u="none" strike="noStrike" dirty="0">
                <a:effectLst/>
                <a:latin typeface="+mj-lt"/>
              </a:rPr>
              <a:t>Medical Treatments:</a:t>
            </a:r>
          </a:p>
          <a:p>
            <a:r>
              <a:rPr lang="en-US" u="none" strike="noStrike" dirty="0">
                <a:effectLst/>
                <a:latin typeface="+mj-lt"/>
              </a:rPr>
              <a:t>Antidepressants (Selective Serotonin Reuptake Inhibitors SSRIs): </a:t>
            </a:r>
          </a:p>
          <a:p>
            <a:pPr lvl="1"/>
            <a:r>
              <a:rPr lang="en-US" dirty="0">
                <a:latin typeface="+mj-lt"/>
              </a:rPr>
              <a:t>S</a:t>
            </a:r>
            <a:r>
              <a:rPr lang="en-US" u="none" strike="noStrike" dirty="0">
                <a:effectLst/>
                <a:latin typeface="+mj-lt"/>
              </a:rPr>
              <a:t>ertraline(Zoloft) or citalopram( Celexa) are a first choice because they are safer and less likely to cause cognitive side effects. </a:t>
            </a:r>
          </a:p>
          <a:p>
            <a:r>
              <a:rPr lang="en-US" u="none" strike="noStrike" dirty="0">
                <a:effectLst/>
                <a:latin typeface="+mj-lt"/>
              </a:rPr>
              <a:t>Serotonin-Norepinephrine </a:t>
            </a:r>
            <a:r>
              <a:rPr lang="en-US" dirty="0">
                <a:latin typeface="+mj-lt"/>
              </a:rPr>
              <a:t>R</a:t>
            </a:r>
            <a:r>
              <a:rPr lang="en-US" u="none" strike="noStrike" dirty="0">
                <a:effectLst/>
                <a:latin typeface="+mj-lt"/>
              </a:rPr>
              <a:t>euptake </a:t>
            </a:r>
            <a:r>
              <a:rPr lang="en-US" dirty="0">
                <a:latin typeface="+mj-lt"/>
              </a:rPr>
              <a:t>I</a:t>
            </a:r>
            <a:r>
              <a:rPr lang="en-US" u="none" strike="noStrike" dirty="0">
                <a:effectLst/>
                <a:latin typeface="+mj-lt"/>
              </a:rPr>
              <a:t>nhibitors (SNRIs): </a:t>
            </a:r>
          </a:p>
          <a:p>
            <a:pPr lvl="1"/>
            <a:r>
              <a:rPr lang="en-US" dirty="0">
                <a:latin typeface="+mj-lt"/>
              </a:rPr>
              <a:t>V</a:t>
            </a:r>
            <a:r>
              <a:rPr lang="en-US" u="none" strike="noStrike" dirty="0">
                <a:effectLst/>
                <a:latin typeface="+mj-lt"/>
              </a:rPr>
              <a:t>ortioxetine (</a:t>
            </a:r>
            <a:r>
              <a:rPr lang="en-US" b="0" u="none" strike="noStrike" dirty="0">
                <a:effectLst/>
                <a:latin typeface="+mj-lt"/>
              </a:rPr>
              <a:t>Trintellix)</a:t>
            </a:r>
            <a:r>
              <a:rPr lang="en-US" u="none" strike="noStrike" dirty="0">
                <a:effectLst/>
                <a:latin typeface="+mj-lt"/>
              </a:rPr>
              <a:t> may be used to target both mood and cognitive symptoms. </a:t>
            </a:r>
          </a:p>
          <a:p>
            <a:pPr>
              <a:buFont typeface="Wingdings" pitchFamily="2" charset="2"/>
              <a:buChar char="§"/>
            </a:pPr>
            <a:r>
              <a:rPr lang="en-US" u="none" strike="noStrike" dirty="0">
                <a:effectLst/>
                <a:latin typeface="+mj-lt"/>
              </a:rPr>
              <a:t>Advanced Options: Doctors may consider brain stimulation therapies:    </a:t>
            </a:r>
          </a:p>
          <a:p>
            <a:pPr lvl="1"/>
            <a:r>
              <a:rPr lang="en-US" u="none" strike="noStrike" dirty="0">
                <a:effectLst/>
                <a:latin typeface="+mj-lt"/>
              </a:rPr>
              <a:t>Electroconvulsive therapy (ECT) for severe cases</a:t>
            </a:r>
          </a:p>
          <a:p>
            <a:pPr lvl="1"/>
            <a:r>
              <a:rPr lang="en-US" u="none" strike="noStrike" dirty="0">
                <a:effectLst/>
                <a:latin typeface="+mj-lt"/>
              </a:rPr>
              <a:t>Transcranial Magnetic Stimulation (TMS)</a:t>
            </a:r>
          </a:p>
          <a:p>
            <a:pPr marL="0" indent="0">
              <a:buNone/>
            </a:pPr>
            <a:endParaRPr lang="en-US" u="none" strike="noStrike" dirty="0">
              <a:effectLst/>
              <a:latin typeface="Google Sans"/>
            </a:endParaRPr>
          </a:p>
          <a:p>
            <a:endParaRPr lang="en-US" dirty="0"/>
          </a:p>
        </p:txBody>
      </p:sp>
      <p:pic>
        <p:nvPicPr>
          <p:cNvPr id="1028" name="Picture 4" descr="Transcranial Magnetic Stimulation Therapy for Depression">
            <a:extLst>
              <a:ext uri="{FF2B5EF4-FFF2-40B4-BE49-F238E27FC236}">
                <a16:creationId xmlns:a16="http://schemas.microsoft.com/office/drawing/2014/main" id="{FCF01292-9A14-C312-A1EB-FC9F79FEB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4378" y="5038495"/>
            <a:ext cx="2631939" cy="1665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792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9B96-2CCA-F78B-4592-894775026021}"/>
              </a:ext>
            </a:extLst>
          </p:cNvPr>
          <p:cNvSpPr>
            <a:spLocks noGrp="1"/>
          </p:cNvSpPr>
          <p:nvPr>
            <p:ph type="title"/>
          </p:nvPr>
        </p:nvSpPr>
        <p:spPr>
          <a:xfrm>
            <a:off x="184934" y="303480"/>
            <a:ext cx="10515600" cy="1325563"/>
          </a:xfrm>
        </p:spPr>
        <p:txBody>
          <a:bodyPr/>
          <a:lstStyle/>
          <a:p>
            <a:r>
              <a:rPr lang="en-US" dirty="0"/>
              <a:t>Treatment for Depressive Pseudodementia cont.</a:t>
            </a:r>
          </a:p>
        </p:txBody>
      </p:sp>
      <p:sp>
        <p:nvSpPr>
          <p:cNvPr id="3" name="Content Placeholder 2">
            <a:extLst>
              <a:ext uri="{FF2B5EF4-FFF2-40B4-BE49-F238E27FC236}">
                <a16:creationId xmlns:a16="http://schemas.microsoft.com/office/drawing/2014/main" id="{3AD98E86-CBEE-273B-2065-E558AFA4A092}"/>
              </a:ext>
            </a:extLst>
          </p:cNvPr>
          <p:cNvSpPr>
            <a:spLocks noGrp="1"/>
          </p:cNvSpPr>
          <p:nvPr>
            <p:ph sz="half" idx="1"/>
          </p:nvPr>
        </p:nvSpPr>
        <p:spPr>
          <a:xfrm>
            <a:off x="184934" y="1825625"/>
            <a:ext cx="6462445" cy="4351338"/>
          </a:xfrm>
        </p:spPr>
        <p:txBody>
          <a:bodyPr>
            <a:normAutofit/>
          </a:bodyPr>
          <a:lstStyle/>
          <a:p>
            <a:pPr marL="0" indent="0">
              <a:buNone/>
            </a:pPr>
            <a:r>
              <a:rPr lang="en-US" b="1" u="none" strike="noStrike" dirty="0">
                <a:effectLst/>
                <a:latin typeface="+mj-lt"/>
              </a:rPr>
              <a:t>Psychotherapy and Counseling</a:t>
            </a:r>
          </a:p>
          <a:p>
            <a:r>
              <a:rPr lang="en-US" u="none" strike="noStrike" dirty="0">
                <a:effectLst/>
                <a:latin typeface="+mj-lt"/>
              </a:rPr>
              <a:t>Talk Therapy: </a:t>
            </a:r>
            <a:r>
              <a:rPr lang="en-US" dirty="0">
                <a:latin typeface="+mj-lt"/>
              </a:rPr>
              <a:t>C</a:t>
            </a:r>
            <a:r>
              <a:rPr lang="en-US" u="none" strike="noStrike" dirty="0">
                <a:effectLst/>
                <a:latin typeface="+mj-lt"/>
              </a:rPr>
              <a:t>ognitive behavioral therapy, and other types of counseling may help process emotional distress and change negative thought patterns</a:t>
            </a:r>
          </a:p>
          <a:p>
            <a:r>
              <a:rPr lang="en-US" u="none" strike="noStrike" dirty="0">
                <a:effectLst/>
                <a:latin typeface="+mj-lt"/>
              </a:rPr>
              <a:t>Supportive Care: Family, friends and community social interactions. </a:t>
            </a:r>
            <a:r>
              <a:rPr lang="en-US" u="none" strike="noStrike">
                <a:effectLst/>
                <a:latin typeface="+mj-lt"/>
              </a:rPr>
              <a:t>Why??</a:t>
            </a:r>
            <a:endParaRPr lang="en-US" u="none" strike="noStrike" dirty="0">
              <a:effectLst/>
              <a:latin typeface="+mj-lt"/>
            </a:endParaRPr>
          </a:p>
          <a:p>
            <a:r>
              <a:rPr lang="en-US" dirty="0">
                <a:latin typeface="+mj-lt"/>
              </a:rPr>
              <a:t>Mindfulness and stress reduction training</a:t>
            </a:r>
            <a:endParaRPr lang="en-US" u="none" strike="noStrike" dirty="0">
              <a:effectLst/>
              <a:latin typeface="+mj-lt"/>
            </a:endParaRPr>
          </a:p>
          <a:p>
            <a:endParaRPr lang="en-US" dirty="0"/>
          </a:p>
        </p:txBody>
      </p:sp>
      <p:pic>
        <p:nvPicPr>
          <p:cNvPr id="8194" name="Picture 2" descr="Depression &amp; Anxiety Support Group | Medpsych Health Services">
            <a:extLst>
              <a:ext uri="{FF2B5EF4-FFF2-40B4-BE49-F238E27FC236}">
                <a16:creationId xmlns:a16="http://schemas.microsoft.com/office/drawing/2014/main" id="{90DA3468-EDC1-70C8-7BD1-19997E82253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35787" y="2178121"/>
            <a:ext cx="4637059" cy="3294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946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A1EA6-528A-5AD4-6ADD-B60242ED4EC9}"/>
              </a:ext>
            </a:extLst>
          </p:cNvPr>
          <p:cNvSpPr>
            <a:spLocks noGrp="1"/>
          </p:cNvSpPr>
          <p:nvPr>
            <p:ph type="title"/>
          </p:nvPr>
        </p:nvSpPr>
        <p:spPr>
          <a:xfrm>
            <a:off x="246579" y="263975"/>
            <a:ext cx="10515600" cy="1325563"/>
          </a:xfrm>
        </p:spPr>
        <p:txBody>
          <a:bodyPr/>
          <a:lstStyle/>
          <a:p>
            <a:r>
              <a:rPr lang="en-US" dirty="0"/>
              <a:t>Treatment for Depressive Pseudodementia cont.</a:t>
            </a:r>
          </a:p>
        </p:txBody>
      </p:sp>
      <p:sp>
        <p:nvSpPr>
          <p:cNvPr id="3" name="Content Placeholder 2">
            <a:extLst>
              <a:ext uri="{FF2B5EF4-FFF2-40B4-BE49-F238E27FC236}">
                <a16:creationId xmlns:a16="http://schemas.microsoft.com/office/drawing/2014/main" id="{7669F55A-5DB7-750F-DCA5-75A61C11EDD6}"/>
              </a:ext>
            </a:extLst>
          </p:cNvPr>
          <p:cNvSpPr>
            <a:spLocks noGrp="1"/>
          </p:cNvSpPr>
          <p:nvPr>
            <p:ph sz="half" idx="1"/>
          </p:nvPr>
        </p:nvSpPr>
        <p:spPr>
          <a:xfrm>
            <a:off x="246579" y="1825625"/>
            <a:ext cx="6585736" cy="4351338"/>
          </a:xfrm>
        </p:spPr>
        <p:txBody>
          <a:bodyPr>
            <a:normAutofit/>
          </a:bodyPr>
          <a:lstStyle/>
          <a:p>
            <a:pPr marL="0" indent="0">
              <a:buNone/>
            </a:pPr>
            <a:r>
              <a:rPr lang="en-US" b="1" u="none" strike="noStrike" dirty="0">
                <a:effectLst/>
                <a:latin typeface="+mj-lt"/>
              </a:rPr>
              <a:t>Lifestyle and Daily Habits:</a:t>
            </a:r>
          </a:p>
          <a:p>
            <a:r>
              <a:rPr lang="en-US" u="none" strike="noStrike" dirty="0">
                <a:effectLst/>
                <a:latin typeface="+mj-lt"/>
              </a:rPr>
              <a:t>Structured Routines: Following a predictable daily schedule reduces mental fatigue and confusion</a:t>
            </a:r>
          </a:p>
          <a:p>
            <a:r>
              <a:rPr lang="en-US" u="none" strike="noStrike" dirty="0">
                <a:effectLst/>
                <a:latin typeface="+mj-lt"/>
              </a:rPr>
              <a:t>Gentle Mental Activities: Engaging in low-stress hobbies, puzzles, reading, learning new things,  helps reawaken neural pathways without causing frustration</a:t>
            </a:r>
          </a:p>
          <a:p>
            <a:r>
              <a:rPr lang="en-US" dirty="0">
                <a:latin typeface="+mj-lt"/>
              </a:rPr>
              <a:t>S</a:t>
            </a:r>
            <a:r>
              <a:rPr lang="en-US" u="none" strike="noStrike" dirty="0">
                <a:effectLst/>
                <a:latin typeface="+mj-lt"/>
              </a:rPr>
              <a:t>trong social connections support overall brain recovery</a:t>
            </a:r>
          </a:p>
          <a:p>
            <a:endParaRPr lang="en-US" dirty="0"/>
          </a:p>
        </p:txBody>
      </p:sp>
      <p:pic>
        <p:nvPicPr>
          <p:cNvPr id="9220" name="Picture 4" descr="5 Brain-Stimulating Activities for Dementia | Visiting Angels South Central  Michigan">
            <a:extLst>
              <a:ext uri="{FF2B5EF4-FFF2-40B4-BE49-F238E27FC236}">
                <a16:creationId xmlns:a16="http://schemas.microsoft.com/office/drawing/2014/main" id="{DB1B317A-973A-EC00-24D1-CA5600B899A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32315" y="1825625"/>
            <a:ext cx="5181600" cy="4105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958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A51D5-8517-A585-CAF6-2ED1D5B56D4D}"/>
              </a:ext>
            </a:extLst>
          </p:cNvPr>
          <p:cNvSpPr>
            <a:spLocks noGrp="1"/>
          </p:cNvSpPr>
          <p:nvPr>
            <p:ph type="title"/>
          </p:nvPr>
        </p:nvSpPr>
        <p:spPr>
          <a:xfrm>
            <a:off x="468086" y="18255"/>
            <a:ext cx="10515600" cy="1325563"/>
          </a:xfrm>
        </p:spPr>
        <p:txBody>
          <a:bodyPr/>
          <a:lstStyle/>
          <a:p>
            <a:r>
              <a:rPr lang="en-US" dirty="0"/>
              <a:t>What is Dementia ?</a:t>
            </a:r>
          </a:p>
        </p:txBody>
      </p:sp>
      <p:sp>
        <p:nvSpPr>
          <p:cNvPr id="3" name="Content Placeholder 2">
            <a:extLst>
              <a:ext uri="{FF2B5EF4-FFF2-40B4-BE49-F238E27FC236}">
                <a16:creationId xmlns:a16="http://schemas.microsoft.com/office/drawing/2014/main" id="{BB35D57A-B303-F05B-3065-ABF38AFB4292}"/>
              </a:ext>
            </a:extLst>
          </p:cNvPr>
          <p:cNvSpPr>
            <a:spLocks noGrp="1"/>
          </p:cNvSpPr>
          <p:nvPr>
            <p:ph sz="half" idx="1"/>
          </p:nvPr>
        </p:nvSpPr>
        <p:spPr>
          <a:xfrm>
            <a:off x="283029" y="1825625"/>
            <a:ext cx="5736771" cy="4351338"/>
          </a:xfrm>
        </p:spPr>
        <p:txBody>
          <a:bodyPr>
            <a:normAutofit lnSpcReduction="10000"/>
          </a:bodyPr>
          <a:lstStyle/>
          <a:p>
            <a:r>
              <a:rPr lang="en-US" dirty="0">
                <a:latin typeface="+mj-lt"/>
              </a:rPr>
              <a:t>An umbrella term used to describe a range of neuro-cognitive conditions caused from physical damage to brain cells and neural pathways </a:t>
            </a:r>
          </a:p>
          <a:p>
            <a:r>
              <a:rPr lang="en-US" b="0" u="none" strike="noStrike" dirty="0">
                <a:effectLst/>
                <a:latin typeface="+mj-lt"/>
              </a:rPr>
              <a:t>Dementia </a:t>
            </a:r>
            <a:r>
              <a:rPr lang="en-US" dirty="0">
                <a:latin typeface="+mj-lt"/>
              </a:rPr>
              <a:t>involves </a:t>
            </a:r>
            <a:r>
              <a:rPr lang="en-US" b="0" u="none" strike="noStrike" dirty="0">
                <a:effectLst/>
                <a:latin typeface="+mj-lt"/>
              </a:rPr>
              <a:t>physical, irreversible damage and destruction of nerve cells </a:t>
            </a:r>
            <a:r>
              <a:rPr lang="en-US" dirty="0">
                <a:latin typeface="+mj-lt"/>
              </a:rPr>
              <a:t>in the brain, causing brain atrophy, cell death, reduced blood flow, leading to decreased ability across the brain to communicate</a:t>
            </a:r>
          </a:p>
          <a:p>
            <a:endParaRPr lang="en-US" dirty="0"/>
          </a:p>
        </p:txBody>
      </p:sp>
      <p:pic>
        <p:nvPicPr>
          <p:cNvPr id="4098" name="Picture 2" descr="What causes dementia? - Queensland Brain Institute - University of Queensland">
            <a:extLst>
              <a:ext uri="{FF2B5EF4-FFF2-40B4-BE49-F238E27FC236}">
                <a16:creationId xmlns:a16="http://schemas.microsoft.com/office/drawing/2014/main" id="{7C78506E-6CA3-CAC9-F4B1-6E2D300091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77026" y="1685228"/>
            <a:ext cx="5878120" cy="427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897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4E065-48EC-7D03-09EC-8AA62E4A8C7E}"/>
              </a:ext>
            </a:extLst>
          </p:cNvPr>
          <p:cNvSpPr>
            <a:spLocks noGrp="1"/>
          </p:cNvSpPr>
          <p:nvPr>
            <p:ph type="title"/>
          </p:nvPr>
        </p:nvSpPr>
        <p:spPr>
          <a:xfrm>
            <a:off x="612168" y="190464"/>
            <a:ext cx="10515600" cy="1325563"/>
          </a:xfrm>
        </p:spPr>
        <p:txBody>
          <a:bodyPr/>
          <a:lstStyle/>
          <a:p>
            <a:r>
              <a:rPr lang="en-US" dirty="0"/>
              <a:t>Treatment for Depressive Pseudodementia cont.</a:t>
            </a:r>
          </a:p>
        </p:txBody>
      </p:sp>
      <p:sp>
        <p:nvSpPr>
          <p:cNvPr id="3" name="Content Placeholder 2">
            <a:extLst>
              <a:ext uri="{FF2B5EF4-FFF2-40B4-BE49-F238E27FC236}">
                <a16:creationId xmlns:a16="http://schemas.microsoft.com/office/drawing/2014/main" id="{4B5FEEF4-8254-A245-01AF-6A24A7BCDD7D}"/>
              </a:ext>
            </a:extLst>
          </p:cNvPr>
          <p:cNvSpPr>
            <a:spLocks noGrp="1"/>
          </p:cNvSpPr>
          <p:nvPr>
            <p:ph idx="1"/>
          </p:nvPr>
        </p:nvSpPr>
        <p:spPr>
          <a:xfrm>
            <a:off x="612168" y="1638496"/>
            <a:ext cx="10515600" cy="3950646"/>
          </a:xfrm>
        </p:spPr>
        <p:txBody>
          <a:bodyPr>
            <a:normAutofit fontScale="92500" lnSpcReduction="20000"/>
          </a:bodyPr>
          <a:lstStyle/>
          <a:p>
            <a:pPr marL="0" indent="0">
              <a:buNone/>
            </a:pPr>
            <a:r>
              <a:rPr lang="en-US" b="1" u="none" strike="noStrike" dirty="0">
                <a:effectLst/>
                <a:latin typeface="+mj-lt"/>
              </a:rPr>
              <a:t>Physical Exercise</a:t>
            </a:r>
          </a:p>
          <a:p>
            <a:pPr marL="0" indent="0">
              <a:buNone/>
            </a:pPr>
            <a:r>
              <a:rPr lang="en-US" dirty="0">
                <a:latin typeface="+mj-lt"/>
              </a:rPr>
              <a:t>Cardiovascular exercise and strength training effective in reducing depression symptoms:</a:t>
            </a:r>
          </a:p>
          <a:p>
            <a:r>
              <a:rPr lang="en-US" b="0" u="none" strike="noStrike" dirty="0">
                <a:effectLst/>
                <a:latin typeface="+mj-lt"/>
              </a:rPr>
              <a:t>Meta analysis studies have found that moderate-to-vigorous exercise (like brisk walking, running, strength training, or yoga, mixed aerobic exercises and Tai chi) is </a:t>
            </a:r>
            <a:r>
              <a:rPr lang="en-US" b="1" u="none" strike="noStrike" dirty="0">
                <a:effectLst/>
                <a:latin typeface="+mj-lt"/>
              </a:rPr>
              <a:t>individually as effective as medication or therapy</a:t>
            </a:r>
            <a:r>
              <a:rPr lang="en-US" b="0" u="none" strike="noStrike" dirty="0">
                <a:effectLst/>
                <a:latin typeface="+mj-lt"/>
              </a:rPr>
              <a:t> for mild-to-moderate depression</a:t>
            </a:r>
            <a:r>
              <a:rPr lang="en-US" b="0" u="none" strike="noStrike" baseline="30000" dirty="0">
                <a:effectLst/>
                <a:latin typeface="+mj-lt"/>
              </a:rPr>
              <a:t>1</a:t>
            </a:r>
          </a:p>
          <a:p>
            <a:r>
              <a:rPr lang="en-US" dirty="0">
                <a:latin typeface="+mj-lt"/>
              </a:rPr>
              <a:t>A combined protocol of aerobic exercise and resistance training is more effective than doing aerobic work alone</a:t>
            </a:r>
            <a:r>
              <a:rPr lang="en-US" baseline="30000" dirty="0">
                <a:latin typeface="+mj-lt"/>
              </a:rPr>
              <a:t>2</a:t>
            </a:r>
          </a:p>
          <a:p>
            <a:r>
              <a:rPr lang="en-US" dirty="0">
                <a:latin typeface="+mj-lt"/>
              </a:rPr>
              <a:t>Starting small—even going from a completely sedentary lifestyle to a daily walk is associated with immediate mental health gains</a:t>
            </a:r>
            <a:r>
              <a:rPr lang="en-US" baseline="30000" dirty="0">
                <a:latin typeface="+mj-lt"/>
              </a:rPr>
              <a:t>2</a:t>
            </a:r>
          </a:p>
        </p:txBody>
      </p:sp>
      <p:sp>
        <p:nvSpPr>
          <p:cNvPr id="4" name="TextBox 3">
            <a:extLst>
              <a:ext uri="{FF2B5EF4-FFF2-40B4-BE49-F238E27FC236}">
                <a16:creationId xmlns:a16="http://schemas.microsoft.com/office/drawing/2014/main" id="{5953337E-C10F-4AED-0ED3-F837331EA599}"/>
              </a:ext>
            </a:extLst>
          </p:cNvPr>
          <p:cNvSpPr txBox="1"/>
          <p:nvPr/>
        </p:nvSpPr>
        <p:spPr>
          <a:xfrm>
            <a:off x="756435" y="5405267"/>
            <a:ext cx="10679130" cy="882293"/>
          </a:xfrm>
          <a:prstGeom prst="rect">
            <a:avLst/>
          </a:prstGeom>
          <a:noFill/>
        </p:spPr>
        <p:txBody>
          <a:bodyPr wrap="square" rtlCol="0">
            <a:spAutoFit/>
          </a:bodyPr>
          <a:lstStyle/>
          <a:p>
            <a:endParaRPr lang="en-US" sz="1400" baseline="30000" dirty="0"/>
          </a:p>
          <a:p>
            <a:r>
              <a:rPr lang="en-US" sz="1400" baseline="30000" dirty="0"/>
              <a:t>1</a:t>
            </a:r>
            <a:r>
              <a:rPr lang="en-US" sz="1400" dirty="0"/>
              <a:t>Noetel, M., Sanders, T., Gallardo-GÃ³mez, D., Taylor, P., del Pozo Cruz, B., van den Hoek, D., Smith, J. J., Mahoney, J., Spathis, J., Moresi, M., Pagano, R., Pagano, L., Vasconcellos, R., Arnott, H., Varley, B., Parker, P., Biddle, S., &amp; Lonsdale, C. (2024). Effect of exercise for depression: systematic review and network meta-analysis of randomised controlled trials </a:t>
            </a:r>
            <a:r>
              <a:rPr lang="en-US" sz="1400" i="1" dirty="0"/>
              <a:t>BMJ</a:t>
            </a:r>
            <a:r>
              <a:rPr lang="en-US" sz="1400" dirty="0"/>
              <a:t>, 384:e075847. </a:t>
            </a:r>
            <a:r>
              <a:rPr lang="en-US" sz="1400" u="sng" dirty="0">
                <a:effectLst/>
                <a:hlinkClick r:id="rId2"/>
              </a:rPr>
              <a:t>https://doi.org/10.1136/bmj-2023-075847</a:t>
            </a:r>
            <a:r>
              <a:rPr lang="en-US" sz="1400" dirty="0"/>
              <a:t>  </a:t>
            </a:r>
          </a:p>
        </p:txBody>
      </p:sp>
      <p:sp>
        <p:nvSpPr>
          <p:cNvPr id="6" name="TextBox 5">
            <a:extLst>
              <a:ext uri="{FF2B5EF4-FFF2-40B4-BE49-F238E27FC236}">
                <a16:creationId xmlns:a16="http://schemas.microsoft.com/office/drawing/2014/main" id="{3D9F3E51-9C38-B7F4-4E22-31CB10562ED8}"/>
              </a:ext>
            </a:extLst>
          </p:cNvPr>
          <p:cNvSpPr txBox="1"/>
          <p:nvPr/>
        </p:nvSpPr>
        <p:spPr>
          <a:xfrm>
            <a:off x="756435" y="6287560"/>
            <a:ext cx="10489914" cy="307777"/>
          </a:xfrm>
          <a:prstGeom prst="rect">
            <a:avLst/>
          </a:prstGeom>
          <a:noFill/>
        </p:spPr>
        <p:txBody>
          <a:bodyPr wrap="square" rtlCol="0">
            <a:spAutoFit/>
          </a:bodyPr>
          <a:lstStyle/>
          <a:p>
            <a:r>
              <a:rPr lang="en-US" sz="1400" baseline="30000" dirty="0"/>
              <a:t>2</a:t>
            </a:r>
            <a:r>
              <a:rPr lang="en-US" sz="1400" dirty="0"/>
              <a:t>Harris E. Meta-Analysis: Exercise as Effective as Therapy for Treating Depression. </a:t>
            </a:r>
            <a:r>
              <a:rPr lang="en-US" sz="1400" i="1" dirty="0"/>
              <a:t>JAMA.</a:t>
            </a:r>
            <a:r>
              <a:rPr lang="en-US" sz="1400" dirty="0"/>
              <a:t> 2024;331(11):908. doi:10.1001/jama.2024.1121</a:t>
            </a:r>
            <a:endParaRPr lang="en-US" sz="1400" baseline="30000" dirty="0"/>
          </a:p>
        </p:txBody>
      </p:sp>
    </p:spTree>
    <p:extLst>
      <p:ext uri="{BB962C8B-B14F-4D97-AF65-F5344CB8AC3E}">
        <p14:creationId xmlns:p14="http://schemas.microsoft.com/office/powerpoint/2010/main" val="3433394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C5FE7-78DC-EB2A-D837-9DE9F7435B75}"/>
              </a:ext>
            </a:extLst>
          </p:cNvPr>
          <p:cNvSpPr>
            <a:spLocks noGrp="1"/>
          </p:cNvSpPr>
          <p:nvPr>
            <p:ph type="title"/>
          </p:nvPr>
        </p:nvSpPr>
        <p:spPr>
          <a:xfrm>
            <a:off x="680662" y="220881"/>
            <a:ext cx="10515600" cy="1325563"/>
          </a:xfrm>
        </p:spPr>
        <p:txBody>
          <a:bodyPr/>
          <a:lstStyle/>
          <a:p>
            <a:r>
              <a:rPr lang="en-US" dirty="0"/>
              <a:t>Final Piece...</a:t>
            </a:r>
          </a:p>
        </p:txBody>
      </p:sp>
      <p:sp>
        <p:nvSpPr>
          <p:cNvPr id="3" name="Content Placeholder 2">
            <a:extLst>
              <a:ext uri="{FF2B5EF4-FFF2-40B4-BE49-F238E27FC236}">
                <a16:creationId xmlns:a16="http://schemas.microsoft.com/office/drawing/2014/main" id="{EE9935BD-3D4D-CF08-DB1A-91ECA2934331}"/>
              </a:ext>
            </a:extLst>
          </p:cNvPr>
          <p:cNvSpPr>
            <a:spLocks noGrp="1"/>
          </p:cNvSpPr>
          <p:nvPr>
            <p:ph idx="1"/>
          </p:nvPr>
        </p:nvSpPr>
        <p:spPr>
          <a:xfrm>
            <a:off x="838199" y="1825625"/>
            <a:ext cx="10515600" cy="3876532"/>
          </a:xfrm>
        </p:spPr>
        <p:txBody>
          <a:bodyPr>
            <a:normAutofit lnSpcReduction="10000"/>
          </a:bodyPr>
          <a:lstStyle/>
          <a:p>
            <a:r>
              <a:rPr lang="en-US" dirty="0">
                <a:latin typeface="+mj-lt"/>
              </a:rPr>
              <a:t>Pseudodementia or “fake dementia” does not cause neurodegenerative damage to the brain nerves or tissues and the cognitive symptoms are reversible when the underlying cause is treated</a:t>
            </a:r>
          </a:p>
          <a:p>
            <a:r>
              <a:rPr lang="en-US" dirty="0">
                <a:latin typeface="+mj-lt"/>
              </a:rPr>
              <a:t>However, if you have pseudodementia, you may be at  greater risk for developing “real” dementia (</a:t>
            </a:r>
            <a:r>
              <a:rPr lang="en-US" b="1" u="none" strike="noStrike" dirty="0">
                <a:effectLst/>
                <a:latin typeface="+mj-lt"/>
              </a:rPr>
              <a:t>irreversible, neurodegenerative dementia later in life)</a:t>
            </a:r>
            <a:r>
              <a:rPr lang="en-US" baseline="30000" dirty="0">
                <a:latin typeface="+mj-lt"/>
              </a:rPr>
              <a:t>1</a:t>
            </a:r>
          </a:p>
          <a:p>
            <a:r>
              <a:rPr lang="en-US" dirty="0">
                <a:latin typeface="+mj-lt"/>
              </a:rPr>
              <a:t>Successfully treating the underlying cause of pseudodementia (most commonly depression) significantly lowers your risk of developing irreversible dementia compared to leaving it untreated</a:t>
            </a:r>
            <a:r>
              <a:rPr lang="en-US" baseline="30000" dirty="0">
                <a:latin typeface="+mj-lt"/>
              </a:rPr>
              <a:t>2</a:t>
            </a:r>
          </a:p>
        </p:txBody>
      </p:sp>
      <p:sp>
        <p:nvSpPr>
          <p:cNvPr id="4" name="TextBox 3">
            <a:extLst>
              <a:ext uri="{FF2B5EF4-FFF2-40B4-BE49-F238E27FC236}">
                <a16:creationId xmlns:a16="http://schemas.microsoft.com/office/drawing/2014/main" id="{83E8F583-3AEE-7EB5-7E1E-E587522F9FC0}"/>
              </a:ext>
            </a:extLst>
          </p:cNvPr>
          <p:cNvSpPr txBox="1"/>
          <p:nvPr/>
        </p:nvSpPr>
        <p:spPr>
          <a:xfrm>
            <a:off x="1078786" y="5702157"/>
            <a:ext cx="9719353" cy="461665"/>
          </a:xfrm>
          <a:prstGeom prst="rect">
            <a:avLst/>
          </a:prstGeom>
          <a:noFill/>
        </p:spPr>
        <p:txBody>
          <a:bodyPr wrap="square" rtlCol="0">
            <a:spAutoFit/>
          </a:bodyPr>
          <a:lstStyle/>
          <a:p>
            <a:r>
              <a:rPr lang="en-US" sz="1200" baseline="30000" dirty="0"/>
              <a:t>1</a:t>
            </a:r>
            <a:r>
              <a:rPr lang="en-US" sz="1200" dirty="0"/>
              <a:t>Connors MH, Quinto L, Brodaty H. Longitudinal outcomes of patients with pseudodementia: a systematic review. </a:t>
            </a:r>
            <a:r>
              <a:rPr lang="en-US" sz="1200" i="1" dirty="0"/>
              <a:t>Psychological Medicine</a:t>
            </a:r>
            <a:r>
              <a:rPr lang="en-US" sz="1200" dirty="0"/>
              <a:t>. 2019;49(5):727-737. doi:10.1017/S0033291718002829 </a:t>
            </a:r>
          </a:p>
        </p:txBody>
      </p:sp>
      <p:sp>
        <p:nvSpPr>
          <p:cNvPr id="5" name="TextBox 4">
            <a:extLst>
              <a:ext uri="{FF2B5EF4-FFF2-40B4-BE49-F238E27FC236}">
                <a16:creationId xmlns:a16="http://schemas.microsoft.com/office/drawing/2014/main" id="{86A32F9E-A830-5100-32CF-0F2873983265}"/>
              </a:ext>
            </a:extLst>
          </p:cNvPr>
          <p:cNvSpPr txBox="1"/>
          <p:nvPr/>
        </p:nvSpPr>
        <p:spPr>
          <a:xfrm>
            <a:off x="1037690" y="6277510"/>
            <a:ext cx="9863191" cy="523220"/>
          </a:xfrm>
          <a:prstGeom prst="rect">
            <a:avLst/>
          </a:prstGeom>
          <a:noFill/>
        </p:spPr>
        <p:txBody>
          <a:bodyPr wrap="square" rtlCol="0">
            <a:spAutoFit/>
          </a:bodyPr>
          <a:lstStyle/>
          <a:p>
            <a:r>
              <a:rPr lang="en-US" sz="1400" baseline="30000" dirty="0"/>
              <a:t>2</a:t>
            </a:r>
            <a:r>
              <a:rPr lang="en-US" sz="1400" dirty="0"/>
              <a:t>https://www.biologicalpsychiatryjournal.com/pb/assets/raw/Health%20Advance/journals/bps/BPS_221017_PR_Yang_et_al_FINAL-1666034440127.pdf</a:t>
            </a:r>
          </a:p>
        </p:txBody>
      </p:sp>
      <p:pic>
        <p:nvPicPr>
          <p:cNvPr id="10242" name="Picture 2" descr="Better Brain Health: Activities That Stimulate Memory and Engagement - Heritage Senior Communities">
            <a:extLst>
              <a:ext uri="{FF2B5EF4-FFF2-40B4-BE49-F238E27FC236}">
                <a16:creationId xmlns:a16="http://schemas.microsoft.com/office/drawing/2014/main" id="{E257A264-89B3-AF65-1363-8379337A7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271" y="220881"/>
            <a:ext cx="3277457" cy="153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120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8EA90-4A29-A032-8EFA-BD323BA09829}"/>
              </a:ext>
            </a:extLst>
          </p:cNvPr>
          <p:cNvSpPr>
            <a:spLocks noGrp="1"/>
          </p:cNvSpPr>
          <p:nvPr>
            <p:ph type="title"/>
          </p:nvPr>
        </p:nvSpPr>
        <p:spPr>
          <a:xfrm>
            <a:off x="585627" y="365125"/>
            <a:ext cx="11071259" cy="1325563"/>
          </a:xfrm>
        </p:spPr>
        <p:txBody>
          <a:bodyPr/>
          <a:lstStyle/>
          <a:p>
            <a:r>
              <a:rPr lang="en-US" dirty="0"/>
              <a:t>How Common is  Depressive Pseudodementia ?</a:t>
            </a:r>
          </a:p>
        </p:txBody>
      </p:sp>
      <p:sp>
        <p:nvSpPr>
          <p:cNvPr id="3" name="Content Placeholder 2">
            <a:extLst>
              <a:ext uri="{FF2B5EF4-FFF2-40B4-BE49-F238E27FC236}">
                <a16:creationId xmlns:a16="http://schemas.microsoft.com/office/drawing/2014/main" id="{519A84A6-8368-9588-30A3-8BCA0687D18B}"/>
              </a:ext>
            </a:extLst>
          </p:cNvPr>
          <p:cNvSpPr>
            <a:spLocks noGrp="1"/>
          </p:cNvSpPr>
          <p:nvPr>
            <p:ph idx="1"/>
          </p:nvPr>
        </p:nvSpPr>
        <p:spPr/>
        <p:txBody>
          <a:bodyPr/>
          <a:lstStyle/>
          <a:p>
            <a:pPr marL="0" indent="0">
              <a:buNone/>
            </a:pPr>
            <a:r>
              <a:rPr lang="en-US" dirty="0">
                <a:latin typeface="+mj-lt"/>
              </a:rPr>
              <a:t>Between </a:t>
            </a:r>
            <a:r>
              <a:rPr lang="en-US" u="none" strike="noStrike" dirty="0">
                <a:effectLst/>
                <a:latin typeface="+mj-lt"/>
              </a:rPr>
              <a:t>2% and 32% of older adults with cognitive problems actually have pseudodementia depending on type of facility where it is being diagnosed and the criteria being used for diagnosis</a:t>
            </a:r>
          </a:p>
          <a:p>
            <a:r>
              <a:rPr lang="en-US" dirty="0">
                <a:latin typeface="+mj-lt"/>
              </a:rPr>
              <a:t>In a primary- care or community screening setting of adults aged 65 or older, depressive pseudodementia is found in only about </a:t>
            </a:r>
            <a:r>
              <a:rPr lang="en-US" b="1" u="none" strike="noStrike" dirty="0">
                <a:effectLst/>
                <a:latin typeface="+mj-lt"/>
              </a:rPr>
              <a:t>0.6%</a:t>
            </a:r>
            <a:r>
              <a:rPr lang="en-US" dirty="0">
                <a:latin typeface="+mj-lt"/>
              </a:rPr>
              <a:t> </a:t>
            </a:r>
          </a:p>
          <a:p>
            <a:r>
              <a:rPr lang="en-US" dirty="0">
                <a:latin typeface="+mj-lt"/>
              </a:rPr>
              <a:t>In specialized psychiatric service centers or presenile dementia clinics, the rates range from </a:t>
            </a:r>
            <a:r>
              <a:rPr lang="en-US" b="1" u="none" strike="noStrike" dirty="0">
                <a:effectLst/>
                <a:latin typeface="+mj-lt"/>
              </a:rPr>
              <a:t>18% to 41%</a:t>
            </a:r>
            <a:r>
              <a:rPr lang="en-US" dirty="0">
                <a:latin typeface="+mj-lt"/>
              </a:rPr>
              <a:t> of referred individuals</a:t>
            </a:r>
            <a:endParaRPr lang="en-US" dirty="0"/>
          </a:p>
        </p:txBody>
      </p:sp>
      <p:sp>
        <p:nvSpPr>
          <p:cNvPr id="4" name="TextBox 3">
            <a:extLst>
              <a:ext uri="{FF2B5EF4-FFF2-40B4-BE49-F238E27FC236}">
                <a16:creationId xmlns:a16="http://schemas.microsoft.com/office/drawing/2014/main" id="{F710B7A9-9653-6BD6-FE98-13A4F584D58F}"/>
              </a:ext>
            </a:extLst>
          </p:cNvPr>
          <p:cNvSpPr txBox="1"/>
          <p:nvPr/>
        </p:nvSpPr>
        <p:spPr>
          <a:xfrm>
            <a:off x="667820" y="6308333"/>
            <a:ext cx="10818688" cy="523220"/>
          </a:xfrm>
          <a:prstGeom prst="rect">
            <a:avLst/>
          </a:prstGeom>
          <a:noFill/>
        </p:spPr>
        <p:txBody>
          <a:bodyPr wrap="square" rtlCol="0">
            <a:spAutoFit/>
          </a:bodyPr>
          <a:lstStyle/>
          <a:p>
            <a:r>
              <a:rPr lang="en-US" sz="1400" dirty="0"/>
              <a:t>Brodaty H, Connors MH. Pseudodementia, pseudo-pseudodementia, and pseudodepression. </a:t>
            </a:r>
            <a:r>
              <a:rPr lang="en-US" sz="1400" i="1" dirty="0"/>
              <a:t>Alzheimer's Dement</a:t>
            </a:r>
            <a:r>
              <a:rPr lang="en-US" sz="1400" dirty="0"/>
              <a:t>. 2020; 12:e12027. </a:t>
            </a:r>
            <a:r>
              <a:rPr lang="en-US" sz="1400" dirty="0">
                <a:hlinkClick r:id="rId2"/>
              </a:rPr>
              <a:t>https://doi.org/10.1002/dad2.12027</a:t>
            </a:r>
            <a:endParaRPr lang="en-US" sz="1400" dirty="0"/>
          </a:p>
        </p:txBody>
      </p:sp>
    </p:spTree>
    <p:extLst>
      <p:ext uri="{BB962C8B-B14F-4D97-AF65-F5344CB8AC3E}">
        <p14:creationId xmlns:p14="http://schemas.microsoft.com/office/powerpoint/2010/main" val="155455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E70A-DF4C-0E5E-8084-E1B3FC74E8F3}"/>
              </a:ext>
            </a:extLst>
          </p:cNvPr>
          <p:cNvSpPr>
            <a:spLocks noGrp="1"/>
          </p:cNvSpPr>
          <p:nvPr>
            <p:ph type="title"/>
          </p:nvPr>
        </p:nvSpPr>
        <p:spPr>
          <a:xfrm>
            <a:off x="226031" y="169916"/>
            <a:ext cx="10515600" cy="1325563"/>
          </a:xfrm>
        </p:spPr>
        <p:txBody>
          <a:bodyPr/>
          <a:lstStyle/>
          <a:p>
            <a:r>
              <a:rPr lang="en-US" dirty="0"/>
              <a:t>Take Home Message...</a:t>
            </a:r>
          </a:p>
        </p:txBody>
      </p:sp>
      <p:sp>
        <p:nvSpPr>
          <p:cNvPr id="3" name="Content Placeholder 2">
            <a:extLst>
              <a:ext uri="{FF2B5EF4-FFF2-40B4-BE49-F238E27FC236}">
                <a16:creationId xmlns:a16="http://schemas.microsoft.com/office/drawing/2014/main" id="{DB9492BC-A546-6E92-E417-112E7A46BC13}"/>
              </a:ext>
            </a:extLst>
          </p:cNvPr>
          <p:cNvSpPr>
            <a:spLocks noGrp="1"/>
          </p:cNvSpPr>
          <p:nvPr>
            <p:ph sz="half" idx="1"/>
          </p:nvPr>
        </p:nvSpPr>
        <p:spPr>
          <a:xfrm>
            <a:off x="226031" y="1825625"/>
            <a:ext cx="6780944" cy="4351338"/>
          </a:xfrm>
        </p:spPr>
        <p:txBody>
          <a:bodyPr>
            <a:normAutofit lnSpcReduction="10000"/>
          </a:bodyPr>
          <a:lstStyle/>
          <a:p>
            <a:r>
              <a:rPr lang="en-US" dirty="0">
                <a:latin typeface="+mj-lt"/>
              </a:rPr>
              <a:t>If you are noticing some decline in your thinking or processing abilities let your primary care doctor know</a:t>
            </a:r>
          </a:p>
          <a:p>
            <a:r>
              <a:rPr lang="en-US" dirty="0">
                <a:latin typeface="+mj-lt"/>
              </a:rPr>
              <a:t>There are many treatable reasons you may be having cognitive issues that are not related to dementia</a:t>
            </a:r>
          </a:p>
          <a:p>
            <a:r>
              <a:rPr lang="en-US" dirty="0">
                <a:latin typeface="+mj-lt"/>
              </a:rPr>
              <a:t>Getting these underlying issues treated can help your current ability to think and process information, </a:t>
            </a:r>
            <a:r>
              <a:rPr lang="en-US" b="1" dirty="0">
                <a:latin typeface="+mj-lt"/>
              </a:rPr>
              <a:t>and can help prevent you getting irreversible neurodegenerative dementia in the future </a:t>
            </a:r>
          </a:p>
        </p:txBody>
      </p:sp>
      <p:pic>
        <p:nvPicPr>
          <p:cNvPr id="5122" name="Picture 2" descr="Habit 1 – Be Proactive Leadership begins with initiative. Don't wait choose to act. Discover how the 7 Habits can transform your team Link in bio #7Habits #Habit1 #BeProactive #LeadershipMatters #TakeInitiative #FranklinCoveyME #LeadershipDevelopment">
            <a:extLst>
              <a:ext uri="{FF2B5EF4-FFF2-40B4-BE49-F238E27FC236}">
                <a16:creationId xmlns:a16="http://schemas.microsoft.com/office/drawing/2014/main" id="{38D8A26B-77E8-56B4-177E-3401A9AE94F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94653" y="1559015"/>
            <a:ext cx="4338548" cy="4338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804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28478F-7CCD-7F0A-604C-84C6694B8F18}"/>
              </a:ext>
            </a:extLst>
          </p:cNvPr>
          <p:cNvSpPr>
            <a:spLocks noGrp="1"/>
          </p:cNvSpPr>
          <p:nvPr>
            <p:ph type="title"/>
          </p:nvPr>
        </p:nvSpPr>
        <p:spPr>
          <a:xfrm>
            <a:off x="297950" y="334303"/>
            <a:ext cx="11589249" cy="1325563"/>
          </a:xfrm>
        </p:spPr>
        <p:txBody>
          <a:bodyPr/>
          <a:lstStyle/>
          <a:p>
            <a:r>
              <a:rPr lang="en-US" dirty="0"/>
              <a:t>Review of Things That Can Cause Pseudodementia</a:t>
            </a:r>
          </a:p>
        </p:txBody>
      </p:sp>
      <p:sp>
        <p:nvSpPr>
          <p:cNvPr id="6" name="Content Placeholder 5">
            <a:extLst>
              <a:ext uri="{FF2B5EF4-FFF2-40B4-BE49-F238E27FC236}">
                <a16:creationId xmlns:a16="http://schemas.microsoft.com/office/drawing/2014/main" id="{39381D0B-7EC7-9312-7D71-1B9E4E50074E}"/>
              </a:ext>
            </a:extLst>
          </p:cNvPr>
          <p:cNvSpPr>
            <a:spLocks noGrp="1"/>
          </p:cNvSpPr>
          <p:nvPr>
            <p:ph idx="1"/>
          </p:nvPr>
        </p:nvSpPr>
        <p:spPr/>
        <p:txBody>
          <a:bodyPr>
            <a:normAutofit fontScale="85000" lnSpcReduction="20000"/>
          </a:bodyPr>
          <a:lstStyle/>
          <a:p>
            <a:r>
              <a:rPr lang="en-US" sz="2800" dirty="0">
                <a:latin typeface="+mj-lt"/>
              </a:rPr>
              <a:t>Depression</a:t>
            </a:r>
          </a:p>
          <a:p>
            <a:r>
              <a:rPr lang="en-US" sz="2800" dirty="0">
                <a:latin typeface="+mj-lt"/>
              </a:rPr>
              <a:t>Anxiety</a:t>
            </a:r>
          </a:p>
          <a:p>
            <a:r>
              <a:rPr lang="en-US" sz="2800" dirty="0">
                <a:latin typeface="+mj-lt"/>
              </a:rPr>
              <a:t>Medication side effects/interactions</a:t>
            </a:r>
          </a:p>
          <a:p>
            <a:r>
              <a:rPr lang="en-US" sz="2800" dirty="0">
                <a:latin typeface="+mj-lt"/>
              </a:rPr>
              <a:t>Sleep Apnea or other sleep disorders</a:t>
            </a:r>
          </a:p>
          <a:p>
            <a:r>
              <a:rPr lang="en-US" sz="2800" dirty="0">
                <a:latin typeface="+mj-lt"/>
              </a:rPr>
              <a:t>Excessive Alcohol</a:t>
            </a:r>
          </a:p>
          <a:p>
            <a:r>
              <a:rPr lang="en-US" sz="2800" dirty="0">
                <a:latin typeface="+mj-lt"/>
              </a:rPr>
              <a:t>Hearing or visual issues</a:t>
            </a:r>
          </a:p>
          <a:p>
            <a:r>
              <a:rPr lang="en-US" sz="2800" dirty="0">
                <a:latin typeface="+mj-lt"/>
              </a:rPr>
              <a:t>Other medical issues/infections/thyroid</a:t>
            </a:r>
          </a:p>
          <a:p>
            <a:r>
              <a:rPr lang="en-US" sz="2800" dirty="0">
                <a:latin typeface="+mj-lt"/>
              </a:rPr>
              <a:t>Nutritional deficits-Vit B12, thiamine, sodium, dehydration </a:t>
            </a:r>
          </a:p>
          <a:p>
            <a:r>
              <a:rPr lang="en-US" sz="2800" dirty="0">
                <a:latin typeface="+mj-lt"/>
              </a:rPr>
              <a:t>Stress</a:t>
            </a:r>
          </a:p>
          <a:p>
            <a:r>
              <a:rPr lang="en-US" sz="2800" dirty="0">
                <a:latin typeface="+mj-lt"/>
              </a:rPr>
              <a:t>Bipolar disorder</a:t>
            </a:r>
          </a:p>
          <a:p>
            <a:r>
              <a:rPr lang="en-US" sz="2800" dirty="0">
                <a:latin typeface="+mj-lt"/>
              </a:rPr>
              <a:t>Schizophrenia</a:t>
            </a:r>
          </a:p>
          <a:p>
            <a:endParaRPr lang="en-US" dirty="0"/>
          </a:p>
        </p:txBody>
      </p:sp>
    </p:spTree>
    <p:extLst>
      <p:ext uri="{BB962C8B-B14F-4D97-AF65-F5344CB8AC3E}">
        <p14:creationId xmlns:p14="http://schemas.microsoft.com/office/powerpoint/2010/main" val="692362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6C929D-2AD7-58D8-B561-D000F5819882}"/>
              </a:ext>
            </a:extLst>
          </p:cNvPr>
          <p:cNvSpPr>
            <a:spLocks noGrp="1"/>
          </p:cNvSpPr>
          <p:nvPr>
            <p:ph type="title"/>
          </p:nvPr>
        </p:nvSpPr>
        <p:spPr/>
        <p:txBody>
          <a:bodyPr/>
          <a:lstStyle/>
          <a:p>
            <a:pPr algn="ctr"/>
            <a:r>
              <a:rPr lang="en-US" dirty="0"/>
              <a:t>Questions ? Comments?</a:t>
            </a:r>
          </a:p>
        </p:txBody>
      </p:sp>
      <p:pic>
        <p:nvPicPr>
          <p:cNvPr id="2050" name="Picture 2" descr="I would rather have questions that cannot be answered than answers that  cannot be questioned.&quot; ~ Richard Feynman [1920x1080] : r/QuotesPorn">
            <a:extLst>
              <a:ext uri="{FF2B5EF4-FFF2-40B4-BE49-F238E27FC236}">
                <a16:creationId xmlns:a16="http://schemas.microsoft.com/office/drawing/2014/main" id="{99205FB1-8E4D-90C9-4711-318564093E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4958" y="1825625"/>
            <a:ext cx="77420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588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FEA4E-EDCF-8280-8132-BBF069BB34AA}"/>
              </a:ext>
            </a:extLst>
          </p:cNvPr>
          <p:cNvSpPr>
            <a:spLocks noGrp="1"/>
          </p:cNvSpPr>
          <p:nvPr>
            <p:ph type="title"/>
          </p:nvPr>
        </p:nvSpPr>
        <p:spPr>
          <a:xfrm>
            <a:off x="435429" y="304416"/>
            <a:ext cx="10515600" cy="1325563"/>
          </a:xfrm>
        </p:spPr>
        <p:txBody>
          <a:bodyPr/>
          <a:lstStyle/>
          <a:p>
            <a:r>
              <a:rPr lang="en-US" dirty="0"/>
              <a:t>Dementia</a:t>
            </a:r>
          </a:p>
        </p:txBody>
      </p:sp>
      <p:sp>
        <p:nvSpPr>
          <p:cNvPr id="3" name="Content Placeholder 2">
            <a:extLst>
              <a:ext uri="{FF2B5EF4-FFF2-40B4-BE49-F238E27FC236}">
                <a16:creationId xmlns:a16="http://schemas.microsoft.com/office/drawing/2014/main" id="{F62C3845-1783-8A68-BDFB-585A21B8D000}"/>
              </a:ext>
            </a:extLst>
          </p:cNvPr>
          <p:cNvSpPr>
            <a:spLocks noGrp="1"/>
          </p:cNvSpPr>
          <p:nvPr>
            <p:ph sz="half" idx="1"/>
          </p:nvPr>
        </p:nvSpPr>
        <p:spPr>
          <a:xfrm>
            <a:off x="435429" y="1825625"/>
            <a:ext cx="5811259" cy="4351338"/>
          </a:xfrm>
        </p:spPr>
        <p:txBody>
          <a:bodyPr/>
          <a:lstStyle/>
          <a:p>
            <a:pPr lvl="1"/>
            <a:endParaRPr lang="en-US" dirty="0"/>
          </a:p>
          <a:p>
            <a:pPr marL="0" indent="0">
              <a:buNone/>
            </a:pPr>
            <a:r>
              <a:rPr lang="en-US" u="none" strike="noStrike" dirty="0">
                <a:effectLst/>
                <a:latin typeface="+mj-lt"/>
              </a:rPr>
              <a:t>While different types of dementia start in different ways and target different areas of the brain, they all ultimately </a:t>
            </a:r>
            <a:r>
              <a:rPr lang="en-US" dirty="0">
                <a:latin typeface="+mj-lt"/>
              </a:rPr>
              <a:t>end </a:t>
            </a:r>
            <a:r>
              <a:rPr lang="en-US" u="none" strike="noStrike" dirty="0">
                <a:effectLst/>
                <a:latin typeface="+mj-lt"/>
              </a:rPr>
              <a:t>on the same final path: brain atrophy and poor cellular communication</a:t>
            </a:r>
            <a:r>
              <a:rPr lang="en-US" dirty="0">
                <a:latin typeface="+mj-lt"/>
              </a:rPr>
              <a:t>.</a:t>
            </a:r>
            <a:r>
              <a:rPr lang="en-US" baseline="30000" dirty="0"/>
              <a:t>1</a:t>
            </a:r>
          </a:p>
          <a:p>
            <a:pPr marL="0" indent="0">
              <a:buNone/>
            </a:pPr>
            <a:endParaRPr lang="en-US" baseline="30000" dirty="0"/>
          </a:p>
        </p:txBody>
      </p:sp>
      <p:sp>
        <p:nvSpPr>
          <p:cNvPr id="4" name="TextBox 3">
            <a:extLst>
              <a:ext uri="{FF2B5EF4-FFF2-40B4-BE49-F238E27FC236}">
                <a16:creationId xmlns:a16="http://schemas.microsoft.com/office/drawing/2014/main" id="{D7650295-EC3F-33D7-D2FB-62A47AD729F0}"/>
              </a:ext>
            </a:extLst>
          </p:cNvPr>
          <p:cNvSpPr txBox="1"/>
          <p:nvPr/>
        </p:nvSpPr>
        <p:spPr>
          <a:xfrm>
            <a:off x="435429" y="6300748"/>
            <a:ext cx="5910943" cy="369332"/>
          </a:xfrm>
          <a:prstGeom prst="rect">
            <a:avLst/>
          </a:prstGeom>
          <a:noFill/>
        </p:spPr>
        <p:txBody>
          <a:bodyPr wrap="square" rtlCol="0">
            <a:spAutoFit/>
          </a:bodyPr>
          <a:lstStyle/>
          <a:p>
            <a:r>
              <a:rPr lang="en-US" baseline="30000" dirty="0"/>
              <a:t>1</a:t>
            </a:r>
            <a:r>
              <a:rPr lang="en-US" dirty="0"/>
              <a:t>https://memory.ucsf.edu/what-dementia</a:t>
            </a:r>
          </a:p>
        </p:txBody>
      </p:sp>
      <p:pic>
        <p:nvPicPr>
          <p:cNvPr id="5122" name="Picture 2" descr="Frontiers | Brain Shape Changes Associated With Cerebral Atrophy in Healthy Aging and Alzheimer's Disease">
            <a:extLst>
              <a:ext uri="{FF2B5EF4-FFF2-40B4-BE49-F238E27FC236}">
                <a16:creationId xmlns:a16="http://schemas.microsoft.com/office/drawing/2014/main" id="{49E80303-B865-FD96-1887-71C0E06106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64085" y="549364"/>
            <a:ext cx="4386944" cy="5759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326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F225A5-3890-09FF-C56F-48F31ECE547F}"/>
              </a:ext>
            </a:extLst>
          </p:cNvPr>
          <p:cNvPicPr>
            <a:picLocks noChangeAspect="1"/>
          </p:cNvPicPr>
          <p:nvPr/>
        </p:nvPicPr>
        <p:blipFill>
          <a:blip r:embed="rId2"/>
          <a:stretch>
            <a:fillRect/>
          </a:stretch>
        </p:blipFill>
        <p:spPr>
          <a:xfrm>
            <a:off x="1828800" y="132079"/>
            <a:ext cx="8481444" cy="6552925"/>
          </a:xfrm>
          <a:prstGeom prst="rect">
            <a:avLst/>
          </a:prstGeom>
        </p:spPr>
      </p:pic>
    </p:spTree>
    <p:extLst>
      <p:ext uri="{BB962C8B-B14F-4D97-AF65-F5344CB8AC3E}">
        <p14:creationId xmlns:p14="http://schemas.microsoft.com/office/powerpoint/2010/main" val="2067744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23F0B-D7CE-BACC-EA9D-38BF5D81B8AE}"/>
              </a:ext>
            </a:extLst>
          </p:cNvPr>
          <p:cNvSpPr>
            <a:spLocks noGrp="1"/>
          </p:cNvSpPr>
          <p:nvPr>
            <p:ph type="title"/>
          </p:nvPr>
        </p:nvSpPr>
        <p:spPr>
          <a:xfrm>
            <a:off x="119009" y="200738"/>
            <a:ext cx="10515600" cy="1325563"/>
          </a:xfrm>
        </p:spPr>
        <p:txBody>
          <a:bodyPr/>
          <a:lstStyle/>
          <a:p>
            <a:r>
              <a:rPr lang="en-US" dirty="0"/>
              <a:t>What is Pseudodementia ?</a:t>
            </a:r>
          </a:p>
        </p:txBody>
      </p:sp>
      <p:sp>
        <p:nvSpPr>
          <p:cNvPr id="3" name="Content Placeholder 2">
            <a:extLst>
              <a:ext uri="{FF2B5EF4-FFF2-40B4-BE49-F238E27FC236}">
                <a16:creationId xmlns:a16="http://schemas.microsoft.com/office/drawing/2014/main" id="{542B99D1-B724-B320-105E-5CF8176E6534}"/>
              </a:ext>
            </a:extLst>
          </p:cNvPr>
          <p:cNvSpPr>
            <a:spLocks noGrp="1"/>
          </p:cNvSpPr>
          <p:nvPr>
            <p:ph idx="1"/>
          </p:nvPr>
        </p:nvSpPr>
        <p:spPr>
          <a:xfrm>
            <a:off x="488878" y="2010560"/>
            <a:ext cx="10515600" cy="4351338"/>
          </a:xfrm>
        </p:spPr>
        <p:txBody>
          <a:bodyPr>
            <a:normAutofit/>
          </a:bodyPr>
          <a:lstStyle/>
          <a:p>
            <a:pPr marL="0" indent="0">
              <a:buNone/>
            </a:pPr>
            <a:r>
              <a:rPr lang="en-US" b="1" dirty="0">
                <a:latin typeface="+mj-lt"/>
              </a:rPr>
              <a:t>Pseudo </a:t>
            </a:r>
          </a:p>
          <a:p>
            <a:r>
              <a:rPr lang="en-US" dirty="0">
                <a:latin typeface="+mj-lt"/>
              </a:rPr>
              <a:t>Means fake, false or pretended</a:t>
            </a:r>
          </a:p>
          <a:p>
            <a:r>
              <a:rPr lang="en-US" dirty="0">
                <a:latin typeface="+mj-lt"/>
              </a:rPr>
              <a:t>Comes from the Greek word “to lie” or “false” </a:t>
            </a:r>
            <a:r>
              <a:rPr lang="en-US" sz="1400" dirty="0">
                <a:latin typeface="+mj-lt"/>
              </a:rPr>
              <a:t>(Dictionary .com)</a:t>
            </a:r>
          </a:p>
          <a:p>
            <a:r>
              <a:rPr lang="en-US" dirty="0">
                <a:latin typeface="+mj-lt"/>
              </a:rPr>
              <a:t>Something that attempts to look like the real thing  or look official, but is actually fake or artificial</a:t>
            </a:r>
          </a:p>
          <a:p>
            <a:endParaRPr lang="en-US" dirty="0">
              <a:latin typeface="+mj-lt"/>
            </a:endParaRPr>
          </a:p>
          <a:p>
            <a:pPr marL="0" indent="0">
              <a:buNone/>
            </a:pPr>
            <a:r>
              <a:rPr lang="en-US" dirty="0">
                <a:latin typeface="+mj-lt"/>
              </a:rPr>
              <a:t>Pseudodementia can look like real dementia in that you may have many of the symptoms of real dementia, but you </a:t>
            </a:r>
            <a:r>
              <a:rPr lang="en-US" i="1" dirty="0">
                <a:latin typeface="+mj-lt"/>
              </a:rPr>
              <a:t>don’t actually have the brain changes seen in real dementia.</a:t>
            </a:r>
          </a:p>
        </p:txBody>
      </p:sp>
      <p:pic>
        <p:nvPicPr>
          <p:cNvPr id="6146" name="Picture 2" descr="Real Or Fake? How To Understand What Is True And What Is False? Stock  Photo, Picture and Royalty Free Image. Image 133175245.">
            <a:extLst>
              <a:ext uri="{FF2B5EF4-FFF2-40B4-BE49-F238E27FC236}">
                <a16:creationId xmlns:a16="http://schemas.microsoft.com/office/drawing/2014/main" id="{90401A69-B6CD-D29B-1D68-452DBA598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025" y="818757"/>
            <a:ext cx="4071282" cy="1944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992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C346-4D49-148A-D9EF-B42FF7E10788}"/>
              </a:ext>
            </a:extLst>
          </p:cNvPr>
          <p:cNvSpPr>
            <a:spLocks noGrp="1"/>
          </p:cNvSpPr>
          <p:nvPr>
            <p:ph type="title"/>
          </p:nvPr>
        </p:nvSpPr>
        <p:spPr>
          <a:xfrm>
            <a:off x="333632" y="365125"/>
            <a:ext cx="11020168" cy="1325563"/>
          </a:xfrm>
        </p:spPr>
        <p:txBody>
          <a:bodyPr/>
          <a:lstStyle/>
          <a:p>
            <a:r>
              <a:rPr lang="en-US" dirty="0"/>
              <a:t>Lets Look Closely at the Symptoms of Dementia</a:t>
            </a:r>
          </a:p>
        </p:txBody>
      </p:sp>
      <p:pic>
        <p:nvPicPr>
          <p:cNvPr id="4" name="Content Placeholder 3">
            <a:extLst>
              <a:ext uri="{FF2B5EF4-FFF2-40B4-BE49-F238E27FC236}">
                <a16:creationId xmlns:a16="http://schemas.microsoft.com/office/drawing/2014/main" id="{039E22F6-9AD4-E9E2-7A82-9992F8B6F819}"/>
              </a:ext>
            </a:extLst>
          </p:cNvPr>
          <p:cNvPicPr>
            <a:picLocks noGrp="1" noChangeAspect="1"/>
          </p:cNvPicPr>
          <p:nvPr>
            <p:ph idx="1"/>
          </p:nvPr>
        </p:nvPicPr>
        <p:blipFill>
          <a:blip r:embed="rId2"/>
          <a:stretch>
            <a:fillRect/>
          </a:stretch>
        </p:blipFill>
        <p:spPr>
          <a:xfrm>
            <a:off x="94699" y="1828800"/>
            <a:ext cx="12022043" cy="4473146"/>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A5B73992-B1EA-BC0A-CDDF-5A3A5F105DE6}"/>
                  </a:ext>
                </a:extLst>
              </p14:cNvPr>
              <p14:cNvContentPartPr/>
              <p14:nvPr/>
            </p14:nvContentPartPr>
            <p14:xfrm>
              <a:off x="5763814" y="2556915"/>
              <a:ext cx="3079440" cy="642960"/>
            </p14:xfrm>
          </p:contentPart>
        </mc:Choice>
        <mc:Fallback xmlns="">
          <p:pic>
            <p:nvPicPr>
              <p:cNvPr id="10" name="Ink 9">
                <a:extLst>
                  <a:ext uri="{FF2B5EF4-FFF2-40B4-BE49-F238E27FC236}">
                    <a16:creationId xmlns:a16="http://schemas.microsoft.com/office/drawing/2014/main" id="{A5B73992-B1EA-BC0A-CDDF-5A3A5F105DE6}"/>
                  </a:ext>
                </a:extLst>
              </p:cNvPr>
              <p:cNvPicPr/>
              <p:nvPr/>
            </p:nvPicPr>
            <p:blipFill>
              <a:blip r:embed="rId4"/>
              <a:stretch>
                <a:fillRect/>
              </a:stretch>
            </p:blipFill>
            <p:spPr>
              <a:xfrm>
                <a:off x="5727814" y="2520915"/>
                <a:ext cx="3151080" cy="714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7D625CB0-4C28-E1E6-2CCF-BC5E5E15F35A}"/>
                  </a:ext>
                </a:extLst>
              </p14:cNvPr>
              <p14:cNvContentPartPr/>
              <p14:nvPr/>
            </p14:nvContentPartPr>
            <p14:xfrm>
              <a:off x="2827294" y="2596155"/>
              <a:ext cx="2590200" cy="708120"/>
            </p14:xfrm>
          </p:contentPart>
        </mc:Choice>
        <mc:Fallback xmlns="">
          <p:pic>
            <p:nvPicPr>
              <p:cNvPr id="12" name="Ink 11">
                <a:extLst>
                  <a:ext uri="{FF2B5EF4-FFF2-40B4-BE49-F238E27FC236}">
                    <a16:creationId xmlns:a16="http://schemas.microsoft.com/office/drawing/2014/main" id="{7D625CB0-4C28-E1E6-2CCF-BC5E5E15F35A}"/>
                  </a:ext>
                </a:extLst>
              </p:cNvPr>
              <p:cNvPicPr/>
              <p:nvPr/>
            </p:nvPicPr>
            <p:blipFill>
              <a:blip r:embed="rId6"/>
              <a:stretch>
                <a:fillRect/>
              </a:stretch>
            </p:blipFill>
            <p:spPr>
              <a:xfrm>
                <a:off x="2791654" y="2560155"/>
                <a:ext cx="2661840" cy="779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6DB069CF-4F85-F0FA-D52F-2AF0CA16BF0B}"/>
                  </a:ext>
                </a:extLst>
              </p14:cNvPr>
              <p14:cNvContentPartPr/>
              <p14:nvPr/>
            </p14:nvContentPartPr>
            <p14:xfrm>
              <a:off x="8912734" y="2326155"/>
              <a:ext cx="3164040" cy="1529640"/>
            </p14:xfrm>
          </p:contentPart>
        </mc:Choice>
        <mc:Fallback xmlns="">
          <p:pic>
            <p:nvPicPr>
              <p:cNvPr id="13" name="Ink 12">
                <a:extLst>
                  <a:ext uri="{FF2B5EF4-FFF2-40B4-BE49-F238E27FC236}">
                    <a16:creationId xmlns:a16="http://schemas.microsoft.com/office/drawing/2014/main" id="{6DB069CF-4F85-F0FA-D52F-2AF0CA16BF0B}"/>
                  </a:ext>
                </a:extLst>
              </p:cNvPr>
              <p:cNvPicPr/>
              <p:nvPr/>
            </p:nvPicPr>
            <p:blipFill>
              <a:blip r:embed="rId8"/>
              <a:stretch>
                <a:fillRect/>
              </a:stretch>
            </p:blipFill>
            <p:spPr>
              <a:xfrm>
                <a:off x="8877094" y="2290155"/>
                <a:ext cx="3235680" cy="1601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515D36A1-79AD-658D-0A97-94B4F5EFCA82}"/>
                  </a:ext>
                </a:extLst>
              </p14:cNvPr>
              <p14:cNvContentPartPr/>
              <p14:nvPr/>
            </p14:nvContentPartPr>
            <p14:xfrm>
              <a:off x="5417494" y="4808715"/>
              <a:ext cx="3304440" cy="1040760"/>
            </p14:xfrm>
          </p:contentPart>
        </mc:Choice>
        <mc:Fallback xmlns="">
          <p:pic>
            <p:nvPicPr>
              <p:cNvPr id="14" name="Ink 13">
                <a:extLst>
                  <a:ext uri="{FF2B5EF4-FFF2-40B4-BE49-F238E27FC236}">
                    <a16:creationId xmlns:a16="http://schemas.microsoft.com/office/drawing/2014/main" id="{515D36A1-79AD-658D-0A97-94B4F5EFCA82}"/>
                  </a:ext>
                </a:extLst>
              </p:cNvPr>
              <p:cNvPicPr/>
              <p:nvPr/>
            </p:nvPicPr>
            <p:blipFill>
              <a:blip r:embed="rId10"/>
              <a:stretch>
                <a:fillRect/>
              </a:stretch>
            </p:blipFill>
            <p:spPr>
              <a:xfrm>
                <a:off x="5381854" y="4772715"/>
                <a:ext cx="3376080" cy="11124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4E2E4C9B-843C-7E4A-C934-F954B2CEADBF}"/>
                  </a:ext>
                </a:extLst>
              </p14:cNvPr>
              <p14:cNvContentPartPr/>
              <p14:nvPr/>
            </p14:nvContentPartPr>
            <p14:xfrm>
              <a:off x="5944894" y="4076475"/>
              <a:ext cx="2646000" cy="449640"/>
            </p14:xfrm>
          </p:contentPart>
        </mc:Choice>
        <mc:Fallback xmlns="">
          <p:pic>
            <p:nvPicPr>
              <p:cNvPr id="15" name="Ink 14">
                <a:extLst>
                  <a:ext uri="{FF2B5EF4-FFF2-40B4-BE49-F238E27FC236}">
                    <a16:creationId xmlns:a16="http://schemas.microsoft.com/office/drawing/2014/main" id="{4E2E4C9B-843C-7E4A-C934-F954B2CEADBF}"/>
                  </a:ext>
                </a:extLst>
              </p:cNvPr>
              <p:cNvPicPr/>
              <p:nvPr/>
            </p:nvPicPr>
            <p:blipFill>
              <a:blip r:embed="rId12"/>
              <a:stretch>
                <a:fillRect/>
              </a:stretch>
            </p:blipFill>
            <p:spPr>
              <a:xfrm>
                <a:off x="5909254" y="4040835"/>
                <a:ext cx="2717640" cy="521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F240E51B-273C-2863-210D-58DEC398FAB8}"/>
                  </a:ext>
                </a:extLst>
              </p14:cNvPr>
              <p14:cNvContentPartPr/>
              <p14:nvPr/>
            </p14:nvContentPartPr>
            <p14:xfrm>
              <a:off x="2655574" y="3382755"/>
              <a:ext cx="2791440" cy="578880"/>
            </p14:xfrm>
          </p:contentPart>
        </mc:Choice>
        <mc:Fallback xmlns="">
          <p:pic>
            <p:nvPicPr>
              <p:cNvPr id="16" name="Ink 15">
                <a:extLst>
                  <a:ext uri="{FF2B5EF4-FFF2-40B4-BE49-F238E27FC236}">
                    <a16:creationId xmlns:a16="http://schemas.microsoft.com/office/drawing/2014/main" id="{F240E51B-273C-2863-210D-58DEC398FAB8}"/>
                  </a:ext>
                </a:extLst>
              </p:cNvPr>
              <p:cNvPicPr/>
              <p:nvPr/>
            </p:nvPicPr>
            <p:blipFill>
              <a:blip r:embed="rId14"/>
              <a:stretch>
                <a:fillRect/>
              </a:stretch>
            </p:blipFill>
            <p:spPr>
              <a:xfrm>
                <a:off x="2619574" y="3347115"/>
                <a:ext cx="2863080" cy="650520"/>
              </a:xfrm>
              <a:prstGeom prst="rect">
                <a:avLst/>
              </a:prstGeom>
            </p:spPr>
          </p:pic>
        </mc:Fallback>
      </mc:AlternateContent>
      <p:sp>
        <p:nvSpPr>
          <p:cNvPr id="17" name="TextBox 16">
            <a:extLst>
              <a:ext uri="{FF2B5EF4-FFF2-40B4-BE49-F238E27FC236}">
                <a16:creationId xmlns:a16="http://schemas.microsoft.com/office/drawing/2014/main" id="{EE8309FC-09CC-0588-F2A3-B6DECE256C6F}"/>
              </a:ext>
            </a:extLst>
          </p:cNvPr>
          <p:cNvSpPr txBox="1"/>
          <p:nvPr/>
        </p:nvSpPr>
        <p:spPr>
          <a:xfrm>
            <a:off x="8969485" y="4353150"/>
            <a:ext cx="3030745" cy="615553"/>
          </a:xfrm>
          <a:prstGeom prst="rect">
            <a:avLst/>
          </a:prstGeom>
          <a:noFill/>
        </p:spPr>
        <p:txBody>
          <a:bodyPr wrap="square" rtlCol="0">
            <a:spAutoFit/>
          </a:bodyPr>
          <a:lstStyle/>
          <a:p>
            <a:pPr marL="285750" indent="-285750">
              <a:buFont typeface="Arial" panose="020B0604020202020204" pitchFamily="34" charset="0"/>
              <a:buChar char="•"/>
            </a:pPr>
            <a:r>
              <a:rPr lang="en-US" sz="1700" dirty="0"/>
              <a:t>Withdrawal from work or social activities</a:t>
            </a:r>
          </a:p>
        </p:txBody>
      </p:sp>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09A51270-600C-0357-BC13-63629CBF5032}"/>
                  </a:ext>
                </a:extLst>
              </p14:cNvPr>
              <p14:cNvContentPartPr/>
              <p14:nvPr/>
            </p14:nvContentPartPr>
            <p14:xfrm>
              <a:off x="8925154" y="4345131"/>
              <a:ext cx="2934720" cy="622440"/>
            </p14:xfrm>
          </p:contentPart>
        </mc:Choice>
        <mc:Fallback xmlns="">
          <p:pic>
            <p:nvPicPr>
              <p:cNvPr id="18" name="Ink 17">
                <a:extLst>
                  <a:ext uri="{FF2B5EF4-FFF2-40B4-BE49-F238E27FC236}">
                    <a16:creationId xmlns:a16="http://schemas.microsoft.com/office/drawing/2014/main" id="{09A51270-600C-0357-BC13-63629CBF5032}"/>
                  </a:ext>
                </a:extLst>
              </p:cNvPr>
              <p:cNvPicPr/>
              <p:nvPr/>
            </p:nvPicPr>
            <p:blipFill>
              <a:blip r:embed="rId16"/>
              <a:stretch>
                <a:fillRect/>
              </a:stretch>
            </p:blipFill>
            <p:spPr>
              <a:xfrm>
                <a:off x="8889154" y="4309491"/>
                <a:ext cx="3006360" cy="694080"/>
              </a:xfrm>
              <a:prstGeom prst="rect">
                <a:avLst/>
              </a:prstGeom>
            </p:spPr>
          </p:pic>
        </mc:Fallback>
      </mc:AlternateContent>
    </p:spTree>
    <p:extLst>
      <p:ext uri="{BB962C8B-B14F-4D97-AF65-F5344CB8AC3E}">
        <p14:creationId xmlns:p14="http://schemas.microsoft.com/office/powerpoint/2010/main" val="1841178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74492-A36E-5B9C-6504-B67A98F19F37}"/>
              </a:ext>
            </a:extLst>
          </p:cNvPr>
          <p:cNvSpPr>
            <a:spLocks noGrp="1"/>
          </p:cNvSpPr>
          <p:nvPr>
            <p:ph type="title"/>
          </p:nvPr>
        </p:nvSpPr>
        <p:spPr>
          <a:xfrm>
            <a:off x="196922" y="266208"/>
            <a:ext cx="10515600" cy="1325563"/>
          </a:xfrm>
        </p:spPr>
        <p:txBody>
          <a:bodyPr>
            <a:normAutofit fontScale="90000"/>
          </a:bodyPr>
          <a:lstStyle/>
          <a:p>
            <a:r>
              <a:rPr lang="en-US" dirty="0"/>
              <a:t>What Are Some </a:t>
            </a:r>
            <a:r>
              <a:rPr lang="en-US" b="1" dirty="0"/>
              <a:t>Other</a:t>
            </a:r>
            <a:r>
              <a:rPr lang="en-US" dirty="0"/>
              <a:t> Things Besides Dementia That Can Cause These Types of Symptoms?</a:t>
            </a:r>
            <a:br>
              <a:rPr lang="en-US" dirty="0"/>
            </a:br>
            <a:endParaRPr lang="en-US" dirty="0"/>
          </a:p>
        </p:txBody>
      </p:sp>
      <p:sp>
        <p:nvSpPr>
          <p:cNvPr id="3" name="Content Placeholder 2">
            <a:extLst>
              <a:ext uri="{FF2B5EF4-FFF2-40B4-BE49-F238E27FC236}">
                <a16:creationId xmlns:a16="http://schemas.microsoft.com/office/drawing/2014/main" id="{258B5BCD-3A45-3DDF-0D23-57CC7BB0259E}"/>
              </a:ext>
            </a:extLst>
          </p:cNvPr>
          <p:cNvSpPr>
            <a:spLocks noGrp="1"/>
          </p:cNvSpPr>
          <p:nvPr>
            <p:ph sz="half" idx="1"/>
          </p:nvPr>
        </p:nvSpPr>
        <p:spPr>
          <a:xfrm>
            <a:off x="196922" y="1690687"/>
            <a:ext cx="5536057" cy="4504629"/>
          </a:xfrm>
        </p:spPr>
        <p:txBody>
          <a:bodyPr>
            <a:normAutofit fontScale="70000" lnSpcReduction="20000"/>
          </a:bodyPr>
          <a:lstStyle/>
          <a:p>
            <a:r>
              <a:rPr lang="en-US" dirty="0">
                <a:latin typeface="+mj-lt"/>
              </a:rPr>
              <a:t>Depression- Depression is the most common cause of pseudodementia in the elderly </a:t>
            </a:r>
          </a:p>
          <a:p>
            <a:r>
              <a:rPr lang="en-US" dirty="0">
                <a:latin typeface="+mj-lt"/>
              </a:rPr>
              <a:t>Anxiety- Severe anxiety overwhelms the brain's ability to focus, leading to memory issues.</a:t>
            </a:r>
          </a:p>
          <a:p>
            <a:r>
              <a:rPr lang="en-US" dirty="0">
                <a:latin typeface="+mj-lt"/>
              </a:rPr>
              <a:t>Bipolar Disorder- Depressive or manic episodes in bipolar disorder can cause temporary decline in cognitive function.</a:t>
            </a:r>
          </a:p>
          <a:p>
            <a:r>
              <a:rPr lang="en-US" dirty="0">
                <a:latin typeface="+mj-lt"/>
              </a:rPr>
              <a:t>Schizophrenia and Psychosis- Disorganized thinking can mimic true dementia</a:t>
            </a:r>
          </a:p>
          <a:p>
            <a:r>
              <a:rPr lang="en-US" dirty="0">
                <a:latin typeface="+mj-lt"/>
              </a:rPr>
              <a:t>Life Stressors</a:t>
            </a:r>
          </a:p>
          <a:p>
            <a:r>
              <a:rPr lang="en-US" dirty="0">
                <a:latin typeface="+mj-lt"/>
              </a:rPr>
              <a:t>Medications</a:t>
            </a:r>
          </a:p>
          <a:p>
            <a:r>
              <a:rPr lang="en-US" dirty="0">
                <a:latin typeface="+mj-lt"/>
              </a:rPr>
              <a:t>Excess alcohol intake</a:t>
            </a:r>
          </a:p>
          <a:p>
            <a:r>
              <a:rPr lang="en-US" dirty="0">
                <a:latin typeface="+mj-lt"/>
              </a:rPr>
              <a:t>Sensory deficits- such as hearing loss, vision issues</a:t>
            </a:r>
          </a:p>
          <a:p>
            <a:r>
              <a:rPr lang="en-US" dirty="0">
                <a:latin typeface="+mj-lt"/>
              </a:rPr>
              <a:t>Medical conditions &amp; infections</a:t>
            </a:r>
          </a:p>
          <a:p>
            <a:r>
              <a:rPr lang="en-US" dirty="0">
                <a:latin typeface="+mj-lt"/>
              </a:rPr>
              <a:t>Nutritional deficits &amp; dehydration</a:t>
            </a:r>
          </a:p>
          <a:p>
            <a:endParaRPr lang="en-US" b="1" dirty="0"/>
          </a:p>
          <a:p>
            <a:endParaRPr lang="en-US" dirty="0"/>
          </a:p>
        </p:txBody>
      </p:sp>
      <p:pic>
        <p:nvPicPr>
          <p:cNvPr id="5" name="Content Placeholder 4">
            <a:extLst>
              <a:ext uri="{FF2B5EF4-FFF2-40B4-BE49-F238E27FC236}">
                <a16:creationId xmlns:a16="http://schemas.microsoft.com/office/drawing/2014/main" id="{879E27C2-7D95-7556-892B-3987FEAA3CDA}"/>
              </a:ext>
            </a:extLst>
          </p:cNvPr>
          <p:cNvPicPr>
            <a:picLocks noGrp="1" noChangeAspect="1"/>
          </p:cNvPicPr>
          <p:nvPr>
            <p:ph sz="half" idx="2"/>
          </p:nvPr>
        </p:nvPicPr>
        <p:blipFill>
          <a:blip r:embed="rId2"/>
          <a:stretch>
            <a:fillRect/>
          </a:stretch>
        </p:blipFill>
        <p:spPr>
          <a:xfrm>
            <a:off x="5845996" y="1816747"/>
            <a:ext cx="6263811" cy="3715297"/>
          </a:xfrm>
          <a:prstGeom prst="rect">
            <a:avLst/>
          </a:prstGeom>
        </p:spPr>
      </p:pic>
    </p:spTree>
    <p:extLst>
      <p:ext uri="{BB962C8B-B14F-4D97-AF65-F5344CB8AC3E}">
        <p14:creationId xmlns:p14="http://schemas.microsoft.com/office/powerpoint/2010/main" val="1977605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333D-3B67-7516-26B4-F3AFF9053B75}"/>
              </a:ext>
            </a:extLst>
          </p:cNvPr>
          <p:cNvSpPr>
            <a:spLocks noGrp="1"/>
          </p:cNvSpPr>
          <p:nvPr>
            <p:ph type="title"/>
          </p:nvPr>
        </p:nvSpPr>
        <p:spPr/>
        <p:txBody>
          <a:bodyPr>
            <a:normAutofit fontScale="90000"/>
          </a:bodyPr>
          <a:lstStyle/>
          <a:p>
            <a:r>
              <a:rPr lang="en-US" dirty="0">
                <a:ea typeface="Calibri Light"/>
                <a:cs typeface="Calibri Light"/>
              </a:rPr>
              <a:t>Depressive Pseudodementia is the most common type of pseudodementia and the most studied</a:t>
            </a:r>
            <a:endParaRPr lang="en-US" dirty="0"/>
          </a:p>
        </p:txBody>
      </p:sp>
      <p:pic>
        <p:nvPicPr>
          <p:cNvPr id="4" name="Content Placeholder 3" descr="Understanding and Reversing Pseudodementia">
            <a:extLst>
              <a:ext uri="{FF2B5EF4-FFF2-40B4-BE49-F238E27FC236}">
                <a16:creationId xmlns:a16="http://schemas.microsoft.com/office/drawing/2014/main" id="{171AB1EC-890E-B585-0488-7D76A493DF78}"/>
              </a:ext>
            </a:extLst>
          </p:cNvPr>
          <p:cNvPicPr>
            <a:picLocks noGrp="1" noChangeAspect="1"/>
          </p:cNvPicPr>
          <p:nvPr>
            <p:ph idx="1"/>
          </p:nvPr>
        </p:nvPicPr>
        <p:blipFill>
          <a:blip r:embed="rId2"/>
          <a:stretch>
            <a:fillRect/>
          </a:stretch>
        </p:blipFill>
        <p:spPr>
          <a:xfrm>
            <a:off x="1754640" y="2205152"/>
            <a:ext cx="8015968" cy="4993821"/>
          </a:xfrm>
          <a:prstGeom prst="rect">
            <a:avLst/>
          </a:prstGeom>
        </p:spPr>
      </p:pic>
    </p:spTree>
    <p:extLst>
      <p:ext uri="{BB962C8B-B14F-4D97-AF65-F5344CB8AC3E}">
        <p14:creationId xmlns:p14="http://schemas.microsoft.com/office/powerpoint/2010/main" val="416048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E8AA5-F13B-DBB2-DA51-50E59F66C8AB}"/>
              </a:ext>
            </a:extLst>
          </p:cNvPr>
          <p:cNvSpPr>
            <a:spLocks noGrp="1"/>
          </p:cNvSpPr>
          <p:nvPr>
            <p:ph type="title"/>
          </p:nvPr>
        </p:nvSpPr>
        <p:spPr>
          <a:xfrm>
            <a:off x="499153" y="142029"/>
            <a:ext cx="10515600" cy="1325563"/>
          </a:xfrm>
        </p:spPr>
        <p:txBody>
          <a:bodyPr>
            <a:normAutofit/>
          </a:bodyPr>
          <a:lstStyle/>
          <a:p>
            <a:r>
              <a:rPr lang="en-US" dirty="0"/>
              <a:t>Typical Symptoms of Depressive Pseudodementia or “false dementia” </a:t>
            </a:r>
          </a:p>
        </p:txBody>
      </p:sp>
      <p:sp>
        <p:nvSpPr>
          <p:cNvPr id="3" name="Content Placeholder 2">
            <a:extLst>
              <a:ext uri="{FF2B5EF4-FFF2-40B4-BE49-F238E27FC236}">
                <a16:creationId xmlns:a16="http://schemas.microsoft.com/office/drawing/2014/main" id="{BA93BB21-B385-AA3F-E1D7-79990348BE30}"/>
              </a:ext>
            </a:extLst>
          </p:cNvPr>
          <p:cNvSpPr>
            <a:spLocks noGrp="1"/>
          </p:cNvSpPr>
          <p:nvPr>
            <p:ph sz="half" idx="1"/>
          </p:nvPr>
        </p:nvSpPr>
        <p:spPr>
          <a:xfrm>
            <a:off x="82193" y="1825625"/>
            <a:ext cx="5937607" cy="4351338"/>
          </a:xfrm>
        </p:spPr>
        <p:txBody>
          <a:bodyPr>
            <a:normAutofit fontScale="92500" lnSpcReduction="10000"/>
          </a:bodyPr>
          <a:lstStyle/>
          <a:p>
            <a:pPr marL="0" indent="0">
              <a:buNone/>
            </a:pPr>
            <a:r>
              <a:rPr lang="en-US" dirty="0">
                <a:latin typeface="+mj-lt"/>
              </a:rPr>
              <a:t>Depressive Pseudodementia is the most common type of pseudodementia:</a:t>
            </a:r>
          </a:p>
          <a:p>
            <a:r>
              <a:rPr lang="en-US" dirty="0">
                <a:latin typeface="+mj-lt"/>
              </a:rPr>
              <a:t>Sad or depressed mood</a:t>
            </a:r>
          </a:p>
          <a:p>
            <a:r>
              <a:rPr lang="en-US" dirty="0">
                <a:latin typeface="+mj-lt"/>
              </a:rPr>
              <a:t>Difficulty concentrating</a:t>
            </a:r>
          </a:p>
          <a:p>
            <a:r>
              <a:rPr lang="en-US" dirty="0">
                <a:latin typeface="+mj-lt"/>
              </a:rPr>
              <a:t>Lack of interest in usual activities</a:t>
            </a:r>
          </a:p>
          <a:p>
            <a:r>
              <a:rPr lang="en-US" dirty="0">
                <a:latin typeface="+mj-lt"/>
              </a:rPr>
              <a:t>Restlessness or slowed movement</a:t>
            </a:r>
          </a:p>
          <a:p>
            <a:r>
              <a:rPr lang="en-US" dirty="0">
                <a:latin typeface="+mj-lt"/>
              </a:rPr>
              <a:t>Fatigue and lack of productivity</a:t>
            </a:r>
          </a:p>
          <a:p>
            <a:r>
              <a:rPr lang="en-US" dirty="0">
                <a:latin typeface="+mj-lt"/>
              </a:rPr>
              <a:t>Memory loss</a:t>
            </a:r>
          </a:p>
          <a:p>
            <a:r>
              <a:rPr lang="en-US" dirty="0">
                <a:latin typeface="+mj-lt"/>
              </a:rPr>
              <a:t>Problems with planning/organizing</a:t>
            </a:r>
          </a:p>
          <a:p>
            <a:r>
              <a:rPr lang="en-US" dirty="0">
                <a:latin typeface="+mj-lt"/>
              </a:rPr>
              <a:t>Trouble regulating emotions</a:t>
            </a:r>
          </a:p>
        </p:txBody>
      </p:sp>
      <p:pic>
        <p:nvPicPr>
          <p:cNvPr id="3074" name="Picture 2" descr="Is it dementia or depression? - Harvard Health">
            <a:extLst>
              <a:ext uri="{FF2B5EF4-FFF2-40B4-BE49-F238E27FC236}">
                <a16:creationId xmlns:a16="http://schemas.microsoft.com/office/drawing/2014/main" id="{318E2867-D212-A369-D1CE-07E69E55A0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69551" y="1970313"/>
            <a:ext cx="5545468" cy="3690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646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884</TotalTime>
  <Words>1858</Words>
  <Application>Microsoft Office PowerPoint</Application>
  <PresentationFormat>Widescreen</PresentationFormat>
  <Paragraphs>174</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Google Sans</vt:lpstr>
      <vt:lpstr>Wingdings</vt:lpstr>
      <vt:lpstr>Office Theme</vt:lpstr>
      <vt:lpstr>Pseudodementia</vt:lpstr>
      <vt:lpstr>What is Dementia ?</vt:lpstr>
      <vt:lpstr>Dementia</vt:lpstr>
      <vt:lpstr>PowerPoint Presentation</vt:lpstr>
      <vt:lpstr>What is Pseudodementia ?</vt:lpstr>
      <vt:lpstr>Lets Look Closely at the Symptoms of Dementia</vt:lpstr>
      <vt:lpstr>What Are Some Other Things Besides Dementia That Can Cause These Types of Symptoms? </vt:lpstr>
      <vt:lpstr>Depressive Pseudodementia is the most common type of pseudodementia and the most studied</vt:lpstr>
      <vt:lpstr>Typical Symptoms of Depressive Pseudodementia or “false dementia” </vt:lpstr>
      <vt:lpstr>Why Does Depression Cause Cognitive Problems?</vt:lpstr>
      <vt:lpstr>PowerPoint Presentation</vt:lpstr>
      <vt:lpstr>How Anxiety Causes Pseudodementia Symptoms</vt:lpstr>
      <vt:lpstr>Diagnosing Dementia vs Pseudodementia</vt:lpstr>
      <vt:lpstr>Brain Study Scans-  Pseudodementia vs Dementia </vt:lpstr>
      <vt:lpstr>Brain Study Tests cont.</vt:lpstr>
      <vt:lpstr>Treatment for Pseudodementia or “false dementia”</vt:lpstr>
      <vt:lpstr>Treatment for Depressive Pseudodementia</vt:lpstr>
      <vt:lpstr>Treatment for Depressive Pseudodementia cont.</vt:lpstr>
      <vt:lpstr>Treatment for Depressive Pseudodementia cont.</vt:lpstr>
      <vt:lpstr>Treatment for Depressive Pseudodementia cont.</vt:lpstr>
      <vt:lpstr>Final Piece...</vt:lpstr>
      <vt:lpstr>How Common is  Depressive Pseudodementia ?</vt:lpstr>
      <vt:lpstr>Take Home Message...</vt:lpstr>
      <vt:lpstr>Review of Things That Can Cause Pseudodementia</vt:lpstr>
      <vt:lpstr>Questions ?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Psuedodementia</dc:title>
  <dc:creator>Microsoft Office User</dc:creator>
  <cp:lastModifiedBy>Paumer, Linda</cp:lastModifiedBy>
  <cp:revision>90</cp:revision>
  <cp:lastPrinted>2026-08-30T21:02:14Z</cp:lastPrinted>
  <dcterms:created xsi:type="dcterms:W3CDTF">2026-08-30T16:17:39Z</dcterms:created>
  <dcterms:modified xsi:type="dcterms:W3CDTF">2026-09-01T18:33:08Z</dcterms:modified>
</cp:coreProperties>
</file>